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9" r:id="rId3"/>
    <p:sldId id="257" r:id="rId4"/>
    <p:sldId id="259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19" r:id="rId31"/>
    <p:sldId id="420" r:id="rId32"/>
    <p:sldId id="391" r:id="rId33"/>
    <p:sldId id="291" r:id="rId34"/>
    <p:sldId id="292" r:id="rId35"/>
    <p:sldId id="293" r:id="rId36"/>
    <p:sldId id="280" r:id="rId37"/>
  </p:sldIdLst>
  <p:sldSz cx="9144000" cy="5715000" type="screen16x10"/>
  <p:notesSz cx="6858000" cy="9144000"/>
  <p:custDataLst>
    <p:tags r:id="rId4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7.xml"/><Relationship Id="rId18" Type="http://schemas.openxmlformats.org/officeDocument/2006/relationships/slide" Target="slides/slide22.xml"/><Relationship Id="rId26" Type="http://schemas.openxmlformats.org/officeDocument/2006/relationships/slide" Target="slides/slide30.xml"/><Relationship Id="rId3" Type="http://schemas.openxmlformats.org/officeDocument/2006/relationships/slide" Target="slides/slide7.xml"/><Relationship Id="rId21" Type="http://schemas.openxmlformats.org/officeDocument/2006/relationships/slide" Target="slides/slide25.xml"/><Relationship Id="rId7" Type="http://schemas.openxmlformats.org/officeDocument/2006/relationships/slide" Target="slides/slide11.xml"/><Relationship Id="rId12" Type="http://schemas.openxmlformats.org/officeDocument/2006/relationships/slide" Target="slides/slide16.xml"/><Relationship Id="rId17" Type="http://schemas.openxmlformats.org/officeDocument/2006/relationships/slide" Target="slides/slide21.xml"/><Relationship Id="rId25" Type="http://schemas.openxmlformats.org/officeDocument/2006/relationships/slide" Target="slides/slide29.xml"/><Relationship Id="rId2" Type="http://schemas.openxmlformats.org/officeDocument/2006/relationships/slide" Target="slides/slide6.xml"/><Relationship Id="rId16" Type="http://schemas.openxmlformats.org/officeDocument/2006/relationships/slide" Target="slides/slide20.xml"/><Relationship Id="rId20" Type="http://schemas.openxmlformats.org/officeDocument/2006/relationships/slide" Target="slides/slide24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11" Type="http://schemas.openxmlformats.org/officeDocument/2006/relationships/slide" Target="slides/slide15.xml"/><Relationship Id="rId24" Type="http://schemas.openxmlformats.org/officeDocument/2006/relationships/slide" Target="slides/slide28.xml"/><Relationship Id="rId5" Type="http://schemas.openxmlformats.org/officeDocument/2006/relationships/slide" Target="slides/slide9.xml"/><Relationship Id="rId15" Type="http://schemas.openxmlformats.org/officeDocument/2006/relationships/slide" Target="slides/slide19.xml"/><Relationship Id="rId23" Type="http://schemas.openxmlformats.org/officeDocument/2006/relationships/slide" Target="slides/slide27.xml"/><Relationship Id="rId10" Type="http://schemas.openxmlformats.org/officeDocument/2006/relationships/slide" Target="slides/slide14.xml"/><Relationship Id="rId19" Type="http://schemas.openxmlformats.org/officeDocument/2006/relationships/slide" Target="slides/slide23.xml"/><Relationship Id="rId4" Type="http://schemas.openxmlformats.org/officeDocument/2006/relationships/slide" Target="slides/slide8.xml"/><Relationship Id="rId9" Type="http://schemas.openxmlformats.org/officeDocument/2006/relationships/slide" Target="slides/slide13.xml"/><Relationship Id="rId14" Type="http://schemas.openxmlformats.org/officeDocument/2006/relationships/slide" Target="slides/slide18.xml"/><Relationship Id="rId22" Type="http://schemas.openxmlformats.org/officeDocument/2006/relationships/slide" Target="slides/slide26.xml"/><Relationship Id="rId27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27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55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655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84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28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35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29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75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45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30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86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93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31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96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2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32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706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706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73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33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716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716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84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21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62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43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1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00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37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25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178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/>
        </p:spPr>
      </p:sp>
      <p:sp>
        <p:nvSpPr>
          <p:cNvPr id="829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61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/>
        </p:spPr>
      </p:sp>
      <p:sp>
        <p:nvSpPr>
          <p:cNvPr id="839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06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971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36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860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860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684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37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870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2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22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44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23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1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39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24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29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25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2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26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4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0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3014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Αρχιτεκτονική υπολογιστών –Δομή και Λειτουργία της CPU</a:t>
            </a:r>
            <a:r>
              <a:rPr lang="el-GR" sz="1000" b="1" baseline="-25000" dirty="0" smtClean="0">
                <a:solidFill>
                  <a:schemeClr val="bg1"/>
                </a:solidFill>
              </a:rPr>
              <a:t>1/2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5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Αρχιτεκτονική </a:t>
            </a:r>
            <a:r>
              <a:rPr lang="el-GR" dirty="0" smtClean="0"/>
              <a:t>υπολογιστών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11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Δομή και Λειτουργία της </a:t>
            </a:r>
            <a:r>
              <a:rPr lang="el-GR" sz="2800" b="1" dirty="0" smtClean="0"/>
              <a:t>CPU</a:t>
            </a:r>
            <a:r>
              <a:rPr lang="el-GR" sz="2800" b="1" baseline="-25000" dirty="0" smtClean="0"/>
              <a:t>1/2</a:t>
            </a:r>
          </a:p>
          <a:p>
            <a:endParaRPr lang="el-GR" sz="2800" dirty="0" smtClean="0"/>
          </a:p>
          <a:p>
            <a:r>
              <a:rPr lang="el-GR" sz="2800" dirty="0" smtClean="0"/>
              <a:t>Φώτης Βαρζιώτης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err="1"/>
              <a:t>Καταχωρητές</a:t>
            </a:r>
            <a:r>
              <a:rPr lang="el-GR" altLang="el-GR" dirty="0"/>
              <a:t> γενικής </a:t>
            </a:r>
            <a:r>
              <a:rPr lang="el-GR" altLang="el-GR" dirty="0" smtClean="0"/>
              <a:t>χρήσης</a:t>
            </a:r>
            <a:r>
              <a:rPr lang="en-US" altLang="el-GR" baseline="-25000" dirty="0" smtClean="0"/>
              <a:t>1/2</a:t>
            </a:r>
            <a:endParaRPr lang="en-US" altLang="el-GR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Autofit/>
          </a:bodyPr>
          <a:lstStyle/>
          <a:p>
            <a:r>
              <a:rPr lang="el-GR" altLang="el-GR" sz="2800" dirty="0" smtClean="0"/>
              <a:t>Μπορεί πραγματικά να είναι γενικού σκοπού</a:t>
            </a:r>
            <a:endParaRPr lang="en-US" altLang="el-GR" sz="2800" dirty="0" smtClean="0"/>
          </a:p>
          <a:p>
            <a:r>
              <a:rPr lang="el-GR" altLang="el-GR" sz="2800" dirty="0" smtClean="0"/>
              <a:t>Μπορεί να είναι περιορισμένης χρήσης</a:t>
            </a:r>
            <a:endParaRPr lang="en-US" altLang="el-GR" sz="2800" dirty="0" smtClean="0"/>
          </a:p>
          <a:p>
            <a:r>
              <a:rPr lang="el-GR" altLang="el-GR" sz="2800" dirty="0" smtClean="0"/>
              <a:t>Μπορεί να χρησιμοποιούνται για δεδομένα ή διευθύνσεις</a:t>
            </a:r>
            <a:endParaRPr lang="en-US" altLang="el-GR" sz="2800" dirty="0" smtClean="0"/>
          </a:p>
          <a:p>
            <a:r>
              <a:rPr lang="el-GR" altLang="el-GR" sz="2800" dirty="0" smtClean="0"/>
              <a:t>Δεδομένα</a:t>
            </a:r>
            <a:endParaRPr lang="en-US" altLang="el-GR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Συσσωρευτής</a:t>
            </a:r>
            <a:endParaRPr lang="en-US" altLang="el-GR" dirty="0" smtClean="0"/>
          </a:p>
          <a:p>
            <a:r>
              <a:rPr lang="el-GR" altLang="el-GR" sz="2800" dirty="0" err="1" smtClean="0"/>
              <a:t>Διευθυνσιοδότηση</a:t>
            </a:r>
            <a:endParaRPr lang="en-US" altLang="el-GR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Τμήμα</a:t>
            </a:r>
            <a:endParaRPr lang="en-US" altLang="el-GR" dirty="0" smtClean="0"/>
          </a:p>
          <a:p>
            <a:pPr>
              <a:buFont typeface="Monotype Sorts" pitchFamily="2" charset="2"/>
              <a:buChar char="y"/>
            </a:pPr>
            <a:endParaRPr lang="en-US" altLang="el-GR" sz="2800" dirty="0"/>
          </a:p>
        </p:txBody>
      </p:sp>
    </p:spTree>
    <p:extLst>
      <p:ext uri="{BB962C8B-B14F-4D97-AF65-F5344CB8AC3E}">
        <p14:creationId xmlns:p14="http://schemas.microsoft.com/office/powerpoint/2010/main" val="379616050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err="1"/>
              <a:t>Καταχωρητές</a:t>
            </a:r>
            <a:r>
              <a:rPr lang="el-GR" altLang="el-GR" dirty="0"/>
              <a:t> γενικής </a:t>
            </a:r>
            <a:r>
              <a:rPr lang="el-GR" altLang="el-GR" dirty="0" smtClean="0"/>
              <a:t>χρήσης</a:t>
            </a:r>
            <a:r>
              <a:rPr lang="en-US" altLang="el-GR" baseline="-25000" dirty="0" smtClean="0"/>
              <a:t>2/2</a:t>
            </a:r>
            <a:endParaRPr lang="en-US" altLang="el-GR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Autofit/>
          </a:bodyPr>
          <a:lstStyle/>
          <a:p>
            <a:r>
              <a:rPr lang="el-GR" altLang="el-GR" sz="2800" dirty="0" smtClean="0"/>
              <a:t>Εάν σχεδιαστούν ως γενικής χρήσης</a:t>
            </a:r>
            <a:endParaRPr lang="en-US" altLang="el-GR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Αυξάνουν την ευελιξία του συστήματος και τις επιλογές του προγραμματιστή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Αυξάνεται το μέγεθος της εντολής και η περιπλοκότητα του συστήματος</a:t>
            </a:r>
            <a:endParaRPr lang="en-US" altLang="el-GR" dirty="0" smtClean="0"/>
          </a:p>
          <a:p>
            <a:r>
              <a:rPr lang="el-GR" altLang="el-GR" sz="2800" dirty="0" smtClean="0"/>
              <a:t>Ένα σχεδιαστούν με εξειδίκευση χρήσης</a:t>
            </a:r>
            <a:endParaRPr lang="en-US" altLang="el-GR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Μικρότερου μεγέθους </a:t>
            </a:r>
            <a:r>
              <a:rPr lang="en-US" altLang="el-GR" dirty="0" smtClean="0"/>
              <a:t>(</a:t>
            </a:r>
            <a:r>
              <a:rPr lang="el-GR" altLang="el-GR" dirty="0" smtClean="0"/>
              <a:t>γρηγορότερες</a:t>
            </a:r>
            <a:r>
              <a:rPr lang="en-US" altLang="el-GR" dirty="0" smtClean="0"/>
              <a:t>) </a:t>
            </a:r>
            <a:r>
              <a:rPr lang="el-GR" altLang="el-GR" dirty="0" smtClean="0"/>
              <a:t>εντολές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Μικρότερη ευελιξία</a:t>
            </a:r>
            <a:endParaRPr lang="en-US" altLang="el-GR" dirty="0" smtClean="0"/>
          </a:p>
          <a:p>
            <a:pPr>
              <a:buFont typeface="Monotype Sorts" pitchFamily="2" charset="2"/>
              <a:buChar char="y"/>
            </a:pPr>
            <a:endParaRPr lang="en-US" altLang="el-GR" sz="2800" dirty="0"/>
          </a:p>
        </p:txBody>
      </p:sp>
    </p:spTree>
    <p:extLst>
      <p:ext uri="{BB962C8B-B14F-4D97-AF65-F5344CB8AC3E}">
        <p14:creationId xmlns:p14="http://schemas.microsoft.com/office/powerpoint/2010/main" val="19042153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 fontScale="90000"/>
          </a:bodyPr>
          <a:lstStyle/>
          <a:p>
            <a:r>
              <a:rPr lang="el-GR" altLang="el-GR" dirty="0" smtClean="0"/>
              <a:t>Πόσοι </a:t>
            </a:r>
            <a:r>
              <a:rPr lang="el-GR" altLang="el-GR" dirty="0" err="1" smtClean="0"/>
              <a:t>καταχωρητές</a:t>
            </a:r>
            <a:r>
              <a:rPr lang="el-GR" altLang="el-GR" dirty="0" smtClean="0"/>
              <a:t> γενικής χρήσης</a:t>
            </a:r>
            <a:r>
              <a:rPr lang="en-US" altLang="el-GR" dirty="0" smtClean="0"/>
              <a:t>?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800" dirty="0" smtClean="0"/>
              <a:t>Μεταξύ </a:t>
            </a:r>
            <a:r>
              <a:rPr lang="en-US" altLang="el-GR" sz="2800" dirty="0" smtClean="0"/>
              <a:t>8 - 32</a:t>
            </a:r>
          </a:p>
          <a:p>
            <a:r>
              <a:rPr lang="el-GR" altLang="el-GR" sz="2800" dirty="0" smtClean="0"/>
              <a:t>Λιγότεροι</a:t>
            </a:r>
            <a:r>
              <a:rPr lang="en-US" altLang="el-GR" sz="2800" dirty="0" smtClean="0"/>
              <a:t> = </a:t>
            </a:r>
            <a:r>
              <a:rPr lang="el-GR" altLang="el-GR" sz="2800" dirty="0" smtClean="0"/>
              <a:t>Περισσότερες αναφορές στη μνήμη</a:t>
            </a:r>
            <a:endParaRPr lang="en-US" altLang="el-GR" sz="2800" dirty="0" smtClean="0"/>
          </a:p>
          <a:p>
            <a:r>
              <a:rPr lang="el-GR" altLang="el-GR" sz="2800" dirty="0" smtClean="0"/>
              <a:t>Οι περισσότεροι δεν μειώνουν τις αναφορές στη μνήμη και καταλαμβάνουν χώρο στον επεξεργαστή</a:t>
            </a:r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73015713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smtClean="0"/>
              <a:t>Τι μεγέθους</a:t>
            </a:r>
            <a:r>
              <a:rPr lang="en-US" altLang="el-GR" dirty="0" smtClean="0"/>
              <a:t>?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Autofit/>
          </a:bodyPr>
          <a:lstStyle/>
          <a:p>
            <a:r>
              <a:rPr lang="el-GR" altLang="el-GR" sz="2800" dirty="0" smtClean="0"/>
              <a:t>Αρκετά μεγάλοι για να καταχωρούνται πλήρες διευθύνσεις</a:t>
            </a:r>
            <a:endParaRPr lang="en-US" altLang="el-GR" sz="2800" dirty="0" smtClean="0"/>
          </a:p>
          <a:p>
            <a:r>
              <a:rPr lang="el-GR" altLang="el-GR" sz="2800" dirty="0" smtClean="0"/>
              <a:t>Αρκετά μεγάλοι για να καταχωρούνται πλήρες λέξεις</a:t>
            </a:r>
            <a:endParaRPr lang="en-US" altLang="el-GR" sz="2800" dirty="0" smtClean="0"/>
          </a:p>
          <a:p>
            <a:r>
              <a:rPr lang="el-GR" altLang="el-GR" sz="2800" dirty="0" smtClean="0"/>
              <a:t>Πιθανώς συχνά να συνδυάζουμε δύο </a:t>
            </a:r>
            <a:r>
              <a:rPr lang="el-GR" altLang="el-GR" sz="2800" dirty="0" err="1" smtClean="0"/>
              <a:t>καταχωρητές</a:t>
            </a:r>
            <a:r>
              <a:rPr lang="el-GR" altLang="el-GR" sz="2800" dirty="0" smtClean="0"/>
              <a:t> δεδομένων</a:t>
            </a:r>
            <a:endParaRPr lang="en-US" altLang="el-GR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400" dirty="0" smtClean="0"/>
              <a:t>C programming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400" dirty="0" smtClean="0"/>
              <a:t>double </a:t>
            </a:r>
            <a:r>
              <a:rPr lang="en-US" altLang="el-GR" sz="2400" dirty="0" err="1" smtClean="0"/>
              <a:t>int</a:t>
            </a:r>
            <a:r>
              <a:rPr lang="en-US" altLang="el-GR" sz="2400" dirty="0" smtClean="0"/>
              <a:t> a;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400" dirty="0" smtClean="0"/>
              <a:t>long </a:t>
            </a:r>
            <a:r>
              <a:rPr lang="en-US" altLang="el-GR" sz="2400" dirty="0" err="1" smtClean="0"/>
              <a:t>int</a:t>
            </a:r>
            <a:r>
              <a:rPr lang="en-US" altLang="el-GR" sz="2400" dirty="0" smtClean="0"/>
              <a:t> a;</a:t>
            </a:r>
          </a:p>
        </p:txBody>
      </p:sp>
    </p:spTree>
    <p:extLst>
      <p:ext uri="{BB962C8B-B14F-4D97-AF65-F5344CB8AC3E}">
        <p14:creationId xmlns:p14="http://schemas.microsoft.com/office/powerpoint/2010/main" val="77063864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Καταχωρητές κωδικών συνθηκών</a:t>
            </a:r>
            <a:endParaRPr lang="en-US" altLang="el-GR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800" dirty="0" smtClean="0"/>
              <a:t>Σύνολα ανεξάρτητων </a:t>
            </a:r>
            <a:r>
              <a:rPr lang="en-US" altLang="el-GR" sz="2800" dirty="0" smtClean="0"/>
              <a:t>bits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π</a:t>
            </a:r>
            <a:r>
              <a:rPr lang="en-US" altLang="el-GR" dirty="0" smtClean="0"/>
              <a:t>.</a:t>
            </a:r>
            <a:r>
              <a:rPr lang="el-GR" altLang="el-GR" dirty="0" smtClean="0"/>
              <a:t>χ</a:t>
            </a:r>
            <a:r>
              <a:rPr lang="en-US" altLang="el-GR" dirty="0" smtClean="0"/>
              <a:t>. </a:t>
            </a:r>
            <a:r>
              <a:rPr lang="el-GR" altLang="el-GR" dirty="0" smtClean="0"/>
              <a:t>Το αποτέλεσμα της τελευταίας πράξης ήταν 0</a:t>
            </a:r>
            <a:endParaRPr lang="en-US" altLang="el-GR" dirty="0" smtClean="0"/>
          </a:p>
          <a:p>
            <a:r>
              <a:rPr lang="el-GR" altLang="el-GR" sz="2800" dirty="0" smtClean="0"/>
              <a:t>Μπορεί να διαβάζονται</a:t>
            </a:r>
            <a:r>
              <a:rPr lang="en-US" altLang="el-GR" sz="2800" dirty="0" smtClean="0"/>
              <a:t> (</a:t>
            </a:r>
            <a:r>
              <a:rPr lang="el-GR" altLang="el-GR" sz="2800" dirty="0" smtClean="0"/>
              <a:t>εσωτερικά</a:t>
            </a:r>
            <a:r>
              <a:rPr lang="en-US" altLang="el-GR" sz="2800" dirty="0" smtClean="0"/>
              <a:t>) </a:t>
            </a:r>
            <a:r>
              <a:rPr lang="el-GR" altLang="el-GR" sz="2800" dirty="0" smtClean="0"/>
              <a:t>από προγράμματα</a:t>
            </a:r>
            <a:endParaRPr lang="en-US" altLang="el-GR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π</a:t>
            </a:r>
            <a:r>
              <a:rPr lang="en-US" altLang="el-GR" dirty="0" smtClean="0"/>
              <a:t>.</a:t>
            </a:r>
            <a:r>
              <a:rPr lang="el-GR" altLang="el-GR" dirty="0" smtClean="0"/>
              <a:t>χ</a:t>
            </a:r>
            <a:r>
              <a:rPr lang="en-US" altLang="el-GR" dirty="0" smtClean="0"/>
              <a:t>. Jump if zero</a:t>
            </a:r>
          </a:p>
          <a:p>
            <a:r>
              <a:rPr lang="el-GR" altLang="el-GR" sz="2800" dirty="0" smtClean="0"/>
              <a:t>Συνήθως δεν μπορούν να «τεθούν» από προγράμματα</a:t>
            </a:r>
            <a:endParaRPr lang="en-US" altLang="el-GR" sz="2800" dirty="0" smtClean="0"/>
          </a:p>
          <a:p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06100848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228865"/>
            <a:ext cx="8496944" cy="952500"/>
          </a:xfrm>
          <a:noFill/>
        </p:spPr>
        <p:txBody>
          <a:bodyPr vert="horz" lIns="75407" tIns="37042" rIns="75407" bIns="37042" rtlCol="0" anchor="ctr">
            <a:noAutofit/>
          </a:bodyPr>
          <a:lstStyle/>
          <a:p>
            <a:r>
              <a:rPr lang="el-GR" altLang="el-GR" sz="4000" dirty="0" err="1" smtClean="0"/>
              <a:t>Καταχωρητές</a:t>
            </a:r>
            <a:r>
              <a:rPr lang="el-GR" altLang="el-GR" sz="4000" dirty="0" smtClean="0"/>
              <a:t> ελέγχου και κατάστασης</a:t>
            </a:r>
            <a:endParaRPr lang="en-US" altLang="el-GR" sz="4000" dirty="0" smtClean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800" dirty="0" smtClean="0"/>
              <a:t>Απαριθμητής προγράμματος</a:t>
            </a:r>
            <a:endParaRPr lang="en-US" altLang="el-GR" sz="2800" dirty="0" smtClean="0"/>
          </a:p>
          <a:p>
            <a:r>
              <a:rPr lang="el-GR" altLang="el-GR" sz="2800" dirty="0" err="1" smtClean="0"/>
              <a:t>Καταχωρητής</a:t>
            </a:r>
            <a:r>
              <a:rPr lang="el-GR" altLang="el-GR" sz="2800" dirty="0" smtClean="0"/>
              <a:t> αποκωδικοποίησης εντολής</a:t>
            </a:r>
            <a:endParaRPr lang="en-US" altLang="el-GR" sz="2800" dirty="0" smtClean="0"/>
          </a:p>
          <a:p>
            <a:r>
              <a:rPr lang="el-GR" altLang="el-GR" sz="2800" dirty="0" err="1" smtClean="0"/>
              <a:t>Καταχωρητής</a:t>
            </a:r>
            <a:r>
              <a:rPr lang="el-GR" altLang="el-GR" sz="2800" dirty="0" smtClean="0"/>
              <a:t> διευθύνσεων μνήμης</a:t>
            </a:r>
            <a:endParaRPr lang="en-US" altLang="el-GR" sz="2800" dirty="0" smtClean="0"/>
          </a:p>
          <a:p>
            <a:r>
              <a:rPr lang="el-GR" altLang="el-GR" sz="2800" dirty="0" err="1" smtClean="0"/>
              <a:t>Καταχωρητής</a:t>
            </a:r>
            <a:r>
              <a:rPr lang="el-GR" altLang="el-GR" sz="2800" dirty="0" smtClean="0"/>
              <a:t> προσωρινής μνήμης</a:t>
            </a:r>
            <a:endParaRPr lang="en-US" altLang="el-GR" sz="2800" dirty="0" smtClean="0"/>
          </a:p>
          <a:p>
            <a:pPr>
              <a:buFontTx/>
              <a:buNone/>
            </a:pPr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97027619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 err="1" smtClean="0"/>
              <a:t>Καταχωρητής</a:t>
            </a:r>
            <a:r>
              <a:rPr lang="el-GR" altLang="el-GR" sz="4000" dirty="0" smtClean="0"/>
              <a:t> «Λέξη κατάστασης προγράμματος»</a:t>
            </a:r>
            <a:endParaRPr lang="en-US" altLang="el-GR" sz="4000" dirty="0" smtClean="0"/>
          </a:p>
        </p:txBody>
      </p:sp>
      <p:sp>
        <p:nvSpPr>
          <p:cNvPr id="1536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altLang="el-GR" sz="2200" dirty="0" smtClean="0"/>
              <a:t>Ένα σύνολο από </a:t>
            </a:r>
            <a:r>
              <a:rPr lang="en-US" altLang="el-GR" sz="2200" dirty="0" smtClean="0"/>
              <a:t>bits</a:t>
            </a:r>
          </a:p>
          <a:p>
            <a:r>
              <a:rPr lang="el-GR" altLang="el-GR" sz="2200" dirty="0" smtClean="0"/>
              <a:t>Περιλαμβάνει κώδικες συνθηκών</a:t>
            </a:r>
            <a:endParaRPr lang="en-US" altLang="el-GR" sz="2200" dirty="0" smtClean="0"/>
          </a:p>
          <a:p>
            <a:r>
              <a:rPr lang="el-GR" altLang="el-GR" sz="2200" dirty="0" smtClean="0"/>
              <a:t>Πρόσημο</a:t>
            </a:r>
            <a:endParaRPr lang="en-US" altLang="el-GR" sz="2200" dirty="0" smtClean="0"/>
          </a:p>
          <a:p>
            <a:r>
              <a:rPr lang="el-GR" altLang="el-GR" sz="2200" dirty="0" smtClean="0"/>
              <a:t>Μηδέν</a:t>
            </a:r>
            <a:endParaRPr lang="en-US" altLang="el-GR" sz="2200" dirty="0" smtClean="0"/>
          </a:p>
          <a:p>
            <a:r>
              <a:rPr lang="el-GR" altLang="el-GR" sz="2200" dirty="0" smtClean="0"/>
              <a:t>Κρατούμενο</a:t>
            </a:r>
            <a:endParaRPr lang="en-US" altLang="el-GR" sz="2200" dirty="0" smtClean="0"/>
          </a:p>
          <a:p>
            <a:r>
              <a:rPr lang="el-GR" altLang="el-GR" sz="2200" dirty="0" err="1" smtClean="0"/>
              <a:t>Ίσον</a:t>
            </a:r>
            <a:endParaRPr lang="en-US" altLang="el-GR" sz="2200" dirty="0" smtClean="0"/>
          </a:p>
          <a:p>
            <a:r>
              <a:rPr lang="el-GR" altLang="el-GR" sz="2200" dirty="0" smtClean="0"/>
              <a:t>Υπερχείλιση</a:t>
            </a:r>
            <a:endParaRPr lang="en-US" altLang="el-GR" sz="2200" dirty="0" smtClean="0"/>
          </a:p>
          <a:p>
            <a:r>
              <a:rPr lang="el-GR" altLang="el-GR" sz="2200" dirty="0" smtClean="0"/>
              <a:t>Ενεργοποίηση / Απενεργοποίηση διακοπής</a:t>
            </a:r>
            <a:endParaRPr lang="en-US" altLang="el-GR" sz="2200" dirty="0" smtClean="0"/>
          </a:p>
          <a:p>
            <a:r>
              <a:rPr lang="el-GR" altLang="el-GR" sz="2200" dirty="0" smtClean="0"/>
              <a:t>Εποπτεία</a:t>
            </a:r>
            <a:endParaRPr lang="en-US" alt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228344323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smtClean="0"/>
              <a:t>Κατάσταση εποπτείας</a:t>
            </a:r>
            <a:endParaRPr lang="en-US" altLang="el-GR" dirty="0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n-US" altLang="el-GR" sz="2800" dirty="0" smtClean="0"/>
              <a:t>Intel ring zero</a:t>
            </a:r>
          </a:p>
          <a:p>
            <a:r>
              <a:rPr lang="en-US" altLang="el-GR" sz="2800" dirty="0" smtClean="0"/>
              <a:t>Kernel mode</a:t>
            </a:r>
          </a:p>
          <a:p>
            <a:r>
              <a:rPr lang="el-GR" altLang="el-GR" sz="2800" dirty="0" smtClean="0"/>
              <a:t>Επιτρέπει την εκτέλεση προνομιούχων εντολών </a:t>
            </a:r>
            <a:endParaRPr lang="en-US" altLang="el-GR" sz="2800" dirty="0" smtClean="0"/>
          </a:p>
          <a:p>
            <a:r>
              <a:rPr lang="el-GR" altLang="el-GR" sz="2800" dirty="0" smtClean="0"/>
              <a:t>Χρησιμοποιούνται από το λειτουργικό σύστημα</a:t>
            </a:r>
            <a:endParaRPr lang="en-US" altLang="el-GR" sz="2800" dirty="0" smtClean="0"/>
          </a:p>
          <a:p>
            <a:r>
              <a:rPr lang="el-GR" altLang="el-GR" sz="2800" dirty="0" smtClean="0"/>
              <a:t>Δεν είναι διαθέσιμες στον προγραμματιστή</a:t>
            </a:r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90877898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smtClean="0"/>
              <a:t>Άλλοι </a:t>
            </a:r>
            <a:r>
              <a:rPr lang="el-GR" altLang="el-GR" dirty="0" err="1" smtClean="0"/>
              <a:t>Καταχωρητές</a:t>
            </a:r>
            <a:endParaRPr lang="en-US" altLang="el-GR" dirty="0" smtClean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800" dirty="0" smtClean="0"/>
              <a:t>Μπορεί να υπάρχουν </a:t>
            </a:r>
            <a:r>
              <a:rPr lang="el-GR" altLang="el-GR" sz="2800" dirty="0" err="1" smtClean="0"/>
              <a:t>καταχωρητές</a:t>
            </a:r>
            <a:r>
              <a:rPr lang="el-GR" altLang="el-GR" sz="2800" dirty="0" smtClean="0"/>
              <a:t> που «δείχνουν» σε</a:t>
            </a:r>
            <a:r>
              <a:rPr lang="en-US" altLang="el-GR" sz="2800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Επεξεργασία τμημάτων ελέγχου</a:t>
            </a:r>
            <a:r>
              <a:rPr lang="en-US" altLang="el-GR" dirty="0" smtClean="0"/>
              <a:t> (</a:t>
            </a:r>
            <a:r>
              <a:rPr lang="el-GR" altLang="el-GR" dirty="0" smtClean="0"/>
              <a:t>δες</a:t>
            </a:r>
            <a:r>
              <a:rPr lang="en-US" altLang="el-GR" dirty="0" smtClean="0"/>
              <a:t> O/S)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Διανύσματα διακοπών</a:t>
            </a:r>
            <a:r>
              <a:rPr lang="en-US" altLang="el-GR" dirty="0" smtClean="0"/>
              <a:t> (</a:t>
            </a:r>
            <a:r>
              <a:rPr lang="el-GR" altLang="el-GR" dirty="0" smtClean="0"/>
              <a:t>δες</a:t>
            </a:r>
            <a:r>
              <a:rPr lang="en-US" altLang="el-GR" dirty="0" smtClean="0"/>
              <a:t> O/S)</a:t>
            </a:r>
          </a:p>
          <a:p>
            <a:pPr lvl="1"/>
            <a:endParaRPr lang="en-US" altLang="el-GR" dirty="0" smtClean="0"/>
          </a:p>
          <a:p>
            <a:r>
              <a:rPr lang="el-GR" altLang="el-GR" sz="2800" dirty="0" smtClean="0"/>
              <a:t>Ο σχεδιασμός της </a:t>
            </a:r>
            <a:r>
              <a:rPr lang="en-US" altLang="el-GR" sz="2800" dirty="0" smtClean="0"/>
              <a:t> CPU </a:t>
            </a:r>
            <a:r>
              <a:rPr lang="el-GR" altLang="el-GR" sz="2800" dirty="0" smtClean="0"/>
              <a:t>και του λειτουργικού συστήματος είναι στενά συνδεδεμένοι</a:t>
            </a:r>
            <a:endParaRPr lang="en-US" altLang="el-GR" sz="2800" dirty="0" smtClean="0"/>
          </a:p>
          <a:p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10599557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8"/>
          <a:stretch>
            <a:fillRect/>
          </a:stretch>
        </p:blipFill>
        <p:spPr bwMode="auto">
          <a:xfrm>
            <a:off x="1460500" y="1393032"/>
            <a:ext cx="5905500" cy="419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Παραδείγματα οργάνωσης </a:t>
            </a:r>
            <a:r>
              <a:rPr lang="el-GR" altLang="el-GR" dirty="0" err="1" smtClean="0"/>
              <a:t>καταχωρητών</a:t>
            </a:r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51886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280920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Αρχιτεκτονική </a:t>
            </a:r>
            <a:r>
              <a:rPr lang="el-GR" b="1" dirty="0" smtClean="0"/>
              <a:t>υπολογιστών 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11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Δομή και Λειτουργία της </a:t>
            </a:r>
            <a:r>
              <a:rPr lang="el-GR" sz="2800" dirty="0" smtClean="0"/>
              <a:t>CPU</a:t>
            </a:r>
            <a:r>
              <a:rPr lang="el-GR" sz="2800" baseline="-25000" dirty="0" smtClean="0"/>
              <a:t>1/2</a:t>
            </a:r>
            <a:endParaRPr lang="en-US" sz="2800" baseline="-25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Φώτης Βαρζιώτης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Έμμεσος κύκλος</a:t>
            </a:r>
            <a:endParaRPr lang="en-US" altLang="el-GR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Μπορεί να απαιτεί πρόσβαση στη μνήμη για την προσκόμιση τελεστών</a:t>
            </a:r>
            <a:endParaRPr lang="en-US" altLang="el-GR" sz="2800" dirty="0" smtClean="0"/>
          </a:p>
          <a:p>
            <a:r>
              <a:rPr lang="el-GR" altLang="el-GR" sz="2800" dirty="0" smtClean="0"/>
              <a:t>Η Έμμεση </a:t>
            </a:r>
            <a:r>
              <a:rPr lang="el-GR" altLang="el-GR" sz="2800" dirty="0" err="1" smtClean="0"/>
              <a:t>διευθυνσιοδότηση</a:t>
            </a:r>
            <a:r>
              <a:rPr lang="el-GR" altLang="el-GR" sz="2800" dirty="0" smtClean="0"/>
              <a:t> απαιτεί περισσότερες αναφορές στη μνήμη</a:t>
            </a:r>
            <a:endParaRPr lang="en-US" altLang="el-GR" sz="2800" dirty="0" smtClean="0"/>
          </a:p>
          <a:p>
            <a:r>
              <a:rPr lang="el-GR" altLang="el-GR" sz="2800" dirty="0" smtClean="0"/>
              <a:t>Μπορεί να χαρακτηριστεί ως ένας πρόσθετος υπό-κύκλος εντολής</a:t>
            </a:r>
            <a:endParaRPr lang="en-US" altLang="el-GR" sz="2800" dirty="0" smtClean="0"/>
          </a:p>
          <a:p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000635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 smtClean="0"/>
              <a:t>Κύκλος εντολής με 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l-GR" altLang="el-GR" dirty="0" smtClean="0"/>
              <a:t>έμμεσο </a:t>
            </a:r>
            <a:r>
              <a:rPr lang="el-GR" altLang="el-GR" dirty="0" err="1" smtClean="0"/>
              <a:t>υποκύκλο</a:t>
            </a:r>
            <a:endParaRPr lang="en-US" altLang="el-GR" dirty="0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9"/>
          <a:stretch>
            <a:fillRect/>
          </a:stretch>
        </p:blipFill>
        <p:spPr bwMode="auto">
          <a:xfrm>
            <a:off x="1778000" y="1561356"/>
            <a:ext cx="5588000" cy="402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216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 smtClean="0"/>
              <a:t>Διάγραμμα κατάστασης 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l-GR" altLang="el-GR" dirty="0" smtClean="0"/>
              <a:t>κύκλου εντολής</a:t>
            </a:r>
            <a:endParaRPr lang="en-US" altLang="el-GR" dirty="0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1"/>
          <a:stretch>
            <a:fillRect/>
          </a:stretch>
        </p:blipFill>
        <p:spPr bwMode="auto">
          <a:xfrm>
            <a:off x="1238250" y="1777380"/>
            <a:ext cx="6667500" cy="312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133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 smtClean="0"/>
              <a:t>Ροή δεδομένων 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n-US" altLang="el-GR" dirty="0" smtClean="0"/>
              <a:t>(</a:t>
            </a:r>
            <a:r>
              <a:rPr lang="el-GR" altLang="el-GR" dirty="0" smtClean="0"/>
              <a:t>Προσκόμιση εντολής</a:t>
            </a:r>
            <a:r>
              <a:rPr lang="en-US" altLang="el-GR" dirty="0" smtClean="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 smtClean="0"/>
              <a:t>Εξαρτάται από τον σχεδιασμό της </a:t>
            </a:r>
            <a:r>
              <a:rPr lang="en-US" altLang="el-GR" sz="2400" dirty="0" smtClean="0"/>
              <a:t>CPU</a:t>
            </a:r>
          </a:p>
          <a:p>
            <a:r>
              <a:rPr lang="el-GR" altLang="el-GR" sz="2400" dirty="0" smtClean="0"/>
              <a:t>Προσκόμιση</a:t>
            </a:r>
            <a:endParaRPr lang="en-US" altLang="el-GR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Ο </a:t>
            </a:r>
            <a:r>
              <a:rPr lang="en-US" altLang="el-GR" sz="2000" dirty="0" smtClean="0"/>
              <a:t>PC </a:t>
            </a:r>
            <a:r>
              <a:rPr lang="el-GR" altLang="el-GR" sz="2000" dirty="0" smtClean="0"/>
              <a:t>περιέχει την διεύθυνση της επόμενης εντολής </a:t>
            </a:r>
            <a:endParaRPr lang="en-US" altLang="el-GR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Η διεύθυνση καταχωρείται στον </a:t>
            </a:r>
            <a:r>
              <a:rPr lang="en-US" altLang="el-GR" sz="2000" dirty="0" smtClean="0"/>
              <a:t>MAR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Στη συνέχεια τοποθετείται στις γραμμές διευθύνσεων του διαύλου</a:t>
            </a:r>
            <a:endParaRPr lang="en-US" altLang="el-GR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Η μονάδα ελέγχου αιτείται την ανάγνωση της θέσης μνήμης</a:t>
            </a:r>
            <a:endParaRPr lang="en-US" altLang="el-GR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Το αποτέλεσμα τοποθετείται στις γραμμές δεδομένων του  διαύλου</a:t>
            </a:r>
            <a:r>
              <a:rPr lang="en-US" altLang="el-GR" sz="2000" dirty="0" smtClean="0"/>
              <a:t>, </a:t>
            </a:r>
            <a:r>
              <a:rPr lang="el-GR" altLang="el-GR" sz="2000" dirty="0" smtClean="0"/>
              <a:t>αντιγράφεται στον </a:t>
            </a:r>
            <a:r>
              <a:rPr lang="en-US" altLang="el-GR" sz="2000" dirty="0" smtClean="0"/>
              <a:t>MBR, </a:t>
            </a:r>
            <a:r>
              <a:rPr lang="el-GR" altLang="el-GR" sz="2000" dirty="0" smtClean="0"/>
              <a:t>μετά στον</a:t>
            </a:r>
            <a:r>
              <a:rPr lang="en-US" altLang="el-GR" sz="2000" dirty="0" smtClean="0"/>
              <a:t> IR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Στο μεταξύ ο </a:t>
            </a:r>
            <a:r>
              <a:rPr lang="en-US" altLang="el-GR" sz="2000" dirty="0" smtClean="0"/>
              <a:t>PC </a:t>
            </a:r>
            <a:r>
              <a:rPr lang="el-GR" altLang="el-GR" sz="2000" dirty="0" smtClean="0"/>
              <a:t>αυξάνεται κατά </a:t>
            </a:r>
            <a:r>
              <a:rPr lang="en-US" altLang="el-GR" sz="2000" dirty="0" smtClean="0"/>
              <a:t>1</a:t>
            </a:r>
          </a:p>
          <a:p>
            <a:pPr lvl="1"/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543197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Ροή δεδομένων 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n-US" altLang="el-GR" dirty="0" smtClean="0"/>
              <a:t>(</a:t>
            </a:r>
            <a:r>
              <a:rPr lang="el-GR" altLang="el-GR" dirty="0" smtClean="0"/>
              <a:t>Προσκόμιση δεδομένων</a:t>
            </a:r>
            <a:r>
              <a:rPr lang="en-US" altLang="el-GR" dirty="0" smtClean="0"/>
              <a:t>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 smtClean="0"/>
              <a:t>Ο </a:t>
            </a:r>
            <a:r>
              <a:rPr lang="en-US" altLang="el-GR" sz="2800" dirty="0" smtClean="0"/>
              <a:t>IR </a:t>
            </a:r>
            <a:r>
              <a:rPr lang="el-GR" altLang="el-GR" sz="2800" dirty="0" smtClean="0"/>
              <a:t>εξετάζεται</a:t>
            </a:r>
            <a:endParaRPr lang="en-US" altLang="el-GR" sz="2800" dirty="0" smtClean="0"/>
          </a:p>
          <a:p>
            <a:r>
              <a:rPr lang="el-GR" altLang="el-GR" sz="2800" dirty="0" smtClean="0"/>
              <a:t>Αν υπάρχει έμμεση </a:t>
            </a:r>
            <a:r>
              <a:rPr lang="el-GR" altLang="el-GR" sz="2800" dirty="0" err="1" smtClean="0"/>
              <a:t>διευθυνσιοδότηση</a:t>
            </a:r>
            <a:r>
              <a:rPr lang="en-US" altLang="el-GR" sz="2800" dirty="0" smtClean="0"/>
              <a:t>, </a:t>
            </a:r>
            <a:r>
              <a:rPr lang="el-GR" altLang="el-GR" sz="2800" dirty="0" smtClean="0"/>
              <a:t>εκτελείται έμμεσος κύκλος</a:t>
            </a:r>
            <a:endParaRPr lang="en-US" altLang="el-GR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Τα δεξιότερα </a:t>
            </a:r>
            <a:r>
              <a:rPr lang="en-US" altLang="el-GR" sz="2400" dirty="0" smtClean="0"/>
              <a:t>N bits </a:t>
            </a:r>
            <a:r>
              <a:rPr lang="el-GR" altLang="el-GR" sz="2400" dirty="0" smtClean="0"/>
              <a:t>του</a:t>
            </a:r>
            <a:r>
              <a:rPr lang="en-US" altLang="el-GR" sz="2400" dirty="0" smtClean="0"/>
              <a:t> MBR </a:t>
            </a:r>
            <a:r>
              <a:rPr lang="el-GR" altLang="el-GR" sz="2400" dirty="0" smtClean="0"/>
              <a:t>μεταφέρονται στον </a:t>
            </a:r>
            <a:r>
              <a:rPr lang="en-US" altLang="el-GR" sz="2400" dirty="0" smtClean="0"/>
              <a:t>MAR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Η μονάδα ελέγχου αιτείται την ανάγνωση της θέσης μνήμης</a:t>
            </a:r>
            <a:endParaRPr lang="en-US" altLang="el-GR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Το αποτέλεσμα </a:t>
            </a:r>
            <a:r>
              <a:rPr lang="en-US" altLang="el-GR" sz="2400" dirty="0" smtClean="0"/>
              <a:t>(</a:t>
            </a:r>
            <a:r>
              <a:rPr lang="el-GR" altLang="el-GR" sz="2400" dirty="0" smtClean="0"/>
              <a:t>η διεύθυνση του τελεστή</a:t>
            </a:r>
            <a:r>
              <a:rPr lang="en-US" altLang="el-GR" sz="2400" dirty="0" smtClean="0"/>
              <a:t>) </a:t>
            </a:r>
            <a:r>
              <a:rPr lang="el-GR" altLang="el-GR" sz="2400" dirty="0" smtClean="0"/>
              <a:t>μεταφέρεται στον</a:t>
            </a:r>
            <a:r>
              <a:rPr lang="en-US" altLang="el-GR" sz="2400" dirty="0" smtClean="0"/>
              <a:t> MBR</a:t>
            </a:r>
          </a:p>
        </p:txBody>
      </p:sp>
    </p:spTree>
    <p:extLst>
      <p:ext uri="{BB962C8B-B14F-4D97-AF65-F5344CB8AC3E}">
        <p14:creationId xmlns:p14="http://schemas.microsoft.com/office/powerpoint/2010/main" val="859273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Ροή δεδομένων</a:t>
            </a:r>
            <a:r>
              <a:rPr lang="en-US" altLang="el-GR" dirty="0" smtClean="0"/>
              <a:t> </a:t>
            </a:r>
            <a:br>
              <a:rPr lang="en-US" altLang="el-GR" dirty="0" smtClean="0"/>
            </a:br>
            <a:r>
              <a:rPr lang="en-US" altLang="el-GR" dirty="0" smtClean="0"/>
              <a:t>(</a:t>
            </a:r>
            <a:r>
              <a:rPr lang="el-GR" altLang="el-GR" dirty="0" smtClean="0"/>
              <a:t>Διάγραμμα Προσκόμισης</a:t>
            </a:r>
            <a:r>
              <a:rPr lang="en-US" altLang="el-GR" dirty="0" smtClean="0"/>
              <a:t>)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1"/>
          <a:stretch>
            <a:fillRect/>
          </a:stretch>
        </p:blipFill>
        <p:spPr bwMode="auto">
          <a:xfrm>
            <a:off x="1873250" y="1417340"/>
            <a:ext cx="5397500" cy="416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338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Ροή δεδομένων 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n-US" altLang="el-GR" dirty="0" smtClean="0"/>
              <a:t>(</a:t>
            </a:r>
            <a:r>
              <a:rPr lang="el-GR" altLang="el-GR" dirty="0" smtClean="0"/>
              <a:t>Διάγραμμα με έμμεσο κύκλο</a:t>
            </a:r>
            <a:r>
              <a:rPr lang="en-US" altLang="el-GR" dirty="0" smtClean="0"/>
              <a:t>)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2"/>
          <a:stretch>
            <a:fillRect/>
          </a:stretch>
        </p:blipFill>
        <p:spPr bwMode="auto">
          <a:xfrm>
            <a:off x="1691680" y="1489348"/>
            <a:ext cx="61595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834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Ροή δεδομένων </a:t>
            </a:r>
            <a:r>
              <a:rPr lang="en-US" altLang="el-GR" dirty="0" smtClean="0"/>
              <a:t>(</a:t>
            </a:r>
            <a:r>
              <a:rPr lang="el-GR" altLang="el-GR" dirty="0" smtClean="0"/>
              <a:t>Εκτέλεση</a:t>
            </a:r>
            <a:r>
              <a:rPr lang="en-US" altLang="el-GR" dirty="0" smtClean="0"/>
              <a:t>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 smtClean="0"/>
              <a:t>Μπορεί να πάρει πολλές μορφές</a:t>
            </a:r>
            <a:endParaRPr lang="en-US" altLang="el-GR" sz="2800" dirty="0" smtClean="0"/>
          </a:p>
          <a:p>
            <a:r>
              <a:rPr lang="el-GR" altLang="el-GR" sz="2800" dirty="0" smtClean="0"/>
              <a:t>Εξαρτάται από την εντολή που εκτελείται</a:t>
            </a:r>
            <a:endParaRPr lang="en-US" altLang="el-GR" sz="2800" dirty="0" smtClean="0"/>
          </a:p>
          <a:p>
            <a:r>
              <a:rPr lang="el-GR" altLang="el-GR" sz="2800" dirty="0" smtClean="0"/>
              <a:t>Μπορεί να περιλαμβάνει</a:t>
            </a:r>
            <a:endParaRPr lang="en-US" altLang="el-GR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Ανάγνωση / εγγραφή μνήμης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Λειτουργία </a:t>
            </a:r>
            <a:r>
              <a:rPr lang="en-US" altLang="el-GR" dirty="0" smtClean="0"/>
              <a:t>I/O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Λειτουργίες μεταφορά σε </a:t>
            </a:r>
            <a:r>
              <a:rPr lang="el-GR" altLang="el-GR" dirty="0" err="1" smtClean="0"/>
              <a:t>καταχωρητές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 smtClean="0"/>
              <a:t>ALU </a:t>
            </a:r>
            <a:r>
              <a:rPr lang="el-GR" altLang="el-GR" dirty="0" smtClean="0"/>
              <a:t>Λειτουργίες</a:t>
            </a:r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739068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Ροή δεδομένων</a:t>
            </a:r>
            <a:r>
              <a:rPr lang="en-US" altLang="el-GR" smtClean="0"/>
              <a:t> (</a:t>
            </a:r>
            <a:r>
              <a:rPr lang="el-GR" altLang="el-GR" smtClean="0"/>
              <a:t>Διακοπή</a:t>
            </a:r>
            <a:r>
              <a:rPr lang="en-US" altLang="el-GR" smtClean="0"/>
              <a:t>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200" dirty="0" smtClean="0"/>
              <a:t>Απλός</a:t>
            </a:r>
            <a:r>
              <a:rPr lang="en-US" altLang="el-GR" sz="2200" dirty="0" smtClean="0"/>
              <a:t>, </a:t>
            </a:r>
            <a:r>
              <a:rPr lang="el-GR" altLang="el-GR" sz="2200" dirty="0" smtClean="0"/>
              <a:t>Προβλέψιμος</a:t>
            </a:r>
            <a:endParaRPr lang="en-US" altLang="el-GR" sz="2200" dirty="0" smtClean="0"/>
          </a:p>
          <a:p>
            <a:pPr>
              <a:lnSpc>
                <a:spcPct val="90000"/>
              </a:lnSpc>
            </a:pPr>
            <a:r>
              <a:rPr lang="el-GR" altLang="el-GR" sz="2200" dirty="0" smtClean="0"/>
              <a:t>Η τρέχουσα τιμή του </a:t>
            </a:r>
            <a:r>
              <a:rPr lang="en-US" altLang="el-GR" sz="2200" dirty="0" smtClean="0"/>
              <a:t>PC </a:t>
            </a:r>
            <a:r>
              <a:rPr lang="el-GR" altLang="el-GR" sz="2200" dirty="0" smtClean="0"/>
              <a:t>αποθηκεύεται για επανάκτηση μετά την διακοπή</a:t>
            </a:r>
            <a:endParaRPr lang="en-US" altLang="el-GR" sz="2200" dirty="0" smtClean="0"/>
          </a:p>
          <a:p>
            <a:pPr>
              <a:lnSpc>
                <a:spcPct val="90000"/>
              </a:lnSpc>
            </a:pPr>
            <a:r>
              <a:rPr lang="el-GR" altLang="el-GR" sz="2200" dirty="0" smtClean="0"/>
              <a:t>Τα περιεχόμενα του </a:t>
            </a:r>
            <a:r>
              <a:rPr lang="en-US" altLang="el-GR" sz="2200" dirty="0" smtClean="0"/>
              <a:t>PC </a:t>
            </a:r>
            <a:r>
              <a:rPr lang="el-GR" altLang="el-GR" sz="2200" dirty="0" smtClean="0"/>
              <a:t>αντιγράφονται στον</a:t>
            </a:r>
            <a:r>
              <a:rPr lang="en-US" altLang="el-GR" sz="2200" dirty="0" smtClean="0"/>
              <a:t> MBR</a:t>
            </a:r>
          </a:p>
          <a:p>
            <a:pPr>
              <a:lnSpc>
                <a:spcPct val="90000"/>
              </a:lnSpc>
            </a:pPr>
            <a:r>
              <a:rPr lang="el-GR" altLang="el-GR" sz="2200" dirty="0" smtClean="0"/>
              <a:t>Μια ειδική θέση της μνήμης </a:t>
            </a:r>
            <a:r>
              <a:rPr lang="en-US" altLang="el-GR" sz="2200" dirty="0" smtClean="0"/>
              <a:t>(</a:t>
            </a:r>
            <a:r>
              <a:rPr lang="el-GR" altLang="el-GR" sz="2200" dirty="0" smtClean="0"/>
              <a:t>π</a:t>
            </a:r>
            <a:r>
              <a:rPr lang="en-US" altLang="el-GR" sz="2200" dirty="0" smtClean="0"/>
              <a:t>.</a:t>
            </a:r>
            <a:r>
              <a:rPr lang="el-GR" altLang="el-GR" sz="2200" dirty="0" smtClean="0"/>
              <a:t>χ</a:t>
            </a:r>
            <a:r>
              <a:rPr lang="en-US" altLang="el-GR" sz="2200" dirty="0" smtClean="0"/>
              <a:t>. </a:t>
            </a:r>
            <a:r>
              <a:rPr lang="el-GR" altLang="el-GR" sz="2200" dirty="0" smtClean="0"/>
              <a:t>Δείκτης σωρού</a:t>
            </a:r>
            <a:r>
              <a:rPr lang="en-US" altLang="el-GR" sz="2200" dirty="0" smtClean="0"/>
              <a:t>) </a:t>
            </a:r>
            <a:r>
              <a:rPr lang="el-GR" altLang="el-GR" sz="2200" dirty="0" smtClean="0"/>
              <a:t>φορτώνεται στον</a:t>
            </a:r>
            <a:r>
              <a:rPr lang="en-US" altLang="el-GR" sz="2200" dirty="0" smtClean="0"/>
              <a:t> MAR</a:t>
            </a:r>
          </a:p>
          <a:p>
            <a:pPr>
              <a:lnSpc>
                <a:spcPct val="90000"/>
              </a:lnSpc>
            </a:pPr>
            <a:r>
              <a:rPr lang="el-GR" altLang="el-GR" sz="2200" dirty="0" smtClean="0"/>
              <a:t>Το περιεχόμενο του </a:t>
            </a:r>
            <a:r>
              <a:rPr lang="en-US" altLang="el-GR" sz="2200" dirty="0" smtClean="0"/>
              <a:t>MBR </a:t>
            </a:r>
            <a:r>
              <a:rPr lang="el-GR" altLang="el-GR" sz="2200" dirty="0" smtClean="0"/>
              <a:t>εγγράφεται στη μνήμη</a:t>
            </a:r>
            <a:endParaRPr lang="en-US" altLang="el-GR" sz="2200" dirty="0" smtClean="0"/>
          </a:p>
          <a:p>
            <a:pPr>
              <a:lnSpc>
                <a:spcPct val="90000"/>
              </a:lnSpc>
            </a:pPr>
            <a:r>
              <a:rPr lang="el-GR" altLang="el-GR" sz="2200" dirty="0" smtClean="0"/>
              <a:t>Ο </a:t>
            </a:r>
            <a:r>
              <a:rPr lang="en-US" altLang="el-GR" sz="2200" dirty="0" smtClean="0"/>
              <a:t>PC </a:t>
            </a:r>
            <a:r>
              <a:rPr lang="el-GR" altLang="el-GR" sz="2200" dirty="0" smtClean="0"/>
              <a:t>φορτώνεται με την διεύθυνση της </a:t>
            </a:r>
            <a:r>
              <a:rPr lang="el-GR" altLang="el-GR" sz="2200" dirty="0" err="1" smtClean="0"/>
              <a:t>υπορουτίνας</a:t>
            </a:r>
            <a:r>
              <a:rPr lang="el-GR" altLang="el-GR" sz="2200" dirty="0" smtClean="0"/>
              <a:t> χειρισμού διακοπής</a:t>
            </a:r>
            <a:endParaRPr lang="en-US" altLang="el-GR" sz="2200" dirty="0" smtClean="0"/>
          </a:p>
          <a:p>
            <a:pPr>
              <a:lnSpc>
                <a:spcPct val="90000"/>
              </a:lnSpc>
            </a:pPr>
            <a:r>
              <a:rPr lang="el-GR" altLang="el-GR" sz="2200" dirty="0" smtClean="0"/>
              <a:t>Η επόμενη εντολή </a:t>
            </a:r>
            <a:r>
              <a:rPr lang="en-US" altLang="el-GR" sz="2200" dirty="0" smtClean="0"/>
              <a:t>(</a:t>
            </a:r>
            <a:r>
              <a:rPr lang="el-GR" altLang="el-GR" sz="2200" dirty="0" smtClean="0"/>
              <a:t>Η πρώτη της </a:t>
            </a:r>
            <a:r>
              <a:rPr lang="el-GR" altLang="el-GR" sz="2200" dirty="0" err="1" smtClean="0"/>
              <a:t>υπορουτίνας</a:t>
            </a:r>
            <a:r>
              <a:rPr lang="el-GR" altLang="el-GR" sz="2200" dirty="0" smtClean="0"/>
              <a:t> διακοπής </a:t>
            </a:r>
            <a:r>
              <a:rPr lang="en-US" altLang="el-GR" sz="2200" dirty="0" smtClean="0"/>
              <a:t>) </a:t>
            </a:r>
            <a:r>
              <a:rPr lang="el-GR" altLang="el-GR" sz="2200" dirty="0" smtClean="0"/>
              <a:t>μπορεί να προσκομιστεί</a:t>
            </a:r>
            <a:endParaRPr lang="en-US" alt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320461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Ροή δεδομένων 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n-US" altLang="el-GR" dirty="0" smtClean="0"/>
              <a:t>(</a:t>
            </a:r>
            <a:r>
              <a:rPr lang="el-GR" altLang="el-GR" dirty="0" smtClean="0"/>
              <a:t>Διάγραμμα διακοπής</a:t>
            </a:r>
            <a:r>
              <a:rPr lang="en-US" altLang="el-GR" dirty="0" smtClean="0"/>
              <a:t>)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66"/>
          <a:stretch>
            <a:fillRect/>
          </a:stretch>
        </p:blipFill>
        <p:spPr bwMode="auto">
          <a:xfrm>
            <a:off x="1619250" y="1489348"/>
            <a:ext cx="5905500" cy="376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67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Προ – προσαγωγή εντολής </a:t>
            </a:r>
            <a:endParaRPr lang="en-US" altLang="el-GR" smtClean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800" dirty="0" smtClean="0"/>
              <a:t>Προσκόμιση με αναφορά στην κύρια μνήμη</a:t>
            </a:r>
            <a:endParaRPr lang="en-US" altLang="el-GR" sz="2800" dirty="0" smtClean="0"/>
          </a:p>
          <a:p>
            <a:r>
              <a:rPr lang="el-GR" altLang="el-GR" sz="2800" dirty="0" smtClean="0"/>
              <a:t>Η εκτέλεση της εντολής συνήθως δεν περιλαμβάνει αναφορές στην κύρια μνήμη</a:t>
            </a:r>
            <a:endParaRPr lang="en-US" altLang="el-GR" sz="2800" dirty="0" smtClean="0"/>
          </a:p>
          <a:p>
            <a:r>
              <a:rPr lang="el-GR" altLang="el-GR" sz="2800" dirty="0" smtClean="0"/>
              <a:t>Είναι δυνατόν να προσκομιστεί η επόμενη εντολή στη διάρκεια της εκτέλεσης της τρέχουσας εντολής</a:t>
            </a:r>
            <a:endParaRPr lang="en-US" altLang="el-GR" sz="2800" dirty="0" smtClean="0"/>
          </a:p>
          <a:p>
            <a:r>
              <a:rPr lang="el-GR" altLang="el-GR" sz="2800" dirty="0" smtClean="0"/>
              <a:t>Καλείται προ – προσαγωγή εντολής</a:t>
            </a:r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975126713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smtClean="0"/>
              <a:t>Βελτίωση στην απόδοση</a:t>
            </a:r>
            <a:endParaRPr lang="en-US" altLang="el-GR" dirty="0" smtClean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400" dirty="0" smtClean="0"/>
              <a:t>Η απόδοση βελτιώνεται αλλά δεν διπλασιάζεται</a:t>
            </a:r>
            <a:r>
              <a:rPr lang="en-US" altLang="el-GR" sz="2400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Η προσκόμιση διαρκεί συνήθως λιγότερο από την εκτέλεση της εντολής</a:t>
            </a:r>
            <a:endParaRPr lang="en-US" altLang="el-GR" sz="2400" dirty="0" smtClean="0"/>
          </a:p>
          <a:p>
            <a:pPr lvl="2"/>
            <a:r>
              <a:rPr lang="el-GR" altLang="el-GR" dirty="0" smtClean="0"/>
              <a:t>Προ – προσαγωγή περισσότερων της μιας εντολής;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Κάθε υπερπήδηση ή διακλάδωση σημαίνει ότι οι παραπάνω εντολές δεν είναι αυτές που απαιτούνται</a:t>
            </a:r>
            <a:endParaRPr lang="en-US" altLang="el-GR" sz="2400" dirty="0" smtClean="0"/>
          </a:p>
          <a:p>
            <a:r>
              <a:rPr lang="el-GR" altLang="el-GR" sz="2400" dirty="0" smtClean="0"/>
              <a:t>Πρέπει να προσθέσουμε περισσότερα στάδια στην εντολή για να βελτιώσουμε την απόδοση</a:t>
            </a:r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68568934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&amp; Οργάνωση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Δημοσθένης Ε.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Μπολανάκης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Μικροϋπολογιστών: αρχές προγραμματισμού χαμηλού επιπέδου και εφαρμογές με το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M68HC908GP32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Σύγχρονη Παιδεία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S. (1995). Η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Αρχιτεκτονική των Υπολογιστών μια δομημένη προσέγγιση Συγγραφέας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S.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Κλειδάριθμος. 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Luce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T.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1991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Αρχιτεκτονική των Υπολογιστών.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Gilmore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1999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Μικροεπεξεργαστές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θεωρία και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εφαρμογές. Εκδόσεις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Predko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2000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Προγραμματίζοντας τον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PIC, 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Μπεκάκος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Μ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Π. (1994).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 &amp; τεχνολογία παράλληλης επεξεργασίας,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Σταμούλης.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Copyright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Τεχνολογικό Ίδρυμα Ηπείρου. Φώτης </a:t>
            </a:r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Βαρζιώτης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Αρχιτεκτονική υπολογιστών.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Άρτα, 2015. 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http://eclass.teiep.gr/OpenClass/courses/COMP115/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Δομή και Λειτουργία της </a:t>
            </a:r>
            <a:r>
              <a:rPr lang="el-GR" dirty="0" smtClean="0"/>
              <a:t>CPU</a:t>
            </a:r>
            <a:r>
              <a:rPr lang="el-GR" baseline="-25000" dirty="0" smtClean="0"/>
              <a:t>1/2</a:t>
            </a:r>
            <a:endParaRPr lang="el-GR" altLang="el-GR" baseline="-25000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Οργάνωση της </a:t>
            </a:r>
            <a:r>
              <a:rPr lang="en-US" altLang="el-GR" smtClean="0"/>
              <a:t>CPU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800" dirty="0" smtClean="0"/>
              <a:t>Η </a:t>
            </a:r>
            <a:r>
              <a:rPr lang="en-US" altLang="el-GR" sz="2800" dirty="0" smtClean="0"/>
              <a:t>CPU </a:t>
            </a:r>
            <a:r>
              <a:rPr lang="el-GR" altLang="el-GR" sz="2800" dirty="0" smtClean="0"/>
              <a:t>πρέπει</a:t>
            </a:r>
            <a:r>
              <a:rPr lang="en-US" altLang="el-GR" sz="2800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Να προσκομίζει εντολές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Να αποκωδικοποιεί εντολές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Να προσκομίζει δεδομένα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Να επεξεργάζεται δεδομένα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Να εγγράφει δεδομένα</a:t>
            </a:r>
            <a:endParaRPr lang="en-US" altLang="el-GR" dirty="0" smtClean="0"/>
          </a:p>
          <a:p>
            <a:pPr>
              <a:buFont typeface="Monotype Sorts" pitchFamily="2" charset="2"/>
              <a:buChar char="y"/>
            </a:pPr>
            <a:endParaRPr lang="en-US" altLang="el-GR" sz="2000" dirty="0"/>
          </a:p>
        </p:txBody>
      </p:sp>
    </p:spTree>
    <p:extLst>
      <p:ext uri="{BB962C8B-B14F-4D97-AF65-F5344CB8AC3E}">
        <p14:creationId xmlns:p14="http://schemas.microsoft.com/office/powerpoint/2010/main" val="278846832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mtClean="0"/>
              <a:t>Η </a:t>
            </a:r>
            <a:r>
              <a:rPr lang="en-GB" altLang="el-GR" smtClean="0"/>
              <a:t>CPU </a:t>
            </a:r>
            <a:r>
              <a:rPr lang="el-GR" altLang="el-GR" smtClean="0"/>
              <a:t>με τον δίαυλο του συστήματος</a:t>
            </a:r>
            <a:endParaRPr lang="en-GB" altLang="el-GR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t="25034" r="12105" b="23949"/>
          <a:stretch>
            <a:fillRect/>
          </a:stretch>
        </p:blipFill>
        <p:spPr bwMode="auto">
          <a:xfrm>
            <a:off x="1835696" y="985292"/>
            <a:ext cx="5294135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67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Η εσωτερική δομή της </a:t>
            </a:r>
            <a:r>
              <a:rPr lang="en-GB" altLang="el-GR" smtClean="0"/>
              <a:t>CPU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6415" r="12009" b="12039"/>
          <a:stretch>
            <a:fillRect/>
          </a:stretch>
        </p:blipFill>
        <p:spPr bwMode="auto">
          <a:xfrm>
            <a:off x="1790977" y="985292"/>
            <a:ext cx="5562046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86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Καταχωρητές</a:t>
            </a:r>
            <a:endParaRPr lang="en-US" altLang="el-GR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Autofit/>
          </a:bodyPr>
          <a:lstStyle/>
          <a:p>
            <a:r>
              <a:rPr lang="el-GR" altLang="el-GR" sz="2600" dirty="0" smtClean="0"/>
              <a:t>Η </a:t>
            </a:r>
            <a:r>
              <a:rPr lang="en-US" altLang="el-GR" sz="2600" dirty="0" smtClean="0"/>
              <a:t>CPU </a:t>
            </a:r>
            <a:r>
              <a:rPr lang="el-GR" altLang="el-GR" sz="2600" dirty="0" smtClean="0"/>
              <a:t>πρέπει να διαθέτει κάποιο χώρο εργασίας </a:t>
            </a:r>
            <a:r>
              <a:rPr lang="en-US" altLang="el-GR" sz="2600" dirty="0" smtClean="0"/>
              <a:t>(</a:t>
            </a:r>
            <a:r>
              <a:rPr lang="el-GR" altLang="el-GR" sz="2600" dirty="0" smtClean="0"/>
              <a:t>Προσωρινή αποθήκευση</a:t>
            </a:r>
            <a:r>
              <a:rPr lang="en-US" altLang="el-GR" sz="2600" dirty="0" smtClean="0"/>
              <a:t>)</a:t>
            </a:r>
          </a:p>
          <a:p>
            <a:r>
              <a:rPr lang="el-GR" altLang="el-GR" sz="2600" dirty="0" smtClean="0"/>
              <a:t>Καλούνται </a:t>
            </a:r>
            <a:r>
              <a:rPr lang="el-GR" altLang="el-GR" sz="2600" dirty="0" err="1" smtClean="0"/>
              <a:t>Καταχωρητές</a:t>
            </a:r>
            <a:endParaRPr lang="en-US" altLang="el-GR" sz="2600" dirty="0" smtClean="0"/>
          </a:p>
          <a:p>
            <a:r>
              <a:rPr lang="el-GR" altLang="el-GR" sz="2600" dirty="0" smtClean="0"/>
              <a:t>Ο αριθμός και η λειτουργικότητά τους ποικίλουν με βάση τον σχεδιασμό του επεξεργαστή</a:t>
            </a:r>
            <a:endParaRPr lang="en-US" altLang="el-GR" sz="2600" dirty="0" smtClean="0"/>
          </a:p>
          <a:p>
            <a:r>
              <a:rPr lang="el-GR" altLang="el-GR" sz="2600" dirty="0" smtClean="0"/>
              <a:t>Τα παραπάνω αποτελούν μια από τις σημαντικότερες σχεδιαστικές αποφάσεις</a:t>
            </a:r>
            <a:endParaRPr lang="en-US" altLang="el-GR" sz="2600" dirty="0" smtClean="0"/>
          </a:p>
          <a:p>
            <a:r>
              <a:rPr lang="el-GR" altLang="el-GR" sz="2600" dirty="0" smtClean="0"/>
              <a:t>Βρίσκονται στο υψηλότερο επίπεδο της ιεραρχίας της μνήμης</a:t>
            </a:r>
            <a:endParaRPr lang="en-US" altLang="el-GR" sz="2600" dirty="0" smtClean="0"/>
          </a:p>
        </p:txBody>
      </p:sp>
    </p:spTree>
    <p:extLst>
      <p:ext uri="{BB962C8B-B14F-4D97-AF65-F5344CB8AC3E}">
        <p14:creationId xmlns:p14="http://schemas.microsoft.com/office/powerpoint/2010/main" val="45859211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 fontScale="90000"/>
          </a:bodyPr>
          <a:lstStyle/>
          <a:p>
            <a:r>
              <a:rPr lang="el-GR" altLang="el-GR" smtClean="0"/>
              <a:t>Καταχωρητές ορατοί στους χρήστες</a:t>
            </a:r>
            <a:endParaRPr lang="en-US" altLang="el-GR" smtClean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800" dirty="0" smtClean="0"/>
              <a:t>Γενικής χρήσης</a:t>
            </a:r>
            <a:endParaRPr lang="en-US" altLang="el-GR" sz="2800" dirty="0" smtClean="0"/>
          </a:p>
          <a:p>
            <a:r>
              <a:rPr lang="el-GR" altLang="el-GR" sz="2800" dirty="0" smtClean="0"/>
              <a:t>Δεδομένων</a:t>
            </a:r>
            <a:endParaRPr lang="en-US" altLang="el-GR" sz="2800" dirty="0" smtClean="0"/>
          </a:p>
          <a:p>
            <a:r>
              <a:rPr lang="el-GR" altLang="el-GR" sz="2800" dirty="0" smtClean="0"/>
              <a:t>Διευθύνσεων</a:t>
            </a:r>
            <a:endParaRPr lang="en-US" altLang="el-GR" sz="2800" dirty="0" smtClean="0"/>
          </a:p>
          <a:p>
            <a:r>
              <a:rPr lang="el-GR" altLang="el-GR" sz="2800" dirty="0" smtClean="0"/>
              <a:t>Κωδικών συνθηκών</a:t>
            </a:r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416731293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4656</TotalTime>
  <Words>1144</Words>
  <Application>Microsoft Office PowerPoint</Application>
  <PresentationFormat>Προβολή στην οθόνη (16:10)</PresentationFormat>
  <Paragraphs>202</Paragraphs>
  <Slides>36</Slides>
  <Notes>34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3" baseType="lpstr">
      <vt:lpstr>Arial Unicode MS</vt:lpstr>
      <vt:lpstr>Arial</vt:lpstr>
      <vt:lpstr>Calibri</vt:lpstr>
      <vt:lpstr>Monotype Sorts</vt:lpstr>
      <vt:lpstr>Times New Roman</vt:lpstr>
      <vt:lpstr>Wingdings</vt:lpstr>
      <vt:lpstr>Θέμα του Office</vt:lpstr>
      <vt:lpstr>Αρχιτεκτονική υπολογιστών</vt:lpstr>
      <vt:lpstr>Παρουσίαση του PowerPoint</vt:lpstr>
      <vt:lpstr>Άδειες Χρήσης</vt:lpstr>
      <vt:lpstr>Χρηματοδότηση</vt:lpstr>
      <vt:lpstr>Οργάνωση της CPU</vt:lpstr>
      <vt:lpstr>Η CPU με τον δίαυλο του συστήματος</vt:lpstr>
      <vt:lpstr>Η εσωτερική δομή της CPU</vt:lpstr>
      <vt:lpstr>Καταχωρητές</vt:lpstr>
      <vt:lpstr>Καταχωρητές ορατοί στους χρήστες</vt:lpstr>
      <vt:lpstr>Καταχωρητές γενικής χρήσης1/2</vt:lpstr>
      <vt:lpstr>Καταχωρητές γενικής χρήσης2/2</vt:lpstr>
      <vt:lpstr>Πόσοι καταχωρητές γενικής χρήσης?</vt:lpstr>
      <vt:lpstr>Τι μεγέθους?</vt:lpstr>
      <vt:lpstr>Καταχωρητές κωδικών συνθηκών</vt:lpstr>
      <vt:lpstr>Καταχωρητές ελέγχου και κατάστασης</vt:lpstr>
      <vt:lpstr>Καταχωρητής «Λέξη κατάστασης προγράμματος»</vt:lpstr>
      <vt:lpstr>Κατάσταση εποπτείας</vt:lpstr>
      <vt:lpstr>Άλλοι Καταχωρητές</vt:lpstr>
      <vt:lpstr>Παραδείγματα οργάνωσης καταχωρητών</vt:lpstr>
      <vt:lpstr>Έμμεσος κύκλος</vt:lpstr>
      <vt:lpstr>Κύκλος εντολής με  έμμεσο υποκύκλο</vt:lpstr>
      <vt:lpstr>Διάγραμμα κατάστασης  κύκλου εντολής</vt:lpstr>
      <vt:lpstr>Ροή δεδομένων  (Προσκόμιση εντολής)</vt:lpstr>
      <vt:lpstr>Ροή δεδομένων  (Προσκόμιση δεδομένων)</vt:lpstr>
      <vt:lpstr>Ροή δεδομένων  (Διάγραμμα Προσκόμισης)</vt:lpstr>
      <vt:lpstr>Ροή δεδομένων  (Διάγραμμα με έμμεσο κύκλο)</vt:lpstr>
      <vt:lpstr>Ροή δεδομένων (Εκτέλεση)</vt:lpstr>
      <vt:lpstr>Ροή δεδομένων (Διακοπή)</vt:lpstr>
      <vt:lpstr>Ροή δεδομένων  (Διάγραμμα διακοπής)</vt:lpstr>
      <vt:lpstr>Προ – προσαγωγή εντολής </vt:lpstr>
      <vt:lpstr>Βελτίωση στην απόδοση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280</cp:revision>
  <dcterms:created xsi:type="dcterms:W3CDTF">2012-09-06T09:03:05Z</dcterms:created>
  <dcterms:modified xsi:type="dcterms:W3CDTF">2015-05-07T14:14:29Z</dcterms:modified>
</cp:coreProperties>
</file>