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89" r:id="rId3"/>
    <p:sldId id="257" r:id="rId4"/>
    <p:sldId id="259" r:id="rId5"/>
    <p:sldId id="261" r:id="rId6"/>
    <p:sldId id="305" r:id="rId7"/>
    <p:sldId id="304" r:id="rId8"/>
    <p:sldId id="303" r:id="rId9"/>
    <p:sldId id="302" r:id="rId10"/>
    <p:sldId id="301" r:id="rId11"/>
    <p:sldId id="300" r:id="rId12"/>
    <p:sldId id="308" r:id="rId13"/>
    <p:sldId id="290" r:id="rId14"/>
    <p:sldId id="291" r:id="rId15"/>
    <p:sldId id="292" r:id="rId16"/>
    <p:sldId id="293" r:id="rId17"/>
    <p:sldId id="294" r:id="rId18"/>
    <p:sldId id="295" r:id="rId19"/>
    <p:sldId id="280" r:id="rId20"/>
  </p:sldIdLst>
  <p:sldSz cx="9144000" cy="5715000" type="screen16x10"/>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1" autoAdjust="0"/>
    <p:restoredTop sz="99322" autoAdjust="0"/>
  </p:normalViewPr>
  <p:slideViewPr>
    <p:cSldViewPr>
      <p:cViewPr>
        <p:scale>
          <a:sx n="106" d="100"/>
          <a:sy n="106" d="100"/>
        </p:scale>
        <p:origin x="-228" y="-7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07/11/2015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7/11/2015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14</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tovima.gr/finance/article%2024/07/1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trategicmanagementinsight.com/" TargetMode="External"/><Relationship Id="rId5" Type="http://schemas.openxmlformats.org/officeDocument/2006/relationships/hyperlink" Target="http://www.themanager.org/Models/P5F_2.htm" TargetMode="External"/><Relationship Id="rId4" Type="http://schemas.openxmlformats.org/officeDocument/2006/relationships/hyperlink" Target="http://www.seaa.gr/el/content/5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pPr algn="l"/>
            <a:r>
              <a:rPr lang="el-GR" sz="4000" dirty="0" smtClean="0">
                <a:cs typeface="Segoe UI" pitchFamily="18" charset="0"/>
              </a:rPr>
              <a:t>Επιχειρησιακή Στρατηγική και Πολίτικη</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Όραμα</a:t>
            </a:r>
            <a:endParaRPr lang="el-GR" altLang="zh-CN" sz="3600" b="1" dirty="0" smtClean="0">
              <a:cs typeface="Segoe UI" pitchFamily="18" charset="0"/>
            </a:endParaRPr>
          </a:p>
          <a:p>
            <a:r>
              <a:rPr lang="el-GR" altLang="zh-CN" sz="3600" b="1" dirty="0" err="1" smtClean="0">
                <a:cs typeface="Segoe UI" pitchFamily="18" charset="0"/>
              </a:rPr>
              <a:t>Τριάρχη</a:t>
            </a:r>
            <a:r>
              <a:rPr lang="el-GR" altLang="zh-CN" sz="3600" b="1" dirty="0" smtClean="0">
                <a:cs typeface="Segoe UI" pitchFamily="18" charset="0"/>
              </a:rPr>
              <a:t> Ειρήνη</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Όραμα</a:t>
            </a:r>
            <a:endParaRPr lang="en-US" dirty="0"/>
          </a:p>
        </p:txBody>
      </p:sp>
      <p:sp>
        <p:nvSpPr>
          <p:cNvPr id="3" name="2 - Θέση περιεχομένου"/>
          <p:cNvSpPr>
            <a:spLocks noGrp="1"/>
          </p:cNvSpPr>
          <p:nvPr>
            <p:ph idx="1"/>
          </p:nvPr>
        </p:nvSpPr>
        <p:spPr>
          <a:xfrm>
            <a:off x="395536" y="1273324"/>
            <a:ext cx="8229600" cy="5040560"/>
          </a:xfrm>
        </p:spPr>
        <p:txBody>
          <a:bodyPr>
            <a:normAutofit lnSpcReduction="10000"/>
          </a:bodyPr>
          <a:lstStyle/>
          <a:p>
            <a:pPr>
              <a:lnSpc>
                <a:spcPct val="98000"/>
              </a:lnSpc>
              <a:buNone/>
            </a:pPr>
            <a:r>
              <a:rPr lang="el-GR" sz="2800" dirty="0" smtClean="0"/>
              <a:t>Γράφοντας μία </a:t>
            </a:r>
            <a:r>
              <a:rPr lang="el-GR" sz="2800" b="1" dirty="0" smtClean="0"/>
              <a:t>Δήλωση Οράματος</a:t>
            </a:r>
          </a:p>
          <a:p>
            <a:pPr>
              <a:lnSpc>
                <a:spcPct val="98000"/>
              </a:lnSpc>
            </a:pPr>
            <a:r>
              <a:rPr lang="el-GR" sz="2200" dirty="0" smtClean="0"/>
              <a:t>Δημιουργώντας ένα </a:t>
            </a:r>
            <a:r>
              <a:rPr lang="el-GR" sz="2200" b="1" dirty="0" smtClean="0"/>
              <a:t>όραμα</a:t>
            </a:r>
            <a:r>
              <a:rPr lang="el-GR" sz="2200" dirty="0" smtClean="0"/>
              <a:t> γίνεται το πρώτο βήμα στη στρατηγική διοικητική διαδικασία. Τα παρακάτω βήματα και οι κατευθυντήριες γραμμές βοηθούν στην σύνταξη μια αποτελεσματικής </a:t>
            </a:r>
            <a:r>
              <a:rPr lang="el-GR" sz="2200" b="1" dirty="0" smtClean="0"/>
              <a:t>δήλωσης οράματος</a:t>
            </a:r>
            <a:r>
              <a:rPr lang="el-GR" sz="2200" dirty="0" smtClean="0"/>
              <a:t>.</a:t>
            </a:r>
          </a:p>
          <a:p>
            <a:pPr marL="457200" lvl="1" indent="0">
              <a:lnSpc>
                <a:spcPct val="98000"/>
              </a:lnSpc>
              <a:buNone/>
            </a:pPr>
            <a:r>
              <a:rPr lang="el-GR" sz="2000" b="1" dirty="0" smtClean="0"/>
              <a:t>Βήμα 1. </a:t>
            </a:r>
            <a:r>
              <a:rPr lang="el-GR" sz="2000" dirty="0" smtClean="0"/>
              <a:t>Δημιουργείται μια ομάδα αποτελούμενη από τους μάνατζερ ς, τους εργαζομένους και των μετόχους της εταιρείας. Η </a:t>
            </a:r>
            <a:r>
              <a:rPr lang="el-GR" sz="2000" b="1" dirty="0" smtClean="0"/>
              <a:t>δήλωση οράματος </a:t>
            </a:r>
            <a:r>
              <a:rPr lang="el-GR" sz="2000" dirty="0" smtClean="0"/>
              <a:t>πρέπει να γίνει κατανοητή από τους εργαζόμενους όλων των επιπέδων. Όσοι περισσότεροι άνθρωποι συμμετέχουν στη διαδικασία, τόσο υπάρχει εκ μέρους τους ισχυρότερη δέσμευση για το </a:t>
            </a:r>
            <a:r>
              <a:rPr lang="el-GR" sz="2000" b="1" dirty="0" smtClean="0"/>
              <a:t>όραμα</a:t>
            </a:r>
            <a:r>
              <a:rPr lang="el-GR" sz="2000" dirty="0" smtClean="0"/>
              <a:t> της εταιρείας. Μετά την επιλογή των ανθρώπων που θα συμμετέχουν θα πρέπει επίσης να τους διανείμουν αρκετά άρθρα σχετικά με το τι είναι το </a:t>
            </a:r>
            <a:r>
              <a:rPr lang="el-GR" sz="2000" b="1" dirty="0" smtClean="0"/>
              <a:t>όραμα</a:t>
            </a:r>
            <a:r>
              <a:rPr lang="el-GR" sz="2000" dirty="0" smtClean="0"/>
              <a:t> του οργανισμού τα οποία θα τα μελετήσουν για να αποκτήσουν υπόβαθρο.</a:t>
            </a:r>
          </a:p>
          <a:p>
            <a:pPr>
              <a:lnSpc>
                <a:spcPct val="98000"/>
              </a:lnSpc>
              <a:buNone/>
            </a:pPr>
            <a:r>
              <a:rPr lang="el-GR" sz="2000" b="1" dirty="0" smtClean="0"/>
              <a:t> </a:t>
            </a: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Όραμα</a:t>
            </a:r>
            <a:endParaRPr lang="en-US" dirty="0"/>
          </a:p>
        </p:txBody>
      </p:sp>
      <p:sp>
        <p:nvSpPr>
          <p:cNvPr id="3" name="2 - Θέση περιεχομένου"/>
          <p:cNvSpPr>
            <a:spLocks noGrp="1"/>
          </p:cNvSpPr>
          <p:nvPr>
            <p:ph idx="1"/>
          </p:nvPr>
        </p:nvSpPr>
        <p:spPr>
          <a:xfrm>
            <a:off x="467544" y="1201316"/>
            <a:ext cx="8229600" cy="5328592"/>
          </a:xfrm>
        </p:spPr>
        <p:txBody>
          <a:bodyPr>
            <a:normAutofit/>
          </a:bodyPr>
          <a:lstStyle/>
          <a:p>
            <a:pPr>
              <a:lnSpc>
                <a:spcPct val="89000"/>
              </a:lnSpc>
              <a:buNone/>
            </a:pPr>
            <a:r>
              <a:rPr lang="el-GR" dirty="0" smtClean="0"/>
              <a:t>Γράφοντας μία </a:t>
            </a:r>
            <a:r>
              <a:rPr lang="el-GR" b="1" dirty="0" smtClean="0"/>
              <a:t>Δήλωση Οράματος</a:t>
            </a:r>
          </a:p>
          <a:p>
            <a:pPr marL="457200" lvl="1" indent="0">
              <a:lnSpc>
                <a:spcPct val="89000"/>
              </a:lnSpc>
              <a:buNone/>
            </a:pPr>
            <a:r>
              <a:rPr lang="el-GR" sz="2200" b="1" dirty="0" smtClean="0"/>
              <a:t>Βήμα 2. </a:t>
            </a:r>
            <a:r>
              <a:rPr lang="el-GR" sz="2200" dirty="0" smtClean="0"/>
              <a:t>Θα πρέπει όλοι να γράψουν τη δική τους εκδοχή της </a:t>
            </a:r>
            <a:r>
              <a:rPr lang="el-GR" sz="2200" b="1" dirty="0" smtClean="0"/>
              <a:t>δήλωσης οράματος </a:t>
            </a:r>
            <a:r>
              <a:rPr lang="el-GR" sz="2200" dirty="0" smtClean="0"/>
              <a:t>και να την υποβάλουν στην αρμόδια ομάδα. Μετά την παραλαβή των δηλώσεων, η ομάδα θα πρέπει να προσπαθήσει να συντάξει ένα σχέδιο </a:t>
            </a:r>
            <a:r>
              <a:rPr lang="el-GR" sz="2200" b="1" dirty="0" smtClean="0"/>
              <a:t>οράματος</a:t>
            </a:r>
            <a:r>
              <a:rPr lang="el-GR" sz="2200" dirty="0" smtClean="0"/>
              <a:t> βάσει όλων των υποβολών. Σε αυτό το σημείο δίνεται η ευκαιρία για την επίλυση τυχόν αντικρουόμενων απόψεων σχετικά με τον απώτερο στόχο της επιχείρησης.</a:t>
            </a:r>
          </a:p>
          <a:p>
            <a:pPr marL="457200" lvl="1" indent="0">
              <a:lnSpc>
                <a:spcPct val="89000"/>
              </a:lnSpc>
              <a:buNone/>
            </a:pPr>
            <a:r>
              <a:rPr lang="el-GR" sz="2200" b="1" dirty="0" smtClean="0"/>
              <a:t>Βήμα 3</a:t>
            </a:r>
            <a:r>
              <a:rPr lang="el-GR" sz="2200" dirty="0" smtClean="0"/>
              <a:t>. Επανεξέταση της </a:t>
            </a:r>
            <a:r>
              <a:rPr lang="el-GR" sz="2200" b="1" dirty="0" smtClean="0"/>
              <a:t>δήλωσης</a:t>
            </a:r>
            <a:r>
              <a:rPr lang="el-GR" sz="2200" dirty="0" smtClean="0"/>
              <a:t> και παρουσίαση της τελικής της εκδοχής. Το σχέδιο της </a:t>
            </a:r>
            <a:r>
              <a:rPr lang="el-GR" sz="2200" b="1" dirty="0" smtClean="0"/>
              <a:t>δήλωσης</a:t>
            </a:r>
            <a:r>
              <a:rPr lang="el-GR" sz="2200" dirty="0" smtClean="0"/>
              <a:t> θα πρέπει να διανεμηθεί στα μέλη της ομάδας για την τελευταία αναθεώρησή του. Εν συνεχεία θα δημιουργηθεί η τελική εκδοχή της </a:t>
            </a:r>
            <a:r>
              <a:rPr lang="el-GR" sz="2200" b="1" dirty="0" smtClean="0"/>
              <a:t>δήλωσης οράματος </a:t>
            </a:r>
            <a:r>
              <a:rPr lang="el-GR" sz="2200" dirty="0" smtClean="0"/>
              <a:t>και θα παρουσιαστεί σε κάθε εργαζόμενο.</a:t>
            </a:r>
          </a:p>
          <a:p>
            <a:pPr>
              <a:lnSpc>
                <a:spcPct val="89000"/>
              </a:lnSpc>
              <a:buNone/>
            </a:pPr>
            <a:r>
              <a:rPr lang="el-GR" b="1" dirty="0" smtClean="0"/>
              <a:t> </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265212"/>
            <a:ext cx="7485512" cy="664381"/>
          </a:xfrm>
          <a:solidFill>
            <a:schemeClr val="bg1"/>
          </a:solidFill>
          <a:ln w="38100">
            <a:solidFill>
              <a:schemeClr val="bg1"/>
            </a:solidFill>
          </a:ln>
        </p:spPr>
        <p:txBody>
          <a:bodyPr>
            <a:normAutofit/>
          </a:bodyPr>
          <a:lstStyle/>
          <a:p>
            <a:pPr algn="l"/>
            <a:r>
              <a:rPr lang="el-GR" sz="3000" dirty="0" smtClean="0"/>
              <a:t>Παραδείγματα Δηλώσεων Οράματος</a:t>
            </a:r>
            <a:endParaRPr lang="el-GR" sz="3000" dirty="0"/>
          </a:p>
        </p:txBody>
      </p:sp>
      <p:sp>
        <p:nvSpPr>
          <p:cNvPr id="10" name="4 - Θέση υποσέλιδου"/>
          <p:cNvSpPr>
            <a:spLocks noGrp="1"/>
          </p:cNvSpPr>
          <p:nvPr>
            <p:ph type="ftr" sz="quarter" idx="4294967295"/>
          </p:nvPr>
        </p:nvSpPr>
        <p:spPr>
          <a:xfrm>
            <a:off x="1764731" y="5481976"/>
            <a:ext cx="7121670" cy="161551"/>
          </a:xfrm>
          <a:prstGeom prst="rect">
            <a:avLst/>
          </a:prstGeom>
        </p:spPr>
        <p:txBody>
          <a:bodyPr lIns="71323" tIns="35662" rIns="71323" bIns="35662"/>
          <a:lstStyle/>
          <a:p>
            <a:pPr algn="r"/>
            <a:r>
              <a:rPr lang="en-US" sz="600" dirty="0"/>
              <a:t>http://</a:t>
            </a:r>
            <a:r>
              <a:rPr lang="en-US" sz="600" dirty="0" smtClean="0"/>
              <a:t>www.strategicmanagementinsight.com</a:t>
            </a:r>
            <a:endParaRPr lang="el-GR" sz="600" dirty="0"/>
          </a:p>
        </p:txBody>
      </p:sp>
      <p:graphicFrame>
        <p:nvGraphicFramePr>
          <p:cNvPr id="3" name="Πίνακας 2"/>
          <p:cNvGraphicFramePr>
            <a:graphicFrameLocks noGrp="1"/>
          </p:cNvGraphicFramePr>
          <p:nvPr>
            <p:extLst>
              <p:ext uri="{D42A27DB-BD31-4B8C-83A1-F6EECF244321}">
                <p14:modId xmlns:p14="http://schemas.microsoft.com/office/powerpoint/2010/main" xmlns="" val="232898443"/>
              </p:ext>
            </p:extLst>
          </p:nvPr>
        </p:nvGraphicFramePr>
        <p:xfrm>
          <a:off x="92123" y="943641"/>
          <a:ext cx="8956344" cy="4538335"/>
        </p:xfrm>
        <a:graphic>
          <a:graphicData uri="http://schemas.openxmlformats.org/drawingml/2006/table">
            <a:tbl>
              <a:tblPr firstRow="1" bandRow="1">
                <a:tableStyleId>{5940675A-B579-460E-94D1-54222C63F5DA}</a:tableStyleId>
              </a:tblPr>
              <a:tblGrid>
                <a:gridCol w="910988"/>
                <a:gridCol w="2947917"/>
                <a:gridCol w="962167"/>
                <a:gridCol w="4135272"/>
              </a:tblGrid>
              <a:tr h="326033">
                <a:tc gridSpan="2">
                  <a:txBody>
                    <a:bodyPr/>
                    <a:lstStyle/>
                    <a:p>
                      <a:r>
                        <a:rPr lang="el-GR" sz="1500" dirty="0" smtClean="0"/>
                        <a:t>Καλά</a:t>
                      </a:r>
                      <a:r>
                        <a:rPr lang="el-GR" sz="1500" baseline="0" dirty="0" smtClean="0"/>
                        <a:t> Παραδείγματα</a:t>
                      </a:r>
                      <a:endParaRPr lang="el-GR" sz="1500" dirty="0"/>
                    </a:p>
                  </a:txBody>
                  <a:tcPr marL="68580" marR="68580" marT="38100" marB="38100">
                    <a:solidFill>
                      <a:srgbClr val="92D050"/>
                    </a:solidFill>
                  </a:tcPr>
                </a:tc>
                <a:tc hMerge="1">
                  <a:txBody>
                    <a:bodyPr/>
                    <a:lstStyle/>
                    <a:p>
                      <a:endParaRPr lang="el-GR" dirty="0"/>
                    </a:p>
                  </a:txBody>
                  <a:tcPr/>
                </a:tc>
                <a:tc gridSpan="2">
                  <a:txBody>
                    <a:bodyPr/>
                    <a:lstStyle/>
                    <a:p>
                      <a:r>
                        <a:rPr lang="el-GR" sz="1500" dirty="0" smtClean="0"/>
                        <a:t>Κακά</a:t>
                      </a:r>
                      <a:r>
                        <a:rPr lang="el-GR" sz="1500" baseline="0" dirty="0" smtClean="0"/>
                        <a:t> Παραδείγματα</a:t>
                      </a:r>
                      <a:endParaRPr lang="el-GR" sz="1500" dirty="0"/>
                    </a:p>
                  </a:txBody>
                  <a:tcPr marL="68580" marR="68580" marT="38100" marB="38100">
                    <a:solidFill>
                      <a:srgbClr val="FF0000"/>
                    </a:solidFill>
                  </a:tcPr>
                </a:tc>
                <a:tc hMerge="1">
                  <a:txBody>
                    <a:bodyPr/>
                    <a:lstStyle/>
                    <a:p>
                      <a:endParaRPr lang="el-GR" dirty="0"/>
                    </a:p>
                  </a:txBody>
                  <a:tcPr/>
                </a:tc>
              </a:tr>
              <a:tr h="889383">
                <a:tc>
                  <a:txBody>
                    <a:bodyPr/>
                    <a:lstStyle/>
                    <a:p>
                      <a:r>
                        <a:rPr lang="en-US" sz="1500" b="1" i="0" kern="1200" dirty="0" smtClean="0">
                          <a:solidFill>
                            <a:schemeClr val="tx1"/>
                          </a:solidFill>
                          <a:effectLst/>
                          <a:latin typeface="+mn-lt"/>
                          <a:ea typeface="+mn-ea"/>
                          <a:cs typeface="+mn-cs"/>
                        </a:rPr>
                        <a:t>Chevron</a:t>
                      </a:r>
                      <a:endParaRPr lang="el-GR" sz="1500" dirty="0"/>
                    </a:p>
                  </a:txBody>
                  <a:tcPr marL="68580" marR="68580" marT="38100" marB="38100">
                    <a:solidFill>
                      <a:srgbClr val="CCFFCC"/>
                    </a:solidFill>
                  </a:tcPr>
                </a:tc>
                <a:tc>
                  <a:txBody>
                    <a:bodyPr/>
                    <a:lstStyle/>
                    <a:p>
                      <a:r>
                        <a:rPr lang="el-GR" sz="1200" dirty="0" smtClean="0"/>
                        <a:t>Να είμαστε η παγκόσμια</a:t>
                      </a:r>
                      <a:r>
                        <a:rPr lang="el-GR" sz="1200" baseline="0" dirty="0" smtClean="0"/>
                        <a:t> ενεργειακή εταιρεία που θαυμάζεται περισσότερο για τους ανθρώπους, την εταιρική σχέση και την απόδοσή της. </a:t>
                      </a:r>
                      <a:endParaRPr lang="el-GR" sz="1200" dirty="0"/>
                    </a:p>
                  </a:txBody>
                  <a:tcPr marL="68580" marR="68580" marT="38100" marB="38100">
                    <a:solidFill>
                      <a:srgbClr val="CCFFCC"/>
                    </a:solidFill>
                  </a:tcPr>
                </a:tc>
                <a:tc>
                  <a:txBody>
                    <a:bodyPr/>
                    <a:lstStyle/>
                    <a:p>
                      <a:r>
                        <a:rPr lang="en-US" sz="1500" b="1" i="0" kern="1200" dirty="0" smtClean="0">
                          <a:solidFill>
                            <a:schemeClr val="tx1"/>
                          </a:solidFill>
                          <a:effectLst/>
                          <a:latin typeface="+mn-lt"/>
                          <a:ea typeface="+mn-ea"/>
                          <a:cs typeface="+mn-cs"/>
                        </a:rPr>
                        <a:t>General Motors</a:t>
                      </a:r>
                      <a:endParaRPr lang="el-GR" sz="1500" dirty="0"/>
                    </a:p>
                  </a:txBody>
                  <a:tcPr marL="68580" marR="68580" marT="38100" marB="38100">
                    <a:solidFill>
                      <a:srgbClr val="FFCDE7"/>
                    </a:solidFill>
                  </a:tcPr>
                </a:tc>
                <a:tc>
                  <a:txBody>
                    <a:bodyPr/>
                    <a:lstStyle/>
                    <a:p>
                      <a:r>
                        <a:rPr lang="el-GR" sz="1200" dirty="0" smtClean="0"/>
                        <a:t>Να σχεδιάσει, να κατασκευάσει και να πουλήσει τα καλύτερα αυτοκίνητα στον κόσμο. </a:t>
                      </a:r>
                    </a:p>
                    <a:p>
                      <a:r>
                        <a:rPr lang="el-GR" sz="1200" dirty="0" smtClean="0"/>
                        <a:t>(Καλύτερα σε τι; Η εταιρεία έπρεπε να διευκρινίσει)</a:t>
                      </a:r>
                      <a:endParaRPr lang="el-GR" sz="1200" dirty="0"/>
                    </a:p>
                  </a:txBody>
                  <a:tcPr marL="68580" marR="68580" marT="38100" marB="38100">
                    <a:solidFill>
                      <a:srgbClr val="FFCDE7"/>
                    </a:solidFill>
                  </a:tcPr>
                </a:tc>
              </a:tr>
              <a:tr h="652065">
                <a:tc>
                  <a:txBody>
                    <a:bodyPr/>
                    <a:lstStyle/>
                    <a:p>
                      <a:r>
                        <a:rPr lang="en-US" sz="1500" b="1" i="0" kern="1200" dirty="0" smtClean="0">
                          <a:solidFill>
                            <a:schemeClr val="tx1"/>
                          </a:solidFill>
                          <a:effectLst/>
                          <a:latin typeface="+mn-lt"/>
                          <a:ea typeface="+mn-ea"/>
                          <a:cs typeface="+mn-cs"/>
                        </a:rPr>
                        <a:t>Feeding America</a:t>
                      </a:r>
                      <a:endParaRPr lang="el-GR" sz="1500" dirty="0"/>
                    </a:p>
                  </a:txBody>
                  <a:tcPr marL="68580" marR="68580" marT="38100" marB="38100">
                    <a:solidFill>
                      <a:srgbClr val="CCFFCC"/>
                    </a:solidFill>
                  </a:tcPr>
                </a:tc>
                <a:tc>
                  <a:txBody>
                    <a:bodyPr/>
                    <a:lstStyle/>
                    <a:p>
                      <a:r>
                        <a:rPr lang="el-GR" sz="1200" dirty="0" smtClean="0"/>
                        <a:t>Για</a:t>
                      </a:r>
                      <a:r>
                        <a:rPr lang="el-GR" sz="1200" baseline="0" dirty="0" smtClean="0"/>
                        <a:t> μια Αμερική απαλλαγμένη από την πείνα</a:t>
                      </a:r>
                      <a:endParaRPr lang="el-GR" sz="1200" dirty="0"/>
                    </a:p>
                  </a:txBody>
                  <a:tcPr marL="68580" marR="68580" marT="38100" marB="38100">
                    <a:solidFill>
                      <a:srgbClr val="CCFFCC"/>
                    </a:solidFill>
                  </a:tcPr>
                </a:tc>
                <a:tc>
                  <a:txBody>
                    <a:bodyPr/>
                    <a:lstStyle/>
                    <a:p>
                      <a:r>
                        <a:rPr lang="en-US" sz="1500" b="1" i="0" kern="1200" dirty="0" smtClean="0">
                          <a:solidFill>
                            <a:schemeClr val="tx1"/>
                          </a:solidFill>
                          <a:effectLst/>
                          <a:latin typeface="+mn-lt"/>
                          <a:ea typeface="+mn-ea"/>
                          <a:cs typeface="+mn-cs"/>
                        </a:rPr>
                        <a:t>Ikea</a:t>
                      </a:r>
                      <a:endParaRPr lang="el-GR" sz="1500" dirty="0"/>
                    </a:p>
                  </a:txBody>
                  <a:tcPr marL="68580" marR="68580" marT="38100" marB="38100">
                    <a:solidFill>
                      <a:srgbClr val="FFCDE7"/>
                    </a:solidFill>
                  </a:tcPr>
                </a:tc>
                <a:tc>
                  <a:txBody>
                    <a:bodyPr/>
                    <a:lstStyle/>
                    <a:p>
                      <a:r>
                        <a:rPr lang="el-GR" sz="1200" dirty="0" smtClean="0"/>
                        <a:t>Στην </a:t>
                      </a:r>
                      <a:r>
                        <a:rPr lang="el-GR" sz="1200" dirty="0" err="1" smtClean="0"/>
                        <a:t>Ikea</a:t>
                      </a:r>
                      <a:r>
                        <a:rPr lang="el-GR" sz="1200" dirty="0" smtClean="0"/>
                        <a:t> το όραμά μας είναι να δημιουργήσουμε μια καλύτερη καθημερινή ζωή για τους πολλούς ανθρώπους.                     (Πολύ γενικό και αδύνατο να επιτευχθεί)</a:t>
                      </a:r>
                      <a:endParaRPr lang="el-GR" sz="1200" dirty="0"/>
                    </a:p>
                  </a:txBody>
                  <a:tcPr marL="68580" marR="68580" marT="38100" marB="38100">
                    <a:solidFill>
                      <a:srgbClr val="FFCDE7"/>
                    </a:solidFill>
                  </a:tcPr>
                </a:tc>
              </a:tr>
              <a:tr h="562741">
                <a:tc>
                  <a:txBody>
                    <a:bodyPr/>
                    <a:lstStyle/>
                    <a:p>
                      <a:r>
                        <a:rPr lang="en-US" sz="1500" b="1" i="0" kern="1200" dirty="0" smtClean="0">
                          <a:solidFill>
                            <a:schemeClr val="tx1"/>
                          </a:solidFill>
                          <a:effectLst/>
                          <a:latin typeface="+mn-lt"/>
                          <a:ea typeface="+mn-ea"/>
                          <a:cs typeface="+mn-cs"/>
                        </a:rPr>
                        <a:t>Microsoft</a:t>
                      </a:r>
                      <a:endParaRPr lang="el-GR" sz="1500" dirty="0"/>
                    </a:p>
                  </a:txBody>
                  <a:tcPr marL="68580" marR="68580" marT="38100" marB="38100">
                    <a:solidFill>
                      <a:srgbClr val="CCFFCC"/>
                    </a:solidFill>
                  </a:tcPr>
                </a:tc>
                <a:tc>
                  <a:txBody>
                    <a:bodyPr/>
                    <a:lstStyle/>
                    <a:p>
                      <a:r>
                        <a:rPr lang="el-GR" sz="1200" dirty="0" smtClean="0"/>
                        <a:t>Ένας υπολογιστής σε κάθε γραφείο</a:t>
                      </a:r>
                      <a:r>
                        <a:rPr lang="el-GR" sz="1200" baseline="0" dirty="0" smtClean="0"/>
                        <a:t> και σε κάθε σπίτι</a:t>
                      </a:r>
                      <a:endParaRPr lang="el-GR" sz="1200" dirty="0"/>
                    </a:p>
                  </a:txBody>
                  <a:tcPr marL="68580" marR="68580" marT="38100" marB="38100">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i="0" kern="1200" dirty="0" smtClean="0">
                          <a:solidFill>
                            <a:schemeClr val="tx1"/>
                          </a:solidFill>
                          <a:effectLst/>
                          <a:latin typeface="+mn-lt"/>
                          <a:ea typeface="+mn-ea"/>
                          <a:cs typeface="+mn-cs"/>
                        </a:rPr>
                        <a:t>Samsung</a:t>
                      </a:r>
                      <a:endParaRPr lang="el-GR" sz="1500" dirty="0" smtClean="0"/>
                    </a:p>
                    <a:p>
                      <a:endParaRPr lang="el-GR" sz="1500" dirty="0"/>
                    </a:p>
                  </a:txBody>
                  <a:tcPr marL="68580" marR="68580" marT="38100" marB="38100">
                    <a:solidFill>
                      <a:srgbClr val="FFCDE7"/>
                    </a:solidFill>
                  </a:tcPr>
                </a:tc>
                <a:tc>
                  <a:txBody>
                    <a:bodyPr/>
                    <a:lstStyle/>
                    <a:p>
                      <a:r>
                        <a:rPr lang="el-GR" sz="1200" dirty="0" smtClean="0"/>
                        <a:t>Να Εμπνεύσει τον κόσμο,</a:t>
                      </a:r>
                      <a:r>
                        <a:rPr lang="el-GR" sz="1200" baseline="0" dirty="0" smtClean="0"/>
                        <a:t> Να </a:t>
                      </a:r>
                      <a:r>
                        <a:rPr lang="el-GR" sz="1200" dirty="0" smtClean="0"/>
                        <a:t>δημιουργήσει το μέλλον. (Η δήλωση είναι υπερβολικά ασαφής και δεν έχει κανέναν στόχο)</a:t>
                      </a:r>
                      <a:endParaRPr lang="el-GR" sz="1200" dirty="0"/>
                    </a:p>
                  </a:txBody>
                  <a:tcPr marL="68580" marR="68580" marT="38100" marB="38100">
                    <a:solidFill>
                      <a:srgbClr val="FFCDE7"/>
                    </a:solidFill>
                  </a:tcPr>
                </a:tc>
              </a:tr>
              <a:tr h="2108113">
                <a:tc>
                  <a:txBody>
                    <a:bodyPr/>
                    <a:lstStyle/>
                    <a:p>
                      <a:r>
                        <a:rPr lang="en-US" sz="1500" b="1" i="0" kern="1200" dirty="0" smtClean="0">
                          <a:solidFill>
                            <a:schemeClr val="tx1"/>
                          </a:solidFill>
                          <a:effectLst/>
                          <a:latin typeface="+mn-lt"/>
                          <a:ea typeface="+mn-ea"/>
                          <a:cs typeface="+mn-cs"/>
                        </a:rPr>
                        <a:t>Save the Children</a:t>
                      </a:r>
                      <a:endParaRPr lang="el-GR" sz="1500" dirty="0"/>
                    </a:p>
                  </a:txBody>
                  <a:tcPr marL="68580" marR="68580" marT="38100" marB="38100">
                    <a:solidFill>
                      <a:srgbClr val="CCFFCC"/>
                    </a:solidFill>
                  </a:tcPr>
                </a:tc>
                <a:tc>
                  <a:txBody>
                    <a:bodyPr/>
                    <a:lstStyle/>
                    <a:p>
                      <a:r>
                        <a:rPr lang="el-GR" sz="1200" dirty="0" smtClean="0"/>
                        <a:t>Το όραμά μας είναι ένας κόσμος στον οποίο κάθε παιδί αποκτά το δικαίωμα στην επιβίωση, την προστασία, την ανάπτυξη και τη συμμετοχή.</a:t>
                      </a:r>
                      <a:endParaRPr lang="el-GR" sz="1200" dirty="0"/>
                    </a:p>
                  </a:txBody>
                  <a:tcPr marL="68580" marR="68580" marT="38100" marB="38100">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i="0" kern="1200" dirty="0" smtClean="0">
                          <a:solidFill>
                            <a:schemeClr val="tx1"/>
                          </a:solidFill>
                          <a:effectLst/>
                          <a:latin typeface="+mn-lt"/>
                          <a:ea typeface="+mn-ea"/>
                          <a:cs typeface="+mn-cs"/>
                        </a:rPr>
                        <a:t>Toyota</a:t>
                      </a:r>
                      <a:endParaRPr lang="el-GR" sz="1500" dirty="0" smtClean="0"/>
                    </a:p>
                    <a:p>
                      <a:endParaRPr lang="el-GR" sz="1500" dirty="0"/>
                    </a:p>
                  </a:txBody>
                  <a:tcPr marL="68580" marR="68580" marT="38100" marB="38100">
                    <a:solidFill>
                      <a:srgbClr val="FF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Η Toyota θα ανοίξει το δρόμο για το μέλλον της κινητικότητας, τον εμπλουτισμό της ζωής σε όλο τον κόσμο με τους ασφαλέστερους και πιο υπεύθυνους τρόπους μετακίνησης των ανθρώπων. Μέσα από τη δέσμευσή μας για την ποιότητα, τη συνεχή καινοτομία και τον σεβασμό για τον πλανήτη, στοχεύουμε να ξεπεράσουμε τις προσδοκίες και να ανταμειφθούμε με ένα χαμόγελο. Θα συναντήσουμε υψηλές προκλήσεις, αλλά με</a:t>
                      </a:r>
                      <a:r>
                        <a:rPr lang="el-GR" sz="1200" baseline="0" dirty="0" smtClean="0"/>
                        <a:t> τ</a:t>
                      </a:r>
                      <a:r>
                        <a:rPr lang="el-GR" sz="1200" dirty="0" smtClean="0"/>
                        <a:t>ο ταλέντο και το πάθος των ανθρώπων θα υπάρχει πάντα ένας καλύτερος τρόπος αντιμετώπισης. </a:t>
                      </a:r>
                    </a:p>
                    <a:p>
                      <a:r>
                        <a:rPr lang="el-GR" sz="1200" dirty="0" smtClean="0"/>
                        <a:t> (Είναι πάρα πολύ μακρύ και ακούγεται περισσότερο σαν μια</a:t>
                      </a:r>
                      <a:r>
                        <a:rPr lang="el-GR" sz="1200" baseline="0" dirty="0" smtClean="0"/>
                        <a:t> δήλωση</a:t>
                      </a:r>
                      <a:r>
                        <a:rPr lang="el-GR" sz="1200" dirty="0" smtClean="0"/>
                        <a:t> αποστολής από ότι δήλωσης οράματος)</a:t>
                      </a:r>
                      <a:endParaRPr lang="el-GR" sz="1200" dirty="0"/>
                    </a:p>
                  </a:txBody>
                  <a:tcPr marL="68580" marR="68580" marT="38100" marB="38100">
                    <a:solidFill>
                      <a:srgbClr val="FFCDE7"/>
                    </a:solidFill>
                  </a:tcPr>
                </a:tc>
              </a:tr>
            </a:tbl>
          </a:graphicData>
        </a:graphic>
      </p:graphicFrame>
    </p:spTree>
    <p:extLst>
      <p:ext uri="{BB962C8B-B14F-4D97-AF65-F5344CB8AC3E}">
        <p14:creationId xmlns:p14="http://schemas.microsoft.com/office/powerpoint/2010/main" xmlns="" val="27784001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1680"/>
              </a:lnSpc>
              <a:spcBef>
                <a:spcPts val="0"/>
              </a:spcBef>
              <a:buNone/>
            </a:pPr>
            <a:r>
              <a:rPr lang="en-US" sz="1400" dirty="0" smtClean="0"/>
              <a:t>“</a:t>
            </a:r>
            <a:r>
              <a:rPr lang="el-GR" sz="1400" dirty="0" err="1" smtClean="0"/>
              <a:t>Στρατιγική</a:t>
            </a:r>
            <a:r>
              <a:rPr lang="el-GR" sz="1400" dirty="0" smtClean="0"/>
              <a:t> των Επιχειρήσεων:</a:t>
            </a:r>
            <a:r>
              <a:rPr lang="en-US" sz="1400" dirty="0" smtClean="0"/>
              <a:t> </a:t>
            </a:r>
            <a:r>
              <a:rPr lang="el-GR" sz="1400" dirty="0" smtClean="0"/>
              <a:t>Ελληνική και Διεθνής Εμπειρία</a:t>
            </a:r>
            <a:r>
              <a:rPr lang="en-US" sz="1400" dirty="0" smtClean="0"/>
              <a:t>”</a:t>
            </a:r>
            <a:r>
              <a:rPr lang="el-GR" sz="1400" dirty="0" smtClean="0"/>
              <a:t>, Τόμος Α’</a:t>
            </a:r>
            <a:r>
              <a:rPr lang="en-US" sz="1400" dirty="0" smtClean="0"/>
              <a:t>, </a:t>
            </a:r>
            <a:r>
              <a:rPr lang="el-GR" sz="1400" dirty="0" smtClean="0"/>
              <a:t>Παπαδάκης Μ. Βασίλης,</a:t>
            </a:r>
            <a:r>
              <a:rPr lang="en-US" sz="1400" dirty="0" smtClean="0"/>
              <a:t> </a:t>
            </a:r>
            <a:r>
              <a:rPr lang="el-GR" sz="1400" dirty="0" smtClean="0"/>
              <a:t>Εκδόσεις </a:t>
            </a:r>
            <a:r>
              <a:rPr lang="el-GR" sz="1400" dirty="0" err="1" smtClean="0"/>
              <a:t>Μπένου</a:t>
            </a:r>
            <a:r>
              <a:rPr lang="el-GR" sz="1400" dirty="0" smtClean="0"/>
              <a:t> , 6</a:t>
            </a:r>
            <a:r>
              <a:rPr lang="el-GR" sz="1400" baseline="30000" dirty="0" smtClean="0"/>
              <a:t>η</a:t>
            </a:r>
            <a:r>
              <a:rPr lang="el-GR" sz="1400" dirty="0" smtClean="0"/>
              <a:t> Έκδοση (2012)</a:t>
            </a:r>
            <a:endParaRPr lang="en-US" sz="1400" dirty="0" smtClean="0"/>
          </a:p>
          <a:p>
            <a:pPr algn="just">
              <a:lnSpc>
                <a:spcPts val="1680"/>
              </a:lnSpc>
              <a:spcBef>
                <a:spcPts val="0"/>
              </a:spcBef>
              <a:buNone/>
            </a:pPr>
            <a:r>
              <a:rPr lang="en-US" sz="1400" dirty="0" err="1" smtClean="0"/>
              <a:t>Mintzberg</a:t>
            </a:r>
            <a:r>
              <a:rPr lang="en-US" sz="1400" dirty="0" smtClean="0"/>
              <a:t>  H. the strategy Concept I</a:t>
            </a:r>
            <a:r>
              <a:rPr lang="el-GR" sz="1400" dirty="0" smtClean="0"/>
              <a:t> </a:t>
            </a:r>
            <a:r>
              <a:rPr lang="en-US" sz="1400" dirty="0" smtClean="0"/>
              <a:t>: Five Ps for Strategy, California Management Review (Fall 1987) pp.18</a:t>
            </a:r>
            <a:endParaRPr lang="el-GR" sz="1400" dirty="0" smtClean="0"/>
          </a:p>
          <a:p>
            <a:pPr algn="just">
              <a:lnSpc>
                <a:spcPts val="1680"/>
              </a:lnSpc>
              <a:spcBef>
                <a:spcPts val="0"/>
              </a:spcBef>
              <a:buNone/>
            </a:pPr>
            <a:r>
              <a:rPr lang="en-GB" sz="1400" dirty="0" smtClean="0">
                <a:hlinkClick r:id="rId3"/>
              </a:rPr>
              <a:t>http://www.tovima.gr/finance/article</a:t>
            </a:r>
            <a:r>
              <a:rPr lang="en-US" sz="1400" dirty="0" smtClean="0">
                <a:hlinkClick r:id="rId3"/>
              </a:rPr>
              <a:t> </a:t>
            </a:r>
            <a:r>
              <a:rPr lang="el-GR" sz="1400" dirty="0" smtClean="0">
                <a:hlinkClick r:id="rId3"/>
              </a:rPr>
              <a:t>24/07/14</a:t>
            </a:r>
            <a:endParaRPr lang="en-US" sz="1400" dirty="0" smtClean="0"/>
          </a:p>
          <a:p>
            <a:pPr algn="just">
              <a:lnSpc>
                <a:spcPts val="1680"/>
              </a:lnSpc>
              <a:spcBef>
                <a:spcPts val="0"/>
              </a:spcBef>
              <a:buNone/>
            </a:pPr>
            <a:r>
              <a:rPr lang="en-GB" sz="1400" dirty="0" smtClean="0">
                <a:hlinkClick r:id="rId4"/>
              </a:rPr>
              <a:t>http://www.seaa.gr/el/content/58</a:t>
            </a:r>
            <a:r>
              <a:rPr lang="en-GB" sz="1400" dirty="0" smtClean="0"/>
              <a:t> </a:t>
            </a:r>
            <a:endParaRPr lang="en-US" sz="1400" dirty="0" smtClean="0"/>
          </a:p>
          <a:p>
            <a:pPr algn="just">
              <a:lnSpc>
                <a:spcPts val="1680"/>
              </a:lnSpc>
              <a:spcBef>
                <a:spcPts val="0"/>
              </a:spcBef>
              <a:buNone/>
            </a:pPr>
            <a:r>
              <a:rPr lang="en-US" sz="1400" dirty="0" smtClean="0">
                <a:hlinkClick r:id="rId5"/>
              </a:rPr>
              <a:t>http://www.themanager.org/Models/P5F_2.htm</a:t>
            </a:r>
            <a:endParaRPr lang="en-US" sz="1400" dirty="0" smtClean="0"/>
          </a:p>
          <a:p>
            <a:pPr algn="just">
              <a:lnSpc>
                <a:spcPts val="1680"/>
              </a:lnSpc>
              <a:spcBef>
                <a:spcPts val="0"/>
              </a:spcBef>
              <a:buNone/>
            </a:pPr>
            <a:r>
              <a:rPr lang="en-US" sz="1400" dirty="0" smtClean="0">
                <a:hlinkClick r:id="rId6"/>
              </a:rPr>
              <a:t>http://www.strategicmanagementinsight.com</a:t>
            </a:r>
            <a:endParaRPr lang="en-US" sz="1400" dirty="0" smtClean="0"/>
          </a:p>
          <a:p>
            <a:pPr algn="just">
              <a:lnSpc>
                <a:spcPts val="1680"/>
              </a:lnSpc>
              <a:spcBef>
                <a:spcPts val="0"/>
              </a:spcBef>
              <a:buNone/>
            </a:pPr>
            <a:r>
              <a:rPr lang="el-GR" sz="1400" i="1" dirty="0" smtClean="0"/>
              <a:t>Προσαρμογή από </a:t>
            </a:r>
            <a:r>
              <a:rPr lang="en-US" sz="1400" i="1" dirty="0" err="1" smtClean="0"/>
              <a:t>Rothaermel’s</a:t>
            </a:r>
            <a:r>
              <a:rPr lang="en-US" sz="1400" i="1" dirty="0" smtClean="0"/>
              <a:t> (2013) ‘Strategic Management’, </a:t>
            </a:r>
            <a:r>
              <a:rPr lang="el-GR" sz="1400" i="1" dirty="0" smtClean="0"/>
              <a:t>σελ.</a:t>
            </a:r>
            <a:r>
              <a:rPr lang="en-US" sz="1400" i="1" dirty="0" smtClean="0"/>
              <a:t>.91</a:t>
            </a:r>
            <a:endParaRPr lang="el-GR" sz="1400" i="1" dirty="0" smtClean="0"/>
          </a:p>
          <a:p>
            <a:pPr algn="just">
              <a:lnSpc>
                <a:spcPts val="1680"/>
              </a:lnSpc>
              <a:spcBef>
                <a:spcPts val="0"/>
              </a:spcBef>
              <a:buNone/>
            </a:pPr>
            <a:r>
              <a:rPr lang="en-US" sz="1400" dirty="0" smtClean="0"/>
              <a:t>http://www.strategicmanagementinsight.com/topics/competitive-advantage.html</a:t>
            </a: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b="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Επιχειρησιακή Στρατηγική και </a:t>
            </a:r>
            <a:r>
              <a:rPr lang="el-GR" sz="2400" dirty="0" smtClean="0">
                <a:solidFill>
                  <a:schemeClr val="bg1">
                    <a:lumMod val="50000"/>
                  </a:schemeClr>
                </a:solidFill>
              </a:rPr>
              <a:t>Πολιτική. </a:t>
            </a:r>
            <a:r>
              <a:rPr lang="el-GR" sz="2400" dirty="0" smtClean="0">
                <a:solidFill>
                  <a:schemeClr val="bg1">
                    <a:lumMod val="50000"/>
                  </a:schemeClr>
                </a:solidFill>
              </a:rPr>
              <a:t>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cs typeface="Segoe UI" pitchFamily="18" charset="0"/>
              </a:rPr>
              <a:t>Επιχειρησιακή Στρατηγική και Πολίτικη</a:t>
            </a:r>
          </a:p>
          <a:p>
            <a:pPr algn="l"/>
            <a:r>
              <a:rPr lang="el-GR" sz="2800" b="1" dirty="0" smtClean="0"/>
              <a:t>Ενότητα</a:t>
            </a:r>
            <a:r>
              <a:rPr lang="en-US" sz="2800" b="1" dirty="0" smtClean="0"/>
              <a:t> </a:t>
            </a:r>
            <a:r>
              <a:rPr lang="el-GR" sz="2800" b="1" dirty="0" smtClean="0"/>
              <a:t>9: </a:t>
            </a:r>
            <a:r>
              <a:rPr lang="el-GR" altLang="zh-CN" sz="2800" b="1" dirty="0" smtClean="0">
                <a:cs typeface="Segoe UI" pitchFamily="18" charset="0"/>
              </a:rPr>
              <a:t>Όραμα</a:t>
            </a:r>
            <a:endParaRPr lang="el-GR" altLang="zh-CN" sz="2800" dirty="0" smtClean="0">
              <a:cs typeface="Segoe UI" pitchFamily="18" charset="0"/>
            </a:endParaRPr>
          </a:p>
          <a:p>
            <a:pPr algn="l">
              <a:lnSpc>
                <a:spcPts val="2400"/>
              </a:lnSpc>
              <a:tabLst/>
            </a:pPr>
            <a:r>
              <a:rPr lang="el-GR" altLang="zh-CN" sz="2800" dirty="0" smtClean="0">
                <a:cs typeface="Segoe UI" pitchFamily="18" charset="0"/>
              </a:rPr>
              <a:t>Τριάρχη Ειρήνη</a:t>
            </a:r>
            <a:endParaRPr lang="el-GR" sz="2400" dirty="0" smtClean="0">
              <a:solidFill>
                <a:schemeClr val="tx2">
                  <a:lumMod val="50000"/>
                </a:schemeClr>
              </a:solidFill>
            </a:endParaRP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514350" indent="-514350">
              <a:lnSpc>
                <a:spcPct val="80000"/>
              </a:lnSpc>
              <a:buFont typeface="Wingdings" pitchFamily="2" charset="2"/>
              <a:buChar char="§"/>
            </a:pPr>
            <a:r>
              <a:rPr lang="el-GR" sz="2400" dirty="0" smtClean="0">
                <a:ea typeface="ＭＳ Ｐゴシック" pitchFamily="34" charset="-128"/>
              </a:rPr>
              <a:t>Μετά το πέρας αυτής της ενότητας οι φοιτητές θα πρέπει να είναι σε θέση να:</a:t>
            </a:r>
          </a:p>
          <a:p>
            <a:pPr marL="971550" lvl="1" indent="-514350">
              <a:lnSpc>
                <a:spcPct val="80000"/>
              </a:lnSpc>
              <a:buBlip>
                <a:blip r:embed="rId3"/>
              </a:buBlip>
            </a:pPr>
            <a:r>
              <a:rPr lang="el-GR" sz="2200" dirty="0" smtClean="0">
                <a:ea typeface="ＭＳ Ｐゴシック" pitchFamily="34" charset="-128"/>
              </a:rPr>
              <a:t>Κατανοήσουν τη σημασία του οράματος για την εταιρεία, τα βήματα που ακολουθούνται για τη σύνταξή της δήλωσης οράματος και να είναι σε θέση να διατυπώσουν μία δήλωση οράματος.</a:t>
            </a:r>
          </a:p>
          <a:p>
            <a:pPr marL="971550" lvl="1" indent="-514350">
              <a:lnSpc>
                <a:spcPct val="80000"/>
              </a:lnSpc>
              <a:buNone/>
            </a:pPr>
            <a:r>
              <a:rPr lang="el-GR" sz="1800" dirty="0" smtClean="0"/>
              <a:t/>
            </a:r>
            <a:br>
              <a:rPr lang="el-GR" sz="1800" dirty="0" smtClean="0"/>
            </a:br>
            <a:endParaRPr lang="el-GR" dirty="0" smtClean="0"/>
          </a:p>
          <a:p>
            <a:pPr marL="0" indent="0">
              <a:lnSpc>
                <a:spcPct val="80000"/>
              </a:lnSpc>
              <a:buNone/>
            </a:pPr>
            <a:endParaRPr lang="el-GR" sz="20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Όραμα</a:t>
            </a:r>
            <a:endParaRPr lang="en-US" dirty="0"/>
          </a:p>
        </p:txBody>
      </p:sp>
      <p:sp>
        <p:nvSpPr>
          <p:cNvPr id="3" name="2 - Θέση περιεχομένου"/>
          <p:cNvSpPr>
            <a:spLocks noGrp="1"/>
          </p:cNvSpPr>
          <p:nvPr>
            <p:ph idx="1"/>
          </p:nvPr>
        </p:nvSpPr>
        <p:spPr>
          <a:xfrm>
            <a:off x="457200" y="1333500"/>
            <a:ext cx="8229600" cy="3468216"/>
          </a:xfrm>
        </p:spPr>
        <p:txBody>
          <a:bodyPr>
            <a:normAutofit fontScale="85000" lnSpcReduction="10000"/>
          </a:bodyPr>
          <a:lstStyle/>
          <a:p>
            <a:pPr>
              <a:lnSpc>
                <a:spcPct val="90000"/>
              </a:lnSpc>
              <a:buNone/>
            </a:pPr>
            <a:r>
              <a:rPr lang="el-GR" sz="3500" dirty="0" smtClean="0"/>
              <a:t>Όραμα (</a:t>
            </a:r>
            <a:r>
              <a:rPr lang="en-US" sz="3500" dirty="0" smtClean="0"/>
              <a:t>Vision)</a:t>
            </a:r>
            <a:endParaRPr lang="el-GR" sz="3500" dirty="0" smtClean="0"/>
          </a:p>
          <a:p>
            <a:pPr>
              <a:lnSpc>
                <a:spcPct val="90000"/>
              </a:lnSpc>
            </a:pPr>
            <a:r>
              <a:rPr lang="en-US" dirty="0" smtClean="0"/>
              <a:t>To </a:t>
            </a:r>
            <a:r>
              <a:rPr lang="el-GR" b="1" dirty="0" smtClean="0"/>
              <a:t>όραμα</a:t>
            </a:r>
            <a:r>
              <a:rPr lang="el-GR" dirty="0" smtClean="0"/>
              <a:t> της εταιρείας είναι μία δήλωση που εκφράζει τους απώτερους στόχους του οργανισμού.</a:t>
            </a:r>
          </a:p>
          <a:p>
            <a:pPr>
              <a:lnSpc>
                <a:spcPct val="90000"/>
              </a:lnSpc>
            </a:pPr>
            <a:r>
              <a:rPr lang="el-GR" dirty="0" smtClean="0"/>
              <a:t>Είναι πολύ σημαντικό για οποιαδήποτε οργανισμό να έχει ένα ξεκάθαρο, εφικτό και μακράς διαρκείας </a:t>
            </a:r>
            <a:r>
              <a:rPr lang="el-GR" b="1" dirty="0" smtClean="0"/>
              <a:t>όραμα</a:t>
            </a:r>
            <a:r>
              <a:rPr lang="el-GR" dirty="0" smtClean="0"/>
              <a:t>, την δήλωση δηλαδή που θα καθοδηγήσει κάθε Διευθύνων Σύμβουλο, Διευθυντή ή υπάλληλο στην επίτευξη του ίδιου οργανωτικού στόχου. </a:t>
            </a:r>
          </a:p>
          <a:p>
            <a:pPr>
              <a:lnSpc>
                <a:spcPct val="9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Όραμα</a:t>
            </a:r>
            <a:endParaRPr lang="en-US" dirty="0"/>
          </a:p>
        </p:txBody>
      </p:sp>
      <p:sp>
        <p:nvSpPr>
          <p:cNvPr id="3" name="2 - Θέση περιεχομένου"/>
          <p:cNvSpPr>
            <a:spLocks noGrp="1"/>
          </p:cNvSpPr>
          <p:nvPr>
            <p:ph idx="1"/>
          </p:nvPr>
        </p:nvSpPr>
        <p:spPr>
          <a:xfrm>
            <a:off x="457200" y="1333500"/>
            <a:ext cx="8229600" cy="4116288"/>
          </a:xfrm>
        </p:spPr>
        <p:txBody>
          <a:bodyPr>
            <a:normAutofit fontScale="92500" lnSpcReduction="20000"/>
          </a:bodyPr>
          <a:lstStyle/>
          <a:p>
            <a:pPr>
              <a:lnSpc>
                <a:spcPct val="80000"/>
              </a:lnSpc>
              <a:buNone/>
            </a:pPr>
            <a:r>
              <a:rPr lang="el-GR" dirty="0" smtClean="0"/>
              <a:t>Όραμα (</a:t>
            </a:r>
            <a:r>
              <a:rPr lang="en-US" dirty="0" smtClean="0"/>
              <a:t>Vision)</a:t>
            </a:r>
            <a:endParaRPr lang="el-GR" dirty="0" smtClean="0"/>
          </a:p>
          <a:p>
            <a:pPr lvl="1">
              <a:lnSpc>
                <a:spcPct val="90000"/>
              </a:lnSpc>
              <a:buFont typeface="Courier New" panose="02070309020205020404" pitchFamily="49" charset="0"/>
              <a:buChar char="o"/>
            </a:pPr>
            <a:r>
              <a:rPr lang="el-GR" sz="2600" dirty="0" smtClean="0"/>
              <a:t>Μια δήλωση </a:t>
            </a:r>
            <a:r>
              <a:rPr lang="el-GR" sz="2600" b="1" dirty="0" smtClean="0"/>
              <a:t>οράματος</a:t>
            </a:r>
            <a:r>
              <a:rPr lang="el-GR" sz="2600" dirty="0" smtClean="0"/>
              <a:t> ρωτάει «Τι φιλοδοξούμε να γίνουμε ως επιχείρηση;» και συνήθως είναι μια πρόταση, εμπνευσμένη, ξεκάθαρη, που παραμένει στην μνήμη και εκφράζει την επιθυμητή μακροπρόθεσμη θέση της εταιρείας. Παρακινεί τους εργαζομένους να κάνουν επιπλέον προσπάθεια και συνήθως οδηγεί σε υψηλότερες επιδόσεις. </a:t>
            </a:r>
          </a:p>
          <a:p>
            <a:pPr lvl="1">
              <a:lnSpc>
                <a:spcPct val="90000"/>
              </a:lnSpc>
              <a:buFont typeface="Courier New" panose="02070309020205020404" pitchFamily="49" charset="0"/>
              <a:buChar char="o"/>
            </a:pPr>
            <a:r>
              <a:rPr lang="el-GR" sz="2600" dirty="0" smtClean="0"/>
              <a:t>Η δήλωση </a:t>
            </a:r>
            <a:r>
              <a:rPr lang="el-GR" sz="2600" b="1" dirty="0" smtClean="0"/>
              <a:t>οράματος</a:t>
            </a:r>
            <a:r>
              <a:rPr lang="el-GR" sz="2600" dirty="0" smtClean="0"/>
              <a:t> υποδεικνύει επίσης τους πόρους, τις ικανότητες και τις δεξιότητες που θα χρειαστούν για την επίτευξη του στόχου στο μέλλον. Με αυτό τον τρόπο καθοδηγεί τη λήψη αποφάσεων και την κατανομή των πόρων πιο αποτελεσματικά.</a:t>
            </a:r>
          </a:p>
          <a:p>
            <a:pPr>
              <a:lnSpc>
                <a:spcPct val="8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Όραμα</a:t>
            </a:r>
            <a:endParaRPr lang="en-US" dirty="0"/>
          </a:p>
        </p:txBody>
      </p:sp>
      <p:sp>
        <p:nvSpPr>
          <p:cNvPr id="3" name="2 - Θέση περιεχομένου"/>
          <p:cNvSpPr>
            <a:spLocks noGrp="1"/>
          </p:cNvSpPr>
          <p:nvPr>
            <p:ph idx="1"/>
          </p:nvPr>
        </p:nvSpPr>
        <p:spPr/>
        <p:txBody>
          <a:bodyPr/>
          <a:lstStyle/>
          <a:p>
            <a:pPr>
              <a:buNone/>
            </a:pPr>
            <a:r>
              <a:rPr lang="el-GR" dirty="0" smtClean="0"/>
              <a:t>Όραμα (</a:t>
            </a:r>
            <a:r>
              <a:rPr lang="en-US" dirty="0" smtClean="0"/>
              <a:t>Vision)</a:t>
            </a:r>
            <a:endParaRPr lang="el-GR" dirty="0" smtClean="0"/>
          </a:p>
          <a:p>
            <a:pPr marL="0" indent="0">
              <a:lnSpc>
                <a:spcPct val="80000"/>
              </a:lnSpc>
              <a:buNone/>
            </a:pPr>
            <a:r>
              <a:rPr lang="el-GR" sz="2600" dirty="0" smtClean="0"/>
              <a:t>Το </a:t>
            </a:r>
            <a:r>
              <a:rPr lang="el-GR" sz="2600" b="1" dirty="0" smtClean="0"/>
              <a:t>Όραμα</a:t>
            </a:r>
            <a:r>
              <a:rPr lang="el-GR" sz="2600" dirty="0" smtClean="0"/>
              <a:t> συνδέεται στενά με τον όρο «στρατηγική πρόθεση» - μια επιθυμητή ηγετική θέση που δεν είναι σήμερα εφικτή λόγω της έλλειψης πόρων και δυνατοτήτων.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Όραμα</a:t>
            </a:r>
            <a:endParaRPr lang="en-US" dirty="0"/>
          </a:p>
        </p:txBody>
      </p:sp>
      <p:sp>
        <p:nvSpPr>
          <p:cNvPr id="3" name="2 - Θέση περιεχομένου"/>
          <p:cNvSpPr>
            <a:spLocks noGrp="1"/>
          </p:cNvSpPr>
          <p:nvPr>
            <p:ph idx="1"/>
          </p:nvPr>
        </p:nvSpPr>
        <p:spPr>
          <a:xfrm>
            <a:off x="457200" y="1333500"/>
            <a:ext cx="8229600" cy="4044280"/>
          </a:xfrm>
        </p:spPr>
        <p:txBody>
          <a:bodyPr>
            <a:normAutofit fontScale="85000" lnSpcReduction="20000"/>
          </a:bodyPr>
          <a:lstStyle/>
          <a:p>
            <a:pPr>
              <a:buNone/>
            </a:pPr>
            <a:r>
              <a:rPr lang="el-GR" dirty="0" smtClean="0"/>
              <a:t>Οφέλη Δήλωσης Οράματος</a:t>
            </a:r>
          </a:p>
          <a:p>
            <a:pPr>
              <a:lnSpc>
                <a:spcPct val="99000"/>
              </a:lnSpc>
            </a:pPr>
            <a:r>
              <a:rPr lang="el-GR" sz="2400" dirty="0" smtClean="0"/>
              <a:t>Δεν είναι όλα τα </a:t>
            </a:r>
            <a:r>
              <a:rPr lang="el-GR" sz="2400" b="1" dirty="0" smtClean="0"/>
              <a:t>οράματα</a:t>
            </a:r>
            <a:r>
              <a:rPr lang="el-GR" sz="2400" dirty="0" smtClean="0"/>
              <a:t> εξίσου καλά. Μερικά από αυτά είναι πολύ γενικά ή επικεντρώνονται σε οικονομικούς στόχους και, ως εκ τούτου, ελάχιστα παρακινούν τους εργαζομένους. Αλλά, εάν μια εταιρεία καταβάλλει σημαντική προσπάθεια για τη δημιουργία δήλωσης </a:t>
            </a:r>
            <a:r>
              <a:rPr lang="el-GR" sz="2400" b="1" dirty="0" smtClean="0"/>
              <a:t>οράματος</a:t>
            </a:r>
            <a:r>
              <a:rPr lang="el-GR" sz="2400" dirty="0" smtClean="0"/>
              <a:t>, αυτό οδηγεί στα εξής οφέλη:</a:t>
            </a:r>
          </a:p>
          <a:p>
            <a:pPr lvl="1">
              <a:lnSpc>
                <a:spcPct val="99000"/>
              </a:lnSpc>
              <a:buFont typeface="Courier New" panose="02070309020205020404" pitchFamily="49" charset="0"/>
              <a:buChar char="o"/>
            </a:pPr>
            <a:r>
              <a:rPr lang="el-GR" sz="2400" dirty="0" smtClean="0"/>
              <a:t>Κινητοποιεί και εμπνέει τους εργαζόμενους</a:t>
            </a:r>
          </a:p>
          <a:p>
            <a:pPr lvl="1">
              <a:lnSpc>
                <a:spcPct val="99000"/>
              </a:lnSpc>
              <a:buFont typeface="Courier New" panose="02070309020205020404" pitchFamily="49" charset="0"/>
              <a:buChar char="o"/>
            </a:pPr>
            <a:r>
              <a:rPr lang="el-GR" sz="2400" dirty="0" smtClean="0"/>
              <a:t>Παρέχει ένα σκοπό για να εργαστούν</a:t>
            </a:r>
          </a:p>
          <a:p>
            <a:pPr lvl="1">
              <a:lnSpc>
                <a:spcPct val="99000"/>
              </a:lnSpc>
              <a:buFont typeface="Courier New" panose="02070309020205020404" pitchFamily="49" charset="0"/>
              <a:buChar char="o"/>
            </a:pPr>
            <a:r>
              <a:rPr lang="el-GR" sz="2400" dirty="0" smtClean="0"/>
              <a:t>Ορίζει μελλοντικούς στόχους που προς το παρόν είναι αδύνατο να επιτευχθούν με τους υφιστάμενους πόρους και ικανότητες.</a:t>
            </a:r>
          </a:p>
          <a:p>
            <a:pPr lvl="1">
              <a:lnSpc>
                <a:spcPct val="99000"/>
              </a:lnSpc>
              <a:buFont typeface="Courier New" panose="02070309020205020404" pitchFamily="49" charset="0"/>
              <a:buChar char="o"/>
            </a:pPr>
            <a:r>
              <a:rPr lang="el-GR" sz="2400" dirty="0" smtClean="0"/>
              <a:t>Καθοδηγεί τους μάνατζερ ς ώστε να επιτύχουν αποτελεσματική κατανομή των πόρων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2018</TotalTime>
  <Words>1282</Words>
  <Application>Microsoft Office PowerPoint</Application>
  <PresentationFormat>Προβολή στην οθόνη (16:10)</PresentationFormat>
  <Paragraphs>134</Paragraphs>
  <Slides>19</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Επιχειρησιακή Στρατηγική και Πολίτικη</vt:lpstr>
      <vt:lpstr>Διαφάνεια 2</vt:lpstr>
      <vt:lpstr>Άδειες Χρήσης</vt:lpstr>
      <vt:lpstr>Χρηματοδότηση</vt:lpstr>
      <vt:lpstr>Σκοποί  ενότητας</vt:lpstr>
      <vt:lpstr>Όραμα</vt:lpstr>
      <vt:lpstr>Όραμα</vt:lpstr>
      <vt:lpstr>Όραμα</vt:lpstr>
      <vt:lpstr>Όραμα</vt:lpstr>
      <vt:lpstr>Όραμα</vt:lpstr>
      <vt:lpstr>Όραμα</vt:lpstr>
      <vt:lpstr>Παραδείγματα Δηλώσεων Οράματος</vt:lpstr>
      <vt:lpstr>Βιβλιογραφία</vt:lpstr>
      <vt:lpstr>Σημείωμα Αναφοράς</vt:lpstr>
      <vt:lpstr>Σημείωμα Αδειοδότησης</vt:lpstr>
      <vt:lpstr>Διαφάνεια 16</vt:lpstr>
      <vt:lpstr>Διαφάνεια 17</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344</cp:revision>
  <dcterms:created xsi:type="dcterms:W3CDTF">2012-09-06T09:03:05Z</dcterms:created>
  <dcterms:modified xsi:type="dcterms:W3CDTF">2015-11-07T18:57:52Z</dcterms:modified>
</cp:coreProperties>
</file>