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9" r:id="rId3"/>
    <p:sldId id="257" r:id="rId4"/>
    <p:sldId id="259" r:id="rId5"/>
    <p:sldId id="506" r:id="rId6"/>
    <p:sldId id="512" r:id="rId7"/>
    <p:sldId id="435" r:id="rId8"/>
    <p:sldId id="509" r:id="rId9"/>
    <p:sldId id="436" r:id="rId10"/>
    <p:sldId id="507" r:id="rId11"/>
    <p:sldId id="437" r:id="rId12"/>
    <p:sldId id="510" r:id="rId13"/>
    <p:sldId id="438" r:id="rId14"/>
    <p:sldId id="303" r:id="rId15"/>
    <p:sldId id="291" r:id="rId16"/>
    <p:sldId id="292" r:id="rId17"/>
    <p:sldId id="293" r:id="rId18"/>
    <p:sldId id="294" r:id="rId19"/>
    <p:sldId id="295" r:id="rId20"/>
    <p:sldId id="280" r:id="rId21"/>
  </p:sldIdLst>
  <p:sldSz cx="9144000" cy="5715000" type="screen16x10"/>
  <p:notesSz cx="6858000" cy="9144000"/>
  <p:custDataLst>
    <p:tags r:id="rId24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0" autoAdjust="0"/>
    <p:restoredTop sz="99309" autoAdjust="0"/>
  </p:normalViewPr>
  <p:slideViewPr>
    <p:cSldViewPr>
      <p:cViewPr>
        <p:scale>
          <a:sx n="106" d="100"/>
          <a:sy n="106" d="100"/>
        </p:scale>
        <p:origin x="-1044" y="-13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A738F54-0706-4F31-BE0B-63A7BDD8EA44}" type="datetimeFigureOut">
              <a:rPr lang="en-GB"/>
              <a:pPr>
                <a:defRPr/>
              </a:pPr>
              <a:t>23/11/2015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3F8A2E9-3254-48F9-97B1-77E49F9045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6263F9E-8970-4381-B78B-BE70C4001571}" type="datetimeFigureOut">
              <a:rPr lang="el-GR"/>
              <a:pPr>
                <a:defRPr/>
              </a:pPr>
              <a:t>23/11/2015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49C3599-2FB2-450F-BFB5-C6A94EC7B7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638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8C786A-7701-4E18-8C33-6D2853FD3BA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403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D2D07D3-B843-4C98-BE87-67B494CC3074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608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A3CC93-358C-47DF-9ACD-10296F1343C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1843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6C0E6D-93F0-418E-825B-F45E249B30F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2048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FEBC87-3E3D-4434-910D-0EC28183E9DE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2253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1A7748-0E07-458B-8204-EFEF2A4D53D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3795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DDF613-9A6F-4EDF-BEF3-28450DC44C2E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5843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489E28-A986-468D-B382-BC6A4B46AAE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7891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2F0DE1-0012-4E10-937C-640C83C5D4C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39939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19198B-4645-4A33-8FA9-85A9DD5106DB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Θέση εικόνας διαφάνειας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60438" y="1143000"/>
            <a:ext cx="493712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41987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25B11A-8223-4648-9C45-23C2A37DA59E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6824C-F233-4D15-98D4-986874D0A4F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1E89-EAB9-4C5E-A79D-C7FCC427DE9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4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6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Εικόνα 8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8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F728A-30E9-485D-8212-7FB9CE1878F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3925" y="912813"/>
            <a:ext cx="22161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0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1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8CAAF-672F-47FB-A37B-A766B383519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12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13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Εικόνα 15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1" name="Θέση αριθμού διαφάνειας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FB3BD-18D8-4819-85BB-2D09C479B52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8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9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Εικόνα 1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7" name="Θέση αριθμού διαφάνειας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19D2-5281-41FE-95C3-B9932CECFCC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7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8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4" name="Εικόνα 9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Εικόνα 10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F9B31-3208-49C3-9429-F8180A8455D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85520-7104-4B6B-82B7-EA5FCE80340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11"/>
          <p:cNvSpPr/>
          <p:nvPr userDrawn="1"/>
        </p:nvSpPr>
        <p:spPr>
          <a:xfrm>
            <a:off x="0" y="7938"/>
            <a:ext cx="9144000" cy="1936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12"/>
          <p:cNvSpPr txBox="1"/>
          <p:nvPr userDrawn="1"/>
        </p:nvSpPr>
        <p:spPr>
          <a:xfrm>
            <a:off x="3175" y="-58738"/>
            <a:ext cx="9140825" cy="323851"/>
          </a:xfrm>
          <a:prstGeom prst="rect">
            <a:avLst/>
          </a:prstGeom>
          <a:noFill/>
        </p:spPr>
        <p:txBody>
          <a:bodyPr lIns="91436" tIns="45719" rIns="91436" bIns="45719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bg1"/>
                </a:solidFill>
                <a:latin typeface="+mn-lt"/>
              </a:rPr>
              <a:t>&lt;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Τίτλος Μαθήματος&gt; - </a:t>
            </a:r>
            <a:r>
              <a:rPr lang="el-GR" sz="1000" dirty="0">
                <a:solidFill>
                  <a:schemeClr val="bg1"/>
                </a:solidFill>
                <a:latin typeface="+mn-lt"/>
              </a:rPr>
              <a:t>&lt;Τίτλος Ενότητα&gt;, &lt;ΤΜΗΜΑ&gt;, ΤΕΙ ΗΠΕΙΡΟΥ </a:t>
            </a:r>
            <a:r>
              <a:rPr lang="el-GR" sz="1000" b="1" dirty="0">
                <a:solidFill>
                  <a:schemeClr val="bg1"/>
                </a:solidFill>
                <a:latin typeface="+mn-lt"/>
              </a:rPr>
              <a:t>- Ανοιχτά Ακαδημαϊκά Μαθήματα στο ΤΕΙ Ηπείρου</a:t>
            </a:r>
          </a:p>
        </p:txBody>
      </p:sp>
      <p:pic>
        <p:nvPicPr>
          <p:cNvPr id="7" name="Εικόνα 13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" y="0"/>
            <a:ext cx="212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14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0"/>
            <a:ext cx="36512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rtlCol="0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0" name="Θέση αριθμού διαφάνειας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8B7A6-63DB-43E7-B441-F5A0AD38C49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6B84F42F-4F8B-4D52-B522-BAB35303BF3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663" y="5465763"/>
            <a:ext cx="333375" cy="30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BE3E9738-A038-406C-A305-E97E2CAACAAD}" type="slidenum">
              <a:rPr lang="el-GR" altLang="el-GR" sz="1600" smtClean="0">
                <a:solidFill>
                  <a:schemeClr val="bg1"/>
                </a:solidFill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Τίτλος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l-GR" sz="4000" dirty="0" smtClean="0"/>
              <a:t>Ενοποιημένες Χρηματοοικονομικές Καταστάσεις</a:t>
            </a:r>
            <a:br>
              <a:rPr lang="el-GR" sz="4000" dirty="0" smtClean="0"/>
            </a:br>
            <a:endParaRPr lang="el-GR" sz="4000" dirty="0" smtClean="0"/>
          </a:p>
        </p:txBody>
      </p:sp>
      <p:sp>
        <p:nvSpPr>
          <p:cNvPr id="15362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2857500"/>
            <a:ext cx="7488237" cy="936625"/>
          </a:xfrm>
        </p:spPr>
        <p:txBody>
          <a:bodyPr/>
          <a:lstStyle/>
          <a:p>
            <a:r>
              <a:rPr lang="el-GR" sz="3600" b="1" dirty="0" smtClean="0"/>
              <a:t>Απαλοιφή Ενδοεταιρικών Συναλλαγών</a:t>
            </a:r>
            <a:endParaRPr lang="el-GR" sz="3600" dirty="0" smtClean="0"/>
          </a:p>
          <a:p>
            <a:r>
              <a:rPr lang="el-GR" sz="2800" dirty="0" smtClean="0"/>
              <a:t>Δρ. Χύτης Ευάγγελος</a:t>
            </a:r>
          </a:p>
        </p:txBody>
      </p:sp>
      <p:pic>
        <p:nvPicPr>
          <p:cNvPr id="1536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5" name="Ομάδα 9"/>
          <p:cNvGrpSpPr>
            <a:grpSpLocks/>
          </p:cNvGrpSpPr>
          <p:nvPr/>
        </p:nvGrpSpPr>
        <p:grpSpPr bwMode="auto">
          <a:xfrm>
            <a:off x="642938" y="209550"/>
            <a:ext cx="4216400" cy="1147763"/>
            <a:chOff x="642158" y="252000"/>
            <a:chExt cx="4217874" cy="1376800"/>
          </a:xfrm>
        </p:grpSpPr>
        <p:pic>
          <p:nvPicPr>
            <p:cNvPr id="15366" name="Εικόνα 7"/>
            <p:cNvPicPr>
              <a:picLocks noChangeAspect="1"/>
            </p:cNvPicPr>
            <p:nvPr/>
          </p:nvPicPr>
          <p:blipFill>
            <a:blip r:embed="rId5" cstate="print"/>
            <a:srcRect t="-11105" b="11105"/>
            <a:stretch>
              <a:fillRect/>
            </a:stretch>
          </p:blipFill>
          <p:spPr bwMode="auto">
            <a:xfrm>
              <a:off x="642158" y="252000"/>
              <a:ext cx="905506" cy="1374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7" name="TextBox 8"/>
            <p:cNvSpPr txBox="1">
              <a:spLocks noChangeArrowheads="1"/>
            </p:cNvSpPr>
            <p:nvPr/>
          </p:nvSpPr>
          <p:spPr bwMode="auto">
            <a:xfrm>
              <a:off x="1619672" y="404664"/>
              <a:ext cx="3240360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>
                  <a:latin typeface="Calibri" pitchFamily="34" charset="0"/>
                </a:rPr>
                <a:t>Τεχνολογικό Εκπαιδευτικό Ίδρυμα Ηπείρου</a:t>
              </a:r>
              <a:endParaRPr lang="en-GB" sz="2000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smtClean="0"/>
              <a:t>Απαλοιφή διεταιρικών υπολοίπων (απαιτήσεων – υποχρεώσεων)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600" dirty="0" smtClean="0"/>
              <a:t>Κατά τις διαδικασίες ενοποίησης θα πρέπει </a:t>
            </a:r>
            <a:r>
              <a:rPr lang="el-GR" sz="2600" b="1" dirty="0" smtClean="0"/>
              <a:t>να απαλειφθούν </a:t>
            </a:r>
            <a:r>
              <a:rPr lang="el-GR" sz="2600" dirty="0" smtClean="0"/>
              <a:t>όλα τα υπόλοιπα των λογαριασμών που </a:t>
            </a:r>
            <a:r>
              <a:rPr lang="el-GR" sz="2600" b="1" dirty="0" smtClean="0"/>
              <a:t>συνιστούν απαιτήσεις ή υποχρεώσεις μεταξύ των εταιριών του Ομίλου</a:t>
            </a:r>
            <a:r>
              <a:rPr lang="el-GR" sz="2600" dirty="0" smtClean="0"/>
              <a:t>. Βασική προϋπόθεση σε κάθε περίοδο κατάρτισης ενοποιημένων οικονομικών καταστάσεων είναι η ύπαρξη συμφωνίας των υπολοίπων μεταξύ των εταιριών του Ομίλου. </a:t>
            </a:r>
          </a:p>
          <a:p>
            <a:endParaRPr lang="el-GR" sz="2600" dirty="0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0A3979B-1100-4B7D-8F7C-99BBD492518E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- Τίτλος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28675"/>
          </a:xfrm>
        </p:spPr>
        <p:txBody>
          <a:bodyPr/>
          <a:lstStyle/>
          <a:p>
            <a:r>
              <a:rPr lang="el-GR" sz="3200" smtClean="0"/>
              <a:t>Διεταιρικές Συναλλαγές </a:t>
            </a:r>
          </a:p>
        </p:txBody>
      </p:sp>
      <p:sp>
        <p:nvSpPr>
          <p:cNvPr id="29698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FCE6BA-21DC-4B6D-855E-A0A8FB145D1A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l-GR"/>
          </a:p>
        </p:txBody>
      </p:sp>
      <p:sp>
        <p:nvSpPr>
          <p:cNvPr id="29699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 </a:t>
            </a:r>
          </a:p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344613"/>
            <a:ext cx="7056438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42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>Ενδοεταιρικές </a:t>
            </a:r>
            <a:r>
              <a:rPr lang="el-GR" sz="3200" dirty="0"/>
              <a:t>συναλλαγές σε  Ενσώματα πάγια 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57200" y="985838"/>
            <a:ext cx="8229600" cy="4119562"/>
          </a:xfrm>
        </p:spPr>
        <p:txBody>
          <a:bodyPr/>
          <a:lstStyle/>
          <a:p>
            <a:r>
              <a:rPr lang="el-GR" sz="2600" dirty="0" err="1" smtClean="0"/>
              <a:t>Οταν</a:t>
            </a:r>
            <a:r>
              <a:rPr lang="el-GR" sz="2600" dirty="0" smtClean="0"/>
              <a:t> πωλούνται ενσώματα πάγια μεταξύ των επιχειρήσεων του ομίλου</a:t>
            </a:r>
            <a:r>
              <a:rPr lang="el-GR" sz="2600" b="1" dirty="0" smtClean="0"/>
              <a:t>, προκύπτουν μη πραγματοποιηθέντα κέρδη που πρέπει να απαλειφτούν. </a:t>
            </a:r>
            <a:r>
              <a:rPr lang="el-GR" sz="2600" dirty="0" smtClean="0"/>
              <a:t>Η διαφορά με τα αποθέματα είναι ότι ενώ τα τελευταία κάποια στιγμή θα  πωληθούν εκτός ομίλου, τα ενσώματα πάγια παραμένουν για μεγάλο χρονικό διάστημα στον όμιλο, μέχρι να αποσβεστούν ή να πωληθούν.</a:t>
            </a:r>
          </a:p>
          <a:p>
            <a:endParaRPr lang="el-GR" sz="2600" dirty="0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139F09-8D7B-4E41-87E2-6E01560D1DC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- Τίτλος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28675"/>
          </a:xfrm>
        </p:spPr>
        <p:txBody>
          <a:bodyPr/>
          <a:lstStyle/>
          <a:p>
            <a:r>
              <a:rPr lang="el-GR" sz="3200" smtClean="0"/>
              <a:t>Διεταιρικές Συναλλαγές </a:t>
            </a:r>
          </a:p>
        </p:txBody>
      </p:sp>
      <p:sp>
        <p:nvSpPr>
          <p:cNvPr id="31746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E33A72-96D4-421D-867A-9203C67CFF63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l-GR"/>
          </a:p>
        </p:txBody>
      </p:sp>
      <p:sp>
        <p:nvSpPr>
          <p:cNvPr id="31747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 </a:t>
            </a:r>
          </a:p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28713"/>
            <a:ext cx="7704138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</a:p>
        </p:txBody>
      </p:sp>
      <p:sp>
        <p:nvSpPr>
          <p:cNvPr id="32770" name="Θέση περιεχομένου 2"/>
          <p:cNvSpPr>
            <a:spLocks noGrp="1"/>
          </p:cNvSpPr>
          <p:nvPr>
            <p:ph idx="1"/>
          </p:nvPr>
        </p:nvSpPr>
        <p:spPr>
          <a:xfrm>
            <a:off x="438150" y="1300163"/>
            <a:ext cx="8239125" cy="38528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l-GR" sz="1400" smtClean="0"/>
              <a:t>Γεωργίου Στ. Αληφαντή (2015): Ενοποιημένες Οικονομικές Καταστάσεις Έκδοση 6η </a:t>
            </a:r>
          </a:p>
          <a:p>
            <a:pPr>
              <a:buFont typeface="Arial" charset="0"/>
              <a:buNone/>
            </a:pPr>
            <a:r>
              <a:rPr lang="el-GR" sz="1400" smtClean="0"/>
              <a:t>Γκίνογλου Δ, Π. Ταχυνάκης (2004): Λογιστική Ενοποιημένων Οικονομικών Καταστάσεων, Διαθέτης (Εκδότης): Μ.ΤΖΩΡΤΖΑΚΗΣ ΚΑΙ ΣΙΑ Ε.Ε. </a:t>
            </a:r>
          </a:p>
          <a:p>
            <a:pPr>
              <a:buFont typeface="Arial" charset="0"/>
              <a:buNone/>
            </a:pPr>
            <a:r>
              <a:rPr lang="el-GR" sz="1400" smtClean="0"/>
              <a:t>Κάντζος Κωνσταντίνος (1995): Ενοποιημένες Χρηματοοικονομικές Καταστάσεις, Διαθέτης (Εκδότης): ΝΙΚΗΤΟΠΟΥΛΟΣ Ε ΚΑΙ ΣΙΑ ΟΕ </a:t>
            </a:r>
          </a:p>
          <a:p>
            <a:pPr>
              <a:buFont typeface="Arial" charset="0"/>
              <a:buNone/>
            </a:pPr>
            <a:r>
              <a:rPr lang="el-GR" sz="1400" smtClean="0"/>
              <a:t>Σακέλλης, Ε., Πρωτοψάλτης Ν. (1991), Ενοποιημένες Οικονομικές Καταστάσεις, Εκδόσεις Μερακλή. </a:t>
            </a:r>
          </a:p>
          <a:p>
            <a:pPr>
              <a:buFont typeface="Arial" charset="0"/>
              <a:buNone/>
            </a:pPr>
            <a:r>
              <a:rPr lang="el-GR" sz="1400" smtClean="0"/>
              <a:t>Χύτης Ε.(2013) «Οι Ενοποιημένες  Καταστάσεις σύμφωνα με τον Ν. 2190/1920 το Ε.Γ.Λ.Σ. και τα Διεθνή Λογιστικά Πρότυπα» διδακτικές σημειώσεις για το μάθημα“ Ενοποιημένες Χρηματοοικονομικές Καταστάσεις¨</a:t>
            </a:r>
            <a:endParaRPr lang="el-GR" sz="1400" smtClean="0"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820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34821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B22053-E0AA-4FC6-BBEE-F72B4BB22C0B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34823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4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Αναφοράς</a:t>
            </a:r>
          </a:p>
        </p:txBody>
      </p:sp>
      <p:sp>
        <p:nvSpPr>
          <p:cNvPr id="2" name="Rectangle 1"/>
          <p:cNvSpPr/>
          <p:nvPr/>
        </p:nvSpPr>
        <p:spPr>
          <a:xfrm>
            <a:off x="347663" y="2259013"/>
            <a:ext cx="7939087" cy="1200150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4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Χύτης Ευ. (2015) Ενοποιημένες Χρηματοοικονομικές Καταστάσεις. ΤΕΙ Ηπείρου. Διαθέσιμο από: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+mn-lt"/>
                <a:hlinkClick r:id="rId5"/>
              </a:rPr>
              <a:t>http://oc-web.ioa.teiep.gr/OpenClass/courses/LOGO125/</a:t>
            </a:r>
            <a:endParaRPr lang="el-GR" sz="24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975" y="1252538"/>
            <a:ext cx="8424863" cy="19399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Αναφορά Δημιουργού-Μη Εμπορική Χρήση-Όχι Παράγωγα Έργα 4.0 Διεθνές [1] ή μεταγενέστερη.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Τρίτων». </a:t>
            </a:r>
          </a:p>
        </p:txBody>
      </p:sp>
      <p:sp>
        <p:nvSpPr>
          <p:cNvPr id="36867" name="Rectangle 11"/>
          <p:cNvSpPr>
            <a:spLocks noChangeArrowheads="1"/>
          </p:cNvSpPr>
          <p:nvPr/>
        </p:nvSpPr>
        <p:spPr bwMode="auto">
          <a:xfrm>
            <a:off x="739775" y="5010150"/>
            <a:ext cx="6569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n-US">
                <a:latin typeface="Calibri" pitchFamily="34" charset="0"/>
                <a:hlinkClick r:id="rId3"/>
              </a:rPr>
              <a:t>http://creativecommons.org/licenses/by-nc-nd/4.0/deed.el</a:t>
            </a:r>
            <a:r>
              <a:rPr lang="el-GR">
                <a:latin typeface="Calibri" pitchFamily="34" charset="0"/>
              </a:rPr>
              <a:t> </a:t>
            </a:r>
          </a:p>
        </p:txBody>
      </p:sp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590550" y="4949825"/>
            <a:ext cx="6572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srgbClr val="7F7F7F"/>
                </a:solidFill>
                <a:latin typeface="Calibri" pitchFamily="34" charset="0"/>
              </a:rPr>
              <a:t>[1] </a:t>
            </a:r>
            <a:endParaRPr lang="en-US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975" y="3865563"/>
            <a:ext cx="8329613" cy="70802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ζητηθεί.</a:t>
            </a:r>
          </a:p>
        </p:txBody>
      </p:sp>
      <p:pic>
        <p:nvPicPr>
          <p:cNvPr id="3687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6038" y="3217863"/>
            <a:ext cx="15827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1"/>
          <p:cNvSpPr>
            <a:spLocks noChangeArrowheads="1"/>
          </p:cNvSpPr>
          <p:nvPr/>
        </p:nvSpPr>
        <p:spPr bwMode="auto">
          <a:xfrm>
            <a:off x="1619250" y="1755775"/>
            <a:ext cx="5876925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Τέλος Ενότητας</a:t>
            </a:r>
          </a:p>
        </p:txBody>
      </p:sp>
      <p:sp>
        <p:nvSpPr>
          <p:cNvPr id="38914" name="Rectangle 12"/>
          <p:cNvSpPr>
            <a:spLocks noChangeArrowheads="1"/>
          </p:cNvSpPr>
          <p:nvPr/>
        </p:nvSpPr>
        <p:spPr bwMode="auto">
          <a:xfrm>
            <a:off x="1547813" y="3325813"/>
            <a:ext cx="71564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r"/>
            <a:r>
              <a:rPr lang="el-GR" sz="2900" b="1">
                <a:latin typeface="Calibri" pitchFamily="34" charset="0"/>
              </a:rPr>
              <a:t>Επεξεργασία: Βαφειάδης Νικόλαος</a:t>
            </a:r>
          </a:p>
          <a:p>
            <a:pPr algn="r"/>
            <a:r>
              <a:rPr lang="el-GR" sz="2900">
                <a:latin typeface="Calibri" pitchFamily="34" charset="0"/>
              </a:rPr>
              <a:t>Πρέβεζα, 2015</a:t>
            </a: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38" y="4422775"/>
            <a:ext cx="3255962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3113" y="4630738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0964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40965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E296D1-B117-4AFC-90D1-7C5FBFF3D329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40967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Rectangle 14"/>
          <p:cNvSpPr>
            <a:spLocks noChangeArrowheads="1"/>
          </p:cNvSpPr>
          <p:nvPr/>
        </p:nvSpPr>
        <p:spPr bwMode="auto">
          <a:xfrm>
            <a:off x="2317750" y="24114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>
                <a:latin typeface="Calibri" pitchFamily="34" charset="0"/>
              </a:rPr>
              <a:t>Σημειώματα</a:t>
            </a:r>
          </a:p>
        </p:txBody>
      </p:sp>
      <p:sp>
        <p:nvSpPr>
          <p:cNvPr id="40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3012" name="TextBox 6"/>
          <p:cNvSpPr txBox="1">
            <a:spLocks noChangeArrowheads="1"/>
          </p:cNvSpPr>
          <p:nvPr/>
        </p:nvSpPr>
        <p:spPr bwMode="auto">
          <a:xfrm>
            <a:off x="617538" y="5475288"/>
            <a:ext cx="7970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</a:pP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  <a:latin typeface="Calibri" pitchFamily="34" charset="0"/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  <a:latin typeface="Calibri" pitchFamily="34" charset="0"/>
              </a:rPr>
              <a:t>- Ανοιχτά Ακαδημαϊκά Μαθήματα στο ΤΕΙ Ηπείρου</a:t>
            </a:r>
          </a:p>
        </p:txBody>
      </p:sp>
      <p:pic>
        <p:nvPicPr>
          <p:cNvPr id="43013" name="Εικόνα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3" y="5286375"/>
            <a:ext cx="2667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Θέση αριθμού διαφάνειας 3"/>
          <p:cNvSpPr>
            <a:spLocks noGrp="1"/>
          </p:cNvSpPr>
          <p:nvPr>
            <p:ph type="sldNum" sz="quarter" idx="10"/>
          </p:nvPr>
        </p:nvSpPr>
        <p:spPr bwMode="auto">
          <a:xfrm>
            <a:off x="8515350" y="5465763"/>
            <a:ext cx="628650" cy="3048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41F7F7-87B5-430C-B14A-C05CD43D5D8D}" type="slidenum">
              <a:rPr lang="el-GR" altLang="el-GR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l-GR" altLang="el-GR">
              <a:solidFill>
                <a:schemeClr val="bg1"/>
              </a:solidFill>
            </a:endParaRPr>
          </a:p>
        </p:txBody>
      </p:sp>
      <p:pic>
        <p:nvPicPr>
          <p:cNvPr id="43015" name="Εικόνα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4188" y="5407025"/>
            <a:ext cx="36512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6" name="Τίτλος 1"/>
          <p:cNvSpPr>
            <a:spLocks noGrp="1"/>
          </p:cNvSpPr>
          <p:nvPr>
            <p:ph type="title"/>
          </p:nvPr>
        </p:nvSpPr>
        <p:spPr>
          <a:xfrm>
            <a:off x="454025" y="0"/>
            <a:ext cx="8061325" cy="1008063"/>
          </a:xfrm>
        </p:spPr>
        <p:txBody>
          <a:bodyPr/>
          <a:lstStyle/>
          <a:p>
            <a:r>
              <a:rPr lang="el-GR" smtClean="0"/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587500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Οποιαδήποτε  αναπαραγωγή ή διασκευή του υλικού θα πρέπει  να συμπεριλαμβάνει: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Αναφοράς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τη Δήλωση Διατήρησης Σημειωμάτων</a:t>
            </a:r>
          </a:p>
          <a:p>
            <a:pPr marL="342886" indent="-342886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το Σημείωμα Χρήσης Έργων Τρίτων (εφόσον υπάρχει)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Υπότιτλος 2"/>
          <p:cNvSpPr>
            <a:spLocks noGrp="1"/>
          </p:cNvSpPr>
          <p:nvPr>
            <p:ph type="subTitle" idx="1"/>
          </p:nvPr>
        </p:nvSpPr>
        <p:spPr>
          <a:xfrm>
            <a:off x="684213" y="1344613"/>
            <a:ext cx="7775575" cy="2703512"/>
          </a:xfrm>
        </p:spPr>
        <p:txBody>
          <a:bodyPr/>
          <a:lstStyle/>
          <a:p>
            <a:pPr algn="l"/>
            <a:r>
              <a:rPr lang="el-GR" sz="2800" dirty="0" smtClean="0"/>
              <a:t>Τμήμα Λογιστικής και Χρηματοοικονομικής</a:t>
            </a:r>
          </a:p>
          <a:p>
            <a:pPr algn="l"/>
            <a:r>
              <a:rPr lang="el-GR" sz="2800" dirty="0" smtClean="0"/>
              <a:t>Ενοποιημένες Χρηματοοικονομικές Καταστάσεις </a:t>
            </a:r>
            <a:r>
              <a:rPr lang="el-GR" sz="2800" b="1" dirty="0" smtClean="0"/>
              <a:t>Ενότητα </a:t>
            </a:r>
            <a:r>
              <a:rPr lang="en-US" sz="2800" b="1" dirty="0" smtClean="0"/>
              <a:t>11</a:t>
            </a:r>
            <a:r>
              <a:rPr lang="el-GR" sz="2800" b="1" dirty="0" smtClean="0"/>
              <a:t>: Απαλοιφή Ενδοεταιρικών Συναλλαγών</a:t>
            </a:r>
            <a:endParaRPr lang="en-US" sz="2800" dirty="0" smtClean="0"/>
          </a:p>
          <a:p>
            <a:pPr algn="l"/>
            <a:r>
              <a:rPr lang="el-GR" sz="2800" dirty="0" smtClean="0"/>
              <a:t>Χύτης Ευάγγελος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2015</a:t>
            </a:r>
          </a:p>
        </p:txBody>
      </p:sp>
      <p:pic>
        <p:nvPicPr>
          <p:cNvPr id="174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0925" y="4659313"/>
            <a:ext cx="4310063" cy="85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Τίτλος 1"/>
          <p:cNvSpPr txBox="1">
            <a:spLocks/>
          </p:cNvSpPr>
          <p:nvPr/>
        </p:nvSpPr>
        <p:spPr bwMode="auto">
          <a:xfrm>
            <a:off x="0" y="3175"/>
            <a:ext cx="7451725" cy="10239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2400" b="1">
                <a:solidFill>
                  <a:schemeClr val="bg1"/>
                </a:solidFill>
                <a:latin typeface="Calibri" pitchFamily="34" charset="0"/>
              </a:rPr>
              <a:t>Ανοιχτά Ακαδημαϊκά Μαθήματα στο ΤΕΙ Ηπείρου</a:t>
            </a:r>
          </a:p>
        </p:txBody>
      </p:sp>
      <p:pic>
        <p:nvPicPr>
          <p:cNvPr id="17413" name="Εικόνα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488" y="3175"/>
            <a:ext cx="2214562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Τίτλος 6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el-GR" smtClean="0"/>
              <a:t>Τέλος Ενότητας</a:t>
            </a:r>
          </a:p>
        </p:txBody>
      </p:sp>
      <p:sp>
        <p:nvSpPr>
          <p:cNvPr id="45058" name="Υπότιτλος 7"/>
          <p:cNvSpPr>
            <a:spLocks noGrp="1"/>
          </p:cNvSpPr>
          <p:nvPr>
            <p:ph type="subTitle" idx="1"/>
          </p:nvPr>
        </p:nvSpPr>
        <p:spPr>
          <a:xfrm>
            <a:off x="684213" y="3238500"/>
            <a:ext cx="7775575" cy="1460500"/>
          </a:xfrm>
        </p:spPr>
        <p:txBody>
          <a:bodyPr/>
          <a:lstStyle/>
          <a:p>
            <a:endParaRPr lang="el-GR" smtClean="0"/>
          </a:p>
        </p:txBody>
      </p:sp>
      <p:pic>
        <p:nvPicPr>
          <p:cNvPr id="4505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1213" y="4856163"/>
            <a:ext cx="1581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363" y="4778375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9458" name="Subtitle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smtClean="0"/>
              <a:t>Το παρόν εκπαιδευτικό υλικό υπόκειται σε άδειες χρήσης Creative Commons. </a:t>
            </a:r>
          </a:p>
          <a:p>
            <a:r>
              <a:rPr lang="el-GR" sz="280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945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C0FCBF-7FF4-45DE-8F6B-C320F360DCAC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117600"/>
            <a:ext cx="8229600" cy="3771900"/>
          </a:xfrm>
        </p:spPr>
        <p:txBody>
          <a:bodyPr/>
          <a:lstStyle/>
          <a:p>
            <a:pPr marL="341313" indent="-341313" algn="just"/>
            <a:r>
              <a:rPr lang="el-GR" altLang="el-GR" sz="2000" smtClean="0"/>
              <a:t>Το έργο υλοποιείται στο πλαίσιο του Επιχειρησιακού Προγράμματος «</a:t>
            </a:r>
            <a:r>
              <a:rPr lang="el-GR" altLang="el-GR" sz="2000" b="1" smtClean="0"/>
              <a:t>Εκπαίδευση και Δια Βίου Μάθηση</a:t>
            </a:r>
            <a:r>
              <a:rPr lang="el-GR" altLang="el-GR" sz="2000" smtClean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/>
            <a:r>
              <a:rPr lang="el-GR" altLang="el-GR" sz="2000" smtClean="0"/>
              <a:t>Το έργο «</a:t>
            </a:r>
            <a:r>
              <a:rPr lang="el-GR" altLang="el-GR" sz="2000" b="1" smtClean="0"/>
              <a:t>Ανοικτά Ακαδημαϊκά Μαθήματα στο TEI Ηπείρου</a:t>
            </a:r>
            <a:r>
              <a:rPr lang="el-GR" altLang="el-GR" sz="2000" smtClean="0"/>
              <a:t>» έχει χρηματοδοτήσει μόνο τη αναδιαμόρφωση του εκπαιδευτικού υλικού.</a:t>
            </a:r>
          </a:p>
          <a:p>
            <a:pPr marL="341313" indent="-341313" algn="just"/>
            <a:r>
              <a:rPr lang="el-GR" altLang="el-GR" sz="2000" smtClean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1507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13225"/>
            <a:ext cx="6480175" cy="128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57238"/>
          </a:xfrm>
        </p:spPr>
        <p:txBody>
          <a:bodyPr>
            <a:normAutofit/>
          </a:bodyPr>
          <a:lstStyle/>
          <a:p>
            <a:r>
              <a:rPr lang="el-GR" sz="4000" smtClean="0">
                <a:latin typeface="Arial" charset="0"/>
              </a:rPr>
              <a:t>Σκοποί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Font typeface="Arial" charset="0"/>
              <a:buNone/>
            </a:pPr>
            <a:r>
              <a:rPr lang="el-GR" sz="2400" dirty="0" smtClean="0"/>
              <a:t>Σκοπός της ενότητας αυτής είναι να παρουσιαστούν ο τρόπος που καταχωρούνται οι συναλλαγές ( αγοράς και πώλησης ) μεταξύ των εταιρειών ενός Ομίλου που έχουν ως τελικό αποδέκτη εταιρεία εκτός ομίλου αλλά και εντός ομίλου.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4739F9-D12F-4BB1-B16A-C1CBFB66DED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err="1" smtClean="0">
                <a:solidFill>
                  <a:srgbClr val="000000"/>
                </a:solidFill>
                <a:cs typeface="Times New Roman" pitchFamily="18" charset="0"/>
              </a:rPr>
              <a:t>Ενδοεταιρικές</a:t>
            </a:r>
            <a:r>
              <a:rPr lang="el-GR" sz="3200" dirty="0" smtClean="0">
                <a:solidFill>
                  <a:srgbClr val="000000"/>
                </a:solidFill>
                <a:cs typeface="Times New Roman" pitchFamily="18" charset="0"/>
              </a:rPr>
              <a:t> συναλλαγές </a:t>
            </a:r>
            <a:r>
              <a:rPr lang="el-GR" sz="3200" dirty="0" err="1" smtClean="0">
                <a:solidFill>
                  <a:srgbClr val="000000"/>
                </a:solidFill>
                <a:cs typeface="Times New Roman" pitchFamily="18" charset="0"/>
              </a:rPr>
              <a:t>αγορές–πωλήσεις</a:t>
            </a:r>
            <a:r>
              <a:rPr lang="el-GR" sz="3200" dirty="0" smtClean="0">
                <a:solidFill>
                  <a:srgbClr val="000000"/>
                </a:solidFill>
                <a:cs typeface="Times New Roman" pitchFamily="18" charset="0"/>
              </a:rPr>
              <a:t> μεταξύ επιχειρήσεων του</a:t>
            </a:r>
            <a:r>
              <a:rPr lang="el-GR" sz="3200" u="sng" dirty="0" smtClean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l-GR" sz="3200" dirty="0" smtClean="0">
                <a:solidFill>
                  <a:srgbClr val="000000"/>
                </a:solidFill>
                <a:cs typeface="Times New Roman" pitchFamily="18" charset="0"/>
              </a:rPr>
              <a:t>Ομίλου. </a:t>
            </a:r>
            <a:endParaRPr lang="el-GR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600" b="1" dirty="0" smtClean="0">
                <a:solidFill>
                  <a:srgbClr val="000000"/>
                </a:solidFill>
                <a:cs typeface="Times New Roman" pitchFamily="18" charset="0"/>
              </a:rPr>
              <a:t>Απαλοιφή αγορών και πωλήσεων μεταξύ επιχειρήσεων του Ομίλου που η τελική  πώληση τους έχει πραγματοποιηθεί σε τρίτους </a:t>
            </a:r>
          </a:p>
          <a:p>
            <a:endParaRPr lang="el-GR" sz="2600" dirty="0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C32EBF-69D7-4CCD-A133-0A8741E356BD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- Τίτλος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28675"/>
          </a:xfrm>
        </p:spPr>
        <p:txBody>
          <a:bodyPr/>
          <a:lstStyle/>
          <a:p>
            <a:r>
              <a:rPr lang="el-GR" sz="2800" smtClean="0"/>
              <a:t>Διεταιρικές Συναλλαγές </a:t>
            </a:r>
          </a:p>
        </p:txBody>
      </p:sp>
      <p:sp>
        <p:nvSpPr>
          <p:cNvPr id="25602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9A24B5-0BEB-4B77-B0F0-47031562318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l-GR"/>
          </a:p>
        </p:txBody>
      </p:sp>
      <p:sp>
        <p:nvSpPr>
          <p:cNvPr id="25603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 </a:t>
            </a:r>
          </a:p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7275"/>
            <a:ext cx="7151688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/>
              <a:t>Απαλοιφή αγορών και πωλήσεων μεταξύ επιχειρήσεων του Ομίλου 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600" b="1" dirty="0" smtClean="0"/>
              <a:t>όπου μέρος των αποθεμάτων έχει πωληθεί σε τρίτους και μέρος των αποθεμάτων παραμένει στο </a:t>
            </a:r>
            <a:r>
              <a:rPr lang="el-GR" sz="2600" b="1" dirty="0" err="1" smtClean="0"/>
              <a:t>Ομιλο</a:t>
            </a:r>
            <a:r>
              <a:rPr lang="el-GR" sz="2600" b="1" dirty="0" smtClean="0"/>
              <a:t>.</a:t>
            </a:r>
            <a:endParaRPr lang="el-GR" sz="2600" dirty="0" smtClean="0"/>
          </a:p>
          <a:p>
            <a:endParaRPr lang="el-GR" sz="2600" dirty="0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ADFDF2-4451-4011-9380-F28C6067FD09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- Τίτλος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28675"/>
          </a:xfrm>
        </p:spPr>
        <p:txBody>
          <a:bodyPr/>
          <a:lstStyle/>
          <a:p>
            <a:r>
              <a:rPr lang="el-GR" sz="2800" smtClean="0"/>
              <a:t>Διεταιρικές Συναλλαγές </a:t>
            </a:r>
          </a:p>
        </p:txBody>
      </p:sp>
      <p:sp>
        <p:nvSpPr>
          <p:cNvPr id="27650" name="3 - Θέση αριθμού διαφάνειας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211220-1313-43CC-9F05-1D2A0B282731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l-GR"/>
          </a:p>
        </p:txBody>
      </p:sp>
      <p:sp>
        <p:nvSpPr>
          <p:cNvPr id="27651" name="4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 </a:t>
            </a:r>
          </a:p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057275"/>
            <a:ext cx="7704138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1775</TotalTime>
  <Words>687</Words>
  <Application>Microsoft Office PowerPoint</Application>
  <PresentationFormat>Προβολή στην οθόνη (16:10)</PresentationFormat>
  <Paragraphs>91</Paragraphs>
  <Slides>20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 Ενοποιημένες Χρηματοοικονομικές Καταστάσεις </vt:lpstr>
      <vt:lpstr>Διαφάνεια 2</vt:lpstr>
      <vt:lpstr>Άδειες Χρήσης</vt:lpstr>
      <vt:lpstr>Χρηματοδότηση</vt:lpstr>
      <vt:lpstr>Σκοποί</vt:lpstr>
      <vt:lpstr>Ενδοεταιρικές συναλλαγές αγορές–πωλήσεις μεταξύ επιχειρήσεων του Ομίλου. </vt:lpstr>
      <vt:lpstr>Διεταιρικές Συναλλαγές </vt:lpstr>
      <vt:lpstr>Απαλοιφή αγορών και πωλήσεων μεταξύ επιχειρήσεων του Ομίλου </vt:lpstr>
      <vt:lpstr>Διεταιρικές Συναλλαγές </vt:lpstr>
      <vt:lpstr>Απαλοιφή διεταιρικών υπολοίπων (απαιτήσεων – υποχρεώσεων)</vt:lpstr>
      <vt:lpstr>Διεταιρικές Συναλλαγές </vt:lpstr>
      <vt:lpstr> Ενδοεταιρικές συναλλαγές σε  Ενσώματα πάγια  </vt:lpstr>
      <vt:lpstr>Διεταιρικές Συναλλαγές </vt:lpstr>
      <vt:lpstr>Βιβλιογραφία</vt:lpstr>
      <vt:lpstr>Σημείωμα Αναφοράς</vt:lpstr>
      <vt:lpstr>Σημείωμα Αδειοδότησης</vt:lpstr>
      <vt:lpstr>Διαφάνεια 17</vt:lpstr>
      <vt:lpstr>Διαφάνεια 18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user</cp:lastModifiedBy>
  <cp:revision>309</cp:revision>
  <dcterms:created xsi:type="dcterms:W3CDTF">2012-09-06T09:03:05Z</dcterms:created>
  <dcterms:modified xsi:type="dcterms:W3CDTF">2015-11-23T09:44:41Z</dcterms:modified>
</cp:coreProperties>
</file>