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2"/>
  </p:notesMasterIdLst>
  <p:handoutMasterIdLst>
    <p:handoutMasterId r:id="rId43"/>
  </p:handoutMasterIdLst>
  <p:sldIdLst>
    <p:sldId id="257" r:id="rId3"/>
    <p:sldId id="258" r:id="rId4"/>
    <p:sldId id="320" r:id="rId5"/>
    <p:sldId id="321" r:id="rId6"/>
    <p:sldId id="259" r:id="rId7"/>
    <p:sldId id="292" r:id="rId8"/>
    <p:sldId id="262" r:id="rId9"/>
    <p:sldId id="293" r:id="rId10"/>
    <p:sldId id="457" r:id="rId11"/>
    <p:sldId id="458" r:id="rId12"/>
    <p:sldId id="459" r:id="rId13"/>
    <p:sldId id="460" r:id="rId14"/>
    <p:sldId id="461" r:id="rId15"/>
    <p:sldId id="427" r:id="rId16"/>
    <p:sldId id="417" r:id="rId17"/>
    <p:sldId id="462" r:id="rId18"/>
    <p:sldId id="463" r:id="rId19"/>
    <p:sldId id="464" r:id="rId20"/>
    <p:sldId id="465" r:id="rId21"/>
    <p:sldId id="418" r:id="rId22"/>
    <p:sldId id="466" r:id="rId23"/>
    <p:sldId id="467" r:id="rId24"/>
    <p:sldId id="468" r:id="rId25"/>
    <p:sldId id="469" r:id="rId26"/>
    <p:sldId id="471" r:id="rId27"/>
    <p:sldId id="472" r:id="rId28"/>
    <p:sldId id="432" r:id="rId29"/>
    <p:sldId id="473" r:id="rId30"/>
    <p:sldId id="474" r:id="rId31"/>
    <p:sldId id="475" r:id="rId32"/>
    <p:sldId id="476" r:id="rId33"/>
    <p:sldId id="477" r:id="rId34"/>
    <p:sldId id="345" r:id="rId35"/>
    <p:sldId id="323" r:id="rId36"/>
    <p:sldId id="324" r:id="rId37"/>
    <p:sldId id="277" r:id="rId38"/>
    <p:sldId id="278" r:id="rId39"/>
    <p:sldId id="291" r:id="rId40"/>
    <p:sldId id="279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33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01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κινητών συσκευών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476600"/>
            <a:ext cx="8352928" cy="1752600"/>
          </a:xfrm>
        </p:spPr>
        <p:txBody>
          <a:bodyPr>
            <a:noAutofit/>
          </a:bodyPr>
          <a:lstStyle/>
          <a:p>
            <a:pPr marL="0" lvl="1"/>
            <a:r>
              <a:rPr lang="el-GR" sz="2800" dirty="0" smtClean="0">
                <a:solidFill>
                  <a:schemeClr val="tx1"/>
                </a:solidFill>
              </a:rPr>
              <a:t>Ενότητα 12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JSONS </a:t>
            </a:r>
            <a:r>
              <a:rPr lang="el-GR" b="1" dirty="0" smtClean="0">
                <a:solidFill>
                  <a:schemeClr val="tx1"/>
                </a:solidFill>
              </a:rPr>
              <a:t>&amp; Δίκτυα</a:t>
            </a:r>
            <a:r>
              <a:rPr lang="en-US" b="1" dirty="0" smtClean="0">
                <a:solidFill>
                  <a:schemeClr val="tx1"/>
                </a:solidFill>
              </a:rPr>
              <a:t> I</a:t>
            </a:r>
            <a:r>
              <a:rPr lang="el-GR" b="1" dirty="0" smtClean="0">
                <a:solidFill>
                  <a:schemeClr val="tx1"/>
                </a:solidFill>
              </a:rPr>
              <a:t>Ι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694" y="1000108"/>
            <a:ext cx="8910462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14356"/>
            <a:ext cx="8408290" cy="60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8786874" cy="395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07884"/>
            <a:ext cx="8715404" cy="364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>Κατέβασμα αρχείου κειμένου και εμφάνιση </a:t>
            </a:r>
            <a:r>
              <a:rPr lang="en-US" dirty="0" smtClean="0"/>
              <a:t>Progress</a:t>
            </a:r>
            <a:r>
              <a:rPr lang="el-GR" dirty="0" smtClean="0"/>
              <a:t>-</a:t>
            </a:r>
            <a:r>
              <a:rPr lang="en-US" dirty="0" smtClean="0"/>
              <a:t>Dialog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238" y="2000240"/>
            <a:ext cx="8892480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Στην επόμενη παραλλαγή, κατεβάζουμε ένα αρχείο κειμένου και ένας διάλογος προόδου εμφανίζεται κατά την διάρκεια του κατεβάσματος.</a:t>
            </a:r>
          </a:p>
          <a:p>
            <a:endParaRPr lang="el-GR" sz="3200" b="1" dirty="0" smtClean="0">
              <a:solidFill>
                <a:srgbClr val="FF0000"/>
              </a:solidFill>
            </a:endParaRP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936" y="432123"/>
            <a:ext cx="7101212" cy="242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09" y="2708201"/>
            <a:ext cx="8072495" cy="414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348" y="428604"/>
            <a:ext cx="744729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484" y="649978"/>
            <a:ext cx="8251920" cy="613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408" y="804334"/>
            <a:ext cx="8927413" cy="512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367" y="683272"/>
            <a:ext cx="8408475" cy="5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8280920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Προγραμματισμός κινητών συσκευών</a:t>
            </a:r>
          </a:p>
          <a:p>
            <a:pPr marL="0" lvl="1" algn="l"/>
            <a:r>
              <a:rPr lang="el-GR" sz="2800" b="1" dirty="0" smtClean="0">
                <a:solidFill>
                  <a:schemeClr val="tx1"/>
                </a:solidFill>
              </a:rPr>
              <a:t>Ενότητα 12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JSONS </a:t>
            </a:r>
            <a:r>
              <a:rPr lang="el-GR" dirty="0" smtClean="0">
                <a:solidFill>
                  <a:schemeClr val="tx1"/>
                </a:solidFill>
              </a:rPr>
              <a:t>&amp; Δίκτυα</a:t>
            </a:r>
            <a:r>
              <a:rPr lang="en-US" dirty="0" smtClean="0">
                <a:solidFill>
                  <a:schemeClr val="tx1"/>
                </a:solidFill>
              </a:rPr>
              <a:t> I</a:t>
            </a:r>
            <a:r>
              <a:rPr lang="el-GR" dirty="0" smtClean="0">
                <a:solidFill>
                  <a:schemeClr val="tx1"/>
                </a:solidFill>
              </a:rPr>
              <a:t>Ι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Κατέβασμα εικόνας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2008" y="1785926"/>
            <a:ext cx="8892480" cy="435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Το επόμενο πρόγραμμα, </a:t>
            </a:r>
          </a:p>
          <a:p>
            <a:r>
              <a:rPr lang="el-GR" sz="3200" dirty="0" smtClean="0"/>
              <a:t>κατεβάζει μια εικόνα με τον ίδιο τρόπο που κατεβάσαμε αρχείο κειμένου αλλά η εικόνα μετατρέπεται σε </a:t>
            </a:r>
            <a:r>
              <a:rPr lang="en-US" sz="3200" b="1" dirty="0" smtClean="0"/>
              <a:t>Bitmap </a:t>
            </a:r>
            <a:r>
              <a:rPr lang="el-GR" sz="3200" dirty="0" smtClean="0"/>
              <a:t>μέσω της </a:t>
            </a:r>
            <a:r>
              <a:rPr lang="en-US" sz="3200" b="1" dirty="0" err="1" smtClean="0"/>
              <a:t>BitmapFactory</a:t>
            </a:r>
            <a:r>
              <a:rPr lang="el-GR" sz="3200" b="1" dirty="0" smtClean="0"/>
              <a:t>.</a:t>
            </a:r>
            <a:r>
              <a:rPr lang="en-US" sz="3200" b="1" dirty="0" err="1" smtClean="0"/>
              <a:t>decodeStream</a:t>
            </a:r>
            <a:r>
              <a:rPr lang="el-GR" sz="3200" b="1" dirty="0" smtClean="0"/>
              <a:t>() </a:t>
            </a:r>
            <a:r>
              <a:rPr lang="el-GR" sz="3200" dirty="0" smtClean="0"/>
              <a:t>και το αποτέλεσμα μπαίνει σε ένα </a:t>
            </a:r>
            <a:r>
              <a:rPr lang="en-US" sz="3200" b="1" dirty="0" err="1" smtClean="0"/>
              <a:t>ImageView</a:t>
            </a:r>
            <a:r>
              <a:rPr lang="el-GR" sz="3200" b="1" dirty="0" smtClean="0"/>
              <a:t>.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Κατέβασμα εικόνας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02726"/>
            <a:ext cx="8875093" cy="370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73582"/>
            <a:ext cx="7786742" cy="60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866781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915893"/>
            <a:ext cx="8645015" cy="594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651" y="1071546"/>
            <a:ext cx="882979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866894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Αποστολή </a:t>
            </a:r>
            <a:r>
              <a:rPr lang="en-US" dirty="0" smtClean="0"/>
              <a:t>POST </a:t>
            </a:r>
            <a:r>
              <a:rPr lang="el-GR" dirty="0" smtClean="0"/>
              <a:t>μεταβλητών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2008" y="1643050"/>
            <a:ext cx="8892480" cy="414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Το </a:t>
            </a:r>
            <a:r>
              <a:rPr lang="el-GR" sz="3200" u="sng" dirty="0" smtClean="0"/>
              <a:t>επόμενο παράδειγμα</a:t>
            </a:r>
            <a:r>
              <a:rPr lang="el-GR" sz="3200" dirty="0" smtClean="0"/>
              <a:t>, </a:t>
            </a:r>
            <a:endParaRPr lang="en-US" sz="3200" dirty="0" smtClean="0"/>
          </a:p>
          <a:p>
            <a:r>
              <a:rPr lang="el-GR" sz="3200" dirty="0" smtClean="0"/>
              <a:t>είναι από τα πλέον συνηθισμένα σε δικτυακό προγραμματισμό όπου στέλνουμε μια αίτηση με κάποια στοιχεία (πχ. </a:t>
            </a:r>
            <a:r>
              <a:rPr lang="el-GR" sz="3200" b="1" dirty="0" smtClean="0"/>
              <a:t>όνομα</a:t>
            </a:r>
            <a:r>
              <a:rPr lang="el-GR" sz="3200" dirty="0" smtClean="0"/>
              <a:t> και </a:t>
            </a:r>
            <a:r>
              <a:rPr lang="el-GR" sz="3200" b="1" dirty="0" smtClean="0"/>
              <a:t>επίθετο</a:t>
            </a:r>
            <a:r>
              <a:rPr lang="el-GR" sz="3200" dirty="0" smtClean="0"/>
              <a:t>) και παίρνουμε κάποιο κείμενο σαν απάντηση</a:t>
            </a:r>
            <a:r>
              <a:rPr lang="en-US" sz="3200" dirty="0" smtClean="0"/>
              <a:t>.</a:t>
            </a:r>
          </a:p>
          <a:p>
            <a:r>
              <a:rPr lang="el-GR" sz="3200" dirty="0" smtClean="0"/>
              <a:t> 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Αποστολή </a:t>
            </a:r>
            <a:r>
              <a:rPr lang="en-US" dirty="0" smtClean="0"/>
              <a:t>POST </a:t>
            </a:r>
            <a:r>
              <a:rPr lang="el-GR" dirty="0" smtClean="0"/>
              <a:t>μεταβλητών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2008" y="1643050"/>
            <a:ext cx="8892480" cy="414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Σε </a:t>
            </a:r>
            <a:r>
              <a:rPr lang="el-GR" sz="3200" u="sng" dirty="0" smtClean="0"/>
              <a:t>αυτό το παράδειγμα</a:t>
            </a:r>
            <a:r>
              <a:rPr lang="en-US" sz="3200" u="sng" dirty="0" smtClean="0"/>
              <a:t>,</a:t>
            </a:r>
          </a:p>
          <a:p>
            <a:r>
              <a:rPr lang="el-GR" sz="3200" dirty="0" smtClean="0"/>
              <a:t>στέλνουμε σε μια </a:t>
            </a:r>
            <a:r>
              <a:rPr lang="el-GR" sz="3200" b="1" dirty="0" smtClean="0"/>
              <a:t>ιστοσελίδα</a:t>
            </a:r>
            <a:r>
              <a:rPr lang="el-GR" sz="3200" dirty="0" smtClean="0"/>
              <a:t> που ξέρουμε πως δέχεται </a:t>
            </a:r>
            <a:r>
              <a:rPr lang="en-US" sz="3200" b="1" dirty="0" smtClean="0"/>
              <a:t>POST</a:t>
            </a:r>
            <a:r>
              <a:rPr lang="en-US" sz="3200" dirty="0" smtClean="0"/>
              <a:t> </a:t>
            </a:r>
            <a:r>
              <a:rPr lang="el-GR" sz="3200" dirty="0" smtClean="0"/>
              <a:t>μεταβλητές με στοιχεία </a:t>
            </a:r>
            <a:r>
              <a:rPr lang="en-US" sz="3200" b="1" dirty="0" smtClean="0"/>
              <a:t>name</a:t>
            </a:r>
            <a:r>
              <a:rPr lang="el-GR" sz="3200" dirty="0" smtClean="0"/>
              <a:t>, </a:t>
            </a:r>
            <a:r>
              <a:rPr lang="en-US" sz="3200" b="1" dirty="0" err="1" smtClean="0"/>
              <a:t>lastname</a:t>
            </a:r>
            <a:r>
              <a:rPr lang="en-US" sz="3200" dirty="0" smtClean="0"/>
              <a:t> </a:t>
            </a:r>
            <a:r>
              <a:rPr lang="el-GR" sz="3200" dirty="0" smtClean="0"/>
              <a:t>και η απάντηση από την ιστοσελίδα είναι το όνομα και το επίθετο σε μια</a:t>
            </a:r>
            <a:r>
              <a:rPr lang="en-US" sz="3200" dirty="0" smtClean="0"/>
              <a:t> </a:t>
            </a:r>
            <a:r>
              <a:rPr lang="el-GR" sz="3200" dirty="0" smtClean="0"/>
              <a:t>γραμμή</a:t>
            </a:r>
            <a:r>
              <a:rPr lang="en-US" sz="3200" dirty="0" smtClean="0"/>
              <a:t>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707" y="500066"/>
            <a:ext cx="7913383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71480"/>
            <a:ext cx="8159801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45" y="1165031"/>
            <a:ext cx="8895373" cy="462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707" y="1428736"/>
            <a:ext cx="8096590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33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12,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12,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Προγραμματισμός κινητών συσκευών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1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317212" y="2411596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dirty="0" smtClean="0"/>
              <a:t>L. </a:t>
            </a:r>
            <a:r>
              <a:rPr lang="el-GR" sz="1400" dirty="0" err="1" smtClean="0"/>
              <a:t>Darcey</a:t>
            </a:r>
            <a:r>
              <a:rPr lang="el-GR" sz="1400" dirty="0" smtClean="0"/>
              <a:t>, S. </a:t>
            </a:r>
            <a:r>
              <a:rPr lang="el-GR" sz="1400" dirty="0" err="1" smtClean="0"/>
              <a:t>Conder</a:t>
            </a:r>
            <a:r>
              <a:rPr lang="el-GR" sz="1400" dirty="0" smtClean="0"/>
              <a:t>, Μάθετε την Ανάπτυξη Εφαρμογών για το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 σε 24 Ώρες 2ή </a:t>
            </a:r>
            <a:r>
              <a:rPr lang="el-GR" sz="1400" dirty="0" err="1" smtClean="0"/>
              <a:t>εκδ</a:t>
            </a:r>
            <a:r>
              <a:rPr lang="el-GR" sz="1400" dirty="0" smtClean="0"/>
              <a:t>. (2012)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dirty="0" smtClean="0"/>
              <a:t>P.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H.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A. </a:t>
            </a:r>
            <a:r>
              <a:rPr lang="en-US" sz="1400" dirty="0" err="1" smtClean="0"/>
              <a:t>Deitel,Android</a:t>
            </a:r>
            <a:r>
              <a:rPr lang="en-US" sz="1400" dirty="0" smtClean="0"/>
              <a:t> </a:t>
            </a:r>
            <a:r>
              <a:rPr lang="el-GR" sz="1400" dirty="0" smtClean="0"/>
              <a:t>Προγραμματισμός, 2η </a:t>
            </a:r>
            <a:r>
              <a:rPr lang="el-GR" sz="1400" dirty="0" err="1" smtClean="0"/>
              <a:t>Εκδοση</a:t>
            </a:r>
            <a:r>
              <a:rPr lang="en-US" sz="1400" dirty="0" smtClean="0"/>
              <a:t> (2014).</a:t>
            </a: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Έλληνας </a:t>
            </a:r>
            <a:r>
              <a:rPr lang="el-GR" sz="1400" dirty="0" err="1" smtClean="0"/>
              <a:t>Iωάννης</a:t>
            </a:r>
            <a:r>
              <a:rPr lang="el-GR" sz="1400" dirty="0" smtClean="0"/>
              <a:t>- Έλληνας Νικόλαος , Εισαγωγή στο Προγραμματισμό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, (2014)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θα εξετάσουμε θέματα στον προγραμματισμό με </a:t>
            </a:r>
            <a:r>
              <a:rPr lang="en-US" sz="3200" dirty="0" smtClean="0"/>
              <a:t>android, </a:t>
            </a:r>
            <a:r>
              <a:rPr lang="el-GR" sz="3200" dirty="0" smtClean="0"/>
              <a:t>όπως τις μεταβλητές </a:t>
            </a:r>
            <a:r>
              <a:rPr lang="en-US" sz="3200" dirty="0" smtClean="0"/>
              <a:t>JSON </a:t>
            </a:r>
            <a:r>
              <a:rPr lang="el-GR" sz="3200" dirty="0" smtClean="0"/>
              <a:t>και την χρήση δικτύων για λήψη και αποστολή δεδομένων.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659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Κατέβασμα αρχείου </a:t>
            </a:r>
            <a:r>
              <a:rPr lang="el-GR" sz="3200" dirty="0" smtClean="0"/>
              <a:t>κειμένου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Κατέβασμα </a:t>
            </a:r>
            <a:r>
              <a:rPr lang="el-GR" sz="3200" dirty="0" smtClean="0"/>
              <a:t>εικόνας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Αποστολή </a:t>
            </a:r>
            <a:r>
              <a:rPr lang="en-US" sz="3200" dirty="0" smtClean="0"/>
              <a:t>POST </a:t>
            </a:r>
            <a:r>
              <a:rPr lang="el-GR" sz="3200" smtClean="0"/>
              <a:t>μεταβλητών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Προγραμματισμός κινητών συσκευών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/>
            <a:r>
              <a:rPr lang="en-US" dirty="0" smtClean="0"/>
              <a:t>JSONS </a:t>
            </a:r>
            <a:r>
              <a:rPr lang="el-GR" dirty="0" smtClean="0"/>
              <a:t>&amp;</a:t>
            </a:r>
            <a:r>
              <a:rPr lang="en-US" dirty="0" smtClean="0"/>
              <a:t> </a:t>
            </a:r>
            <a:r>
              <a:rPr lang="el-GR" dirty="0" err="1" smtClean="0"/>
              <a:t>Δ</a:t>
            </a:r>
            <a:r>
              <a:rPr lang="en-US" dirty="0" err="1" smtClean="0"/>
              <a:t>ίκτυα</a:t>
            </a:r>
            <a:r>
              <a:rPr lang="en-US" dirty="0" smtClean="0"/>
              <a:t> </a:t>
            </a:r>
            <a:r>
              <a:rPr lang="el-GR" dirty="0" smtClean="0"/>
              <a:t>Ι</a:t>
            </a:r>
            <a:r>
              <a:rPr lang="en-US" dirty="0" smtClean="0"/>
              <a:t>I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Κατέβασμα αρχείου κειμένου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238" y="1643050"/>
            <a:ext cx="8892480" cy="2143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Το επόμενο πρόγραμμα, φορτώνει ένα αρχείο κειμένου από </a:t>
            </a:r>
            <a:r>
              <a:rPr lang="en-US" sz="3200" b="1" dirty="0" smtClean="0"/>
              <a:t>URL</a:t>
            </a:r>
            <a:r>
              <a:rPr lang="en-US" sz="3200" dirty="0" smtClean="0"/>
              <a:t> </a:t>
            </a:r>
            <a:r>
              <a:rPr lang="el-GR" sz="3200" dirty="0" smtClean="0"/>
              <a:t>που παρέχει ο χρήστης σε ένα </a:t>
            </a:r>
            <a:r>
              <a:rPr lang="en-US" sz="3200" b="1" dirty="0" err="1" smtClean="0"/>
              <a:t>EditText</a:t>
            </a:r>
            <a:r>
              <a:rPr lang="en-US" sz="3200" b="1" dirty="0" smtClean="0"/>
              <a:t> </a:t>
            </a:r>
            <a:r>
              <a:rPr lang="el-GR" sz="3200" dirty="0" smtClean="0"/>
              <a:t>και το κείμενο εμφανίζεται σε ένα </a:t>
            </a:r>
            <a:r>
              <a:rPr lang="en-US" sz="3200" b="1" dirty="0" smtClean="0"/>
              <a:t>Web View</a:t>
            </a:r>
            <a:r>
              <a:rPr lang="el-GR" sz="3200" b="1" dirty="0" smtClean="0"/>
              <a:t>.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Κατέβασμα αρχείου κειμένου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139" y="1571612"/>
            <a:ext cx="848596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1203</Words>
  <Application>Microsoft Office PowerPoint</Application>
  <PresentationFormat>Προβολή στην οθόνη (4:3)</PresentationFormat>
  <Paragraphs>159</Paragraphs>
  <Slides>39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39</vt:i4>
      </vt:variant>
    </vt:vector>
  </HeadingPairs>
  <TitlesOfParts>
    <vt:vector size="41" baseType="lpstr">
      <vt:lpstr>Θέμα του Office</vt:lpstr>
      <vt:lpstr>2_Θέμα του Office</vt:lpstr>
      <vt:lpstr>Προγραμματισμός κινητών συσκευών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Προγραμματισμός κινητών συσκευών</vt:lpstr>
      <vt:lpstr>Κατέβασμα αρχείου κειμένου</vt:lpstr>
      <vt:lpstr>Κατέβασμα αρχείου κειμένου</vt:lpstr>
      <vt:lpstr>Διαφάνεια 10</vt:lpstr>
      <vt:lpstr>Διαφάνεια 11</vt:lpstr>
      <vt:lpstr>Διαφάνεια 12</vt:lpstr>
      <vt:lpstr>Διαφάνεια 13</vt:lpstr>
      <vt:lpstr>Κατέβασμα αρχείου κειμένου και εμφάνιση Progress-Dialog</vt:lpstr>
      <vt:lpstr>Διαφάνεια 15</vt:lpstr>
      <vt:lpstr>Διαφάνεια 16</vt:lpstr>
      <vt:lpstr>Διαφάνεια 17</vt:lpstr>
      <vt:lpstr>Διαφάνεια 18</vt:lpstr>
      <vt:lpstr>Διαφάνεια 19</vt:lpstr>
      <vt:lpstr>Κατέβασμα εικόνας</vt:lpstr>
      <vt:lpstr>Κατέβασμα εικόνας</vt:lpstr>
      <vt:lpstr>Διαφάνεια 22</vt:lpstr>
      <vt:lpstr>Διαφάνεια 23</vt:lpstr>
      <vt:lpstr>Διαφάνεια 24</vt:lpstr>
      <vt:lpstr>Διαφάνεια 25</vt:lpstr>
      <vt:lpstr>Διαφάνεια 26</vt:lpstr>
      <vt:lpstr>Αποστολή POST μεταβλητών</vt:lpstr>
      <vt:lpstr>Αποστολή POST μεταβλητών</vt:lpstr>
      <vt:lpstr>Διαφάνεια 29</vt:lpstr>
      <vt:lpstr>Διαφάνεια 30</vt:lpstr>
      <vt:lpstr>Διαφάνεια 31</vt:lpstr>
      <vt:lpstr>Διαφάνεια 32</vt:lpstr>
      <vt:lpstr>Διαφάνεια 33</vt:lpstr>
      <vt:lpstr>Σημείωμα Αδειοδότησης</vt:lpstr>
      <vt:lpstr>Σημείωμα Αναφοράς</vt:lpstr>
      <vt:lpstr>Διαφάνεια 36</vt:lpstr>
      <vt:lpstr>Διαφάνεια 37</vt:lpstr>
      <vt:lpstr>Διαφάνεια 38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233</cp:revision>
  <dcterms:created xsi:type="dcterms:W3CDTF">2015-04-14T16:45:01Z</dcterms:created>
  <dcterms:modified xsi:type="dcterms:W3CDTF">2015-10-11T12:43:46Z</dcterms:modified>
</cp:coreProperties>
</file>