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legacyDocTextInfo.bin" ContentType="application/vnd.ms-office.legacyDocTextInfo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ms-office.legacyDiagramTex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62" r:id="rId5"/>
    <p:sldId id="263" r:id="rId6"/>
    <p:sldId id="285" r:id="rId7"/>
    <p:sldId id="286" r:id="rId8"/>
    <p:sldId id="287" r:id="rId9"/>
    <p:sldId id="288" r:id="rId10"/>
    <p:sldId id="289" r:id="rId11"/>
    <p:sldId id="290" r:id="rId12"/>
    <p:sldId id="291" r:id="rId13"/>
    <p:sldId id="292" r:id="rId14"/>
    <p:sldId id="293" r:id="rId15"/>
    <p:sldId id="294" r:id="rId16"/>
    <p:sldId id="295" r:id="rId17"/>
    <p:sldId id="296" r:id="rId18"/>
    <p:sldId id="297" r:id="rId19"/>
    <p:sldId id="298" r:id="rId20"/>
    <p:sldId id="299" r:id="rId21"/>
    <p:sldId id="300" r:id="rId22"/>
    <p:sldId id="301" r:id="rId23"/>
    <p:sldId id="273" r:id="rId24"/>
    <p:sldId id="276" r:id="rId25"/>
    <p:sldId id="279" r:id="rId26"/>
    <p:sldId id="280" r:id="rId27"/>
    <p:sldId id="281" r:id="rId28"/>
    <p:sldId id="284" r:id="rId29"/>
    <p:sldId id="282" r:id="rId30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860" y="-2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microsoft.com/office/2006/relationships/legacyDocTextInfo" Target="legacyDocTextInfo.bin"/></Relationships>
</file>

<file path=ppt/drawings/_rels/vmlDrawing1.vml.rels><?xml version="1.0" encoding="UTF-8" standalone="yes"?>
<Relationships xmlns="http://schemas.openxmlformats.org/package/2006/relationships"><Relationship Id="rId3" Type="http://schemas.microsoft.com/office/2006/relationships/legacyDiagramText" Target="legacyDiagramText3.bin"/><Relationship Id="rId2" Type="http://schemas.microsoft.com/office/2006/relationships/legacyDiagramText" Target="legacyDiagramText2.bin"/><Relationship Id="rId1" Type="http://schemas.microsoft.com/office/2006/relationships/legacyDiagramText" Target="legacyDiagramText1.bin"/><Relationship Id="rId4" Type="http://schemas.microsoft.com/office/2006/relationships/legacyDiagramText" Target="legacyDiagramText4.bin"/></Relationships>
</file>

<file path=ppt/drawings/_rels/vmlDrawing2.vml.rels><?xml version="1.0" encoding="UTF-8" standalone="yes"?>
<Relationships xmlns="http://schemas.openxmlformats.org/package/2006/relationships"><Relationship Id="rId8" Type="http://schemas.microsoft.com/office/2006/relationships/legacyDiagramText" Target="legacyDiagramText12.bin"/><Relationship Id="rId3" Type="http://schemas.microsoft.com/office/2006/relationships/legacyDiagramText" Target="legacyDiagramText7.bin"/><Relationship Id="rId7" Type="http://schemas.microsoft.com/office/2006/relationships/legacyDiagramText" Target="legacyDiagramText11.bin"/><Relationship Id="rId2" Type="http://schemas.microsoft.com/office/2006/relationships/legacyDiagramText" Target="legacyDiagramText6.bin"/><Relationship Id="rId1" Type="http://schemas.microsoft.com/office/2006/relationships/legacyDiagramText" Target="legacyDiagramText5.bin"/><Relationship Id="rId6" Type="http://schemas.microsoft.com/office/2006/relationships/legacyDiagramText" Target="legacyDiagramText10.bin"/><Relationship Id="rId5" Type="http://schemas.microsoft.com/office/2006/relationships/legacyDiagramText" Target="legacyDiagramText9.bin"/><Relationship Id="rId10" Type="http://schemas.microsoft.com/office/2006/relationships/legacyDiagramText" Target="legacyDiagramText14.bin"/><Relationship Id="rId4" Type="http://schemas.microsoft.com/office/2006/relationships/legacyDiagramText" Target="legacyDiagramText8.bin"/><Relationship Id="rId9" Type="http://schemas.microsoft.com/office/2006/relationships/legacyDiagramText" Target="legacyDiagramText13.bin"/></Relationships>
</file>

<file path=ppt/drawings/_rels/vmlDrawing3.vml.rels><?xml version="1.0" encoding="UTF-8" standalone="yes"?>
<Relationships xmlns="http://schemas.openxmlformats.org/package/2006/relationships"><Relationship Id="rId8" Type="http://schemas.microsoft.com/office/2006/relationships/legacyDiagramText" Target="legacyDiagramText22.bin"/><Relationship Id="rId3" Type="http://schemas.microsoft.com/office/2006/relationships/legacyDiagramText" Target="legacyDiagramText17.bin"/><Relationship Id="rId7" Type="http://schemas.microsoft.com/office/2006/relationships/legacyDiagramText" Target="legacyDiagramText21.bin"/><Relationship Id="rId2" Type="http://schemas.microsoft.com/office/2006/relationships/legacyDiagramText" Target="legacyDiagramText16.bin"/><Relationship Id="rId1" Type="http://schemas.microsoft.com/office/2006/relationships/legacyDiagramText" Target="legacyDiagramText15.bin"/><Relationship Id="rId6" Type="http://schemas.microsoft.com/office/2006/relationships/legacyDiagramText" Target="legacyDiagramText20.bin"/><Relationship Id="rId5" Type="http://schemas.microsoft.com/office/2006/relationships/legacyDiagramText" Target="legacyDiagramText19.bin"/><Relationship Id="rId10" Type="http://schemas.microsoft.com/office/2006/relationships/legacyDiagramText" Target="legacyDiagramText24.bin"/><Relationship Id="rId4" Type="http://schemas.microsoft.com/office/2006/relationships/legacyDiagramText" Target="legacyDiagramText18.bin"/><Relationship Id="rId9" Type="http://schemas.microsoft.com/office/2006/relationships/legacyDiagramText" Target="legacyDiagramText23.bin"/></Relationships>
</file>

<file path=ppt/drawings/_rels/vmlDrawing4.vml.rels><?xml version="1.0" encoding="UTF-8" standalone="yes"?>
<Relationships xmlns="http://schemas.openxmlformats.org/package/2006/relationships"><Relationship Id="rId8" Type="http://schemas.microsoft.com/office/2006/relationships/legacyDiagramText" Target="legacyDiagramText32.bin"/><Relationship Id="rId3" Type="http://schemas.microsoft.com/office/2006/relationships/legacyDiagramText" Target="legacyDiagramText27.bin"/><Relationship Id="rId7" Type="http://schemas.microsoft.com/office/2006/relationships/legacyDiagramText" Target="legacyDiagramText31.bin"/><Relationship Id="rId2" Type="http://schemas.microsoft.com/office/2006/relationships/legacyDiagramText" Target="legacyDiagramText26.bin"/><Relationship Id="rId1" Type="http://schemas.microsoft.com/office/2006/relationships/legacyDiagramText" Target="legacyDiagramText25.bin"/><Relationship Id="rId6" Type="http://schemas.microsoft.com/office/2006/relationships/legacyDiagramText" Target="legacyDiagramText30.bin"/><Relationship Id="rId5" Type="http://schemas.microsoft.com/office/2006/relationships/legacyDiagramText" Target="legacyDiagramText29.bin"/><Relationship Id="rId4" Type="http://schemas.microsoft.com/office/2006/relationships/legacyDiagramText" Target="legacyDiagramText28.bin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6/11/2015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6/11/2015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6/11/2015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Τίτλος και Διάγραμμα ή Οργανόγραμμ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SmartArt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l-GR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8A5568-6856-4C73-96CE-E3F96F5FE48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6/11/2015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7" name="6 - Ορθογώνιο"/>
          <p:cNvSpPr/>
          <p:nvPr userDrawn="1"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400" dirty="0" smtClean="0"/>
              <a:t>Εισαγωγή στη  λογιστική , Ενότητα  :Λογαριασμοί, ΤΜΗΜΑ ΧΡΗΜΑΤΟΟΙΚΟΝΟΜΙΚΉΣ ΚΑΙ ΛΟΓΙΣΤΙΚΗΣ , ΤΕΙ ΗΠΕΙΡΟΥ </a:t>
            </a:r>
            <a:endParaRPr lang="en-US" sz="1400" dirty="0" smtClean="0"/>
          </a:p>
          <a:p>
            <a:pPr algn="ctr"/>
            <a:r>
              <a:rPr lang="el-GR" sz="1400" dirty="0" smtClean="0"/>
              <a:t> Ανοικτά Ακαδημαϊκά Μαθήματα στο ΤΕΙ  Ηπείρου</a:t>
            </a:r>
            <a:endParaRPr lang="el-GR" sz="1400" dirty="0"/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9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6/11/2015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6/11/2015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6/11/2015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6/11/2015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6/11/2015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6/11/2015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6/11/2015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FD223A-FF5F-4B46-B524-06ACD4B2525D}" type="datetimeFigureOut">
              <a:rPr lang="el-GR" smtClean="0"/>
              <a:pPr/>
              <a:t>6/11/2015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7" name="6 - Ορθογώνιο"/>
          <p:cNvSpPr/>
          <p:nvPr userDrawn="1"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400" dirty="0" smtClean="0"/>
              <a:t>Εισαγωγή στη  λογιστική , Ενότητα  :Λογαριασμοί, ΤΜΗΜΑ ΧΡΗΜΑΤΟΟΙΚΟΝΟΜΙΚΉΣ ΚΑΙ ΛΟΓΙΣΤΙΚΗΣ , ΤΕΙ ΗΠΕΙΡΟΥ – Ανοικτά Ακαδημαϊκά Μαθήματα στο ΤΕΙ  Ηπείρου</a:t>
            </a:r>
            <a:endParaRPr lang="el-GR" sz="1400" dirty="0"/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14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9" name="Εικόνα 10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4.v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://eclass.teiep.gr/OpenClass/courses/ACC102/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sz="3600" dirty="0" smtClean="0"/>
              <a:t>ΕΙΣΑΓΩΓΗ ΣΤΗ ΛΟΓΙΣΤΙΚΗ</a:t>
            </a:r>
            <a:endParaRPr lang="el-GR" sz="3600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ΕΝΟΤΗΤΑ :Λογαριασμοί</a:t>
            </a:r>
            <a:endParaRPr lang="el-GR" dirty="0"/>
          </a:p>
        </p:txBody>
      </p:sp>
      <p:grpSp>
        <p:nvGrpSpPr>
          <p:cNvPr id="4" name="Ομάδα 9"/>
          <p:cNvGrpSpPr/>
          <p:nvPr/>
        </p:nvGrpSpPr>
        <p:grpSpPr>
          <a:xfrm>
            <a:off x="642158" y="553475"/>
            <a:ext cx="4217874" cy="1147333"/>
            <a:chOff x="642158" y="252000"/>
            <a:chExt cx="4217874" cy="1376800"/>
          </a:xfrm>
        </p:grpSpPr>
        <p:pic>
          <p:nvPicPr>
            <p:cNvPr id="5" name="Εικόνα 7"/>
            <p:cNvPicPr>
              <a:picLocks noChangeAspect="1"/>
            </p:cNvPicPr>
            <p:nvPr/>
          </p:nvPicPr>
          <p:blipFill rotWithShape="1">
            <a:blip r:embed="rId2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6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  <p:pic>
        <p:nvPicPr>
          <p:cNvPr id="7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14480" y="6072206"/>
            <a:ext cx="1581685" cy="500066"/>
          </a:xfrm>
          <a:prstGeom prst="rect">
            <a:avLst/>
          </a:prstGeom>
        </p:spPr>
      </p:pic>
      <p:pic>
        <p:nvPicPr>
          <p:cNvPr id="8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5572140"/>
            <a:ext cx="4552761" cy="1285860"/>
          </a:xfrm>
          <a:prstGeom prst="rect">
            <a:avLst/>
          </a:prstGeom>
          <a:noFill/>
        </p:spPr>
      </p:pic>
      <p:sp>
        <p:nvSpPr>
          <p:cNvPr id="9" name="8 - Ορθογώνιο"/>
          <p:cNvSpPr/>
          <p:nvPr/>
        </p:nvSpPr>
        <p:spPr>
          <a:xfrm>
            <a:off x="0" y="0"/>
            <a:ext cx="9144000" cy="4766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57808"/>
            <a:ext cx="8229600" cy="1143000"/>
          </a:xfrm>
          <a:solidFill>
            <a:schemeClr val="bg1"/>
          </a:solidFill>
        </p:spPr>
        <p:txBody>
          <a:bodyPr>
            <a:normAutofit/>
          </a:bodyPr>
          <a:lstStyle/>
          <a:p>
            <a:pPr eaLnBrk="1" hangingPunct="1"/>
            <a:r>
              <a:rPr lang="el-GR" sz="3600" b="1" dirty="0" smtClean="0"/>
              <a:t>ΧΡΗΣΙΜΟΤΗΤΑ  ΤΟΥ ΛΟΓΑΡΙΑΣΜΟΥ </a:t>
            </a:r>
            <a:endParaRPr lang="el-GR" sz="3600" b="1" dirty="0" smtClean="0"/>
          </a:p>
        </p:txBody>
      </p:sp>
      <p:sp>
        <p:nvSpPr>
          <p:cNvPr id="150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773238"/>
            <a:ext cx="8642350" cy="489585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l-GR" dirty="0" smtClean="0"/>
              <a:t>	Με</a:t>
            </a:r>
            <a:r>
              <a:rPr lang="el-GR" b="1" dirty="0" smtClean="0"/>
              <a:t> </a:t>
            </a:r>
            <a:r>
              <a:rPr lang="el-GR" dirty="0" smtClean="0"/>
              <a:t>τον</a:t>
            </a:r>
            <a:r>
              <a:rPr lang="el-GR" b="1" dirty="0" smtClean="0"/>
              <a:t> λογαριασμό:</a:t>
            </a:r>
          </a:p>
          <a:p>
            <a:pPr eaLnBrk="1" hangingPunct="1"/>
            <a:r>
              <a:rPr lang="el-GR" u="sng" dirty="0" smtClean="0"/>
              <a:t>Απλουστεύονται οι λογιστικές διαδικασίες</a:t>
            </a:r>
          </a:p>
          <a:p>
            <a:pPr eaLnBrk="1" hangingPunct="1"/>
            <a:r>
              <a:rPr lang="el-GR" u="sng" dirty="0" smtClean="0"/>
              <a:t>Παρακολουθούνται διαχρονικά τα χρηματοοικονομικά μεγέθη</a:t>
            </a:r>
          </a:p>
          <a:p>
            <a:pPr eaLnBrk="1" hangingPunct="1"/>
            <a:r>
              <a:rPr lang="el-GR" u="sng" dirty="0" smtClean="0"/>
              <a:t>Διευκολύνεται ο προγραμματισμός και ο έλεγχος</a:t>
            </a:r>
          </a:p>
          <a:p>
            <a:pPr eaLnBrk="1" hangingPunct="1"/>
            <a:r>
              <a:rPr lang="el-GR" u="sng" dirty="0" smtClean="0"/>
              <a:t>Παρέχονται πληροφορίες (ιδιωτικές και κοινωνικές)</a:t>
            </a:r>
            <a:endParaRPr lang="el-GR" dirty="0" smtClean="0"/>
          </a:p>
          <a:p>
            <a:pPr eaLnBrk="1" hangingPunct="1">
              <a:buFontTx/>
              <a:buNone/>
            </a:pPr>
            <a:endParaRPr lang="el-GR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57808"/>
            <a:ext cx="8229600" cy="1143000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pPr eaLnBrk="1" hangingPunct="1"/>
            <a:r>
              <a:rPr lang="el-GR" sz="4000" b="1" dirty="0" smtClean="0">
                <a:solidFill>
                  <a:schemeClr val="tx1"/>
                </a:solidFill>
                <a:latin typeface="+mn-lt"/>
              </a:rPr>
              <a:t>Μορφή και περιεχόμενο του Λογαριασμού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905000"/>
            <a:ext cx="7696200" cy="4332288"/>
          </a:xfrm>
        </p:spPr>
        <p:txBody>
          <a:bodyPr/>
          <a:lstStyle/>
          <a:p>
            <a:pPr eaLnBrk="1" hangingPunct="1"/>
            <a:r>
              <a:rPr lang="el-GR" sz="3300" dirty="0" smtClean="0"/>
              <a:t>Τίτλος</a:t>
            </a:r>
          </a:p>
          <a:p>
            <a:pPr eaLnBrk="1" hangingPunct="1"/>
            <a:r>
              <a:rPr lang="el-GR" sz="3300" dirty="0" smtClean="0"/>
              <a:t>Ημερομηνία καταχώρησης</a:t>
            </a:r>
          </a:p>
          <a:p>
            <a:pPr eaLnBrk="1" hangingPunct="1"/>
            <a:r>
              <a:rPr lang="el-GR" sz="3300" dirty="0" smtClean="0"/>
              <a:t>Τις επεξηγήσεις της καταχώρησης</a:t>
            </a:r>
          </a:p>
          <a:p>
            <a:pPr eaLnBrk="1" hangingPunct="1"/>
            <a:r>
              <a:rPr lang="el-GR" sz="3300" dirty="0" smtClean="0"/>
              <a:t>Τα ποσά</a:t>
            </a:r>
          </a:p>
          <a:p>
            <a:pPr eaLnBrk="1" hangingPunct="1"/>
            <a:endParaRPr lang="el-GR" sz="33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548853"/>
            <a:ext cx="8642350" cy="1223963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l-GR" sz="4000" b="1" u="sng" dirty="0" smtClean="0">
                <a:solidFill>
                  <a:schemeClr val="tx1"/>
                </a:solidFill>
              </a:rPr>
              <a:t>Γραφική απεικόνιση του λογαριασμού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07950" y="1844675"/>
            <a:ext cx="9036050" cy="4679950"/>
          </a:xfrm>
        </p:spPr>
        <p:txBody>
          <a:bodyPr/>
          <a:lstStyle/>
          <a:p>
            <a:pPr lvl="1" eaLnBrk="1" hangingPunct="1">
              <a:buClr>
                <a:schemeClr val="tx1"/>
              </a:buClr>
              <a:buFont typeface="Wingdings" pitchFamily="2" charset="2"/>
              <a:buNone/>
            </a:pPr>
            <a:r>
              <a:rPr lang="el-GR" sz="3600" b="1" dirty="0" smtClean="0"/>
              <a:t>ΧΡΕΩΣΗ                          ΠΙΣΤΩΣΗ</a:t>
            </a:r>
          </a:p>
        </p:txBody>
      </p:sp>
      <p:sp>
        <p:nvSpPr>
          <p:cNvPr id="12292" name="Line 5"/>
          <p:cNvSpPr>
            <a:spLocks noChangeShapeType="1"/>
          </p:cNvSpPr>
          <p:nvPr/>
        </p:nvSpPr>
        <p:spPr bwMode="auto">
          <a:xfrm flipV="1">
            <a:off x="468313" y="2636838"/>
            <a:ext cx="77755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 dirty="0"/>
          </a:p>
        </p:txBody>
      </p:sp>
      <p:sp>
        <p:nvSpPr>
          <p:cNvPr id="12293" name="Line 6"/>
          <p:cNvSpPr>
            <a:spLocks noChangeShapeType="1"/>
          </p:cNvSpPr>
          <p:nvPr/>
        </p:nvSpPr>
        <p:spPr bwMode="auto">
          <a:xfrm>
            <a:off x="4500563" y="2636838"/>
            <a:ext cx="0" cy="36004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268760"/>
            <a:ext cx="8820472" cy="5616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- Ορθογώνιο"/>
          <p:cNvSpPr/>
          <p:nvPr/>
        </p:nvSpPr>
        <p:spPr>
          <a:xfrm>
            <a:off x="395536" y="620688"/>
            <a:ext cx="66967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600" b="1" dirty="0" smtClean="0"/>
              <a:t>Η ΕΝΝΟΙΑ ΤΟΥ ΚΑΘΟΛΙΚΟΥ</a:t>
            </a:r>
            <a:endParaRPr lang="el-GR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9388" y="548606"/>
            <a:ext cx="8785225" cy="792162"/>
          </a:xfrm>
          <a:solidFill>
            <a:schemeClr val="bg1"/>
          </a:solidFill>
        </p:spPr>
        <p:txBody>
          <a:bodyPr>
            <a:normAutofit/>
          </a:bodyPr>
          <a:lstStyle/>
          <a:p>
            <a:pPr eaLnBrk="1" hangingPunct="1"/>
            <a:r>
              <a:rPr lang="el-GR" sz="3600" b="1" dirty="0" smtClean="0">
                <a:solidFill>
                  <a:schemeClr val="tx1"/>
                </a:solidFill>
              </a:rPr>
              <a:t>Γενικοί και Ειδικοί Λογαριασμοί</a:t>
            </a: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50825" y="1341438"/>
            <a:ext cx="8642350" cy="525621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l-GR" sz="3000" b="1" dirty="0" smtClean="0">
                <a:solidFill>
                  <a:schemeClr val="tx1"/>
                </a:solidFill>
              </a:rPr>
              <a:t>Ανάλογα με τον βαθμό ανάλυσης</a:t>
            </a:r>
          </a:p>
          <a:p>
            <a:pPr eaLnBrk="1" hangingPunct="1">
              <a:lnSpc>
                <a:spcPct val="90000"/>
              </a:lnSpc>
            </a:pPr>
            <a:endParaRPr lang="el-GR" sz="3000" b="1" dirty="0" smtClean="0">
              <a:solidFill>
                <a:schemeClr val="tx1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l-GR" sz="3000" b="1" dirty="0" smtClean="0">
                <a:solidFill>
                  <a:schemeClr val="tx1"/>
                </a:solidFill>
              </a:rPr>
              <a:t>ΓΕΝΙΚΟΙ ΛΟΓΑΡΙΑΜΟΙ</a:t>
            </a:r>
          </a:p>
          <a:p>
            <a:pPr eaLnBrk="1" hangingPunct="1">
              <a:lnSpc>
                <a:spcPct val="90000"/>
              </a:lnSpc>
            </a:pPr>
            <a:endParaRPr lang="el-GR" sz="3000" b="1" dirty="0" smtClean="0">
              <a:solidFill>
                <a:schemeClr val="tx1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el-GR" sz="3000" b="1" dirty="0" smtClean="0">
              <a:solidFill>
                <a:schemeClr val="tx1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l-GR" sz="3000" b="1" dirty="0" smtClean="0">
                <a:solidFill>
                  <a:schemeClr val="tx1"/>
                </a:solidFill>
              </a:rPr>
              <a:t>ΕΙΔΙΚΟΙ ΛΟΓΑΡΙΑΣΜΟΙ</a:t>
            </a:r>
            <a:endParaRPr lang="el-GR" sz="3000" b="1" i="1" u="sng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9388" y="548606"/>
            <a:ext cx="8785225" cy="792162"/>
          </a:xfrm>
          <a:solidFill>
            <a:schemeClr val="bg1"/>
          </a:solidFill>
        </p:spPr>
        <p:txBody>
          <a:bodyPr>
            <a:normAutofit/>
          </a:bodyPr>
          <a:lstStyle/>
          <a:p>
            <a:pPr eaLnBrk="1" hangingPunct="1"/>
            <a:r>
              <a:rPr lang="el-GR" sz="3600" b="1" dirty="0" smtClean="0">
                <a:solidFill>
                  <a:schemeClr val="tx1"/>
                </a:solidFill>
              </a:rPr>
              <a:t>Γενικοί και Ειδικοί Λογαριασμοί</a:t>
            </a:r>
          </a:p>
        </p:txBody>
      </p:sp>
      <p:sp>
        <p:nvSpPr>
          <p:cNvPr id="1525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50825" y="1341438"/>
            <a:ext cx="8642350" cy="525621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l-GR" sz="3000" b="1" dirty="0" smtClean="0">
                <a:solidFill>
                  <a:schemeClr val="tx1"/>
                </a:solidFill>
              </a:rPr>
              <a:t>Ανάλογα με τον βαθμό ανάλυσης</a:t>
            </a:r>
          </a:p>
          <a:p>
            <a:pPr eaLnBrk="1" hangingPunct="1">
              <a:lnSpc>
                <a:spcPct val="90000"/>
              </a:lnSpc>
            </a:pPr>
            <a:endParaRPr lang="el-GR" sz="3000" b="1" dirty="0" smtClean="0">
              <a:solidFill>
                <a:schemeClr val="tx1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l-GR" sz="3000" b="1" dirty="0" smtClean="0">
                <a:solidFill>
                  <a:schemeClr val="tx1"/>
                </a:solidFill>
              </a:rPr>
              <a:t>ΓΕΝΙΚΟΙ ΛΟΓΑΡΙΑΜΟΙ</a:t>
            </a:r>
          </a:p>
          <a:p>
            <a:pPr eaLnBrk="1" hangingPunct="1">
              <a:lnSpc>
                <a:spcPct val="90000"/>
              </a:lnSpc>
            </a:pPr>
            <a:endParaRPr lang="el-GR" sz="3000" b="1" dirty="0" smtClean="0">
              <a:solidFill>
                <a:schemeClr val="tx1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l-GR" sz="3000" b="1" dirty="0" smtClean="0">
                <a:solidFill>
                  <a:schemeClr val="tx1"/>
                </a:solidFill>
              </a:rPr>
              <a:t>Λογαριασμοί Γενικού Καθολικού</a:t>
            </a:r>
          </a:p>
          <a:p>
            <a:pPr eaLnBrk="1" hangingPunct="1">
              <a:lnSpc>
                <a:spcPct val="90000"/>
              </a:lnSpc>
            </a:pPr>
            <a:endParaRPr lang="el-GR" sz="3000" b="1" dirty="0" smtClean="0">
              <a:solidFill>
                <a:schemeClr val="tx1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l-GR" sz="3000" b="1" dirty="0" smtClean="0">
                <a:solidFill>
                  <a:schemeClr val="tx1"/>
                </a:solidFill>
              </a:rPr>
              <a:t>ΕΙΔΙΚΟΙ ΛΟΓΑΡΙΑΣΜΟΙ</a:t>
            </a:r>
          </a:p>
          <a:p>
            <a:pPr eaLnBrk="1" hangingPunct="1">
              <a:lnSpc>
                <a:spcPct val="90000"/>
              </a:lnSpc>
            </a:pPr>
            <a:endParaRPr lang="el-GR" sz="3000" b="1" dirty="0" smtClean="0">
              <a:solidFill>
                <a:schemeClr val="tx1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l-GR" sz="3000" b="1" dirty="0" smtClean="0">
                <a:solidFill>
                  <a:schemeClr val="tx1"/>
                </a:solidFill>
              </a:rPr>
              <a:t>Λογαριασμοί Αναλυτικών Καθολικών</a:t>
            </a:r>
            <a:endParaRPr lang="el-GR" sz="3000" b="1" i="1" u="sng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9263" y="548606"/>
            <a:ext cx="8785225" cy="792162"/>
          </a:xfrm>
          <a:solidFill>
            <a:schemeClr val="bg1"/>
          </a:solidFill>
        </p:spPr>
        <p:txBody>
          <a:bodyPr>
            <a:normAutofit/>
          </a:bodyPr>
          <a:lstStyle/>
          <a:p>
            <a:pPr eaLnBrk="1" hangingPunct="1"/>
            <a:r>
              <a:rPr lang="el-GR" sz="3600" b="1" dirty="0" smtClean="0">
                <a:solidFill>
                  <a:schemeClr val="tx1"/>
                </a:solidFill>
              </a:rPr>
              <a:t>Γενικοί και Ειδικοί Λογαριασμοί</a:t>
            </a:r>
          </a:p>
        </p:txBody>
      </p:sp>
      <p:sp>
        <p:nvSpPr>
          <p:cNvPr id="15360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50825" y="1341438"/>
            <a:ext cx="8642350" cy="5256212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l-GR" sz="2800" b="1" dirty="0" smtClean="0">
                <a:solidFill>
                  <a:schemeClr val="tx1"/>
                </a:solidFill>
              </a:rPr>
              <a:t>Ανάλογα με τον βαθμό ανάλυσης</a:t>
            </a:r>
          </a:p>
          <a:p>
            <a:pPr eaLnBrk="1" hangingPunct="1">
              <a:lnSpc>
                <a:spcPct val="90000"/>
              </a:lnSpc>
            </a:pPr>
            <a:endParaRPr lang="el-GR" sz="1200" b="1" dirty="0" smtClean="0">
              <a:solidFill>
                <a:schemeClr val="tx1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l-GR" sz="2800" b="1" dirty="0" smtClean="0">
                <a:solidFill>
                  <a:schemeClr val="tx1"/>
                </a:solidFill>
              </a:rPr>
              <a:t>ΓΕΝΙΚΟΙ ΛΟΓΑΡΙΑΜΟΙ</a:t>
            </a:r>
          </a:p>
          <a:p>
            <a:pPr eaLnBrk="1" hangingPunct="1">
              <a:lnSpc>
                <a:spcPct val="90000"/>
              </a:lnSpc>
            </a:pPr>
            <a:r>
              <a:rPr lang="el-GR" sz="2800" b="1" dirty="0" smtClean="0">
                <a:solidFill>
                  <a:schemeClr val="tx1"/>
                </a:solidFill>
              </a:rPr>
              <a:t>Λογαριασμοί Γενικού Καθολικού</a:t>
            </a:r>
          </a:p>
          <a:p>
            <a:pPr algn="l" eaLnBrk="1" hangingPunct="1">
              <a:lnSpc>
                <a:spcPct val="90000"/>
              </a:lnSpc>
              <a:buFontTx/>
              <a:buChar char="•"/>
            </a:pPr>
            <a:r>
              <a:rPr lang="el-GR" sz="2800" b="1" dirty="0" smtClean="0">
                <a:solidFill>
                  <a:schemeClr val="tx1"/>
                </a:solidFill>
              </a:rPr>
              <a:t>Πρωτοβάθμιοι Λογαριασμοί</a:t>
            </a:r>
          </a:p>
          <a:p>
            <a:pPr algn="l" eaLnBrk="1" hangingPunct="1">
              <a:lnSpc>
                <a:spcPct val="90000"/>
              </a:lnSpc>
              <a:buFontTx/>
              <a:buChar char="•"/>
            </a:pPr>
            <a:r>
              <a:rPr lang="el-GR" sz="2800" b="1" dirty="0" smtClean="0">
                <a:solidFill>
                  <a:schemeClr val="tx1"/>
                </a:solidFill>
              </a:rPr>
              <a:t>Δευτεροβάθμιοι Λογαριασμοί</a:t>
            </a:r>
          </a:p>
          <a:p>
            <a:pPr algn="l" eaLnBrk="1" hangingPunct="1">
              <a:lnSpc>
                <a:spcPct val="90000"/>
              </a:lnSpc>
              <a:buFontTx/>
              <a:buChar char="•"/>
            </a:pPr>
            <a:endParaRPr lang="el-GR" sz="1200" b="1" dirty="0" smtClean="0">
              <a:solidFill>
                <a:schemeClr val="tx1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l-GR" sz="2800" b="1" dirty="0" smtClean="0">
                <a:solidFill>
                  <a:schemeClr val="tx1"/>
                </a:solidFill>
              </a:rPr>
              <a:t>ΕΙΔΙΚΟΙ ΛΟΓΑΡΙΑΣΜΟΙ</a:t>
            </a:r>
          </a:p>
          <a:p>
            <a:pPr eaLnBrk="1" hangingPunct="1">
              <a:lnSpc>
                <a:spcPct val="90000"/>
              </a:lnSpc>
            </a:pPr>
            <a:r>
              <a:rPr lang="el-GR" sz="2800" b="1" dirty="0" smtClean="0">
                <a:solidFill>
                  <a:schemeClr val="tx1"/>
                </a:solidFill>
              </a:rPr>
              <a:t>Λογαριασμοί Αναλυτικών Καθολικών</a:t>
            </a:r>
          </a:p>
          <a:p>
            <a:pPr algn="l" eaLnBrk="1" hangingPunct="1">
              <a:lnSpc>
                <a:spcPct val="90000"/>
              </a:lnSpc>
              <a:buFontTx/>
              <a:buChar char="•"/>
            </a:pPr>
            <a:r>
              <a:rPr lang="el-GR" sz="2800" b="1" dirty="0" smtClean="0">
                <a:solidFill>
                  <a:schemeClr val="tx1"/>
                </a:solidFill>
              </a:rPr>
              <a:t>Τριτοβάθμιοι Λογαριασμοί</a:t>
            </a:r>
          </a:p>
          <a:p>
            <a:pPr algn="l" eaLnBrk="1" hangingPunct="1">
              <a:lnSpc>
                <a:spcPct val="90000"/>
              </a:lnSpc>
              <a:buFontTx/>
              <a:buChar char="•"/>
            </a:pPr>
            <a:r>
              <a:rPr lang="el-GR" sz="2800" b="1" dirty="0" err="1" smtClean="0">
                <a:solidFill>
                  <a:schemeClr val="tx1"/>
                </a:solidFill>
              </a:rPr>
              <a:t>Τεταρτοβάθμιοι</a:t>
            </a:r>
            <a:r>
              <a:rPr lang="el-GR" sz="2800" b="1" dirty="0" smtClean="0">
                <a:solidFill>
                  <a:schemeClr val="tx1"/>
                </a:solidFill>
              </a:rPr>
              <a:t> Λογαριασμοί</a:t>
            </a:r>
            <a:endParaRPr lang="el-GR" sz="2800" b="1" i="1" u="sng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29816"/>
            <a:ext cx="8229600" cy="1143000"/>
          </a:xfrm>
          <a:solidFill>
            <a:schemeClr val="bg1"/>
          </a:solidFill>
        </p:spPr>
        <p:txBody>
          <a:bodyPr>
            <a:normAutofit/>
          </a:bodyPr>
          <a:lstStyle/>
          <a:p>
            <a:pPr eaLnBrk="1" hangingPunct="1"/>
            <a:r>
              <a:rPr lang="el-GR" sz="3600" b="1" dirty="0" smtClean="0">
                <a:solidFill>
                  <a:schemeClr val="tx1"/>
                </a:solidFill>
              </a:rPr>
              <a:t>Γενικοί και Ειδικοί Λογαριασμοί</a:t>
            </a:r>
          </a:p>
        </p:txBody>
      </p:sp>
      <p:sp>
        <p:nvSpPr>
          <p:cNvPr id="103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600200"/>
            <a:ext cx="8229600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l-GR" smtClean="0"/>
              <a:t>                     </a:t>
            </a:r>
          </a:p>
        </p:txBody>
      </p:sp>
      <p:graphicFrame>
        <p:nvGraphicFramePr>
          <p:cNvPr id="1026" name="Organization Chart 13"/>
          <p:cNvGraphicFramePr>
            <a:graphicFrameLocks/>
          </p:cNvGraphicFramePr>
          <p:nvPr>
            <p:ph type="dgm" idx="1"/>
          </p:nvPr>
        </p:nvGraphicFramePr>
        <p:xfrm>
          <a:off x="442913" y="2047230"/>
          <a:ext cx="8208962" cy="2101850"/>
        </p:xfrm>
        <a:graphic>
          <a:graphicData uri="http://schemas.openxmlformats.org/drawingml/2006/compatibility">
            <com:legacyDrawing xmlns:com="http://schemas.openxmlformats.org/drawingml/2006/compatibility" spid="_x0000_s102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06338"/>
            <a:ext cx="8229600" cy="1143000"/>
          </a:xfrm>
          <a:solidFill>
            <a:schemeClr val="bg1"/>
          </a:solidFill>
        </p:spPr>
        <p:txBody>
          <a:bodyPr>
            <a:normAutofit/>
          </a:bodyPr>
          <a:lstStyle/>
          <a:p>
            <a:pPr eaLnBrk="1" hangingPunct="1"/>
            <a:r>
              <a:rPr lang="el-GR" sz="3600" b="1" dirty="0" smtClean="0">
                <a:solidFill>
                  <a:schemeClr val="tx1"/>
                </a:solidFill>
              </a:rPr>
              <a:t>Γενικοί και Ειδικοί Λογαριασμοί</a:t>
            </a:r>
          </a:p>
        </p:txBody>
      </p:sp>
      <p:sp>
        <p:nvSpPr>
          <p:cNvPr id="207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628775"/>
            <a:ext cx="9144000" cy="496887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l-GR" smtClean="0"/>
              <a:t>                     </a:t>
            </a:r>
          </a:p>
        </p:txBody>
      </p:sp>
      <p:graphicFrame>
        <p:nvGraphicFramePr>
          <p:cNvPr id="2050" name="Organization Chart 4"/>
          <p:cNvGraphicFramePr>
            <a:graphicFrameLocks/>
          </p:cNvGraphicFramePr>
          <p:nvPr>
            <p:ph type="dgm" idx="1"/>
          </p:nvPr>
        </p:nvGraphicFramePr>
        <p:xfrm>
          <a:off x="442913" y="2046188"/>
          <a:ext cx="8208962" cy="3975100"/>
        </p:xfrm>
        <a:graphic>
          <a:graphicData uri="http://schemas.openxmlformats.org/drawingml/2006/compatibility">
            <com:legacyDrawing xmlns:com="http://schemas.openxmlformats.org/drawingml/2006/compatibility" spid="_x0000_s2050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33884"/>
            <a:ext cx="8229600" cy="850900"/>
          </a:xfrm>
          <a:solidFill>
            <a:schemeClr val="bg1"/>
          </a:solidFill>
        </p:spPr>
        <p:txBody>
          <a:bodyPr>
            <a:normAutofit/>
          </a:bodyPr>
          <a:lstStyle/>
          <a:p>
            <a:pPr eaLnBrk="1" hangingPunct="1"/>
            <a:r>
              <a:rPr lang="el-GR" sz="3600" b="1" dirty="0" smtClean="0">
                <a:solidFill>
                  <a:schemeClr val="tx1"/>
                </a:solidFill>
              </a:rPr>
              <a:t>Γενικοί και Ειδικοί Λογαριασμοί</a:t>
            </a:r>
          </a:p>
        </p:txBody>
      </p:sp>
      <p:sp>
        <p:nvSpPr>
          <p:cNvPr id="309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628775"/>
            <a:ext cx="9144000" cy="496887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l-GR" smtClean="0"/>
              <a:t>                     </a:t>
            </a:r>
          </a:p>
        </p:txBody>
      </p:sp>
      <p:graphicFrame>
        <p:nvGraphicFramePr>
          <p:cNvPr id="3074" name="Organization Chart 4"/>
          <p:cNvGraphicFramePr>
            <a:graphicFrameLocks/>
          </p:cNvGraphicFramePr>
          <p:nvPr>
            <p:ph type="dgm" idx="1"/>
          </p:nvPr>
        </p:nvGraphicFramePr>
        <p:xfrm>
          <a:off x="658937" y="1628800"/>
          <a:ext cx="7945511" cy="5184576"/>
        </p:xfrm>
        <a:graphic>
          <a:graphicData uri="http://schemas.openxmlformats.org/drawingml/2006/compatibility">
            <com:legacyDrawing xmlns:com="http://schemas.openxmlformats.org/drawingml/2006/compatibility" spid="_x0000_s307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/>
          <p:cNvSpPr txBox="1">
            <a:spLocks noGrp="1"/>
          </p:cNvSpPr>
          <p:nvPr>
            <p:ph type="title"/>
          </p:nvPr>
        </p:nvSpPr>
        <p:spPr>
          <a:xfrm>
            <a:off x="0" y="0"/>
            <a:ext cx="8686800" cy="1417638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989013" algn="l"/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</a:t>
            </a:r>
            <a:r>
              <a:rPr lang="en-US" sz="2400" dirty="0" smtClean="0">
                <a:solidFill>
                  <a:schemeClr val="bg1"/>
                </a:solidFill>
              </a:rPr>
              <a:t/>
            </a:r>
            <a:br>
              <a:rPr lang="en-US" sz="2400" dirty="0" smtClean="0">
                <a:solidFill>
                  <a:schemeClr val="bg1"/>
                </a:solidFill>
              </a:rPr>
            </a:br>
            <a:r>
              <a:rPr lang="el-GR" sz="2400" dirty="0" smtClean="0">
                <a:solidFill>
                  <a:schemeClr val="bg1"/>
                </a:solidFill>
              </a:rPr>
              <a:t>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sp>
        <p:nvSpPr>
          <p:cNvPr id="6" name="Υπότιτλο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l">
              <a:buNone/>
            </a:pPr>
            <a:r>
              <a:rPr lang="el-GR" sz="2800" dirty="0" smtClean="0">
                <a:latin typeface="+mj-lt"/>
              </a:rPr>
              <a:t>Τμήμα : ΧΡΗΜΑΤΟΟΙΚΟΝΟΜΙΚΗΣ &amp; ΛΟΓΙΣΤΙΚΗΣ</a:t>
            </a:r>
            <a:br>
              <a:rPr lang="el-GR" sz="2800" dirty="0" smtClean="0">
                <a:latin typeface="+mj-lt"/>
              </a:rPr>
            </a:br>
            <a:endParaRPr lang="el-GR" sz="2800" dirty="0" smtClean="0">
              <a:latin typeface="+mj-lt"/>
            </a:endParaRPr>
          </a:p>
          <a:p>
            <a:pPr algn="l">
              <a:buNone/>
            </a:pPr>
            <a:r>
              <a:rPr lang="el-GR" sz="2400" b="1" dirty="0" smtClean="0"/>
              <a:t>Τίτλος Μαθήματος :Εισαγωγή στη  λογιστική</a:t>
            </a:r>
            <a:br>
              <a:rPr lang="el-GR" sz="2400" b="1" dirty="0" smtClean="0"/>
            </a:br>
            <a:endParaRPr lang="el-GR" sz="2400" b="1" dirty="0" smtClean="0"/>
          </a:p>
          <a:p>
            <a:pPr algn="l">
              <a:buNone/>
            </a:pPr>
            <a:r>
              <a:rPr lang="el-GR" sz="2400" b="1" dirty="0" smtClean="0"/>
              <a:t>Ενότητα : Λογαριασμοί</a:t>
            </a:r>
          </a:p>
          <a:p>
            <a:pPr algn="l"/>
            <a:endParaRPr lang="el-GR" sz="2400" b="1" dirty="0" smtClean="0"/>
          </a:p>
          <a:p>
            <a:pPr algn="l">
              <a:lnSpc>
                <a:spcPts val="2600"/>
              </a:lnSpc>
              <a:buNone/>
            </a:pPr>
            <a:r>
              <a:rPr lang="el-GR" sz="2000" dirty="0" err="1" smtClean="0">
                <a:solidFill>
                  <a:schemeClr val="tx2">
                    <a:lumMod val="50000"/>
                  </a:schemeClr>
                </a:solidFill>
              </a:rPr>
              <a:t>Κυπριωτέλης</a:t>
            </a:r>
            <a:r>
              <a:rPr lang="el-GR" sz="2000" dirty="0" smtClean="0">
                <a:solidFill>
                  <a:schemeClr val="tx2">
                    <a:lumMod val="50000"/>
                  </a:schemeClr>
                </a:solidFill>
              </a:rPr>
              <a:t> Ευστράτιος</a:t>
            </a:r>
          </a:p>
          <a:p>
            <a:pPr algn="l">
              <a:lnSpc>
                <a:spcPts val="2600"/>
              </a:lnSpc>
              <a:buNone/>
            </a:pPr>
            <a:r>
              <a:rPr lang="el-GR" sz="2000" dirty="0" smtClean="0">
                <a:solidFill>
                  <a:schemeClr val="tx2">
                    <a:lumMod val="50000"/>
                  </a:schemeClr>
                </a:solidFill>
              </a:rPr>
              <a:t>Καθηγητής εφαρμογών</a:t>
            </a:r>
          </a:p>
          <a:p>
            <a:pPr algn="l">
              <a:lnSpc>
                <a:spcPts val="2600"/>
              </a:lnSpc>
              <a:buNone/>
            </a:pPr>
            <a:r>
              <a:rPr lang="el-GR" sz="2000" dirty="0" smtClean="0">
                <a:solidFill>
                  <a:schemeClr val="tx2">
                    <a:lumMod val="50000"/>
                  </a:schemeClr>
                </a:solidFill>
              </a:rPr>
              <a:t>Πρέβεζα, 2015</a:t>
            </a:r>
          </a:p>
        </p:txBody>
      </p:sp>
      <p:pic>
        <p:nvPicPr>
          <p:cNvPr id="5" name="Εικόνα 10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84169" y="-1"/>
            <a:ext cx="3059832" cy="1425149"/>
          </a:xfrm>
          <a:prstGeom prst="rect">
            <a:avLst/>
          </a:prstGeom>
        </p:spPr>
      </p:pic>
      <p:pic>
        <p:nvPicPr>
          <p:cNvPr id="7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1538" y="6072206"/>
            <a:ext cx="1581685" cy="461161"/>
          </a:xfrm>
          <a:prstGeom prst="rect">
            <a:avLst/>
          </a:prstGeom>
        </p:spPr>
      </p:pic>
      <p:pic>
        <p:nvPicPr>
          <p:cNvPr id="8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5572140"/>
            <a:ext cx="4695637" cy="10001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45827"/>
            <a:ext cx="8229600" cy="1143000"/>
          </a:xfrm>
          <a:solidFill>
            <a:schemeClr val="bg1"/>
          </a:solidFill>
        </p:spPr>
        <p:txBody>
          <a:bodyPr>
            <a:normAutofit/>
          </a:bodyPr>
          <a:lstStyle/>
          <a:p>
            <a:pPr eaLnBrk="1" hangingPunct="1"/>
            <a:r>
              <a:rPr lang="el-GR" sz="3600" b="1" dirty="0" smtClean="0">
                <a:solidFill>
                  <a:schemeClr val="tx1"/>
                </a:solidFill>
              </a:rPr>
              <a:t>Γενικοί και Ειδικοί Λογαριασμοί</a:t>
            </a:r>
          </a:p>
        </p:txBody>
      </p:sp>
      <p:graphicFrame>
        <p:nvGraphicFramePr>
          <p:cNvPr id="4098" name="Organization Chart 4"/>
          <p:cNvGraphicFramePr>
            <a:graphicFrameLocks/>
          </p:cNvGraphicFramePr>
          <p:nvPr>
            <p:ph sz="half" idx="1"/>
          </p:nvPr>
        </p:nvGraphicFramePr>
        <p:xfrm>
          <a:off x="457200" y="2099964"/>
          <a:ext cx="4038600" cy="4497388"/>
        </p:xfrm>
        <a:graphic>
          <a:graphicData uri="http://schemas.openxmlformats.org/drawingml/2006/compatibility">
            <com:legacyDrawing xmlns:com="http://schemas.openxmlformats.org/drawingml/2006/compatibility" spid="_x0000_s4098"/>
          </a:graphicData>
        </a:graphic>
      </p:graphicFrame>
      <p:sp>
        <p:nvSpPr>
          <p:cNvPr id="411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600200"/>
            <a:ext cx="8229600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l-GR" smtClean="0"/>
              <a:t>                     </a:t>
            </a:r>
          </a:p>
        </p:txBody>
      </p:sp>
      <p:graphicFrame>
        <p:nvGraphicFramePr>
          <p:cNvPr id="4107" name="Organization Chart 13"/>
          <p:cNvGraphicFramePr>
            <a:graphicFrameLocks/>
          </p:cNvGraphicFramePr>
          <p:nvPr>
            <p:ph sz="half" idx="2"/>
          </p:nvPr>
        </p:nvGraphicFramePr>
        <p:xfrm>
          <a:off x="4648200" y="2071389"/>
          <a:ext cx="4038600" cy="4525963"/>
        </p:xfrm>
        <a:graphic>
          <a:graphicData uri="http://schemas.openxmlformats.org/drawingml/2006/compatibility">
            <com:legacyDrawing xmlns:com="http://schemas.openxmlformats.org/drawingml/2006/compatibility" spid="_x0000_s410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57808"/>
            <a:ext cx="8229600" cy="1143000"/>
          </a:xfrm>
          <a:solidFill>
            <a:schemeClr val="bg1"/>
          </a:solidFill>
        </p:spPr>
        <p:txBody>
          <a:bodyPr>
            <a:normAutofit/>
          </a:bodyPr>
          <a:lstStyle/>
          <a:p>
            <a:pPr eaLnBrk="1" hangingPunct="1"/>
            <a:r>
              <a:rPr lang="el-GR" sz="3600" b="1" dirty="0" smtClean="0">
                <a:solidFill>
                  <a:schemeClr val="tx1"/>
                </a:solidFill>
              </a:rPr>
              <a:t>Γενικοί και Ειδικοί Λογαριασμοί</a:t>
            </a:r>
          </a:p>
        </p:txBody>
      </p:sp>
      <p:sp>
        <p:nvSpPr>
          <p:cNvPr id="17411" name="Rectangle 16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l-GR" dirty="0" smtClean="0"/>
              <a:t>                     Χ      Πελάτες       Π</a:t>
            </a:r>
          </a:p>
          <a:p>
            <a:pPr eaLnBrk="1" hangingPunct="1">
              <a:buFontTx/>
              <a:buNone/>
            </a:pPr>
            <a:endParaRPr lang="el-GR" dirty="0" smtClean="0"/>
          </a:p>
          <a:p>
            <a:pPr eaLnBrk="1" hangingPunct="1">
              <a:buFontTx/>
              <a:buNone/>
            </a:pPr>
            <a:endParaRPr lang="el-GR" dirty="0" smtClean="0"/>
          </a:p>
          <a:p>
            <a:pPr eaLnBrk="1" hangingPunct="1">
              <a:buFontTx/>
              <a:buNone/>
            </a:pPr>
            <a:r>
              <a:rPr lang="el-GR" dirty="0" smtClean="0"/>
              <a:t>    </a:t>
            </a:r>
          </a:p>
          <a:p>
            <a:pPr eaLnBrk="1" hangingPunct="1">
              <a:buFontTx/>
              <a:buNone/>
            </a:pPr>
            <a:r>
              <a:rPr lang="el-GR" dirty="0" smtClean="0"/>
              <a:t>Χ Εσωτερικού Π              Χ Εξωτερικού Π</a:t>
            </a:r>
          </a:p>
          <a:p>
            <a:pPr eaLnBrk="1" hangingPunct="1">
              <a:buFontTx/>
              <a:buNone/>
            </a:pPr>
            <a:endParaRPr lang="el-GR" dirty="0" smtClean="0"/>
          </a:p>
        </p:txBody>
      </p:sp>
      <p:sp>
        <p:nvSpPr>
          <p:cNvPr id="17412" name="Line 14"/>
          <p:cNvSpPr>
            <a:spLocks noChangeShapeType="1"/>
          </p:cNvSpPr>
          <p:nvPr/>
        </p:nvSpPr>
        <p:spPr bwMode="auto">
          <a:xfrm>
            <a:off x="2843213" y="2133600"/>
            <a:ext cx="35290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7413" name="Line 15"/>
          <p:cNvSpPr>
            <a:spLocks noChangeShapeType="1"/>
          </p:cNvSpPr>
          <p:nvPr/>
        </p:nvSpPr>
        <p:spPr bwMode="auto">
          <a:xfrm>
            <a:off x="4572000" y="2133600"/>
            <a:ext cx="0" cy="15843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7414" name="Line 17"/>
          <p:cNvSpPr>
            <a:spLocks noChangeShapeType="1"/>
          </p:cNvSpPr>
          <p:nvPr/>
        </p:nvSpPr>
        <p:spPr bwMode="auto">
          <a:xfrm>
            <a:off x="4284663" y="1989138"/>
            <a:ext cx="0" cy="1444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7415" name="Line 18"/>
          <p:cNvSpPr>
            <a:spLocks noChangeShapeType="1"/>
          </p:cNvSpPr>
          <p:nvPr/>
        </p:nvSpPr>
        <p:spPr bwMode="auto">
          <a:xfrm>
            <a:off x="539750" y="4437063"/>
            <a:ext cx="30956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7416" name="Line 19"/>
          <p:cNvSpPr>
            <a:spLocks noChangeShapeType="1"/>
          </p:cNvSpPr>
          <p:nvPr/>
        </p:nvSpPr>
        <p:spPr bwMode="auto">
          <a:xfrm>
            <a:off x="4932363" y="4437063"/>
            <a:ext cx="32400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7417" name="Line 20"/>
          <p:cNvSpPr>
            <a:spLocks noChangeShapeType="1"/>
          </p:cNvSpPr>
          <p:nvPr/>
        </p:nvSpPr>
        <p:spPr bwMode="auto">
          <a:xfrm>
            <a:off x="2195513" y="4437063"/>
            <a:ext cx="0" cy="16557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7418" name="Line 21"/>
          <p:cNvSpPr>
            <a:spLocks noChangeShapeType="1"/>
          </p:cNvSpPr>
          <p:nvPr/>
        </p:nvSpPr>
        <p:spPr bwMode="auto">
          <a:xfrm>
            <a:off x="6877050" y="4437063"/>
            <a:ext cx="0" cy="16557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76672"/>
            <a:ext cx="8229600" cy="1143000"/>
          </a:xfrm>
          <a:solidFill>
            <a:schemeClr val="bg1"/>
          </a:solidFill>
        </p:spPr>
        <p:txBody>
          <a:bodyPr>
            <a:normAutofit/>
          </a:bodyPr>
          <a:lstStyle/>
          <a:p>
            <a:pPr eaLnBrk="1" hangingPunct="1"/>
            <a:r>
              <a:rPr lang="el-GR" sz="3600" b="1" smtClean="0">
                <a:solidFill>
                  <a:schemeClr val="tx1"/>
                </a:solidFill>
              </a:rPr>
              <a:t>Γενικοί και Ειδικοί Λογαριασμοί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l-GR" dirty="0" smtClean="0"/>
              <a:t>                     Χ      Πελάτες       Π</a:t>
            </a:r>
          </a:p>
          <a:p>
            <a:pPr eaLnBrk="1" hangingPunct="1">
              <a:buFontTx/>
              <a:buNone/>
            </a:pPr>
            <a:r>
              <a:rPr lang="el-GR" dirty="0" smtClean="0"/>
              <a:t>                        10.000    3.000</a:t>
            </a:r>
          </a:p>
          <a:p>
            <a:pPr eaLnBrk="1" hangingPunct="1">
              <a:buFontTx/>
              <a:buNone/>
            </a:pPr>
            <a:endParaRPr lang="el-GR" dirty="0" smtClean="0"/>
          </a:p>
          <a:p>
            <a:pPr eaLnBrk="1" hangingPunct="1">
              <a:buFontTx/>
              <a:buNone/>
            </a:pPr>
            <a:r>
              <a:rPr lang="el-GR" dirty="0" smtClean="0"/>
              <a:t>    </a:t>
            </a:r>
          </a:p>
          <a:p>
            <a:pPr eaLnBrk="1" hangingPunct="1">
              <a:buFontTx/>
              <a:buNone/>
            </a:pPr>
            <a:r>
              <a:rPr lang="el-GR" dirty="0" smtClean="0"/>
              <a:t>Χ Εσωτερικού Π              Χ Εξωτερικού Π</a:t>
            </a:r>
          </a:p>
          <a:p>
            <a:pPr eaLnBrk="1" hangingPunct="1">
              <a:buFontTx/>
              <a:buNone/>
            </a:pPr>
            <a:r>
              <a:rPr lang="el-GR" dirty="0" smtClean="0"/>
              <a:t>   6.000     2.000                   4.000    1.000</a:t>
            </a:r>
          </a:p>
        </p:txBody>
      </p:sp>
      <p:sp>
        <p:nvSpPr>
          <p:cNvPr id="18436" name="Line 4"/>
          <p:cNvSpPr>
            <a:spLocks noChangeShapeType="1"/>
          </p:cNvSpPr>
          <p:nvPr/>
        </p:nvSpPr>
        <p:spPr bwMode="auto">
          <a:xfrm>
            <a:off x="2843213" y="2133600"/>
            <a:ext cx="35290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8437" name="Line 5"/>
          <p:cNvSpPr>
            <a:spLocks noChangeShapeType="1"/>
          </p:cNvSpPr>
          <p:nvPr/>
        </p:nvSpPr>
        <p:spPr bwMode="auto">
          <a:xfrm>
            <a:off x="4572000" y="2133600"/>
            <a:ext cx="0" cy="15843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8438" name="Line 6"/>
          <p:cNvSpPr>
            <a:spLocks noChangeShapeType="1"/>
          </p:cNvSpPr>
          <p:nvPr/>
        </p:nvSpPr>
        <p:spPr bwMode="auto">
          <a:xfrm>
            <a:off x="4284663" y="1989138"/>
            <a:ext cx="0" cy="1444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8439" name="Line 7"/>
          <p:cNvSpPr>
            <a:spLocks noChangeShapeType="1"/>
          </p:cNvSpPr>
          <p:nvPr/>
        </p:nvSpPr>
        <p:spPr bwMode="auto">
          <a:xfrm>
            <a:off x="539750" y="4437063"/>
            <a:ext cx="30956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8440" name="Line 8"/>
          <p:cNvSpPr>
            <a:spLocks noChangeShapeType="1"/>
          </p:cNvSpPr>
          <p:nvPr/>
        </p:nvSpPr>
        <p:spPr bwMode="auto">
          <a:xfrm>
            <a:off x="4932363" y="4437063"/>
            <a:ext cx="32400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8441" name="Line 9"/>
          <p:cNvSpPr>
            <a:spLocks noChangeShapeType="1"/>
          </p:cNvSpPr>
          <p:nvPr/>
        </p:nvSpPr>
        <p:spPr bwMode="auto">
          <a:xfrm>
            <a:off x="2195513" y="4437063"/>
            <a:ext cx="0" cy="16557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8442" name="Line 10"/>
          <p:cNvSpPr>
            <a:spLocks noChangeShapeType="1"/>
          </p:cNvSpPr>
          <p:nvPr/>
        </p:nvSpPr>
        <p:spPr bwMode="auto">
          <a:xfrm>
            <a:off x="6877050" y="4437063"/>
            <a:ext cx="0" cy="16557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868958"/>
          </a:xfrm>
        </p:spPr>
        <p:txBody>
          <a:bodyPr/>
          <a:lstStyle/>
          <a:p>
            <a:r>
              <a:rPr lang="el-GR" b="1" dirty="0" smtClean="0"/>
              <a:t>Βιβλιογραφία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l-GR" dirty="0" smtClean="0"/>
              <a:t>   Στεφάνου Κων/νος , </a:t>
            </a:r>
            <a:r>
              <a:rPr lang="el-GR" b="1" dirty="0" smtClean="0"/>
              <a:t>Χρηματοοικονομική λογιστική</a:t>
            </a:r>
            <a:r>
              <a:rPr lang="el-GR" dirty="0" smtClean="0"/>
              <a:t>, </a:t>
            </a:r>
            <a:r>
              <a:rPr lang="el-GR" dirty="0" err="1" smtClean="0"/>
              <a:t>Αυτοέκδοση</a:t>
            </a:r>
            <a:r>
              <a:rPr lang="el-GR" dirty="0" smtClean="0"/>
              <a:t> , Θεσσαλονίκη (2011)</a:t>
            </a:r>
          </a:p>
          <a:p>
            <a:pPr>
              <a:buNone/>
            </a:pPr>
            <a:r>
              <a:rPr lang="el-GR" dirty="0" smtClean="0"/>
              <a:t>   Δ. </a:t>
            </a:r>
            <a:r>
              <a:rPr lang="el-GR" dirty="0" err="1" smtClean="0"/>
              <a:t>Γκίνογλου</a:t>
            </a:r>
            <a:r>
              <a:rPr lang="el-GR" dirty="0" smtClean="0"/>
              <a:t>, Π. </a:t>
            </a:r>
            <a:r>
              <a:rPr lang="el-GR" dirty="0" err="1" smtClean="0"/>
              <a:t>Ταχινάκης</a:t>
            </a:r>
            <a:r>
              <a:rPr lang="el-GR" dirty="0" smtClean="0"/>
              <a:t>, Σ. Μωυσή ,</a:t>
            </a:r>
            <a:r>
              <a:rPr lang="el-GR" b="1" dirty="0" smtClean="0"/>
              <a:t>Γενική Χρηματοοικονομική Λογιστική</a:t>
            </a:r>
            <a:r>
              <a:rPr lang="el-GR" dirty="0" smtClean="0"/>
              <a:t>, Εκδόσεις </a:t>
            </a:r>
            <a:r>
              <a:rPr lang="en-US" dirty="0" err="1" smtClean="0"/>
              <a:t>Rosili</a:t>
            </a:r>
            <a:r>
              <a:rPr lang="en-US" dirty="0" smtClean="0"/>
              <a:t>, </a:t>
            </a:r>
            <a:r>
              <a:rPr lang="el-GR" dirty="0" smtClean="0"/>
              <a:t>Αθήνα (2005)</a:t>
            </a:r>
          </a:p>
          <a:p>
            <a:pPr>
              <a:buNone/>
            </a:pPr>
            <a:r>
              <a:rPr lang="el-GR" dirty="0" smtClean="0"/>
              <a:t>   </a:t>
            </a:r>
            <a:r>
              <a:rPr lang="el-GR" dirty="0" err="1" smtClean="0"/>
              <a:t>Παπαδέας</a:t>
            </a:r>
            <a:r>
              <a:rPr lang="el-GR" dirty="0" smtClean="0"/>
              <a:t> Παναγιώτης, </a:t>
            </a:r>
            <a:r>
              <a:rPr lang="el-GR" b="1" dirty="0" smtClean="0"/>
              <a:t>Χρηματοοικονομική λογιστική πληροφόρηση</a:t>
            </a:r>
            <a:r>
              <a:rPr lang="el-GR" dirty="0" smtClean="0"/>
              <a:t>, Εκδόσεις :ιδιωτική , Αθήνα (2010)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1"/>
          <p:cNvSpPr>
            <a:spLocks noGrp="1"/>
          </p:cNvSpPr>
          <p:nvPr>
            <p:ph type="title"/>
          </p:nvPr>
        </p:nvSpPr>
        <p:spPr>
          <a:xfrm>
            <a:off x="457200" y="549275"/>
            <a:ext cx="8229600" cy="868363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8" name="Rectangle 1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4901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</a:t>
            </a:r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&lt;</a:t>
            </a:r>
            <a:r>
              <a:rPr lang="el-GR" sz="2400" dirty="0" err="1" smtClean="0">
                <a:solidFill>
                  <a:schemeClr val="bg1">
                    <a:lumMod val="50000"/>
                  </a:schemeClr>
                </a:solidFill>
              </a:rPr>
              <a:t>Κυπριωτέλης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 Ευστράτιος&gt;.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&lt;Εισαγωγή στη λογιστική&gt;. 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&lt;Πρέβεζα&gt;, 2015.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Διαθέσιμο από τη δικτυακή διεύθυνση:</a:t>
            </a:r>
          </a:p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2"/>
              </a:rPr>
              <a:t>http://eclass.teiep.gr/OpenClass/courses/ACC10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  <a:hlinkClick r:id="rId2"/>
              </a:rPr>
              <a:t>2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2"/>
              </a:rPr>
              <a:t>/</a:t>
            </a:r>
            <a:endParaRPr lang="en-US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1"/>
          <p:cNvSpPr>
            <a:spLocks noGrp="1"/>
          </p:cNvSpPr>
          <p:nvPr>
            <p:ph type="title"/>
          </p:nvPr>
        </p:nvSpPr>
        <p:spPr>
          <a:xfrm>
            <a:off x="457200" y="549275"/>
            <a:ext cx="8229600" cy="868363"/>
          </a:xfrm>
        </p:spPr>
        <p:txBody>
          <a:bodyPr>
            <a:normAutofit/>
          </a:bodyPr>
          <a:lstStyle/>
          <a:p>
            <a:r>
              <a:rPr lang="el-GR" dirty="0"/>
              <a:t>Σημείωμα Αδειοδότησης</a:t>
            </a:r>
          </a:p>
        </p:txBody>
      </p:sp>
      <p:sp>
        <p:nvSpPr>
          <p:cNvPr id="8" name="Rectangle 1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κ.λ.π.,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pic>
        <p:nvPicPr>
          <p:cNvPr id="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56728" y="3501009"/>
            <a:ext cx="1581685" cy="576063"/>
          </a:xfrm>
          <a:prstGeom prst="rect">
            <a:avLst/>
          </a:prstGeom>
        </p:spPr>
      </p:pic>
      <p:sp>
        <p:nvSpPr>
          <p:cNvPr id="10" name="Rectangle 3"/>
          <p:cNvSpPr/>
          <p:nvPr/>
        </p:nvSpPr>
        <p:spPr>
          <a:xfrm>
            <a:off x="434604" y="463842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sp>
        <p:nvSpPr>
          <p:cNvPr id="11" name="Rectangle 2"/>
          <p:cNvSpPr/>
          <p:nvPr/>
        </p:nvSpPr>
        <p:spPr>
          <a:xfrm>
            <a:off x="590667" y="5940412"/>
            <a:ext cx="633499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740224" y="6012560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1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>
              <a:buNone/>
            </a:pPr>
            <a:r>
              <a:rPr lang="el-GR" sz="5500" b="1" dirty="0" smtClean="0"/>
              <a:t>Τέλος </a:t>
            </a:r>
            <a:r>
              <a:rPr lang="el-GR" sz="5500" b="1" dirty="0"/>
              <a:t>Ενότητας</a:t>
            </a:r>
          </a:p>
        </p:txBody>
      </p:sp>
      <p:sp>
        <p:nvSpPr>
          <p:cNvPr id="8" name="Rectangle 12"/>
          <p:cNvSpPr/>
          <p:nvPr/>
        </p:nvSpPr>
        <p:spPr>
          <a:xfrm>
            <a:off x="1547664" y="3990094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&lt;Θάνου Σοφία&gt;</a:t>
            </a:r>
            <a:endParaRPr lang="el-GR" sz="2900" b="1" dirty="0"/>
          </a:p>
          <a:p>
            <a:pPr algn="r"/>
            <a:r>
              <a:rPr lang="el-GR" sz="2900" dirty="0" smtClean="0"/>
              <a:t>&lt;Πρέβεζα&gt;, 2015</a:t>
            </a:r>
            <a:endParaRPr lang="el-GR" sz="2900" dirty="0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8102" y="5307668"/>
            <a:ext cx="3255169" cy="1036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Εισαγωγή στη   λογιστική , Ενότητα  : Παράδειγμα  απογραφής,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5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6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7" name="Rectangle 14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>
              <a:buNone/>
            </a:pPr>
            <a:r>
              <a:rPr lang="el-GR" sz="5500" b="1" dirty="0"/>
              <a:t>Σημειώματα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1"/>
          <p:cNvSpPr>
            <a:spLocks noGrp="1"/>
          </p:cNvSpPr>
          <p:nvPr>
            <p:ph type="title"/>
          </p:nvPr>
        </p:nvSpPr>
        <p:spPr>
          <a:xfrm>
            <a:off x="457200" y="549275"/>
            <a:ext cx="8229600" cy="868363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8" name="Rectangle 167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Αδειοδότησης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υπερσυνδέσμους.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title"/>
          </p:nvPr>
        </p:nvSpPr>
        <p:spPr>
          <a:xfrm>
            <a:off x="457200" y="2276872"/>
            <a:ext cx="8229600" cy="1080120"/>
          </a:xfrm>
        </p:spPr>
        <p:txBody>
          <a:bodyPr>
            <a:normAutofit/>
          </a:bodyPr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pic>
        <p:nvPicPr>
          <p:cNvPr id="8" name="7 - Θέση περιεχομένου" descr="Λογότυπο για Άδειες χρήσης Creative Commons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47664" y="5445224"/>
            <a:ext cx="1010045" cy="353308"/>
          </a:xfrm>
          <a:prstGeom prst="rect">
            <a:avLst/>
          </a:prstGeom>
        </p:spPr>
      </p:pic>
      <p:pic>
        <p:nvPicPr>
          <p:cNvPr id="9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9912" y="5157192"/>
            <a:ext cx="3240360" cy="7712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7"/>
          <p:cNvSpPr>
            <a:spLocks noGrp="1"/>
          </p:cNvSpPr>
          <p:nvPr>
            <p:ph type="title"/>
          </p:nvPr>
        </p:nvSpPr>
        <p:spPr>
          <a:xfrm>
            <a:off x="457200" y="549275"/>
            <a:ext cx="8229600" cy="868363"/>
          </a:xfrm>
        </p:spPr>
        <p:txBody>
          <a:bodyPr>
            <a:normAutofit/>
          </a:bodyPr>
          <a:lstStyle/>
          <a:p>
            <a:r>
              <a:rPr lang="el-GR" sz="3200" b="1" dirty="0" smtClean="0"/>
              <a:t>Άδειες Χρήσης</a:t>
            </a:r>
            <a:endParaRPr lang="el-GR" sz="3200" b="1" dirty="0"/>
          </a:p>
        </p:txBody>
      </p:sp>
      <p:sp>
        <p:nvSpPr>
          <p:cNvPr id="8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l-GR" sz="2800" dirty="0" smtClean="0"/>
          </a:p>
          <a:p>
            <a:r>
              <a:rPr lang="el-GR" sz="2800" dirty="0" smtClean="0"/>
              <a:t>Το </a:t>
            </a:r>
            <a:r>
              <a:rPr lang="el-GR" sz="2800" dirty="0"/>
              <a:t>παρόν εκπαιδευτικό υλικό υπόκειται σε άδειες χρήσης Creative Commons.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1538" y="6072206"/>
            <a:ext cx="1581685" cy="4611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5616" y="5661248"/>
            <a:ext cx="1581685" cy="461161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549275"/>
            <a:ext cx="8229600" cy="868363"/>
          </a:xfrm>
        </p:spPr>
        <p:txBody>
          <a:bodyPr>
            <a:normAutofit/>
          </a:bodyPr>
          <a:lstStyle/>
          <a:p>
            <a:r>
              <a:rPr lang="el-GR" sz="3200" b="1" dirty="0" smtClean="0"/>
              <a:t>Χρηματοδότηση</a:t>
            </a:r>
            <a:endParaRPr lang="el-GR" sz="3200" b="1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342886" indent="-342886" algn="just"/>
            <a:r>
              <a:rPr lang="el-GR" altLang="el-GR" sz="2400" dirty="0"/>
              <a:t>Το έργο υλοποιείται στο πλαίσιο του Επιχειρησιακού Προγράμματος «</a:t>
            </a:r>
            <a:r>
              <a:rPr lang="el-GR" altLang="el-GR" sz="2400" b="1" dirty="0"/>
              <a:t>Εκπαίδευση και Δια Βίου Μάθηση</a:t>
            </a:r>
            <a:r>
              <a:rPr lang="el-GR" altLang="el-GR" sz="24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400" dirty="0"/>
              <a:t>Το έργο «</a:t>
            </a:r>
            <a:r>
              <a:rPr lang="el-GR" altLang="el-GR" sz="2400" b="1" dirty="0"/>
              <a:t>Ανοικτά Ακαδημαϊκά Μαθήματα στο TEI Ηπείρου</a:t>
            </a:r>
            <a:r>
              <a:rPr lang="el-GR" altLang="el-GR" sz="24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4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5214950"/>
            <a:ext cx="5616624" cy="12858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868958"/>
          </a:xfrm>
        </p:spPr>
        <p:txBody>
          <a:bodyPr>
            <a:normAutofit/>
          </a:bodyPr>
          <a:lstStyle/>
          <a:p>
            <a:r>
              <a:rPr lang="el-GR" sz="3600" b="1" dirty="0" smtClean="0">
                <a:cs typeface="Times New Roman" pitchFamily="18" charset="0"/>
              </a:rPr>
              <a:t>ΣΚΟΠΟΙ ΕΝΟΤΗΤΑΣ</a:t>
            </a:r>
            <a:endParaRPr lang="el-GR" sz="3600" b="1" dirty="0">
              <a:cs typeface="Times New Roman" pitchFamily="18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l-GR" dirty="0" smtClean="0"/>
              <a:t>    Σκοπός της παρούσας ενότητας είναι να αναλυθεί η έννοια των λογαριασμών της λογιστικής .Να εξηγηθεί ο τρόπος με τον οποίο οι λογαριασμοί  βοηθούν ώστε να εξασφαλιστούν οι λεπτομερειακές  πληροφορίες  της οικονομικής δραστηριότητας  ενός οργανισμού και τέλος θα αναλυθεί πως η ομαδοποίηση  και η κατάταξή τους  βοηθάει ώστε να γίνει δυνατή η εκμετάλλευση τους για τη λήψη αποφάσεων της επιχείρησης.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57808"/>
            <a:ext cx="8229600" cy="1143000"/>
          </a:xfrm>
          <a:solidFill>
            <a:schemeClr val="bg1"/>
          </a:solidFill>
        </p:spPr>
        <p:txBody>
          <a:bodyPr>
            <a:normAutofit/>
          </a:bodyPr>
          <a:lstStyle/>
          <a:p>
            <a:pPr eaLnBrk="1" hangingPunct="1"/>
            <a:r>
              <a:rPr lang="el-GR" sz="3600" b="1" dirty="0" smtClean="0"/>
              <a:t>ΛΟΓΑΡΙΑΣΜΟΣ (1) από (2)</a:t>
            </a:r>
            <a:endParaRPr lang="el-GR" sz="3600" b="1" dirty="0" smtClean="0"/>
          </a:p>
        </p:txBody>
      </p:sp>
      <p:sp>
        <p:nvSpPr>
          <p:cNvPr id="145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600200"/>
            <a:ext cx="8435975" cy="4525963"/>
          </a:xfrm>
        </p:spPr>
        <p:txBody>
          <a:bodyPr/>
          <a:lstStyle/>
          <a:p>
            <a:pPr eaLnBrk="1" hangingPunct="1"/>
            <a:r>
              <a:rPr lang="el-GR" dirty="0" smtClean="0"/>
              <a:t>Είναι το μέσο στο οποίο απεικονίζονται συστηματικά, με χρονολογική σειρά και με χρηματική αξία, η αρχική θέση και οι μεταβολές (αυξήσεις και μειώσεις):</a:t>
            </a:r>
          </a:p>
          <a:p>
            <a:pPr eaLnBrk="1" hangingPunct="1"/>
            <a:r>
              <a:rPr lang="el-GR" dirty="0" smtClean="0"/>
              <a:t>1 του Ενεργητικού </a:t>
            </a:r>
          </a:p>
          <a:p>
            <a:pPr eaLnBrk="1" hangingPunct="1"/>
            <a:r>
              <a:rPr lang="el-GR" dirty="0" smtClean="0"/>
              <a:t>2. του Παθητικού </a:t>
            </a:r>
          </a:p>
          <a:p>
            <a:pPr eaLnBrk="1" hangingPunct="1"/>
            <a:r>
              <a:rPr lang="el-GR" dirty="0" smtClean="0"/>
              <a:t>3. της Καθαρής Θέσης</a:t>
            </a:r>
          </a:p>
          <a:p>
            <a:pPr eaLnBrk="1" hangingPunct="1"/>
            <a:endParaRPr lang="el-G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548680"/>
            <a:ext cx="8229600" cy="1143000"/>
          </a:xfrm>
          <a:solidFill>
            <a:schemeClr val="bg1"/>
          </a:solidFill>
        </p:spPr>
        <p:txBody>
          <a:bodyPr>
            <a:normAutofit/>
          </a:bodyPr>
          <a:lstStyle/>
          <a:p>
            <a:pPr eaLnBrk="1" hangingPunct="1"/>
            <a:r>
              <a:rPr lang="el-GR" sz="3600" b="1" dirty="0" smtClean="0"/>
              <a:t>ΛΟΓΑΡΙΑΣΜΟΣ (2) από (2) </a:t>
            </a:r>
            <a:endParaRPr lang="el-GR" sz="3600" b="1" dirty="0" smtClean="0"/>
          </a:p>
        </p:txBody>
      </p:sp>
      <p:sp>
        <p:nvSpPr>
          <p:cNvPr id="147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600200"/>
            <a:ext cx="8435975" cy="4525963"/>
          </a:xfrm>
        </p:spPr>
        <p:txBody>
          <a:bodyPr/>
          <a:lstStyle/>
          <a:p>
            <a:pPr eaLnBrk="1" hangingPunct="1"/>
            <a:r>
              <a:rPr lang="el-GR" dirty="0" smtClean="0"/>
              <a:t>Οι λογαριασμοί χρησιμοποιούνται για την απεικόνιση των μεγεθών που αποτελούν την χρηματοοικονομική κατάσταση της λογιστικής μονάδος.</a:t>
            </a:r>
          </a:p>
          <a:p>
            <a:pPr eaLnBrk="1" hangingPunct="1"/>
            <a:r>
              <a:rPr lang="el-GR" dirty="0" smtClean="0"/>
              <a:t>Υπάρχουν λογαριασμοί και:</a:t>
            </a:r>
          </a:p>
          <a:p>
            <a:pPr eaLnBrk="1" hangingPunct="1"/>
            <a:r>
              <a:rPr lang="el-GR" dirty="0" smtClean="0"/>
              <a:t>Για τα Έσοδα </a:t>
            </a:r>
          </a:p>
          <a:p>
            <a:pPr eaLnBrk="1" hangingPunct="1"/>
            <a:r>
              <a:rPr lang="el-GR" dirty="0" smtClean="0"/>
              <a:t>Για τα Έξοδα </a:t>
            </a:r>
          </a:p>
          <a:p>
            <a:pPr eaLnBrk="1" hangingPunct="1"/>
            <a:r>
              <a:rPr lang="el-GR" dirty="0" smtClean="0"/>
              <a:t>Για τα κέρδη και τις ζημιές</a:t>
            </a:r>
          </a:p>
          <a:p>
            <a:pPr eaLnBrk="1" hangingPunct="1"/>
            <a:endParaRPr lang="el-G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57808"/>
            <a:ext cx="8229600" cy="1143000"/>
          </a:xfrm>
          <a:solidFill>
            <a:schemeClr val="bg1"/>
          </a:solidFill>
        </p:spPr>
        <p:txBody>
          <a:bodyPr>
            <a:normAutofit/>
          </a:bodyPr>
          <a:lstStyle/>
          <a:p>
            <a:pPr eaLnBrk="1" hangingPunct="1"/>
            <a:r>
              <a:rPr lang="el-GR" sz="3600" b="1" dirty="0" smtClean="0"/>
              <a:t>ΣΥΣΤΗΜΑ </a:t>
            </a:r>
            <a:r>
              <a:rPr lang="el-GR" sz="3600" b="1" dirty="0" smtClean="0"/>
              <a:t>ΛΟΓΑΡΙΑΜΩΝ (1) από (2)</a:t>
            </a:r>
            <a:endParaRPr lang="el-GR" sz="3600" b="1" dirty="0" smtClean="0"/>
          </a:p>
        </p:txBody>
      </p:sp>
      <p:sp>
        <p:nvSpPr>
          <p:cNvPr id="148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2060575"/>
            <a:ext cx="8435975" cy="4065588"/>
          </a:xfrm>
        </p:spPr>
        <p:txBody>
          <a:bodyPr/>
          <a:lstStyle/>
          <a:p>
            <a:pPr eaLnBrk="1" hangingPunct="1"/>
            <a:r>
              <a:rPr lang="el-GR" dirty="0" smtClean="0"/>
              <a:t>Από το αντικείμενο δράσης της</a:t>
            </a:r>
          </a:p>
          <a:p>
            <a:pPr eaLnBrk="1" hangingPunct="1"/>
            <a:r>
              <a:rPr lang="el-GR" dirty="0" smtClean="0"/>
              <a:t>Από το μέγεθος της οικονομικής μονάδας</a:t>
            </a:r>
          </a:p>
          <a:p>
            <a:pPr eaLnBrk="1" hangingPunct="1"/>
            <a:r>
              <a:rPr lang="el-GR" dirty="0" smtClean="0"/>
              <a:t>Από την νομοθεσία</a:t>
            </a:r>
          </a:p>
          <a:p>
            <a:pPr eaLnBrk="1" hangingPunct="1"/>
            <a:r>
              <a:rPr lang="el-GR" dirty="0" smtClean="0"/>
              <a:t>Από το Λογιστικό σχέδιο (που ισχύει)</a:t>
            </a:r>
          </a:p>
          <a:p>
            <a:pPr eaLnBrk="1" hangingPunct="1"/>
            <a:r>
              <a:rPr lang="el-GR" dirty="0" smtClean="0"/>
              <a:t>Από τις απαιτήσεις της διοίκησης της επιχειρηματικής μονάδας</a:t>
            </a:r>
          </a:p>
          <a:p>
            <a:pPr eaLnBrk="1" hangingPunct="1">
              <a:buFontTx/>
              <a:buNone/>
            </a:pPr>
            <a:endParaRPr lang="el-GR" dirty="0" smtClean="0"/>
          </a:p>
          <a:p>
            <a:pPr eaLnBrk="1" hangingPunct="1">
              <a:buFontTx/>
              <a:buNone/>
            </a:pPr>
            <a:endParaRPr lang="el-GR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600200"/>
            <a:ext cx="8435975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l-GR" dirty="0" smtClean="0"/>
              <a:t>Το Σύστημα λογαριασμών πρέπει να έχει δύο βασικά χαρακτηριστικά</a:t>
            </a:r>
          </a:p>
          <a:p>
            <a:pPr eaLnBrk="1" hangingPunct="1">
              <a:lnSpc>
                <a:spcPct val="90000"/>
              </a:lnSpc>
            </a:pPr>
            <a:r>
              <a:rPr lang="el-GR" dirty="0" smtClean="0"/>
              <a:t>Όλα τα χρηματοοικονομικά μεγέθη πρέπει να παρακολουθούνται με λογαριασμούς, καθώς επίσης και αυτά τα οποία μας δίνουν το αποτέλεσμα.</a:t>
            </a:r>
          </a:p>
          <a:p>
            <a:pPr eaLnBrk="1" hangingPunct="1">
              <a:lnSpc>
                <a:spcPct val="90000"/>
              </a:lnSpc>
            </a:pPr>
            <a:r>
              <a:rPr lang="el-GR" dirty="0" smtClean="0"/>
              <a:t>Κάθε χρηματοοικονομικό μέγεθος πρέπει να μην είναι να καταχωρηθεί σε περισσότερους από ένα λογαριασμούς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92696"/>
            <a:ext cx="8229600" cy="724942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l-GR" sz="3600" b="1" dirty="0" smtClean="0"/>
              <a:t>ΣΥΣΤΗΜΑ ΛΟΓΑΡΙΑΜΩΝ </a:t>
            </a:r>
            <a:r>
              <a:rPr lang="el-GR" sz="3600" b="1" dirty="0" smtClean="0"/>
              <a:t>(2) </a:t>
            </a:r>
            <a:r>
              <a:rPr lang="el-GR" sz="3600" b="1" dirty="0" smtClean="0"/>
              <a:t>από (2)</a:t>
            </a:r>
            <a:endParaRPr lang="el-GR" sz="36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793</TotalTime>
  <Words>804</Words>
  <Application>Microsoft Office PowerPoint</Application>
  <PresentationFormat>Προβολή στην οθόνη (4:3)</PresentationFormat>
  <Paragraphs>174</Paragraphs>
  <Slides>29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29</vt:i4>
      </vt:variant>
    </vt:vector>
  </HeadingPairs>
  <TitlesOfParts>
    <vt:vector size="30" baseType="lpstr">
      <vt:lpstr>Θέμα του Office</vt:lpstr>
      <vt:lpstr>ΕΙΣΑΓΩΓΗ ΣΤΗ ΛΟΓΙΣΤΙΚΗ</vt:lpstr>
      <vt:lpstr>Ανοιχτά Ακαδημαϊκά Μαθήματα  στο ΤΕΙ Ηπείρου</vt:lpstr>
      <vt:lpstr>Άδειες Χρήσης</vt:lpstr>
      <vt:lpstr>Χρηματοδότηση</vt:lpstr>
      <vt:lpstr>ΣΚΟΠΟΙ ΕΝΟΤΗΤΑΣ</vt:lpstr>
      <vt:lpstr>ΛΟΓΑΡΙΑΣΜΟΣ (1) από (2)</vt:lpstr>
      <vt:lpstr>ΛΟΓΑΡΙΑΣΜΟΣ (2) από (2) </vt:lpstr>
      <vt:lpstr>ΣΥΣΤΗΜΑ ΛΟΓΑΡΙΑΜΩΝ (1) από (2)</vt:lpstr>
      <vt:lpstr>ΣΥΣΤΗΜΑ ΛΟΓΑΡΙΑΜΩΝ (2) από (2)</vt:lpstr>
      <vt:lpstr>ΧΡΗΣΙΜΟΤΗΤΑ  ΤΟΥ ΛΟΓΑΡΙΑΣΜΟΥ </vt:lpstr>
      <vt:lpstr>Μορφή και περιεχόμενο του Λογαριασμού</vt:lpstr>
      <vt:lpstr>Γραφική απεικόνιση του λογαριασμού</vt:lpstr>
      <vt:lpstr>Διαφάνεια 13</vt:lpstr>
      <vt:lpstr>Γενικοί και Ειδικοί Λογαριασμοί</vt:lpstr>
      <vt:lpstr>Γενικοί και Ειδικοί Λογαριασμοί</vt:lpstr>
      <vt:lpstr>Γενικοί και Ειδικοί Λογαριασμοί</vt:lpstr>
      <vt:lpstr>Γενικοί και Ειδικοί Λογαριασμοί</vt:lpstr>
      <vt:lpstr>Γενικοί και Ειδικοί Λογαριασμοί</vt:lpstr>
      <vt:lpstr>Γενικοί και Ειδικοί Λογαριασμοί</vt:lpstr>
      <vt:lpstr>Γενικοί και Ειδικοί Λογαριασμοί</vt:lpstr>
      <vt:lpstr>Γενικοί και Ειδικοί Λογαριασμοί</vt:lpstr>
      <vt:lpstr>Γενικοί και Ειδικοί Λογαριασμοί</vt:lpstr>
      <vt:lpstr>Βιβλιογραφία</vt:lpstr>
      <vt:lpstr>Σημείωμα Αναφοράς</vt:lpstr>
      <vt:lpstr>Σημείωμα Αδειοδότησης</vt:lpstr>
      <vt:lpstr>Διαφάνεια 26</vt:lpstr>
      <vt:lpstr>Διαφάνεια 27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ΧΡΗΜΑΤΟΟΙΚΟΝΟΜΙΚΗ ΛΟΓΙΣΤΙΚΗ</dc:title>
  <dc:creator>pc1</dc:creator>
  <cp:lastModifiedBy>pc1</cp:lastModifiedBy>
  <cp:revision>92</cp:revision>
  <dcterms:created xsi:type="dcterms:W3CDTF">2015-10-27T21:06:30Z</dcterms:created>
  <dcterms:modified xsi:type="dcterms:W3CDTF">2015-11-06T17:18:19Z</dcterms:modified>
</cp:coreProperties>
</file>