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73" r:id="rId24"/>
    <p:sldId id="276" r:id="rId25"/>
    <p:sldId id="279" r:id="rId26"/>
    <p:sldId id="280" r:id="rId27"/>
    <p:sldId id="281" r:id="rId28"/>
    <p:sldId id="284" r:id="rId29"/>
    <p:sldId id="282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2.bin"/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10" Type="http://schemas.microsoft.com/office/2006/relationships/legacyDiagramText" Target="legacyDiagramText14.bin"/><Relationship Id="rId4" Type="http://schemas.microsoft.com/office/2006/relationships/legacyDiagramText" Target="legacyDiagramText8.bin"/><Relationship Id="rId9" Type="http://schemas.microsoft.com/office/2006/relationships/legacyDiagramText" Target="legacyDiagramText13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2.bin"/><Relationship Id="rId3" Type="http://schemas.microsoft.com/office/2006/relationships/legacyDiagramText" Target="legacyDiagramText17.bin"/><Relationship Id="rId7" Type="http://schemas.microsoft.com/office/2006/relationships/legacyDiagramText" Target="legacyDiagramText21.bin"/><Relationship Id="rId2" Type="http://schemas.microsoft.com/office/2006/relationships/legacyDiagramText" Target="legacyDiagramText16.bin"/><Relationship Id="rId1" Type="http://schemas.microsoft.com/office/2006/relationships/legacyDiagramText" Target="legacyDiagramText15.bin"/><Relationship Id="rId6" Type="http://schemas.microsoft.com/office/2006/relationships/legacyDiagramText" Target="legacyDiagramText20.bin"/><Relationship Id="rId5" Type="http://schemas.microsoft.com/office/2006/relationships/legacyDiagramText" Target="legacyDiagramText19.bin"/><Relationship Id="rId10" Type="http://schemas.microsoft.com/office/2006/relationships/legacyDiagramText" Target="legacyDiagramText24.bin"/><Relationship Id="rId4" Type="http://schemas.microsoft.com/office/2006/relationships/legacyDiagramText" Target="legacyDiagramText18.bin"/><Relationship Id="rId9" Type="http://schemas.microsoft.com/office/2006/relationships/legacyDiagramText" Target="legacyDiagramText23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2.bin"/><Relationship Id="rId3" Type="http://schemas.microsoft.com/office/2006/relationships/legacyDiagramText" Target="legacyDiagramText27.bin"/><Relationship Id="rId7" Type="http://schemas.microsoft.com/office/2006/relationships/legacyDiagramText" Target="legacyDiagramText31.bin"/><Relationship Id="rId2" Type="http://schemas.microsoft.com/office/2006/relationships/legacyDiagramText" Target="legacyDiagramText26.bin"/><Relationship Id="rId1" Type="http://schemas.microsoft.com/office/2006/relationships/legacyDiagramText" Target="legacyDiagramText25.bin"/><Relationship Id="rId6" Type="http://schemas.microsoft.com/office/2006/relationships/legacyDiagramText" Target="legacyDiagramText30.bin"/><Relationship Id="rId5" Type="http://schemas.microsoft.com/office/2006/relationships/legacyDiagramText" Target="legacyDiagramText29.bin"/><Relationship Id="rId4" Type="http://schemas.microsoft.com/office/2006/relationships/legacyDiagramText" Target="legacyDiagramText28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5568-6856-4C73-96CE-E3F96F5FE4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:Λογαριασμοί, ΤΜΗΜΑ ΧΡΗΜΑΤΟΟΙΚΟΝΟΜΙΚΉΣ ΚΑΙ ΛΟΓΙΣΤΙΚΗΣ , ΤΕΙ ΗΠΕΙΡΟΥ </a:t>
            </a:r>
            <a:endParaRPr lang="en-US" sz="1400" dirty="0" smtClean="0"/>
          </a:p>
          <a:p>
            <a:pPr algn="ctr"/>
            <a:r>
              <a:rPr lang="el-GR" sz="1400" dirty="0" smtClean="0"/>
              <a:t>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:Λογαριασμοί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553475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ΧΡΗΣΙΜΟΤΗΤΑ  ΤΟΥ ΛΟΓΑΡΙΑΣΜΟΥ </a:t>
            </a:r>
            <a:endParaRPr lang="el-GR" sz="3600" b="1" dirty="0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2350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	Με</a:t>
            </a:r>
            <a:r>
              <a:rPr lang="el-GR" b="1" dirty="0" smtClean="0"/>
              <a:t> </a:t>
            </a:r>
            <a:r>
              <a:rPr lang="el-GR" dirty="0" smtClean="0"/>
              <a:t>τον</a:t>
            </a:r>
            <a:r>
              <a:rPr lang="el-GR" b="1" dirty="0" smtClean="0"/>
              <a:t> λογαριασμό:</a:t>
            </a:r>
          </a:p>
          <a:p>
            <a:pPr eaLnBrk="1" hangingPunct="1"/>
            <a:r>
              <a:rPr lang="el-GR" u="sng" dirty="0" smtClean="0"/>
              <a:t>Απλουστεύονται οι λογιστικές διαδικασίες</a:t>
            </a:r>
          </a:p>
          <a:p>
            <a:pPr eaLnBrk="1" hangingPunct="1"/>
            <a:r>
              <a:rPr lang="el-GR" u="sng" dirty="0" smtClean="0"/>
              <a:t>Παρακολουθούνται διαχρονικά τα χρηματοοικονομικά μεγέθη</a:t>
            </a:r>
          </a:p>
          <a:p>
            <a:pPr eaLnBrk="1" hangingPunct="1"/>
            <a:r>
              <a:rPr lang="el-GR" u="sng" dirty="0" smtClean="0"/>
              <a:t>Διευκολύνεται ο προγραμματισμός και ο έλεγχος</a:t>
            </a:r>
          </a:p>
          <a:p>
            <a:pPr eaLnBrk="1" hangingPunct="1"/>
            <a:r>
              <a:rPr lang="el-GR" u="sng" dirty="0" smtClean="0"/>
              <a:t>Παρέχονται πληροφορίες (ιδιωτικές και κοινωνικές)</a:t>
            </a: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Μορφή και περιεχόμενο του Λογαριασμού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332288"/>
          </a:xfrm>
        </p:spPr>
        <p:txBody>
          <a:bodyPr/>
          <a:lstStyle/>
          <a:p>
            <a:pPr eaLnBrk="1" hangingPunct="1"/>
            <a:r>
              <a:rPr lang="el-GR" sz="3300" dirty="0" smtClean="0"/>
              <a:t>Τίτλος</a:t>
            </a:r>
          </a:p>
          <a:p>
            <a:pPr eaLnBrk="1" hangingPunct="1"/>
            <a:r>
              <a:rPr lang="el-GR" sz="3300" dirty="0" smtClean="0"/>
              <a:t>Ημερομηνία καταχώρησης</a:t>
            </a:r>
          </a:p>
          <a:p>
            <a:pPr eaLnBrk="1" hangingPunct="1"/>
            <a:r>
              <a:rPr lang="el-GR" sz="3300" dirty="0" smtClean="0"/>
              <a:t>Τις επεξηγήσεις της καταχώρησης</a:t>
            </a:r>
          </a:p>
          <a:p>
            <a:pPr eaLnBrk="1" hangingPunct="1"/>
            <a:r>
              <a:rPr lang="el-GR" sz="3300" dirty="0" smtClean="0"/>
              <a:t>Τα ποσά</a:t>
            </a:r>
          </a:p>
          <a:p>
            <a:pPr eaLnBrk="1" hangingPunct="1"/>
            <a:endParaRPr lang="el-GR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8853"/>
            <a:ext cx="8642350" cy="1223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4000" b="1" u="sng" dirty="0" smtClean="0">
                <a:solidFill>
                  <a:schemeClr val="tx1"/>
                </a:solidFill>
              </a:rPr>
              <a:t>Γραφική απεικόνιση του λογαριασμού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844675"/>
            <a:ext cx="9036050" cy="4679950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l-GR" sz="3600" b="1" dirty="0" smtClean="0"/>
              <a:t>ΧΡΕΩΣΗ                          ΠΙΣΤΩΣΗ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V="1">
            <a:off x="468313" y="263683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500563" y="26368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204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395536" y="62068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/>
              <a:t>Η ΕΝΝΟΙΑ ΤΟΥ ΚΑΘΟΛΙΚΟΥ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48606"/>
            <a:ext cx="8785225" cy="7921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64235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Ανάλογα με τον βαθμό ανάλυσης</a:t>
            </a:r>
          </a:p>
          <a:p>
            <a:pPr eaLnBrk="1" hangingPunct="1">
              <a:lnSpc>
                <a:spcPct val="90000"/>
              </a:lnSpc>
            </a:pPr>
            <a:endParaRPr lang="el-GR" sz="3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ΓΕΝΙΚΟΙ ΛΟΓΑΡΙΑΜΟΙ</a:t>
            </a:r>
          </a:p>
          <a:p>
            <a:pPr eaLnBrk="1" hangingPunct="1">
              <a:lnSpc>
                <a:spcPct val="90000"/>
              </a:lnSpc>
            </a:pPr>
            <a:endParaRPr lang="el-GR" sz="3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3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ΕΙΔΙΚΟΙ ΛΟΓΑΡΙΑΣΜΟΙ</a:t>
            </a:r>
            <a:endParaRPr lang="el-GR" sz="30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48606"/>
            <a:ext cx="8785225" cy="7921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64235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Ανάλογα με τον βαθμό ανάλυσης</a:t>
            </a:r>
          </a:p>
          <a:p>
            <a:pPr eaLnBrk="1" hangingPunct="1">
              <a:lnSpc>
                <a:spcPct val="90000"/>
              </a:lnSpc>
            </a:pPr>
            <a:endParaRPr lang="el-GR" sz="3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ΓΕΝΙΚΟΙ ΛΟΓΑΡΙΑΜΟΙ</a:t>
            </a:r>
          </a:p>
          <a:p>
            <a:pPr eaLnBrk="1" hangingPunct="1">
              <a:lnSpc>
                <a:spcPct val="90000"/>
              </a:lnSpc>
            </a:pPr>
            <a:endParaRPr lang="el-GR" sz="3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Λογαριασμοί Γενικού Καθολικού</a:t>
            </a:r>
          </a:p>
          <a:p>
            <a:pPr eaLnBrk="1" hangingPunct="1">
              <a:lnSpc>
                <a:spcPct val="90000"/>
              </a:lnSpc>
            </a:pPr>
            <a:endParaRPr lang="el-GR" sz="3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ΕΙΔΙΚΟΙ ΛΟΓΑΡΙΑΣΜΟΙ</a:t>
            </a:r>
          </a:p>
          <a:p>
            <a:pPr eaLnBrk="1" hangingPunct="1">
              <a:lnSpc>
                <a:spcPct val="90000"/>
              </a:lnSpc>
            </a:pPr>
            <a:endParaRPr lang="el-GR" sz="3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3000" b="1" dirty="0" smtClean="0">
                <a:solidFill>
                  <a:schemeClr val="tx1"/>
                </a:solidFill>
              </a:rPr>
              <a:t>Λογαριασμοί Αναλυτικών Καθολικών</a:t>
            </a:r>
            <a:endParaRPr lang="el-GR" sz="30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263" y="548606"/>
            <a:ext cx="8785225" cy="7921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642350" cy="5256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800" b="1" dirty="0" smtClean="0">
                <a:solidFill>
                  <a:schemeClr val="tx1"/>
                </a:solidFill>
              </a:rPr>
              <a:t>Ανάλογα με τον βαθμό ανάλυσης</a:t>
            </a:r>
          </a:p>
          <a:p>
            <a:pPr eaLnBrk="1" hangingPunct="1">
              <a:lnSpc>
                <a:spcPct val="90000"/>
              </a:lnSpc>
            </a:pPr>
            <a:endParaRPr lang="el-GR" sz="1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>
                <a:solidFill>
                  <a:schemeClr val="tx1"/>
                </a:solidFill>
              </a:rPr>
              <a:t>ΓΕΝΙΚΟΙ ΛΟΓΑΡΙΑΜΟΙ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>
                <a:solidFill>
                  <a:schemeClr val="tx1"/>
                </a:solidFill>
              </a:rPr>
              <a:t>Λογαριασμοί Γενικού Καθολικού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l-GR" sz="2800" b="1" dirty="0" smtClean="0">
                <a:solidFill>
                  <a:schemeClr val="tx1"/>
                </a:solidFill>
              </a:rPr>
              <a:t>Πρωτοβάθμιοι Λογαριασμοί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l-GR" sz="2800" b="1" dirty="0" smtClean="0">
                <a:solidFill>
                  <a:schemeClr val="tx1"/>
                </a:solidFill>
              </a:rPr>
              <a:t>Δευτεροβάθμιοι Λογαριασμοί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endParaRPr lang="el-GR" sz="1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>
                <a:solidFill>
                  <a:schemeClr val="tx1"/>
                </a:solidFill>
              </a:rPr>
              <a:t>ΕΙΔΙΚΟΙ ΛΟΓΑΡΙΑΣΜΟΙ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>
                <a:solidFill>
                  <a:schemeClr val="tx1"/>
                </a:solidFill>
              </a:rPr>
              <a:t>Λογαριασμοί Αναλυτικών Καθολικών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l-GR" sz="2800" b="1" dirty="0" smtClean="0">
                <a:solidFill>
                  <a:schemeClr val="tx1"/>
                </a:solidFill>
              </a:rPr>
              <a:t>Τριτοβάθμιοι Λογαριασμοί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l-GR" sz="2800" b="1" dirty="0" err="1" smtClean="0">
                <a:solidFill>
                  <a:schemeClr val="tx1"/>
                </a:solidFill>
              </a:rPr>
              <a:t>Τεταρτοβάθμιοι</a:t>
            </a:r>
            <a:r>
              <a:rPr lang="el-GR" sz="2800" b="1" dirty="0" smtClean="0">
                <a:solidFill>
                  <a:schemeClr val="tx1"/>
                </a:solidFill>
              </a:rPr>
              <a:t> Λογαριασμοί</a:t>
            </a:r>
            <a:endParaRPr lang="el-GR" sz="28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                     </a:t>
            </a:r>
          </a:p>
        </p:txBody>
      </p:sp>
      <p:graphicFrame>
        <p:nvGraphicFramePr>
          <p:cNvPr id="1026" name="Organization Chart 13"/>
          <p:cNvGraphicFramePr>
            <a:graphicFrameLocks/>
          </p:cNvGraphicFramePr>
          <p:nvPr>
            <p:ph type="dgm" idx="1"/>
          </p:nvPr>
        </p:nvGraphicFramePr>
        <p:xfrm>
          <a:off x="442913" y="2047230"/>
          <a:ext cx="8208962" cy="21018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633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sp>
        <p:nvSpPr>
          <p:cNvPr id="20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9144000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                     </a:t>
            </a:r>
          </a:p>
        </p:txBody>
      </p:sp>
      <p:graphicFrame>
        <p:nvGraphicFramePr>
          <p:cNvPr id="2050" name="Organization Chart 4"/>
          <p:cNvGraphicFramePr>
            <a:graphicFrameLocks/>
          </p:cNvGraphicFramePr>
          <p:nvPr>
            <p:ph type="dgm" idx="1"/>
          </p:nvPr>
        </p:nvGraphicFramePr>
        <p:xfrm>
          <a:off x="442913" y="2046188"/>
          <a:ext cx="8208962" cy="39751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3884"/>
            <a:ext cx="8229600" cy="8509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sp>
        <p:nvSpPr>
          <p:cNvPr id="30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9144000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                     </a:t>
            </a:r>
          </a:p>
        </p:txBody>
      </p:sp>
      <p:graphicFrame>
        <p:nvGraphicFramePr>
          <p:cNvPr id="3074" name="Organization Chart 4"/>
          <p:cNvGraphicFramePr>
            <a:graphicFrameLocks/>
          </p:cNvGraphicFramePr>
          <p:nvPr>
            <p:ph type="dgm" idx="1"/>
          </p:nvPr>
        </p:nvGraphicFramePr>
        <p:xfrm>
          <a:off x="658937" y="1628800"/>
          <a:ext cx="7945511" cy="5184576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9013" algn="l"/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Λογαριασμοί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9" y="-1"/>
            <a:ext cx="3059832" cy="1425149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5827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graphicFrame>
        <p:nvGraphicFramePr>
          <p:cNvPr id="4098" name="Organization Chart 4"/>
          <p:cNvGraphicFramePr>
            <a:graphicFrameLocks/>
          </p:cNvGraphicFramePr>
          <p:nvPr>
            <p:ph sz="half" idx="1"/>
          </p:nvPr>
        </p:nvGraphicFramePr>
        <p:xfrm>
          <a:off x="457200" y="2099964"/>
          <a:ext cx="4038600" cy="4497388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41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                     </a:t>
            </a:r>
          </a:p>
        </p:txBody>
      </p:sp>
      <p:graphicFrame>
        <p:nvGraphicFramePr>
          <p:cNvPr id="4107" name="Organization Chart 13"/>
          <p:cNvGraphicFramePr>
            <a:graphicFrameLocks/>
          </p:cNvGraphicFramePr>
          <p:nvPr>
            <p:ph sz="half" idx="2"/>
          </p:nvPr>
        </p:nvGraphicFramePr>
        <p:xfrm>
          <a:off x="4648200" y="2071389"/>
          <a:ext cx="4038600" cy="4525963"/>
        </p:xfrm>
        <a:graphic>
          <a:graphicData uri="http://schemas.openxmlformats.org/drawingml/2006/compatibility">
            <com:legacyDrawing xmlns:com="http://schemas.openxmlformats.org/drawingml/2006/compatibility" spid="_x0000_s410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sp>
        <p:nvSpPr>
          <p:cNvPr id="17411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                     Χ      Πελάτες       Π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r>
              <a:rPr lang="el-GR" dirty="0" smtClean="0"/>
              <a:t>    </a:t>
            </a:r>
          </a:p>
          <a:p>
            <a:pPr eaLnBrk="1" hangingPunct="1">
              <a:buFontTx/>
              <a:buNone/>
            </a:pPr>
            <a:r>
              <a:rPr lang="el-GR" dirty="0" smtClean="0"/>
              <a:t>Χ Εσωτερικού Π              Χ Εξωτερικού Π</a:t>
            </a:r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sp>
        <p:nvSpPr>
          <p:cNvPr id="17412" name="Line 14"/>
          <p:cNvSpPr>
            <a:spLocks noChangeShapeType="1"/>
          </p:cNvSpPr>
          <p:nvPr/>
        </p:nvSpPr>
        <p:spPr bwMode="auto">
          <a:xfrm>
            <a:off x="2843213" y="2133600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413" name="Line 15"/>
          <p:cNvSpPr>
            <a:spLocks noChangeShapeType="1"/>
          </p:cNvSpPr>
          <p:nvPr/>
        </p:nvSpPr>
        <p:spPr bwMode="auto">
          <a:xfrm>
            <a:off x="4572000" y="21336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414" name="Line 17"/>
          <p:cNvSpPr>
            <a:spLocks noChangeShapeType="1"/>
          </p:cNvSpPr>
          <p:nvPr/>
        </p:nvSpPr>
        <p:spPr bwMode="auto">
          <a:xfrm>
            <a:off x="4284663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415" name="Line 18"/>
          <p:cNvSpPr>
            <a:spLocks noChangeShapeType="1"/>
          </p:cNvSpPr>
          <p:nvPr/>
        </p:nvSpPr>
        <p:spPr bwMode="auto">
          <a:xfrm>
            <a:off x="539750" y="4437063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416" name="Line 19"/>
          <p:cNvSpPr>
            <a:spLocks noChangeShapeType="1"/>
          </p:cNvSpPr>
          <p:nvPr/>
        </p:nvSpPr>
        <p:spPr bwMode="auto">
          <a:xfrm>
            <a:off x="4932363" y="4437063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417" name="Line 20"/>
          <p:cNvSpPr>
            <a:spLocks noChangeShapeType="1"/>
          </p:cNvSpPr>
          <p:nvPr/>
        </p:nvSpPr>
        <p:spPr bwMode="auto">
          <a:xfrm>
            <a:off x="2195513" y="44370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418" name="Line 21"/>
          <p:cNvSpPr>
            <a:spLocks noChangeShapeType="1"/>
          </p:cNvSpPr>
          <p:nvPr/>
        </p:nvSpPr>
        <p:spPr bwMode="auto">
          <a:xfrm>
            <a:off x="6877050" y="44370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smtClean="0">
                <a:solidFill>
                  <a:schemeClr val="tx1"/>
                </a:solidFill>
              </a:rPr>
              <a:t>Γενικοί και Ειδικοί Λογαριασμοί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                     Χ      Πελάτες       Π</a:t>
            </a:r>
          </a:p>
          <a:p>
            <a:pPr eaLnBrk="1" hangingPunct="1">
              <a:buFontTx/>
              <a:buNone/>
            </a:pPr>
            <a:r>
              <a:rPr lang="el-GR" dirty="0" smtClean="0"/>
              <a:t>                        10.000    3.000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r>
              <a:rPr lang="el-GR" dirty="0" smtClean="0"/>
              <a:t>    </a:t>
            </a:r>
          </a:p>
          <a:p>
            <a:pPr eaLnBrk="1" hangingPunct="1">
              <a:buFontTx/>
              <a:buNone/>
            </a:pPr>
            <a:r>
              <a:rPr lang="el-GR" dirty="0" smtClean="0"/>
              <a:t>Χ Εσωτερικού Π              Χ Εξωτερικού Π</a:t>
            </a:r>
          </a:p>
          <a:p>
            <a:pPr eaLnBrk="1" hangingPunct="1">
              <a:buFontTx/>
              <a:buNone/>
            </a:pPr>
            <a:r>
              <a:rPr lang="el-GR" dirty="0" smtClean="0"/>
              <a:t>   6.000     2.000                   4.000    1.000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843213" y="2133600"/>
            <a:ext cx="352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572000" y="21336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284663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39750" y="4437063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932363" y="4437063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195513" y="44370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877050" y="44370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Εισαγωγή στη   λογιστική , Ενότητα  : Παράδειγμα  απογραφής,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 Σκοπός της παρούσας ενότητας είναι να αναλυθεί η έννοια των λογαριασμών της λογιστικής .Να εξηγηθεί ο τρόπος με τον οποίο οι λογαριασμοί  βοηθούν ώστε να εξασφαλιστούν οι λεπτομερειακές  πληροφορίες  της οικονομικής δραστηριότητας  ενός οργανισμού και τέλος θα αναλυθεί πως η ομαδοποίηση  και η κατάταξή τους  βοηθάει ώστε να γίνει δυνατή η εκμετάλλευση τους για τη λήψη αποφάσεων της επιχείρησης.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ΛΟΓΑΡΙΑΣΜΟΣ (1) από (2)</a:t>
            </a:r>
            <a:endParaRPr lang="el-GR" sz="3600" b="1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Είναι το μέσο στο οποίο απεικονίζονται συστηματικά, με χρονολογική σειρά και με χρηματική αξία, η αρχική θέση και οι μεταβολές (αυξήσεις και μειώσεις):</a:t>
            </a:r>
          </a:p>
          <a:p>
            <a:pPr eaLnBrk="1" hangingPunct="1"/>
            <a:r>
              <a:rPr lang="el-GR" dirty="0" smtClean="0"/>
              <a:t>1 του Ενεργητικού </a:t>
            </a:r>
          </a:p>
          <a:p>
            <a:pPr eaLnBrk="1" hangingPunct="1"/>
            <a:r>
              <a:rPr lang="el-GR" dirty="0" smtClean="0"/>
              <a:t>2. του Παθητικού </a:t>
            </a:r>
          </a:p>
          <a:p>
            <a:pPr eaLnBrk="1" hangingPunct="1"/>
            <a:r>
              <a:rPr lang="el-GR" dirty="0" smtClean="0"/>
              <a:t>3. της Καθαρής Θέσης</a:t>
            </a: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ΛΟΓΑΡΙΑΣΜΟΣ (2) από (2) </a:t>
            </a:r>
            <a:endParaRPr lang="el-GR" sz="3600" b="1" dirty="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Οι λογαριασμοί χρησιμοποιούνται για την απεικόνιση των μεγεθών που αποτελούν την χρηματοοικονομική κατάσταση της λογιστικής μονάδος.</a:t>
            </a:r>
          </a:p>
          <a:p>
            <a:pPr eaLnBrk="1" hangingPunct="1"/>
            <a:r>
              <a:rPr lang="el-GR" dirty="0" smtClean="0"/>
              <a:t>Υπάρχουν λογαριασμοί και:</a:t>
            </a:r>
          </a:p>
          <a:p>
            <a:pPr eaLnBrk="1" hangingPunct="1"/>
            <a:r>
              <a:rPr lang="el-GR" dirty="0" smtClean="0"/>
              <a:t>Για τα Έσοδα </a:t>
            </a:r>
          </a:p>
          <a:p>
            <a:pPr eaLnBrk="1" hangingPunct="1"/>
            <a:r>
              <a:rPr lang="el-GR" dirty="0" smtClean="0"/>
              <a:t>Για τα Έξοδα </a:t>
            </a:r>
          </a:p>
          <a:p>
            <a:pPr eaLnBrk="1" hangingPunct="1"/>
            <a:r>
              <a:rPr lang="el-GR" dirty="0" smtClean="0"/>
              <a:t>Για τα κέρδη και τις ζημιές</a:t>
            </a: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ΣΥΣΤΗΜΑ </a:t>
            </a:r>
            <a:r>
              <a:rPr lang="el-GR" sz="3600" b="1" dirty="0" smtClean="0"/>
              <a:t>ΛΟΓΑΡΙΑΜΩΝ (1) από (2)</a:t>
            </a:r>
            <a:endParaRPr lang="el-GR" sz="3600" b="1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435975" cy="4065588"/>
          </a:xfrm>
        </p:spPr>
        <p:txBody>
          <a:bodyPr/>
          <a:lstStyle/>
          <a:p>
            <a:pPr eaLnBrk="1" hangingPunct="1"/>
            <a:r>
              <a:rPr lang="el-GR" dirty="0" smtClean="0"/>
              <a:t>Από το αντικείμενο δράσης της</a:t>
            </a:r>
          </a:p>
          <a:p>
            <a:pPr eaLnBrk="1" hangingPunct="1"/>
            <a:r>
              <a:rPr lang="el-GR" dirty="0" smtClean="0"/>
              <a:t>Από το μέγεθος της οικονομικής μονάδας</a:t>
            </a:r>
          </a:p>
          <a:p>
            <a:pPr eaLnBrk="1" hangingPunct="1"/>
            <a:r>
              <a:rPr lang="el-GR" dirty="0" smtClean="0"/>
              <a:t>Από την νομοθεσία</a:t>
            </a:r>
          </a:p>
          <a:p>
            <a:pPr eaLnBrk="1" hangingPunct="1"/>
            <a:r>
              <a:rPr lang="el-GR" dirty="0" smtClean="0"/>
              <a:t>Από το Λογιστικό σχέδιο (που ισχύει)</a:t>
            </a:r>
          </a:p>
          <a:p>
            <a:pPr eaLnBrk="1" hangingPunct="1"/>
            <a:r>
              <a:rPr lang="el-GR" dirty="0" smtClean="0"/>
              <a:t>Από τις απαιτήσεις της διοίκησης της επιχειρηματικής μονάδας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dirty="0" smtClean="0"/>
              <a:t>Το Σύστημα λογαριασμών πρέπει να έχει δύο βασικά χαρακτηριστικά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Όλα τα χρηματοοικονομικά μεγέθη πρέπει να παρακολουθούνται με λογαριασμούς, καθώς επίσης και αυτά τα οποία μας δίνουν το αποτέλεσμα.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Κάθε χρηματοοικονομικό μέγεθος πρέπει να μην είναι να καταχωρηθεί σε περισσότερους από ένα λογαριασμούς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sz="3600" b="1" dirty="0" smtClean="0"/>
              <a:t>ΣΥΣΤΗΜΑ ΛΟΓΑΡΙΑΜΩΝ </a:t>
            </a:r>
            <a:r>
              <a:rPr lang="el-GR" sz="3600" b="1" dirty="0" smtClean="0"/>
              <a:t>(2) </a:t>
            </a:r>
            <a:r>
              <a:rPr lang="el-GR" sz="3600" b="1" dirty="0" smtClean="0"/>
              <a:t>από (2)</a:t>
            </a:r>
            <a:endParaRPr lang="el-G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804</Words>
  <Application>Microsoft Office PowerPoint</Application>
  <PresentationFormat>Προβολή στην οθόνη (4:3)</PresentationFormat>
  <Paragraphs>174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ΛΟΓΑΡΙΑΣΜΟΣ (1) από (2)</vt:lpstr>
      <vt:lpstr>ΛΟΓΑΡΙΑΣΜΟΣ (2) από (2) </vt:lpstr>
      <vt:lpstr>ΣΥΣΤΗΜΑ ΛΟΓΑΡΙΑΜΩΝ (1) από (2)</vt:lpstr>
      <vt:lpstr>ΣΥΣΤΗΜΑ ΛΟΓΑΡΙΑΜΩΝ (2) από (2)</vt:lpstr>
      <vt:lpstr>ΧΡΗΣΙΜΟΤΗΤΑ  ΤΟΥ ΛΟΓΑΡΙΑΣΜΟΥ </vt:lpstr>
      <vt:lpstr>Μορφή και περιεχόμενο του Λογαριασμού</vt:lpstr>
      <vt:lpstr>Γραφική απεικόνιση του λογαριασμού</vt:lpstr>
      <vt:lpstr>Διαφάνεια 13</vt:lpstr>
      <vt:lpstr>Γενικοί και Ειδικοί Λογαριασμοί</vt:lpstr>
      <vt:lpstr>Γενικοί και Ειδικοί Λογαριασμοί</vt:lpstr>
      <vt:lpstr>Γενικοί και Ειδικοί Λογαριασμοί</vt:lpstr>
      <vt:lpstr>Γενικοί και Ειδικοί Λογαριασμοί</vt:lpstr>
      <vt:lpstr>Γενικοί και Ειδικοί Λογαριασμοί</vt:lpstr>
      <vt:lpstr>Γενικοί και Ειδικοί Λογαριασμοί</vt:lpstr>
      <vt:lpstr>Γενικοί και Ειδικοί Λογαριασμοί</vt:lpstr>
      <vt:lpstr>Γενικοί και Ειδικοί Λογαριασμοί</vt:lpstr>
      <vt:lpstr>Γενικοί και Ειδικοί Λογαριασμοί</vt:lpstr>
      <vt:lpstr>Βιβλιογραφία</vt:lpstr>
      <vt:lpstr>Σημείωμα Αναφοράς</vt:lpstr>
      <vt:lpstr>Σημείωμα Αδειοδότησης</vt:lpstr>
      <vt:lpstr>Διαφάνεια 26</vt:lpstr>
      <vt:lpstr>Διαφάνεια 27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92</cp:revision>
  <dcterms:created xsi:type="dcterms:W3CDTF">2015-10-27T21:06:30Z</dcterms:created>
  <dcterms:modified xsi:type="dcterms:W3CDTF">2015-11-06T17:18:19Z</dcterms:modified>
</cp:coreProperties>
</file>