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300" r:id="rId9"/>
    <p:sldId id="301" r:id="rId10"/>
    <p:sldId id="310" r:id="rId11"/>
    <p:sldId id="303" r:id="rId12"/>
    <p:sldId id="302" r:id="rId13"/>
    <p:sldId id="304" r:id="rId14"/>
    <p:sldId id="305" r:id="rId15"/>
    <p:sldId id="306" r:id="rId16"/>
    <p:sldId id="307" r:id="rId17"/>
    <p:sldId id="308" r:id="rId18"/>
    <p:sldId id="309" r:id="rId19"/>
    <p:sldId id="311" r:id="rId20"/>
    <p:sldId id="312" r:id="rId21"/>
    <p:sldId id="292" r:id="rId22"/>
    <p:sldId id="293" r:id="rId23"/>
    <p:sldId id="294" r:id="rId24"/>
    <p:sldId id="295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758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478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17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</a:t>
            </a:r>
            <a:r>
              <a:rPr lang="el-GR" sz="1000" b="1" baseline="0" dirty="0" smtClean="0">
                <a:solidFill>
                  <a:schemeClr val="bg1"/>
                </a:solidFill>
              </a:rPr>
              <a:t> </a:t>
            </a:r>
            <a:r>
              <a:rPr lang="el-GR" sz="1000" b="0" dirty="0" smtClean="0">
                <a:solidFill>
                  <a:schemeClr val="bg1"/>
                </a:solidFill>
              </a:rPr>
              <a:t>Αποκατάσταση ακοής με ακουστικά βαρηκοΐας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b="0" dirty="0" smtClean="0">
                <a:solidFill>
                  <a:schemeClr val="bg1"/>
                </a:solidFill>
              </a:rPr>
              <a:t>Αποκατάσταση ακοής με ακουστικά βαρηκοΐας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41/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Ακοολογία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12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Αποκατάσταση </a:t>
            </a:r>
            <a:r>
              <a:rPr lang="el-GR" sz="2800" b="1" dirty="0"/>
              <a:t>ακοής με ακουστικά </a:t>
            </a:r>
            <a:r>
              <a:rPr lang="el-GR" sz="2800" b="1" dirty="0" smtClean="0"/>
              <a:t>βαρηκοΐας</a:t>
            </a:r>
            <a:endParaRPr lang="el-GR" sz="2800" dirty="0" smtClean="0"/>
          </a:p>
          <a:p>
            <a:r>
              <a:rPr lang="el-GR" sz="2800" dirty="0" smtClean="0"/>
              <a:t>Ναυσικά </a:t>
            </a:r>
            <a:r>
              <a:rPr lang="el-GR" sz="2800" dirty="0" err="1" smtClean="0"/>
              <a:t>Ζιάβρα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Ακουστικά βαρηκοΐας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0947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l-GR" dirty="0" smtClean="0">
                <a:ln w="900" cmpd="sng">
                  <a:prstDash val="solid"/>
                </a:ln>
              </a:rPr>
              <a:t>ΒΤΕ ΑΒ</a:t>
            </a:r>
            <a:endParaRPr lang="en-GB" dirty="0">
              <a:ln w="900" cmpd="sng">
                <a:prstDash val="solid"/>
              </a:ln>
            </a:endParaRP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Ακουστικά </a:t>
            </a:r>
            <a:r>
              <a:rPr lang="el-GR" dirty="0" smtClean="0"/>
              <a:t>βαρηκοΐας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06193"/>
            <a:ext cx="2570558" cy="311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ITC AB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Ακουστικά βαρηκοΐας (2)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38751"/>
            <a:ext cx="2323804" cy="30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8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Εικόνα ακουστικών ΑΒ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Ακουστικά ΑΒ σωματικού τύπου</a:t>
            </a:r>
            <a:endParaRPr lang="en-US" dirty="0"/>
          </a:p>
        </p:txBody>
      </p:sp>
      <p:pic>
        <p:nvPicPr>
          <p:cNvPr id="10" name="Picture 10" descr="DSC02553-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921" b="492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789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Ακουστικά ΑΒ σωματικού </a:t>
            </a:r>
            <a:r>
              <a:rPr lang="el-GR" dirty="0" smtClean="0"/>
              <a:t>τύπου (2)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l-GR" sz="3000" dirty="0">
                <a:ln w="1905"/>
              </a:rPr>
              <a:t>Μικρόφωνο, ενισχυτής και μπαταρία βρίσκονται σε μια συσκευή (κουτί) που ο βαρήκοος στηρίζει κάπου στο σώμα του, ενώ το μεγάφωνο τοποθετείται στο αυτί και συνδέεται με τον ενισχυτή με μακρύ </a:t>
            </a:r>
            <a:r>
              <a:rPr lang="el-GR" sz="3000" dirty="0" smtClean="0">
                <a:ln w="1905"/>
              </a:rPr>
              <a:t>καλώδιο</a:t>
            </a:r>
            <a:endParaRPr lang="el-GR" sz="3000" dirty="0">
              <a:ln w="1905"/>
            </a:endParaRPr>
          </a:p>
          <a:p>
            <a:pPr>
              <a:lnSpc>
                <a:spcPct val="120000"/>
              </a:lnSpc>
            </a:pPr>
            <a:r>
              <a:rPr lang="el-GR" sz="3000" dirty="0">
                <a:ln w="1905"/>
              </a:rPr>
              <a:t>Μεγάλο ακουστικό </a:t>
            </a:r>
            <a:r>
              <a:rPr lang="el-GR" sz="3000" dirty="0" smtClean="0">
                <a:ln w="1905"/>
              </a:rPr>
              <a:t>κέρδος</a:t>
            </a:r>
            <a:endParaRPr lang="el-GR" sz="3000" dirty="0">
              <a:ln w="1905"/>
            </a:endParaRPr>
          </a:p>
          <a:p>
            <a:pPr>
              <a:lnSpc>
                <a:spcPct val="120000"/>
              </a:lnSpc>
            </a:pPr>
            <a:r>
              <a:rPr lang="el-GR" sz="3000" dirty="0">
                <a:ln w="1905"/>
              </a:rPr>
              <a:t>Δύσχρηστο λόγω </a:t>
            </a:r>
            <a:r>
              <a:rPr lang="el-GR" sz="3000" dirty="0" smtClean="0">
                <a:ln w="1905"/>
              </a:rPr>
              <a:t>όγκου</a:t>
            </a:r>
            <a:endParaRPr lang="el-GR" sz="3000" dirty="0">
              <a:ln w="1905"/>
            </a:endParaRP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280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Θηλές και σωληνίσκοι</a:t>
            </a:r>
            <a:endParaRPr lang="en-US" dirty="0"/>
          </a:p>
        </p:txBody>
      </p:sp>
      <p:pic>
        <p:nvPicPr>
          <p:cNvPr id="7" name="Picture 9" descr="DSC02536-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921" b="4921"/>
          <a:stretch>
            <a:fillRect/>
          </a:stretch>
        </p:blipFill>
        <p:spPr>
          <a:noFill/>
          <a:ln/>
        </p:spPr>
      </p:pic>
    </p:spTree>
    <p:extLst>
      <p:ext uri="{BB962C8B-B14F-4D97-AF65-F5344CB8AC3E}">
        <p14:creationId xmlns:p14="http://schemas.microsoft.com/office/powerpoint/2010/main" val="247611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Θηλές και </a:t>
            </a:r>
            <a:r>
              <a:rPr lang="el-GR" dirty="0" smtClean="0"/>
              <a:t>σωληνίσκοι (2)</a:t>
            </a:r>
            <a:endParaRPr lang="en-US" dirty="0"/>
          </a:p>
        </p:txBody>
      </p:sp>
      <p:pic>
        <p:nvPicPr>
          <p:cNvPr id="6" name="Picture 14" descr="DSC02550-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868" b="5868"/>
          <a:stretch>
            <a:fillRect/>
          </a:stretch>
        </p:blipFill>
        <p:spPr>
          <a:noFill/>
          <a:ln/>
        </p:spPr>
      </p:pic>
    </p:spTree>
    <p:extLst>
      <p:ext uri="{BB962C8B-B14F-4D97-AF65-F5344CB8AC3E}">
        <p14:creationId xmlns:p14="http://schemas.microsoft.com/office/powerpoint/2010/main" val="161846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Θηλές </a:t>
            </a:r>
            <a:r>
              <a:rPr lang="el-GR" dirty="0"/>
              <a:t>και </a:t>
            </a:r>
            <a:r>
              <a:rPr lang="el-GR" dirty="0" smtClean="0"/>
              <a:t>σωληνίσκοι (3)</a:t>
            </a:r>
            <a:endParaRPr lang="en-US" dirty="0"/>
          </a:p>
        </p:txBody>
      </p:sp>
      <p:pic>
        <p:nvPicPr>
          <p:cNvPr id="6" name="Picture 11" descr="DSC02538-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507" b="6507"/>
          <a:stretch>
            <a:fillRect/>
          </a:stretch>
        </p:blipFill>
        <p:spPr>
          <a:noFill/>
          <a:ln/>
        </p:spPr>
      </p:pic>
    </p:spTree>
    <p:extLst>
      <p:ext uri="{BB962C8B-B14F-4D97-AF65-F5344CB8AC3E}">
        <p14:creationId xmlns:p14="http://schemas.microsoft.com/office/powerpoint/2010/main" val="86345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Θηλές και </a:t>
            </a:r>
            <a:r>
              <a:rPr lang="el-GR" dirty="0" smtClean="0"/>
              <a:t>σωληνίσκοι (4)</a:t>
            </a:r>
            <a:endParaRPr lang="en-US" dirty="0"/>
          </a:p>
        </p:txBody>
      </p:sp>
      <p:pic>
        <p:nvPicPr>
          <p:cNvPr id="6" name="Picture 12" descr="DSC02544-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597" b="6597"/>
          <a:stretch>
            <a:fillRect/>
          </a:stretch>
        </p:blipFill>
        <p:spPr>
          <a:noFill/>
          <a:ln/>
        </p:spPr>
      </p:pic>
    </p:spTree>
    <p:extLst>
      <p:ext uri="{BB962C8B-B14F-4D97-AF65-F5344CB8AC3E}">
        <p14:creationId xmlns:p14="http://schemas.microsoft.com/office/powerpoint/2010/main" val="2009023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Νάσιος, Γ., </a:t>
            </a:r>
            <a:r>
              <a:rPr lang="el-GR" sz="1400" dirty="0" err="1"/>
              <a:t>Ζιάβρα</a:t>
            </a:r>
            <a:r>
              <a:rPr lang="el-GR" sz="1400" dirty="0"/>
              <a:t>, Ν., </a:t>
            </a:r>
            <a:r>
              <a:rPr lang="el-GR" sz="1400" dirty="0" smtClean="0"/>
              <a:t>και </a:t>
            </a:r>
            <a:r>
              <a:rPr lang="el-GR" sz="1400" dirty="0"/>
              <a:t>Παπαδημητρίου, Ε. (2011). </a:t>
            </a:r>
            <a:r>
              <a:rPr lang="en-US" sz="1400" dirty="0"/>
              <a:t>Netter’s </a:t>
            </a:r>
            <a:r>
              <a:rPr lang="el-GR" sz="1400" dirty="0"/>
              <a:t>Εικονογραφημένο Εγχειρίδιο Ανατομίας, Λόγου, Κατάποσης και Ακοής. </a:t>
            </a:r>
            <a:r>
              <a:rPr lang="en-US" sz="1400" dirty="0"/>
              <a:t>D.H., </a:t>
            </a:r>
            <a:r>
              <a:rPr lang="en-US" sz="1400" dirty="0" err="1"/>
              <a:t>McFarrland</a:t>
            </a:r>
            <a:r>
              <a:rPr lang="en-US" sz="1400" dirty="0"/>
              <a:t>, </a:t>
            </a:r>
            <a:r>
              <a:rPr lang="el-GR" sz="1400" dirty="0"/>
              <a:t>Γενική Επιμέλεια της Ελληνικής Έκδοσης. Ιατρικές Εκδόσεις Πασχαλίδη.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</a:t>
            </a:r>
            <a:r>
              <a:rPr lang="el-GR" sz="1400" dirty="0" smtClean="0"/>
              <a:t>.</a:t>
            </a:r>
            <a:r>
              <a:rPr lang="en-US" sz="1400" dirty="0"/>
              <a:t>, </a:t>
            </a:r>
            <a:r>
              <a:rPr lang="el-GR" sz="1400" dirty="0" smtClean="0"/>
              <a:t>Σκεύας </a:t>
            </a:r>
            <a:r>
              <a:rPr lang="el-GR" sz="1400" dirty="0"/>
              <a:t>Α. </a:t>
            </a:r>
            <a:r>
              <a:rPr lang="el-GR" sz="1400" dirty="0" smtClean="0"/>
              <a:t>(</a:t>
            </a:r>
            <a:r>
              <a:rPr lang="el-GR" sz="1400" dirty="0"/>
              <a:t>2009). Ωτορινολαρυγγολογία: Στοιχεία Ανατομίας Φυσιολογίας και Παθολογίας. </a:t>
            </a:r>
            <a:r>
              <a:rPr lang="en-US" sz="1400" dirty="0"/>
              <a:t>University Studio Press.</a:t>
            </a:r>
          </a:p>
          <a:p>
            <a:pPr marL="0" indent="0">
              <a:buNone/>
            </a:pPr>
            <a:r>
              <a:rPr lang="el-GR" sz="1400" dirty="0" err="1" smtClean="0"/>
              <a:t>Τρίμμης</a:t>
            </a:r>
            <a:r>
              <a:rPr lang="el-GR" sz="1400" dirty="0" smtClean="0"/>
              <a:t>,</a:t>
            </a:r>
            <a:r>
              <a:rPr lang="en-US" sz="1400" dirty="0" smtClean="0"/>
              <a:t> N., </a:t>
            </a:r>
            <a:r>
              <a:rPr lang="en-US" sz="1400" dirty="0"/>
              <a:t> </a:t>
            </a:r>
            <a:r>
              <a:rPr lang="el-GR" sz="1400" dirty="0" err="1" smtClean="0"/>
              <a:t>Ζιάβρα</a:t>
            </a:r>
            <a:r>
              <a:rPr lang="el-GR" sz="1400" dirty="0" smtClean="0"/>
              <a:t>,</a:t>
            </a:r>
            <a:r>
              <a:rPr lang="en-US" sz="1400" dirty="0" smtClean="0"/>
              <a:t> N. </a:t>
            </a:r>
            <a:r>
              <a:rPr lang="el-GR" sz="1400" dirty="0" smtClean="0"/>
              <a:t>(2013</a:t>
            </a:r>
            <a:r>
              <a:rPr lang="el-GR" sz="1400" dirty="0"/>
              <a:t>). Εισαγωγή στις διαταραχές επικοινωνίας. </a:t>
            </a:r>
            <a:r>
              <a:rPr lang="en-US" sz="1400" dirty="0"/>
              <a:t>Noma Anderson, George Shames. </a:t>
            </a:r>
            <a:r>
              <a:rPr lang="el-GR" sz="1400" dirty="0"/>
              <a:t>Επιμέλεια ελληνικής έκδοσης. Ιατρικές εκδόσεις </a:t>
            </a:r>
            <a:r>
              <a:rPr lang="el-GR" sz="1400" dirty="0" smtClean="0"/>
              <a:t>Πασχαλίδη.</a:t>
            </a:r>
            <a:endParaRPr lang="el-GR" sz="1400" dirty="0"/>
          </a:p>
          <a:p>
            <a:pPr marL="0" indent="0">
              <a:buNone/>
            </a:pPr>
            <a:r>
              <a:rPr lang="en-US" sz="1400" dirty="0" smtClean="0"/>
              <a:t>Bailey, </a:t>
            </a:r>
            <a:r>
              <a:rPr lang="en-US" sz="1400" dirty="0"/>
              <a:t>B</a:t>
            </a:r>
            <a:r>
              <a:rPr lang="en-US" sz="1400" dirty="0" smtClean="0"/>
              <a:t>., Calhoun, </a:t>
            </a:r>
            <a:r>
              <a:rPr lang="en-US" sz="1400" dirty="0"/>
              <a:t>K.(2010). </a:t>
            </a:r>
            <a:r>
              <a:rPr lang="el-GR" sz="1400" dirty="0"/>
              <a:t>Άτλας χειρουργικής κεφαλής και </a:t>
            </a:r>
            <a:r>
              <a:rPr lang="el-GR" sz="1400" dirty="0" smtClean="0"/>
              <a:t>τραχήλου - ωτορινολαρυγγολογία</a:t>
            </a:r>
            <a:r>
              <a:rPr lang="el-GR" sz="1400" dirty="0"/>
              <a:t>. </a:t>
            </a:r>
            <a:r>
              <a:rPr lang="el-GR" sz="1400" b="1" dirty="0"/>
              <a:t> </a:t>
            </a:r>
            <a:r>
              <a:rPr lang="el-GR" sz="1400" dirty="0"/>
              <a:t>Εκδόσεις:</a:t>
            </a:r>
            <a:r>
              <a:rPr lang="el-GR" sz="1400" b="1" dirty="0"/>
              <a:t> </a:t>
            </a:r>
            <a:r>
              <a:rPr lang="en-US" sz="1400" dirty="0"/>
              <a:t>B</a:t>
            </a:r>
            <a:r>
              <a:rPr lang="en-US" sz="1400" dirty="0" smtClean="0"/>
              <a:t>roken </a:t>
            </a:r>
            <a:r>
              <a:rPr lang="en-US" sz="1400" dirty="0"/>
              <a:t>H</a:t>
            </a:r>
            <a:r>
              <a:rPr lang="en-US" sz="1400" dirty="0" smtClean="0"/>
              <a:t>ill </a:t>
            </a:r>
            <a:r>
              <a:rPr lang="en-US" sz="1400" dirty="0"/>
              <a:t>P</a:t>
            </a:r>
            <a:r>
              <a:rPr lang="en-US" sz="1400" dirty="0" smtClean="0"/>
              <a:t>ublishers LTD.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Ν. (2001) Η συμβολή των </a:t>
            </a:r>
            <a:r>
              <a:rPr lang="el-GR" sz="1400" dirty="0" err="1"/>
              <a:t>ωτοακουστικών</a:t>
            </a:r>
            <a:r>
              <a:rPr lang="el-GR" sz="1400" dirty="0"/>
              <a:t> εκπομπών τύπου προϊόντων παραμόρφωσης στη διάγνωση των κοχλιακών τύπου βαρηκοϊών, Διδακτορική διατριβή, Πανεπιστήμιο Ιωαννίνων, Ιατρική σχολή, Ιωάννινα</a:t>
            </a:r>
            <a:r>
              <a:rPr lang="el-GR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36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err="1" smtClean="0"/>
              <a:t>Ακοολογία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Αποκατάσταση </a:t>
            </a:r>
            <a:r>
              <a:rPr lang="el-GR" sz="2800" dirty="0"/>
              <a:t>ακοής με ακουστικά </a:t>
            </a:r>
            <a:r>
              <a:rPr lang="el-GR" sz="2800" dirty="0" smtClean="0"/>
              <a:t>βαρηκοΐας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Ναυσικά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Ζιάβρα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5007785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810918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67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smtClean="0">
                <a:solidFill>
                  <a:schemeClr val="bg1"/>
                </a:solidFill>
              </a:rPr>
              <a:t>12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41267" y="1633364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Ζιάβρα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, Ναυσικά.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(2015).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Ακοολογία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LOGO1</a:t>
            </a:r>
            <a:r>
              <a:rPr lang="el-GR" sz="2400" dirty="0" smtClean="0">
                <a:solidFill>
                  <a:srgbClr val="FF0000"/>
                </a:solidFill>
                <a:hlinkClick r:id="rId5"/>
              </a:rPr>
              <a:t>41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98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 smtClean="0">
                <a:solidFill>
                  <a:schemeClr val="bg1"/>
                </a:solidFill>
              </a:rPr>
              <a:t>12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1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 smtClean="0">
                <a:solidFill>
                  <a:schemeClr val="bg1"/>
                </a:solidFill>
              </a:rPr>
              <a:t>12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Παρουσιάζεται η αποκατάσταση ακοής με ακουστικά βαρηκοΐας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Χαρακτηριστικά της οικογένειας</a:t>
            </a:r>
          </a:p>
          <a:p>
            <a:r>
              <a:rPr lang="el-GR" sz="2800" dirty="0" smtClean="0"/>
              <a:t>Ακουστικά βαρηκοΐας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Χαρακτηριστικά της οικογένειας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της οικογένειας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800" dirty="0"/>
              <a:t>Επίπεδο ακουστότητας των γονέων (εάν είναι βαρήκοοι ή κωφοί, ή εάν έχουν φυσιολογική ακοή</a:t>
            </a:r>
            <a:r>
              <a:rPr lang="el-GR" sz="2800" dirty="0" smtClean="0"/>
              <a:t>)</a:t>
            </a:r>
          </a:p>
          <a:p>
            <a:r>
              <a:rPr lang="el-GR" sz="2800" dirty="0"/>
              <a:t>Συμμετοχή των γονέων στην εκπαίδευση του παιδιού με τη μεθοδολογία επικοινωνίας των γονέων με το παιδί, (ομιλία, νοηματική γλώσσα, συνδυασμός ομιλίας και νοημάτων).</a:t>
            </a:r>
          </a:p>
          <a:p>
            <a:pPr lvl="0"/>
            <a:endParaRPr lang="el-GR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3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της οικογένειας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800" dirty="0"/>
              <a:t>Εθνικότητα, - εάν ανήκουν σε μειονότητες με γλωσσικά ιδιώματα ή όχι - (Έλληνες, Άγγλοι, Αθίγγανοι </a:t>
            </a:r>
            <a:r>
              <a:rPr lang="el-GR" sz="2800" dirty="0" smtClean="0"/>
              <a:t>κλπ.)</a:t>
            </a:r>
          </a:p>
          <a:p>
            <a:r>
              <a:rPr lang="el-GR" sz="2800" dirty="0"/>
              <a:t>Κοινωνικοοικονομική κατάσταση της </a:t>
            </a:r>
            <a:r>
              <a:rPr lang="el-GR" sz="2800" dirty="0" smtClean="0"/>
              <a:t>οικογένειας</a:t>
            </a:r>
          </a:p>
          <a:p>
            <a:pPr lvl="0"/>
            <a:r>
              <a:rPr lang="el-GR" sz="2800" dirty="0"/>
              <a:t>Ύπαρξη ή απώλεια του ενός ή των δύο γονέων</a:t>
            </a:r>
            <a:endParaRPr lang="en-US" sz="2800" dirty="0"/>
          </a:p>
          <a:p>
            <a:endParaRPr lang="el-GR" sz="2800" dirty="0"/>
          </a:p>
          <a:p>
            <a:pPr lvl="0"/>
            <a:endParaRPr 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9606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1293</TotalTime>
  <Words>696</Words>
  <Application>Microsoft Office PowerPoint</Application>
  <PresentationFormat>Προβολή στην οθόνη (16:10)</PresentationFormat>
  <Paragraphs>116</Paragraphs>
  <Slides>25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8" baseType="lpstr">
      <vt:lpstr>Arial</vt:lpstr>
      <vt:lpstr>Calibri</vt:lpstr>
      <vt:lpstr>Θέμα του Office</vt:lpstr>
      <vt:lpstr>Ακοολογία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Χαρακτηριστικά της οικογένειας</vt:lpstr>
      <vt:lpstr>Χαρακτηριστικά της οικογένειας</vt:lpstr>
      <vt:lpstr>Χαρακτηριστικά της οικογένειας (2)</vt:lpstr>
      <vt:lpstr>Ακουστικά βαρηκοΐας</vt:lpstr>
      <vt:lpstr>Ακουστικά βαρηκοΐας</vt:lpstr>
      <vt:lpstr>Ακουστικά βαρηκοΐας (2)</vt:lpstr>
      <vt:lpstr>Ακουστικά ΑΒ σωματικού τύπου</vt:lpstr>
      <vt:lpstr>Ακουστικά ΑΒ σωματικού τύπου (2)</vt:lpstr>
      <vt:lpstr>Θηλές και σωληνίσκοι</vt:lpstr>
      <vt:lpstr>Θηλές και σωληνίσκοι (2)</vt:lpstr>
      <vt:lpstr>Θηλές και σωληνίσκοι (3)</vt:lpstr>
      <vt:lpstr>Θηλές και σωληνίσκοι (4)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288</cp:revision>
  <dcterms:created xsi:type="dcterms:W3CDTF">2012-09-06T09:03:05Z</dcterms:created>
  <dcterms:modified xsi:type="dcterms:W3CDTF">2015-11-22T19:05:59Z</dcterms:modified>
</cp:coreProperties>
</file>