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89" r:id="rId3"/>
    <p:sldId id="257" r:id="rId4"/>
    <p:sldId id="259" r:id="rId5"/>
    <p:sldId id="261" r:id="rId6"/>
    <p:sldId id="262" r:id="rId7"/>
    <p:sldId id="264" r:id="rId8"/>
    <p:sldId id="267" r:id="rId9"/>
    <p:sldId id="288" r:id="rId10"/>
    <p:sldId id="296" r:id="rId11"/>
    <p:sldId id="297" r:id="rId12"/>
    <p:sldId id="298" r:id="rId13"/>
    <p:sldId id="299"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290" r:id="rId32"/>
    <p:sldId id="291" r:id="rId33"/>
    <p:sldId id="292" r:id="rId34"/>
    <p:sldId id="293" r:id="rId35"/>
    <p:sldId id="294" r:id="rId36"/>
    <p:sldId id="295" r:id="rId37"/>
    <p:sldId id="280" r:id="rId38"/>
  </p:sldIdLst>
  <p:sldSz cx="9144000" cy="5715000" type="screen16x10"/>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92" autoAdjust="0"/>
    <p:restoredTop sz="86401" autoAdjust="0"/>
  </p:normalViewPr>
  <p:slideViewPr>
    <p:cSldViewPr>
      <p:cViewPr varScale="1">
        <p:scale>
          <a:sx n="92" d="100"/>
          <a:sy n="92" d="100"/>
        </p:scale>
        <p:origin x="144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09/10/2015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mtClean="0"/>
          </a:p>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664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299311"/>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smtClean="0">
                <a:solidFill>
                  <a:schemeClr val="bg1"/>
                </a:solidFill>
              </a:rPr>
              <a:t>Μικροοικονομική – </a:t>
            </a:r>
            <a:r>
              <a:rPr lang="el-GR" sz="1000" smtClean="0">
                <a:solidFill>
                  <a:schemeClr val="bg1"/>
                </a:solidFill>
              </a:rPr>
              <a:t>Εισαγωγή-Βασικές έννοιες, τμήμα λογιστικής και χρηματοοικονομικής,</a:t>
            </a:r>
            <a:r>
              <a:rPr lang="el-GR" sz="1000" baseline="0" smtClean="0">
                <a:solidFill>
                  <a:schemeClr val="bg1"/>
                </a:solidFill>
              </a:rPr>
              <a:t> </a:t>
            </a:r>
            <a:r>
              <a:rPr lang="el-GR" sz="1000" smtClean="0">
                <a:solidFill>
                  <a:schemeClr val="bg1"/>
                </a:solidFill>
              </a:rPr>
              <a:t>ΤΕΙ </a:t>
            </a:r>
            <a:r>
              <a:rPr lang="el-GR" sz="1000">
                <a:solidFill>
                  <a:schemeClr val="bg1"/>
                </a:solidFill>
              </a:rPr>
              <a:t>ΗΠΕΙΡΟΥ </a:t>
            </a:r>
            <a:r>
              <a:rPr lang="el-GR" sz="1000" b="1">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eclass.teiep.gr/OpenClass/courses/ACC140/" TargetMode="Externa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Μικροοικονομική</a:t>
            </a:r>
            <a:endParaRPr lang="el-G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smtClean="0"/>
              <a:t>Ενότητα </a:t>
            </a:r>
            <a:r>
              <a:rPr lang="el-GR" sz="2800"/>
              <a:t>1</a:t>
            </a:r>
            <a:r>
              <a:rPr lang="en-US" sz="2800" smtClean="0"/>
              <a:t> </a:t>
            </a:r>
            <a:r>
              <a:rPr lang="el-GR" sz="2800" smtClean="0"/>
              <a:t>:</a:t>
            </a:r>
            <a:r>
              <a:rPr lang="en-US" sz="2800" smtClean="0"/>
              <a:t> </a:t>
            </a:r>
            <a:r>
              <a:rPr lang="el-GR" sz="2800" b="1"/>
              <a:t>Εισαγωγή - Βασικές έννοιες </a:t>
            </a:r>
          </a:p>
          <a:p>
            <a:r>
              <a:rPr lang="el-GR" sz="2800" smtClean="0"/>
              <a:t>Καραμάνης Κωνσταντίνος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smtClean="0"/>
                <a:t>Ελληνική Δημοκρατία</a:t>
              </a:r>
            </a:p>
            <a:p>
              <a:pPr>
                <a:lnSpc>
                  <a:spcPts val="2600"/>
                </a:lnSpc>
              </a:pPr>
              <a:r>
                <a:rPr lang="el-GR" sz="2000" smtClean="0"/>
                <a:t>Τεχνολογικό Εκπαιδευτικό Ίδρυμα Ηπείρου</a:t>
              </a:r>
              <a:endParaRPr lang="en-GB" sz="200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ΒΑΣΙΚΕΣ ΕΝΝΟΙΕΣ ΟΙΚΟΝΟΜΙΚΗΣ ΕΠΙΣΤΗΜΗΣ</a:t>
            </a:r>
          </a:p>
        </p:txBody>
      </p:sp>
      <p:sp>
        <p:nvSpPr>
          <p:cNvPr id="3" name="Θέση περιεχομένου 2"/>
          <p:cNvSpPr>
            <a:spLocks noGrp="1"/>
          </p:cNvSpPr>
          <p:nvPr>
            <p:ph idx="1"/>
          </p:nvPr>
        </p:nvSpPr>
        <p:spPr/>
        <p:txBody>
          <a:bodyPr>
            <a:normAutofit lnSpcReduction="10000"/>
          </a:bodyPr>
          <a:lstStyle/>
          <a:p>
            <a:pPr algn="just"/>
            <a:r>
              <a:rPr lang="el-GR" b="1"/>
              <a:t>Σκοπός της </a:t>
            </a:r>
            <a:r>
              <a:rPr lang="el-GR" b="1" smtClean="0"/>
              <a:t>οικονομικής επιστήμης </a:t>
            </a:r>
            <a:r>
              <a:rPr lang="el-GR" b="1"/>
              <a:t>είναι ο </a:t>
            </a:r>
            <a:r>
              <a:rPr lang="el-GR" b="1" smtClean="0"/>
              <a:t>εφοδιασμός </a:t>
            </a:r>
            <a:r>
              <a:rPr lang="el-GR" b="1"/>
              <a:t>του </a:t>
            </a:r>
            <a:r>
              <a:rPr lang="el-GR" b="1" smtClean="0"/>
              <a:t>οικονομολόγου </a:t>
            </a:r>
            <a:r>
              <a:rPr lang="el-GR" b="1"/>
              <a:t>µε εργαλεία </a:t>
            </a:r>
            <a:r>
              <a:rPr lang="el-GR" b="1" smtClean="0"/>
              <a:t>οικονομικής </a:t>
            </a:r>
            <a:r>
              <a:rPr lang="el-GR" b="1"/>
              <a:t>ανάλυσης, που θα τον καταστήσουν ικανό όχι µόνο να κατανοήσει τα τρέχοντα </a:t>
            </a:r>
            <a:r>
              <a:rPr lang="el-GR" b="1" smtClean="0"/>
              <a:t>οικονομικά προβλήματα </a:t>
            </a:r>
            <a:r>
              <a:rPr lang="el-GR" b="1"/>
              <a:t>αλλά να εξετάσει και να προβλέψει τις συνέπειες από την </a:t>
            </a:r>
            <a:r>
              <a:rPr lang="el-GR" b="1" smtClean="0"/>
              <a:t>εφαρμογή μιας προτεινόμενης οικονομικής </a:t>
            </a:r>
            <a:r>
              <a:rPr lang="el-GR" b="1"/>
              <a:t>πολιτικής.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10</a:t>
            </a:fld>
            <a:endParaRPr lang="el-GR"/>
          </a:p>
        </p:txBody>
      </p:sp>
    </p:spTree>
    <p:extLst>
      <p:ext uri="{BB962C8B-B14F-4D97-AF65-F5344CB8AC3E}">
        <p14:creationId xmlns:p14="http://schemas.microsoft.com/office/powerpoint/2010/main" val="167814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ΘΕΩΡΗΤΙΚΗ ΚΑΙ ΕΦΑΡΜΟΣΜΕΝΗ ΟΙΚΟΝΟΜΙΚΗ</a:t>
            </a:r>
          </a:p>
        </p:txBody>
      </p:sp>
      <p:sp>
        <p:nvSpPr>
          <p:cNvPr id="3" name="Θέση περιεχομένου 2"/>
          <p:cNvSpPr>
            <a:spLocks noGrp="1"/>
          </p:cNvSpPr>
          <p:nvPr>
            <p:ph idx="1"/>
          </p:nvPr>
        </p:nvSpPr>
        <p:spPr/>
        <p:txBody>
          <a:bodyPr>
            <a:normAutofit lnSpcReduction="10000"/>
          </a:bodyPr>
          <a:lstStyle/>
          <a:p>
            <a:pPr algn="just"/>
            <a:r>
              <a:rPr lang="el-GR" b="1"/>
              <a:t>Θεωρητική </a:t>
            </a:r>
            <a:r>
              <a:rPr lang="el-GR" b="1" smtClean="0"/>
              <a:t>οικονομική: μελετά </a:t>
            </a:r>
            <a:r>
              <a:rPr lang="el-GR" b="1"/>
              <a:t>τα </a:t>
            </a:r>
            <a:r>
              <a:rPr lang="el-GR" b="1" smtClean="0"/>
              <a:t>φαινόμενα </a:t>
            </a:r>
            <a:r>
              <a:rPr lang="el-GR" b="1"/>
              <a:t>της </a:t>
            </a:r>
            <a:r>
              <a:rPr lang="el-GR" b="1" smtClean="0"/>
              <a:t>οικονομικής </a:t>
            </a:r>
            <a:r>
              <a:rPr lang="el-GR" b="1"/>
              <a:t>ζωής της κοινωνίας και τις </a:t>
            </a:r>
            <a:r>
              <a:rPr lang="el-GR" b="1" smtClean="0"/>
              <a:t>μεταξύ </a:t>
            </a:r>
            <a:r>
              <a:rPr lang="el-GR" b="1"/>
              <a:t>τους σχέσεις και ασχολείται µε τη διατύπωση υποθέσεων πάνω στις οποίες στηρίζονται θεωρίες που </a:t>
            </a:r>
            <a:r>
              <a:rPr lang="el-GR" b="1" smtClean="0"/>
              <a:t>ερμηνεύουν </a:t>
            </a:r>
            <a:r>
              <a:rPr lang="el-GR" b="1"/>
              <a:t>τη </a:t>
            </a:r>
            <a:r>
              <a:rPr lang="el-GR" b="1" smtClean="0"/>
              <a:t>συμπεριφορά </a:t>
            </a:r>
            <a:r>
              <a:rPr lang="el-GR" b="1"/>
              <a:t>των </a:t>
            </a:r>
            <a:r>
              <a:rPr lang="el-GR" b="1" smtClean="0"/>
              <a:t>ατόμων </a:t>
            </a:r>
            <a:r>
              <a:rPr lang="el-GR" b="1"/>
              <a:t>ως παραγωγών και καταναλωτών (π.χ. ο </a:t>
            </a:r>
            <a:r>
              <a:rPr lang="el-GR" b="1" smtClean="0"/>
              <a:t>νόμος </a:t>
            </a:r>
            <a:r>
              <a:rPr lang="el-GR" b="1"/>
              <a:t>προσφοράς </a:t>
            </a:r>
            <a:r>
              <a:rPr lang="el-GR" b="1" smtClean="0"/>
              <a:t>και </a:t>
            </a:r>
            <a:r>
              <a:rPr lang="el-GR" b="1"/>
              <a:t>ζήτησης </a:t>
            </a:r>
            <a:r>
              <a:rPr lang="el-GR" b="1" smtClean="0"/>
              <a:t>κλπ.)</a:t>
            </a:r>
            <a:endParaRPr lang="el-GR" b="1"/>
          </a:p>
          <a:p>
            <a:pPr algn="just"/>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11</a:t>
            </a:fld>
            <a:endParaRPr lang="el-GR"/>
          </a:p>
        </p:txBody>
      </p:sp>
    </p:spTree>
    <p:extLst>
      <p:ext uri="{BB962C8B-B14F-4D97-AF65-F5344CB8AC3E}">
        <p14:creationId xmlns:p14="http://schemas.microsoft.com/office/powerpoint/2010/main" val="1637543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ΘΕΩΡΗΤΙΚΗ ΚΑΙ ΕΦΑΡΜΟΣΜΕΝΗ ΟΙΚΟΝΟΜΙΚΗ</a:t>
            </a:r>
          </a:p>
        </p:txBody>
      </p:sp>
      <p:sp>
        <p:nvSpPr>
          <p:cNvPr id="3" name="Θέση περιεχομένου 2"/>
          <p:cNvSpPr>
            <a:spLocks noGrp="1"/>
          </p:cNvSpPr>
          <p:nvPr>
            <p:ph idx="1"/>
          </p:nvPr>
        </p:nvSpPr>
        <p:spPr/>
        <p:txBody>
          <a:bodyPr>
            <a:normAutofit fontScale="92500" lnSpcReduction="20000"/>
          </a:bodyPr>
          <a:lstStyle/>
          <a:p>
            <a:pPr algn="just"/>
            <a:r>
              <a:rPr lang="el-GR" b="1" smtClean="0"/>
              <a:t>Εφαρμοσμένη</a:t>
            </a:r>
            <a:r>
              <a:rPr lang="el-GR" b="1"/>
              <a:t>	</a:t>
            </a:r>
            <a:r>
              <a:rPr lang="el-GR" b="1" smtClean="0"/>
              <a:t>οικονομική: ασχολείται µε</a:t>
            </a:r>
            <a:r>
              <a:rPr lang="el-GR" b="1"/>
              <a:t>	</a:t>
            </a:r>
            <a:r>
              <a:rPr lang="el-GR" b="1" smtClean="0"/>
              <a:t>την ασκούμενη</a:t>
            </a:r>
            <a:r>
              <a:rPr lang="el-GR" b="1"/>
              <a:t>	από	το	</a:t>
            </a:r>
            <a:r>
              <a:rPr lang="el-GR" b="1" smtClean="0"/>
              <a:t>κράτος οικονομική πολιτική, δηλαδή </a:t>
            </a:r>
            <a:r>
              <a:rPr lang="el-GR" b="1"/>
              <a:t>µε το σύνολο των </a:t>
            </a:r>
            <a:r>
              <a:rPr lang="el-GR" b="1" smtClean="0"/>
              <a:t>οικονομικών μέτρων που παίρνονται </a:t>
            </a:r>
            <a:r>
              <a:rPr lang="el-GR" b="1"/>
              <a:t>από αυτό για να </a:t>
            </a:r>
            <a:r>
              <a:rPr lang="el-GR" b="1" smtClean="0"/>
              <a:t>ρυθμίζουν </a:t>
            </a:r>
            <a:r>
              <a:rPr lang="el-GR" b="1"/>
              <a:t>τις οικονοµικές σχέσεις και ενέργειες των </a:t>
            </a:r>
            <a:r>
              <a:rPr lang="el-GR" b="1" smtClean="0"/>
              <a:t>ατόμων, </a:t>
            </a:r>
            <a:r>
              <a:rPr lang="el-GR" b="1"/>
              <a:t>είτε αυτά είναι παραγωγοί είτε καταναλωτές (π.χ. αγροτική πολιτική, κοινωνική πολιτική, </a:t>
            </a:r>
            <a:r>
              <a:rPr lang="el-GR" b="1" smtClean="0"/>
              <a:t>νομισματική </a:t>
            </a:r>
            <a:r>
              <a:rPr lang="el-GR" b="1"/>
              <a:t>πολιτική κ.λπ.)</a:t>
            </a:r>
          </a:p>
          <a:p>
            <a:pPr algn="just"/>
            <a:endParaRPr lang="el-GR" b="1"/>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12</a:t>
            </a:fld>
            <a:endParaRPr lang="el-GR"/>
          </a:p>
        </p:txBody>
      </p:sp>
    </p:spTree>
    <p:extLst>
      <p:ext uri="{BB962C8B-B14F-4D97-AF65-F5344CB8AC3E}">
        <p14:creationId xmlns:p14="http://schemas.microsoft.com/office/powerpoint/2010/main" val="87583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ΘΕΤΙΚΗ ΚΑΙ ΔΕΟΝΤΟΛΟΓΙΚΗ ΟΙΚΟΝΟΜΙΚΗ</a:t>
            </a:r>
          </a:p>
        </p:txBody>
      </p:sp>
      <p:sp>
        <p:nvSpPr>
          <p:cNvPr id="3" name="Θέση περιεχομένου 2"/>
          <p:cNvSpPr>
            <a:spLocks noGrp="1"/>
          </p:cNvSpPr>
          <p:nvPr>
            <p:ph idx="1"/>
          </p:nvPr>
        </p:nvSpPr>
        <p:spPr/>
        <p:txBody>
          <a:bodyPr>
            <a:normAutofit/>
          </a:bodyPr>
          <a:lstStyle/>
          <a:p>
            <a:pPr algn="just"/>
            <a:r>
              <a:rPr lang="el-GR" b="1"/>
              <a:t>Θετική </a:t>
            </a:r>
            <a:r>
              <a:rPr lang="el-GR" b="1" smtClean="0"/>
              <a:t>οικονομική: </a:t>
            </a:r>
            <a:r>
              <a:rPr lang="el-GR" b="1"/>
              <a:t>ασχολείται µε τη υπάρχουσα </a:t>
            </a:r>
            <a:r>
              <a:rPr lang="el-GR" b="1" smtClean="0"/>
              <a:t>οικονομική </a:t>
            </a:r>
            <a:r>
              <a:rPr lang="el-GR" b="1"/>
              <a:t>κατάσταση, µε την </a:t>
            </a:r>
            <a:r>
              <a:rPr lang="el-GR" b="1" smtClean="0"/>
              <a:t>υφιστάμενη </a:t>
            </a:r>
            <a:r>
              <a:rPr lang="el-GR" b="1"/>
              <a:t>λειτουργία και οργάνωση του </a:t>
            </a:r>
            <a:r>
              <a:rPr lang="el-GR" b="1" smtClean="0"/>
              <a:t>οικονομικού μηχανισμού </a:t>
            </a:r>
            <a:r>
              <a:rPr lang="el-GR" b="1"/>
              <a:t>χωρίς να διατυπώσει κρίσεις για το εάν αυτός ο </a:t>
            </a:r>
            <a:r>
              <a:rPr lang="el-GR" b="1" smtClean="0"/>
              <a:t>μηχανισμός </a:t>
            </a:r>
            <a:r>
              <a:rPr lang="el-GR" b="1"/>
              <a:t>είναι σωστός ή όχι.</a:t>
            </a:r>
          </a:p>
          <a:p>
            <a:pPr marL="0" indent="0" algn="just">
              <a:buNone/>
            </a:pP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13</a:t>
            </a:fld>
            <a:endParaRPr lang="el-GR"/>
          </a:p>
        </p:txBody>
      </p:sp>
    </p:spTree>
    <p:extLst>
      <p:ext uri="{BB962C8B-B14F-4D97-AF65-F5344CB8AC3E}">
        <p14:creationId xmlns:p14="http://schemas.microsoft.com/office/powerpoint/2010/main" val="1939801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ΘΕΤΙΚΗ ΚΑΙ ΔΕΟΝΤΟΛΟΓΙΚΗ ΟΙΚΟΝΟΜΙΚΗ</a:t>
            </a:r>
          </a:p>
        </p:txBody>
      </p:sp>
      <p:sp>
        <p:nvSpPr>
          <p:cNvPr id="3" name="Θέση περιεχομένου 2"/>
          <p:cNvSpPr>
            <a:spLocks noGrp="1"/>
          </p:cNvSpPr>
          <p:nvPr>
            <p:ph idx="1"/>
          </p:nvPr>
        </p:nvSpPr>
        <p:spPr/>
        <p:txBody>
          <a:bodyPr>
            <a:normAutofit/>
          </a:bodyPr>
          <a:lstStyle/>
          <a:p>
            <a:pPr algn="just"/>
            <a:r>
              <a:rPr lang="el-GR" b="1"/>
              <a:t>Δεοντολογική </a:t>
            </a:r>
            <a:r>
              <a:rPr lang="el-GR" b="1" smtClean="0"/>
              <a:t>οικονομική: </a:t>
            </a:r>
            <a:r>
              <a:rPr lang="el-GR" b="1"/>
              <a:t>ασχολείται µε την </a:t>
            </a:r>
            <a:r>
              <a:rPr lang="el-GR" b="1" smtClean="0"/>
              <a:t>επιθυμητή </a:t>
            </a:r>
            <a:r>
              <a:rPr lang="el-GR" b="1"/>
              <a:t>οργάνωση και λειτουργία του </a:t>
            </a:r>
            <a:r>
              <a:rPr lang="el-GR" b="1" smtClean="0"/>
              <a:t>οικονομικού συστήματος, </a:t>
            </a:r>
            <a:r>
              <a:rPr lang="el-GR" b="1"/>
              <a:t>δηλαδή ερευνά το τι θα ήταν καλύτερο για την κοινωνία, </a:t>
            </a:r>
            <a:r>
              <a:rPr lang="el-GR" b="1" smtClean="0"/>
              <a:t>«τι </a:t>
            </a:r>
            <a:r>
              <a:rPr lang="el-GR" b="1"/>
              <a:t>θα έπρεπε να </a:t>
            </a:r>
            <a:r>
              <a:rPr lang="el-GR" b="1" smtClean="0"/>
              <a:t>υπάρχει» </a:t>
            </a:r>
            <a:r>
              <a:rPr lang="el-GR" b="1"/>
              <a:t>και όχι µόνο µε το </a:t>
            </a:r>
            <a:r>
              <a:rPr lang="el-GR" b="1" smtClean="0"/>
              <a:t>«τι υπάρχει».</a:t>
            </a:r>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14</a:t>
            </a:fld>
            <a:endParaRPr lang="el-GR"/>
          </a:p>
        </p:txBody>
      </p:sp>
    </p:spTree>
    <p:extLst>
      <p:ext uri="{BB962C8B-B14F-4D97-AF65-F5344CB8AC3E}">
        <p14:creationId xmlns:p14="http://schemas.microsoft.com/office/powerpoint/2010/main" val="2223329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ΣΤΑΤΙΚΗ ΚΑΙ ΔΥΝΑΜΙΚΗ ΟΙΚΟΝΟΜΙΚΗ</a:t>
            </a:r>
          </a:p>
        </p:txBody>
      </p:sp>
      <p:sp>
        <p:nvSpPr>
          <p:cNvPr id="3" name="Θέση περιεχομένου 2"/>
          <p:cNvSpPr>
            <a:spLocks noGrp="1"/>
          </p:cNvSpPr>
          <p:nvPr>
            <p:ph idx="1"/>
          </p:nvPr>
        </p:nvSpPr>
        <p:spPr/>
        <p:txBody>
          <a:bodyPr>
            <a:normAutofit fontScale="92500"/>
          </a:bodyPr>
          <a:lstStyle/>
          <a:p>
            <a:pPr algn="just"/>
            <a:r>
              <a:rPr lang="el-GR" b="1"/>
              <a:t>Στατική </a:t>
            </a:r>
            <a:r>
              <a:rPr lang="el-GR" b="1" smtClean="0"/>
              <a:t>οικονομική: </a:t>
            </a:r>
            <a:r>
              <a:rPr lang="el-GR" b="1"/>
              <a:t>ασχολείται µε τους προσδιοριστικούς παράγοντες ισορροπίας των </a:t>
            </a:r>
            <a:r>
              <a:rPr lang="el-GR" b="1" smtClean="0"/>
              <a:t>οικονομικών μεταβλητών </a:t>
            </a:r>
            <a:r>
              <a:rPr lang="el-GR" b="1"/>
              <a:t>χωρίς να παίρνει υπόψη της τον παράγοντα χρόνο, βοηθώντας έτσι τη σύγκριση καταστάσεων ισορροπίας σε δύο ή περισσότερα  σύνολα  </a:t>
            </a:r>
            <a:r>
              <a:rPr lang="el-GR" b="1" smtClean="0"/>
              <a:t>οικονομικών   </a:t>
            </a:r>
            <a:r>
              <a:rPr lang="el-GR" b="1"/>
              <a:t>περιπτώσεων (π χ τις συνέπειες </a:t>
            </a:r>
            <a:r>
              <a:rPr lang="el-GR" b="1" smtClean="0"/>
              <a:t>μεταβολής </a:t>
            </a:r>
            <a:r>
              <a:rPr lang="el-GR" b="1"/>
              <a:t>ενός φόρου σε κάποιο αγαθό)</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15</a:t>
            </a:fld>
            <a:endParaRPr lang="el-GR"/>
          </a:p>
        </p:txBody>
      </p:sp>
    </p:spTree>
    <p:extLst>
      <p:ext uri="{BB962C8B-B14F-4D97-AF65-F5344CB8AC3E}">
        <p14:creationId xmlns:p14="http://schemas.microsoft.com/office/powerpoint/2010/main" val="4056665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ΣΤΑΤΙΚΗ ΚΑΙ ΔΥΝΑΜΙΚΗ ΟΙΚΟΝΟΜΙΚΗ</a:t>
            </a:r>
          </a:p>
        </p:txBody>
      </p:sp>
      <p:sp>
        <p:nvSpPr>
          <p:cNvPr id="3" name="Θέση περιεχομένου 2"/>
          <p:cNvSpPr>
            <a:spLocks noGrp="1"/>
          </p:cNvSpPr>
          <p:nvPr>
            <p:ph idx="1"/>
          </p:nvPr>
        </p:nvSpPr>
        <p:spPr/>
        <p:txBody>
          <a:bodyPr>
            <a:normAutofit/>
          </a:bodyPr>
          <a:lstStyle/>
          <a:p>
            <a:pPr algn="just"/>
            <a:r>
              <a:rPr lang="el-GR" b="1" smtClean="0"/>
              <a:t>Δυναμική</a:t>
            </a:r>
            <a:r>
              <a:rPr lang="el-GR" b="1"/>
              <a:t>	</a:t>
            </a:r>
            <a:r>
              <a:rPr lang="el-GR" b="1" smtClean="0"/>
              <a:t>οικονομική:</a:t>
            </a:r>
            <a:r>
              <a:rPr lang="el-GR" b="1"/>
              <a:t>	ερευνά	</a:t>
            </a:r>
            <a:r>
              <a:rPr lang="el-GR" b="1" smtClean="0"/>
              <a:t>τις μορφές</a:t>
            </a:r>
            <a:r>
              <a:rPr lang="el-GR" b="1"/>
              <a:t>	</a:t>
            </a:r>
            <a:r>
              <a:rPr lang="el-GR" b="1" smtClean="0"/>
              <a:t>των οικονομικών</a:t>
            </a:r>
            <a:r>
              <a:rPr lang="el-GR" b="1"/>
              <a:t>	</a:t>
            </a:r>
            <a:r>
              <a:rPr lang="el-GR" b="1" smtClean="0"/>
              <a:t>μεταβλητών διαχρονικά</a:t>
            </a:r>
            <a:r>
              <a:rPr lang="el-GR" b="1"/>
              <a:t>	</a:t>
            </a:r>
            <a:r>
              <a:rPr lang="el-GR" b="1" smtClean="0"/>
              <a:t>και χρησιμοποιεί</a:t>
            </a:r>
            <a:r>
              <a:rPr lang="el-GR" b="1"/>
              <a:t>	για	</a:t>
            </a:r>
            <a:r>
              <a:rPr lang="el-GR" b="1" smtClean="0"/>
              <a:t>την ανάλυση</a:t>
            </a:r>
            <a:r>
              <a:rPr lang="el-GR" b="1"/>
              <a:t>	</a:t>
            </a:r>
            <a:r>
              <a:rPr lang="el-GR" b="1" smtClean="0"/>
              <a:t>προχωρημένα μαθηματικά (όπως</a:t>
            </a:r>
            <a:r>
              <a:rPr lang="el-GR" b="1"/>
              <a:t>	</a:t>
            </a:r>
            <a:r>
              <a:rPr lang="el-GR" b="1" smtClean="0"/>
              <a:t>γραμμικού</a:t>
            </a:r>
            <a:r>
              <a:rPr lang="el-GR" b="1"/>
              <a:t>	και	</a:t>
            </a:r>
            <a:r>
              <a:rPr lang="el-GR" b="1" smtClean="0"/>
              <a:t>µη προγραμματισμού, </a:t>
            </a:r>
            <a:r>
              <a:rPr lang="el-GR" b="1"/>
              <a:t>θεωρία παιγνίων κ.λπ.)</a:t>
            </a:r>
          </a:p>
          <a:p>
            <a:pPr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16</a:t>
            </a:fld>
            <a:endParaRPr lang="el-GR"/>
          </a:p>
        </p:txBody>
      </p:sp>
    </p:spTree>
    <p:extLst>
      <p:ext uri="{BB962C8B-B14F-4D97-AF65-F5344CB8AC3E}">
        <p14:creationId xmlns:p14="http://schemas.microsoft.com/office/powerpoint/2010/main" val="3823586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ΣΤΑΤΙΚΗ ΚΑΙ ΔΥΝΑΜΙΚΗ ΟΙΚΟΝΟΜΙΚΗ</a:t>
            </a:r>
          </a:p>
        </p:txBody>
      </p:sp>
      <p:sp>
        <p:nvSpPr>
          <p:cNvPr id="3" name="Θέση περιεχομένου 2"/>
          <p:cNvSpPr>
            <a:spLocks noGrp="1"/>
          </p:cNvSpPr>
          <p:nvPr>
            <p:ph idx="1"/>
          </p:nvPr>
        </p:nvSpPr>
        <p:spPr/>
        <p:txBody>
          <a:bodyPr>
            <a:normAutofit/>
          </a:bodyPr>
          <a:lstStyle/>
          <a:p>
            <a:pPr algn="just"/>
            <a:r>
              <a:rPr lang="el-GR" b="1" smtClean="0"/>
              <a:t>Δυναμική</a:t>
            </a:r>
            <a:r>
              <a:rPr lang="el-GR" b="1"/>
              <a:t>	</a:t>
            </a:r>
            <a:r>
              <a:rPr lang="el-GR" b="1" smtClean="0"/>
              <a:t>οικονομική:</a:t>
            </a:r>
            <a:r>
              <a:rPr lang="el-GR" b="1"/>
              <a:t>	ερευνά	</a:t>
            </a:r>
            <a:r>
              <a:rPr lang="el-GR" b="1" smtClean="0"/>
              <a:t>τις μορφές</a:t>
            </a:r>
            <a:r>
              <a:rPr lang="el-GR" b="1"/>
              <a:t>	</a:t>
            </a:r>
            <a:r>
              <a:rPr lang="el-GR" b="1" smtClean="0"/>
              <a:t>των οικονομικών</a:t>
            </a:r>
            <a:r>
              <a:rPr lang="el-GR" b="1"/>
              <a:t>	</a:t>
            </a:r>
            <a:r>
              <a:rPr lang="el-GR" b="1" smtClean="0"/>
              <a:t>μεταβλητών διαχρονικά</a:t>
            </a:r>
            <a:r>
              <a:rPr lang="el-GR" b="1"/>
              <a:t>	</a:t>
            </a:r>
            <a:r>
              <a:rPr lang="el-GR" b="1" smtClean="0"/>
              <a:t>και χρησιμοποιεί</a:t>
            </a:r>
            <a:r>
              <a:rPr lang="el-GR" b="1"/>
              <a:t>	για	</a:t>
            </a:r>
            <a:r>
              <a:rPr lang="el-GR" b="1" smtClean="0"/>
              <a:t>την ανάλυση</a:t>
            </a:r>
            <a:r>
              <a:rPr lang="el-GR" b="1"/>
              <a:t>	</a:t>
            </a:r>
            <a:r>
              <a:rPr lang="el-GR" b="1" smtClean="0"/>
              <a:t>προχωρημένα μαθηματικά (όπως</a:t>
            </a:r>
            <a:r>
              <a:rPr lang="el-GR" b="1"/>
              <a:t>	</a:t>
            </a:r>
            <a:r>
              <a:rPr lang="el-GR" b="1" smtClean="0"/>
              <a:t>γραμμικού</a:t>
            </a:r>
            <a:r>
              <a:rPr lang="el-GR" b="1"/>
              <a:t>	και	</a:t>
            </a:r>
            <a:r>
              <a:rPr lang="el-GR" b="1" smtClean="0"/>
              <a:t>µη προγραμματισμού, </a:t>
            </a:r>
            <a:r>
              <a:rPr lang="el-GR" b="1"/>
              <a:t>θεωρία παιγνίων κ.λπ.)</a:t>
            </a:r>
          </a:p>
          <a:p>
            <a:pPr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17</a:t>
            </a:fld>
            <a:endParaRPr lang="el-GR"/>
          </a:p>
        </p:txBody>
      </p:sp>
    </p:spTree>
    <p:extLst>
      <p:ext uri="{BB962C8B-B14F-4D97-AF65-F5344CB8AC3E}">
        <p14:creationId xmlns:p14="http://schemas.microsoft.com/office/powerpoint/2010/main" val="842069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ΜΙΚΡΟΟΙΚΟΝΟΜΙΚΗ ΚΑΙ  ΜΑΚΡΟΟΙΚΟΝΟΜΙΚΗ</a:t>
            </a:r>
          </a:p>
        </p:txBody>
      </p:sp>
      <p:sp>
        <p:nvSpPr>
          <p:cNvPr id="3" name="Θέση περιεχομένου 2"/>
          <p:cNvSpPr>
            <a:spLocks noGrp="1"/>
          </p:cNvSpPr>
          <p:nvPr>
            <p:ph idx="1"/>
          </p:nvPr>
        </p:nvSpPr>
        <p:spPr/>
        <p:txBody>
          <a:bodyPr>
            <a:normAutofit/>
          </a:bodyPr>
          <a:lstStyle/>
          <a:p>
            <a:pPr marL="0" indent="446088" algn="just"/>
            <a:r>
              <a:rPr lang="el-GR" b="1" smtClean="0"/>
              <a:t>Μικροοικονομική:</a:t>
            </a:r>
            <a:r>
              <a:rPr lang="el-GR" b="1"/>
              <a:t>	μ</a:t>
            </a:r>
            <a:r>
              <a:rPr lang="el-GR" b="1" smtClean="0"/>
              <a:t>ελετά </a:t>
            </a:r>
            <a:r>
              <a:rPr lang="el-GR" b="1"/>
              <a:t>	τον	</a:t>
            </a:r>
            <a:r>
              <a:rPr lang="el-GR" b="1" smtClean="0"/>
              <a:t>τρόπο µε τον </a:t>
            </a:r>
            <a:r>
              <a:rPr lang="el-GR" b="1"/>
              <a:t>οποίο	κάθε	</a:t>
            </a:r>
            <a:r>
              <a:rPr lang="el-GR" b="1" smtClean="0"/>
              <a:t>νοικοκυριό και</a:t>
            </a:r>
            <a:r>
              <a:rPr lang="el-GR" b="1"/>
              <a:t>	</a:t>
            </a:r>
            <a:r>
              <a:rPr lang="el-GR" b="1" smtClean="0"/>
              <a:t>κάθε επιχείρηση </a:t>
            </a:r>
            <a:r>
              <a:rPr lang="el-GR" b="1"/>
              <a:t>χωριστά	παίρνουν	</a:t>
            </a:r>
            <a:r>
              <a:rPr lang="el-GR" b="1" smtClean="0"/>
              <a:t>τις αποφάσεις τους</a:t>
            </a:r>
            <a:r>
              <a:rPr lang="el-GR" b="1"/>
              <a:t>	και </a:t>
            </a:r>
            <a:r>
              <a:rPr lang="el-GR" b="1" smtClean="0"/>
              <a:t>αλληλεπιδρούν</a:t>
            </a:r>
            <a:r>
              <a:rPr lang="el-GR" b="1"/>
              <a:t>	μ</a:t>
            </a:r>
            <a:r>
              <a:rPr lang="el-GR" b="1" smtClean="0"/>
              <a:t>εταξύ τους στις αγορές </a:t>
            </a:r>
            <a:r>
              <a:rPr lang="el-GR" b="1"/>
              <a:t>(θεωρία	</a:t>
            </a:r>
            <a:r>
              <a:rPr lang="el-GR" b="1" smtClean="0"/>
              <a:t>παραγωγής θεωρία</a:t>
            </a:r>
            <a:r>
              <a:rPr lang="el-GR" b="1"/>
              <a:t>	</a:t>
            </a:r>
            <a:r>
              <a:rPr lang="el-GR" b="1" smtClean="0"/>
              <a:t>τιμών μορφές </a:t>
            </a:r>
            <a:r>
              <a:rPr lang="el-GR" b="1"/>
              <a:t>αγορών κ.λπ.).</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18</a:t>
            </a:fld>
            <a:endParaRPr lang="el-GR"/>
          </a:p>
        </p:txBody>
      </p:sp>
    </p:spTree>
    <p:extLst>
      <p:ext uri="{BB962C8B-B14F-4D97-AF65-F5344CB8AC3E}">
        <p14:creationId xmlns:p14="http://schemas.microsoft.com/office/powerpoint/2010/main" val="1381675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ΜΙΚΡΟΟΙΚΟΝΟΜΙΚΗ ΚΑΙ  ΜΑΚΡΟΟΙΚΟΝΟΜΙΚΗ</a:t>
            </a:r>
          </a:p>
        </p:txBody>
      </p:sp>
      <p:sp>
        <p:nvSpPr>
          <p:cNvPr id="3" name="Θέση περιεχομένου 2"/>
          <p:cNvSpPr>
            <a:spLocks noGrp="1"/>
          </p:cNvSpPr>
          <p:nvPr>
            <p:ph idx="1"/>
          </p:nvPr>
        </p:nvSpPr>
        <p:spPr/>
        <p:txBody>
          <a:bodyPr>
            <a:normAutofit/>
          </a:bodyPr>
          <a:lstStyle/>
          <a:p>
            <a:pPr marL="0" indent="446088" algn="just"/>
            <a:r>
              <a:rPr lang="el-GR" b="1" smtClean="0"/>
              <a:t>Μακροοικονομική: </a:t>
            </a:r>
            <a:r>
              <a:rPr lang="el-GR" b="1"/>
              <a:t>εξετάζει την </a:t>
            </a:r>
            <a:r>
              <a:rPr lang="el-GR" b="1" smtClean="0"/>
              <a:t>οικονομία μιας </a:t>
            </a:r>
            <a:r>
              <a:rPr lang="el-GR" b="1"/>
              <a:t>χώρας στο σύνολό της. Μελετά δηλαδή </a:t>
            </a:r>
            <a:r>
              <a:rPr lang="el-GR" b="1" smtClean="0"/>
              <a:t>φαινόμενα </a:t>
            </a:r>
            <a:r>
              <a:rPr lang="el-GR" b="1"/>
              <a:t>όπως το ΑΕΠ, η απασχόληση, η ανεργία, το </a:t>
            </a:r>
            <a:r>
              <a:rPr lang="el-GR" b="1" smtClean="0"/>
              <a:t>νομισματικό σύστημα, </a:t>
            </a:r>
            <a:r>
              <a:rPr lang="el-GR" b="1"/>
              <a:t>ο </a:t>
            </a:r>
            <a:r>
              <a:rPr lang="el-GR" b="1" smtClean="0"/>
              <a:t>πληθωρισμός </a:t>
            </a:r>
            <a:r>
              <a:rPr lang="el-GR" b="1"/>
              <a:t>κ.λπ.</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19</a:t>
            </a:fld>
            <a:endParaRPr lang="el-GR"/>
          </a:p>
        </p:txBody>
      </p:sp>
    </p:spTree>
    <p:extLst>
      <p:ext uri="{BB962C8B-B14F-4D97-AF65-F5344CB8AC3E}">
        <p14:creationId xmlns:p14="http://schemas.microsoft.com/office/powerpoint/2010/main" val="583912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smtClean="0"/>
              <a:t>Λογιστικής και χρηματοοικονομικής</a:t>
            </a:r>
          </a:p>
          <a:p>
            <a:pPr algn="l"/>
            <a:r>
              <a:rPr lang="el-GR" b="1" smtClean="0"/>
              <a:t>Μικροοικονομική</a:t>
            </a:r>
            <a:endParaRPr lang="el-GR" b="1"/>
          </a:p>
          <a:p>
            <a:pPr algn="l"/>
            <a:r>
              <a:rPr lang="el-GR" sz="2800" b="1" smtClean="0"/>
              <a:t>Ενότητα 1:</a:t>
            </a:r>
            <a:r>
              <a:rPr lang="en-US" sz="2800" smtClean="0"/>
              <a:t> </a:t>
            </a:r>
            <a:r>
              <a:rPr lang="el-GR" sz="2800"/>
              <a:t>Εισαγωγή - Βασικές έννοιες </a:t>
            </a:r>
            <a:endParaRPr lang="el-GR" sz="2800" smtClean="0"/>
          </a:p>
          <a:p>
            <a:pPr algn="l"/>
            <a:r>
              <a:rPr lang="el-GR" sz="2800" smtClean="0">
                <a:solidFill>
                  <a:schemeClr val="tx2">
                    <a:lumMod val="50000"/>
                  </a:schemeClr>
                </a:solidFill>
              </a:rPr>
              <a:t>Καραμάνης Κωνσταντίνος</a:t>
            </a:r>
          </a:p>
          <a:p>
            <a:pPr algn="l">
              <a:lnSpc>
                <a:spcPts val="2600"/>
              </a:lnSpc>
            </a:pPr>
            <a:r>
              <a:rPr lang="el-GR" sz="2400" smtClean="0">
                <a:solidFill>
                  <a:schemeClr val="tx2">
                    <a:lumMod val="50000"/>
                  </a:schemeClr>
                </a:solidFill>
              </a:rPr>
              <a:t>Επίκουρος Καθηγητής</a:t>
            </a:r>
          </a:p>
          <a:p>
            <a:pPr algn="l">
              <a:lnSpc>
                <a:spcPts val="2600"/>
              </a:lnSpc>
            </a:pPr>
            <a:r>
              <a:rPr lang="el-GR" sz="2400" smtClean="0">
                <a:solidFill>
                  <a:schemeClr val="tx2">
                    <a:lumMod val="50000"/>
                  </a:schemeClr>
                </a:solidFill>
              </a:rPr>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smtClean="0">
                <a:solidFill>
                  <a:schemeClr val="bg1"/>
                </a:solidFill>
              </a:rPr>
              <a:t>Ανοιχτά Ακαδημαϊκά Μαθήματα στο ΤΕΙ Ηπείρου</a:t>
            </a:r>
            <a:endParaRPr lang="el-GR" sz="240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fontScale="85000" lnSpcReduction="10000"/>
          </a:bodyPr>
          <a:lstStyle/>
          <a:p>
            <a:pPr marL="0" indent="446088" algn="just"/>
            <a:r>
              <a:rPr lang="el-GR" b="1"/>
              <a:t>Αρχή 1η: οι άνθρωποι αναγκάζονται να επιλέγουν </a:t>
            </a:r>
            <a:r>
              <a:rPr lang="el-GR" b="1" smtClean="0"/>
              <a:t>μεταξύ πραγμάτων </a:t>
            </a:r>
            <a:r>
              <a:rPr lang="el-GR" b="1"/>
              <a:t>που </a:t>
            </a:r>
            <a:r>
              <a:rPr lang="el-GR" b="1" smtClean="0"/>
              <a:t>αμοιβαία </a:t>
            </a:r>
            <a:r>
              <a:rPr lang="el-GR" b="1"/>
              <a:t>αποκλείονται</a:t>
            </a:r>
          </a:p>
          <a:p>
            <a:pPr marL="0" indent="446088" algn="just"/>
            <a:r>
              <a:rPr lang="el-GR" b="1"/>
              <a:t>Π.χ</a:t>
            </a:r>
            <a:r>
              <a:rPr lang="el-GR" b="1" smtClean="0"/>
              <a:t>. κατά</a:t>
            </a:r>
            <a:r>
              <a:rPr lang="el-GR" b="1"/>
              <a:t>	την	διάρκεια	των	</a:t>
            </a:r>
            <a:r>
              <a:rPr lang="el-GR" b="1" smtClean="0"/>
              <a:t>σπουδών σας, μπορείτε </a:t>
            </a:r>
            <a:r>
              <a:rPr lang="el-GR" b="1"/>
              <a:t>να διαθέσετε όλο τον χρόνο σας για τη </a:t>
            </a:r>
            <a:r>
              <a:rPr lang="el-GR" b="1" smtClean="0"/>
              <a:t>μελέτη </a:t>
            </a:r>
            <a:r>
              <a:rPr lang="el-GR" b="1"/>
              <a:t>της Μίκρο ή της λογιστικής ή να </a:t>
            </a:r>
            <a:r>
              <a:rPr lang="el-GR" b="1" smtClean="0"/>
              <a:t>τον μοιράσετε μεταξύ </a:t>
            </a:r>
            <a:r>
              <a:rPr lang="el-GR" b="1"/>
              <a:t>των δύο. Για κάθε ώρα </a:t>
            </a:r>
            <a:r>
              <a:rPr lang="el-GR" b="1" smtClean="0"/>
              <a:t>που μελετάτε </a:t>
            </a:r>
            <a:r>
              <a:rPr lang="el-GR" b="1"/>
              <a:t>το ένα χάνετε </a:t>
            </a:r>
            <a:r>
              <a:rPr lang="el-GR" b="1" smtClean="0"/>
              <a:t>μια </a:t>
            </a:r>
            <a:r>
              <a:rPr lang="el-GR" b="1"/>
              <a:t>ώρα από το άλλο. Για κάθε ώρα </a:t>
            </a:r>
            <a:r>
              <a:rPr lang="el-GR" b="1" smtClean="0"/>
              <a:t>μελέτης </a:t>
            </a:r>
            <a:r>
              <a:rPr lang="el-GR" b="1"/>
              <a:t>χάνετε </a:t>
            </a:r>
            <a:r>
              <a:rPr lang="el-GR" b="1" smtClean="0"/>
              <a:t>μια </a:t>
            </a:r>
            <a:r>
              <a:rPr lang="el-GR" b="1"/>
              <a:t>ώρα που </a:t>
            </a:r>
            <a:r>
              <a:rPr lang="el-GR" b="1" smtClean="0"/>
              <a:t>θα μπορούσατε </a:t>
            </a:r>
            <a:r>
              <a:rPr lang="el-GR" b="1"/>
              <a:t>να τη διαθέσετε στο </a:t>
            </a:r>
            <a:r>
              <a:rPr lang="el-GR" b="1" smtClean="0"/>
              <a:t>γυμναστήριο, </a:t>
            </a:r>
            <a:r>
              <a:rPr lang="el-GR" b="1"/>
              <a:t>στη τηλεόραση ή δουλεύοντας.</a:t>
            </a:r>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20</a:t>
            </a:fld>
            <a:endParaRPr lang="el-GR"/>
          </a:p>
        </p:txBody>
      </p:sp>
    </p:spTree>
    <p:extLst>
      <p:ext uri="{BB962C8B-B14F-4D97-AF65-F5344CB8AC3E}">
        <p14:creationId xmlns:p14="http://schemas.microsoft.com/office/powerpoint/2010/main" val="1696928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fontScale="92500" lnSpcReduction="10000"/>
          </a:bodyPr>
          <a:lstStyle/>
          <a:p>
            <a:pPr marL="0" indent="446088" algn="just"/>
            <a:r>
              <a:rPr lang="el-GR" b="1"/>
              <a:t>Αρχή 2η: το κόστος ενός αγαθού είναι άλλο αγαθό από το οποίο παραιτείται κανείς για να αποκτήσει το </a:t>
            </a:r>
            <a:r>
              <a:rPr lang="el-GR" b="1" smtClean="0"/>
              <a:t>πρώτο.</a:t>
            </a:r>
            <a:endParaRPr lang="el-GR" b="1"/>
          </a:p>
          <a:p>
            <a:pPr marL="0" indent="446088" algn="just"/>
            <a:r>
              <a:rPr lang="el-GR" b="1"/>
              <a:t>Π.χ. το όφελος των σπουδών σας είναι η διεύρυνση των πνευµατικών σας οριζόντων και η προσδοκία καλύτερων ευκαιριών απασχόλησης.  Το  κόστος  αυτών,  είναι  </a:t>
            </a:r>
            <a:r>
              <a:rPr lang="el-GR" b="1" smtClean="0"/>
              <a:t>οι µισθοί </a:t>
            </a:r>
            <a:r>
              <a:rPr lang="el-GR" b="1"/>
              <a:t>τους οποίους χάνεται εάν, αντί να σπουδάζατε εργαζόσασταν.</a:t>
            </a:r>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21</a:t>
            </a:fld>
            <a:endParaRPr lang="el-GR"/>
          </a:p>
        </p:txBody>
      </p:sp>
    </p:spTree>
    <p:extLst>
      <p:ext uri="{BB962C8B-B14F-4D97-AF65-F5344CB8AC3E}">
        <p14:creationId xmlns:p14="http://schemas.microsoft.com/office/powerpoint/2010/main" val="2551309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fontScale="92500" lnSpcReduction="20000"/>
          </a:bodyPr>
          <a:lstStyle/>
          <a:p>
            <a:pPr marL="0" indent="446088" algn="just"/>
            <a:r>
              <a:rPr lang="el-GR" b="1"/>
              <a:t>Αρχή 3η: οι ορθολογικοί άνθρωποι σκέφτονται οριακά, θα προχωρήσουν δηλαδή σε µια ενέργεια εάν και µόνο το οριακό όφελος της ενέργειας είναι µεγαλύτερο από το οριακό κόστος</a:t>
            </a:r>
          </a:p>
          <a:p>
            <a:pPr marL="0" indent="446088" algn="just"/>
            <a:r>
              <a:rPr lang="el-GR" b="1"/>
              <a:t>Π χ στις εξετάσεις η απόφαση που έχετε να λάβετε δεν είναι µεταξύ της πλήρους αποτυχίας ή της µελέτης 24 ώρες την ηµέρα, αλλά εάν θα δαπανήσετε µια επιπλέον ώρα ξανακοιτώντας τις σηµειώσεις σας αντί να δείτε τηλεόραση.</a:t>
            </a:r>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22</a:t>
            </a:fld>
            <a:endParaRPr lang="el-GR"/>
          </a:p>
        </p:txBody>
      </p:sp>
    </p:spTree>
    <p:extLst>
      <p:ext uri="{BB962C8B-B14F-4D97-AF65-F5344CB8AC3E}">
        <p14:creationId xmlns:p14="http://schemas.microsoft.com/office/powerpoint/2010/main" val="3986602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fontScale="85000" lnSpcReduction="20000"/>
          </a:bodyPr>
          <a:lstStyle/>
          <a:p>
            <a:pPr marL="0" indent="446088" algn="just"/>
            <a:r>
              <a:rPr lang="el-GR" b="1"/>
              <a:t>Αρχή 4η: Οι άνθρωποι ανταποκρίνονται σε κίνητρα, δηλαδή λαµβάνουν αποφάσεις συγκρίνοντας στοιχεία κόστους και  οφέλους και η συµπεριφορά τους µπορεί να µεταβληθεί όταν τα στοιχεία αυτά µεταβληθούν</a:t>
            </a:r>
          </a:p>
          <a:p>
            <a:pPr marL="0" indent="446088" algn="just"/>
            <a:r>
              <a:rPr lang="el-GR" b="1" smtClean="0"/>
              <a:t>Π.χ. </a:t>
            </a:r>
            <a:r>
              <a:rPr lang="el-GR" b="1"/>
              <a:t>όταν η τιµή του πετρελαίου θέρµανσης αυξήθηκε, στραφήκαµε σε άλλα µέσα θέρµανσης, όπως τα ξύλα, πέλλετ, κλιµατιστικά κ.λπ., µε αποτέλεσµα πολύ επαγγελµατίες µε τη σειρά τους να στραφούν στην παραγωγή και εµπορία των συγκεκριµένων προϊόντων.</a:t>
            </a:r>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23</a:t>
            </a:fld>
            <a:endParaRPr lang="el-GR"/>
          </a:p>
        </p:txBody>
      </p:sp>
    </p:spTree>
    <p:extLst>
      <p:ext uri="{BB962C8B-B14F-4D97-AF65-F5344CB8AC3E}">
        <p14:creationId xmlns:p14="http://schemas.microsoft.com/office/powerpoint/2010/main" val="608734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fontScale="77500" lnSpcReduction="20000"/>
          </a:bodyPr>
          <a:lstStyle/>
          <a:p>
            <a:pPr marL="0" indent="446088" algn="just"/>
            <a:r>
              <a:rPr lang="el-GR" b="1"/>
              <a:t>Αρχή 5η: το εµπόριο µπορεί να βελτιώσει  τη θέση όλων, καθώς επιτρέπει στις χώρες και στα νοικοκυριά να εξειδικεύονται σε αυτό πού κάνουν καλύτερα και να απολαµβάνουν µια µεγαλύτερη ποικιλία αγαθών. Δηλαδή τα νοικοκυριά και οι χώρες, ωφελούνται από την ικανότητά τους να πραγµατοποιούν ανταλλαγές µεταξύ τους</a:t>
            </a:r>
          </a:p>
          <a:p>
            <a:pPr marL="0" indent="446088" algn="just"/>
            <a:r>
              <a:rPr lang="el-GR" b="1"/>
              <a:t>Π.χ. εάν ένα νοικοκυριό επέλεγε να αποµονωθεί, θα έπρεπε να παράγει µόνο του τα τρόφιµα που καταναλώνει, να ράβει µόνη του τα ρούχα που φοράει, να χτίζει µόνο του το σπίτι που διαµένει κ.λπ.) .</a:t>
            </a:r>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24</a:t>
            </a:fld>
            <a:endParaRPr lang="el-GR"/>
          </a:p>
        </p:txBody>
      </p:sp>
    </p:spTree>
    <p:extLst>
      <p:ext uri="{BB962C8B-B14F-4D97-AF65-F5344CB8AC3E}">
        <p14:creationId xmlns:p14="http://schemas.microsoft.com/office/powerpoint/2010/main" val="3729293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fontScale="92500" lnSpcReduction="20000"/>
          </a:bodyPr>
          <a:lstStyle/>
          <a:p>
            <a:pPr marL="0" indent="446088" algn="just"/>
            <a:r>
              <a:rPr lang="el-GR" b="1"/>
              <a:t>Αρχή 6η: Τα νοικοκυριά και οι επιχειρήσεις αλληλεπιδρούν µεταξύ τους µέσω των αγορών για να πετύχουν τα επιθυµητά αποτελέσµατα.</a:t>
            </a:r>
          </a:p>
          <a:p>
            <a:pPr marL="0" indent="446088" algn="just"/>
            <a:endParaRPr lang="el-GR" b="1"/>
          </a:p>
          <a:p>
            <a:pPr marL="0" indent="446088" algn="just"/>
            <a:r>
              <a:rPr lang="el-GR" b="1"/>
              <a:t>Οικονοµία της αγοράς κατανέµει τους πόρους διαµέσου των αποκεντρωµένων αποφάσεων πολλών επιχειρήσεων και νοικοκυριών, καθώς αυτά αλληλεπιδρούν στις αγορές για αγαθά και υπηρεσίες</a:t>
            </a:r>
          </a:p>
          <a:p>
            <a:pPr marL="0" indent="446088" algn="just"/>
            <a:endParaRPr lang="el-GR" b="1"/>
          </a:p>
          <a:p>
            <a:pPr marL="0" indent="446088" algn="just"/>
            <a:endParaRPr lang="el-GR" b="1"/>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25</a:t>
            </a:fld>
            <a:endParaRPr lang="el-GR"/>
          </a:p>
        </p:txBody>
      </p:sp>
    </p:spTree>
    <p:extLst>
      <p:ext uri="{BB962C8B-B14F-4D97-AF65-F5344CB8AC3E}">
        <p14:creationId xmlns:p14="http://schemas.microsoft.com/office/powerpoint/2010/main" val="2215552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fontScale="85000" lnSpcReduction="20000"/>
          </a:bodyPr>
          <a:lstStyle/>
          <a:p>
            <a:pPr marL="0" indent="446088" algn="just"/>
            <a:r>
              <a:rPr lang="el-GR" b="1"/>
              <a:t>Αρχή 7η: Το κράτος µπορεί (πρέπει!!!) µερικές φορές να βελτιώσει τα αποτελέσµατα που προκύπτουν µέσω των αγορών για να (α) προωθήσει την αποτελεσµατικότητα και (β) για να προάγει την ισότητα</a:t>
            </a:r>
            <a:r>
              <a:rPr lang="el-GR" b="1" smtClean="0"/>
              <a:t>.</a:t>
            </a:r>
            <a:endParaRPr lang="el-GR" b="1"/>
          </a:p>
          <a:p>
            <a:pPr marL="0" indent="446088" algn="just"/>
            <a:r>
              <a:rPr lang="el-GR" b="1"/>
              <a:t>Π.χ. ένας εστιάτορας δεν θα σερβίρει γεύµατα εάν περιµένει ότι οι πελάτες τους δεν θα τον πληρώσουν, άρα έχει ανάγκη τη παρουσία του κράτους (δικαστήρια, αστυνοµία κ.λπ.) για την εύρυθµη λειτουργία του καταστήµατός του.</a:t>
            </a:r>
          </a:p>
          <a:p>
            <a:pPr marL="0" indent="446088" algn="just"/>
            <a:endParaRPr lang="el-GR" b="1"/>
          </a:p>
          <a:p>
            <a:pPr marL="0" indent="446088" algn="just"/>
            <a:endParaRPr lang="el-GR" b="1"/>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26</a:t>
            </a:fld>
            <a:endParaRPr lang="el-GR"/>
          </a:p>
        </p:txBody>
      </p:sp>
    </p:spTree>
    <p:extLst>
      <p:ext uri="{BB962C8B-B14F-4D97-AF65-F5344CB8AC3E}">
        <p14:creationId xmlns:p14="http://schemas.microsoft.com/office/powerpoint/2010/main" val="1199515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fontScale="92500" lnSpcReduction="20000"/>
          </a:bodyPr>
          <a:lstStyle/>
          <a:p>
            <a:pPr marL="0" indent="446088" algn="just"/>
            <a:r>
              <a:rPr lang="el-GR" b="1"/>
              <a:t>Αρχή 8η: το βιοτικό επίπεδο µιας χώρας εξαρτάται από την ικανότητά της να παράγει αγαθά και υπηρεσίες. Στις χώρες όπου οι εργαζόµενοι µπορούν να παράγουν µεγάλη ποσότητα αγαθών και υπηρεσιών ανά µονάδα χρόνου,	περισσότεροι	άνθρωποι </a:t>
            </a:r>
            <a:r>
              <a:rPr lang="el-GR" b="1" smtClean="0"/>
              <a:t>απολαµβάνουν </a:t>
            </a:r>
            <a:r>
              <a:rPr lang="el-GR" b="1"/>
              <a:t>ένα υψηλό βιοτικό επίπεδο (π.χ. µεγαλύτερο προσδόκιµο ζωής, καλύτερη ιατροφαρµακευτική περίθαλψη, καλύτερη διατροφή κ.λπ.).</a:t>
            </a:r>
          </a:p>
          <a:p>
            <a:pPr marL="0" indent="446088" algn="just"/>
            <a:endParaRPr lang="el-GR" b="1"/>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27</a:t>
            </a:fld>
            <a:endParaRPr lang="el-GR"/>
          </a:p>
        </p:txBody>
      </p:sp>
    </p:spTree>
    <p:extLst>
      <p:ext uri="{BB962C8B-B14F-4D97-AF65-F5344CB8AC3E}">
        <p14:creationId xmlns:p14="http://schemas.microsoft.com/office/powerpoint/2010/main" val="911507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fontScale="92500" lnSpcReduction="20000"/>
          </a:bodyPr>
          <a:lstStyle/>
          <a:p>
            <a:pPr marL="0" indent="446088" algn="just"/>
            <a:r>
              <a:rPr lang="el-GR" b="1"/>
              <a:t>Αρχή 8η: το βιοτικό επίπεδο µιας χώρας εξαρτάται από την ικανότητά της να παράγει αγαθά και υπηρεσίες. Στις χώρες όπου οι εργαζόµενοι µπορούν να παράγουν µεγάλη ποσότητα αγαθών και υπηρεσιών ανά µονάδα χρόνου,	περισσότεροι	άνθρωποι </a:t>
            </a:r>
            <a:r>
              <a:rPr lang="el-GR" b="1" smtClean="0"/>
              <a:t>απολαµβάνουν </a:t>
            </a:r>
            <a:r>
              <a:rPr lang="el-GR" b="1"/>
              <a:t>ένα υψηλό βιοτικό επίπεδο (π.χ. µεγαλύτερο προσδόκιµο ζωής, καλύτερη ιατροφαρµακευτική περίθαλψη, καλύτερη διατροφή κ.λπ.).</a:t>
            </a:r>
          </a:p>
          <a:p>
            <a:pPr marL="0" indent="446088" algn="just"/>
            <a:endParaRPr lang="el-GR" b="1"/>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28</a:t>
            </a:fld>
            <a:endParaRPr lang="el-GR"/>
          </a:p>
        </p:txBody>
      </p:sp>
    </p:spTree>
    <p:extLst>
      <p:ext uri="{BB962C8B-B14F-4D97-AF65-F5344CB8AC3E}">
        <p14:creationId xmlns:p14="http://schemas.microsoft.com/office/powerpoint/2010/main" val="1975587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a:bodyPr>
          <a:lstStyle/>
          <a:p>
            <a:pPr marL="0" indent="446088" algn="just">
              <a:spcBef>
                <a:spcPts val="0"/>
              </a:spcBef>
            </a:pPr>
            <a:r>
              <a:rPr lang="el-GR" b="1"/>
              <a:t>Αρχή	9η:	Όταν	</a:t>
            </a:r>
            <a:r>
              <a:rPr lang="el-GR" b="1" smtClean="0"/>
              <a:t> το</a:t>
            </a:r>
            <a:r>
              <a:rPr lang="el-GR" b="1"/>
              <a:t>	</a:t>
            </a:r>
            <a:r>
              <a:rPr lang="el-GR" b="1" smtClean="0"/>
              <a:t>κράτος κυκλοφορεί</a:t>
            </a:r>
            <a:endParaRPr lang="el-GR" b="1"/>
          </a:p>
          <a:p>
            <a:pPr marL="0" indent="0" algn="just">
              <a:spcBef>
                <a:spcPts val="0"/>
              </a:spcBef>
              <a:buNone/>
            </a:pPr>
            <a:r>
              <a:rPr lang="el-GR" b="1"/>
              <a:t>µεγάλες ποσότητες χρήµατος στην οικονοµία, η αξία του χρήµατος µειώνεται και ο ρυθµός του πληθωρισµού </a:t>
            </a:r>
            <a:r>
              <a:rPr lang="el-GR" b="1" smtClean="0"/>
              <a:t>αυξάνεται µε </a:t>
            </a:r>
            <a:r>
              <a:rPr lang="el-GR" b="1"/>
              <a:t>σηµαντικό κόστος για την κοινωνία.</a:t>
            </a:r>
          </a:p>
          <a:p>
            <a:pPr marL="0" indent="446088" algn="just"/>
            <a:endParaRPr lang="el-GR" b="1"/>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29</a:t>
            </a:fld>
            <a:endParaRPr lang="el-GR"/>
          </a:p>
        </p:txBody>
      </p:sp>
    </p:spTree>
    <p:extLst>
      <p:ext uri="{BB962C8B-B14F-4D97-AF65-F5344CB8AC3E}">
        <p14:creationId xmlns:p14="http://schemas.microsoft.com/office/powerpoint/2010/main" val="1288624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Άδειες Χρήσης</a:t>
            </a:r>
            <a:endParaRPr lang="el-G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9" name="Subtitle 8"/>
          <p:cNvSpPr>
            <a:spLocks noGrp="1"/>
          </p:cNvSpPr>
          <p:nvPr>
            <p:ph idx="1"/>
          </p:nvPr>
        </p:nvSpPr>
        <p:spPr/>
        <p:txBody>
          <a:bodyPr>
            <a:normAutofit/>
          </a:bodyPr>
          <a:lstStyle/>
          <a:p>
            <a:r>
              <a:rPr lang="el-GR" sz="2800"/>
              <a:t>Το παρόν εκπαιδευτικό υλικό υπόκειται σε άδειες χρήσης Creative Commons. </a:t>
            </a:r>
          </a:p>
          <a:p>
            <a:r>
              <a:rPr lang="el-GR" sz="2800"/>
              <a:t>Για εκπαιδευτικό υλικό, όπως εικόνες, που υπόκειται σε άλλου τύπου άδειας χρήσης, η άδεια χρήσης αναφέρεται ρητώς. </a:t>
            </a:r>
            <a:endParaRPr lang="el-GR" sz="280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726"/>
            <a:ext cx="8229600" cy="952500"/>
          </a:xfrm>
        </p:spPr>
        <p:txBody>
          <a:bodyPr>
            <a:normAutofit fontScale="90000"/>
          </a:bodyPr>
          <a:lstStyle/>
          <a:p>
            <a:r>
              <a:rPr lang="el-GR"/>
              <a:t/>
            </a:r>
            <a:br>
              <a:rPr lang="el-GR"/>
            </a:br>
            <a:r>
              <a:rPr lang="el-GR"/>
              <a:t>10 ΒΑΣΙΚΕΣ ΑΡΧΕΣ ΤΗΣ ΟΙΚΟΝΟΜΙΚΗΣ</a:t>
            </a:r>
            <a:br>
              <a:rPr lang="el-GR"/>
            </a:br>
            <a:r>
              <a:rPr lang="el-GR"/>
              <a:t>(</a:t>
            </a:r>
            <a:r>
              <a:rPr lang="en-US"/>
              <a:t>MANKIW AND TAYLOR, 2010)</a:t>
            </a:r>
          </a:p>
        </p:txBody>
      </p:sp>
      <p:sp>
        <p:nvSpPr>
          <p:cNvPr id="3" name="Θέση περιεχομένου 2"/>
          <p:cNvSpPr>
            <a:spLocks noGrp="1"/>
          </p:cNvSpPr>
          <p:nvPr>
            <p:ph idx="1"/>
          </p:nvPr>
        </p:nvSpPr>
        <p:spPr/>
        <p:txBody>
          <a:bodyPr>
            <a:normAutofit/>
          </a:bodyPr>
          <a:lstStyle/>
          <a:p>
            <a:pPr marL="0" indent="446088" algn="just"/>
            <a:r>
              <a:rPr lang="el-GR" b="1" smtClean="0"/>
              <a:t>Αρχή </a:t>
            </a:r>
            <a:r>
              <a:rPr lang="el-GR" b="1"/>
              <a:t>10η: η κοινωνία αντιµετωπίζει µια βραχυχρόνια αντίστροφη σχέση µεταξύ πληθωρισµού και ανεργίας.</a:t>
            </a:r>
          </a:p>
          <a:p>
            <a:pPr marL="0" indent="446088" algn="just"/>
            <a:r>
              <a:rPr lang="el-GR" b="1" smtClean="0"/>
              <a:t>Όταν </a:t>
            </a:r>
            <a:r>
              <a:rPr lang="el-GR" b="1"/>
              <a:t>το κράτος αυξάνει την ποσότητα του χρήµατος στην οικονοµία από τη µια πλευρά αυξάνεται ο πληθωρισµός, από την άλλη µειώνεται, έστω και προσωρινά, η ανεργία.</a:t>
            </a:r>
          </a:p>
          <a:p>
            <a:pPr marL="0" indent="446088" algn="just"/>
            <a:endParaRPr lang="el-GR" b="1"/>
          </a:p>
          <a:p>
            <a:pPr marL="0" indent="4460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30</a:t>
            </a:fld>
            <a:endParaRPr lang="el-GR"/>
          </a:p>
        </p:txBody>
      </p:sp>
    </p:spTree>
    <p:extLst>
      <p:ext uri="{BB962C8B-B14F-4D97-AF65-F5344CB8AC3E}">
        <p14:creationId xmlns:p14="http://schemas.microsoft.com/office/powerpoint/2010/main" val="3177745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Βιβλιογραφία</a:t>
            </a:r>
            <a:endParaRPr lang="el-G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Σύγχρονη </a:t>
            </a:r>
            <a:r>
              <a:rPr lang="el-GR" sz="1400">
                <a:solidFill>
                  <a:srgbClr val="000000"/>
                </a:solidFill>
                <a:ea typeface="Arial Unicode MS"/>
                <a:cs typeface="Times New Roman" pitchFamily="18" charset="0"/>
              </a:rPr>
              <a:t>Μικροοικονοµική Ανάλυση (2013), Κιόχος Π., Παπανικολάου Γ. και Κιόχος Α. </a:t>
            </a:r>
            <a:endParaRPr lang="el-GR" sz="1400" smtClean="0">
              <a:solidFill>
                <a:srgbClr val="000000"/>
              </a:solidFill>
              <a:ea typeface="Arial Unicode MS"/>
              <a:cs typeface="Times New Roman" pitchFamily="18" charset="0"/>
            </a:endParaRPr>
          </a:p>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Αρχές </a:t>
            </a:r>
            <a:r>
              <a:rPr lang="el-GR" sz="1400">
                <a:solidFill>
                  <a:srgbClr val="000000"/>
                </a:solidFill>
                <a:ea typeface="Arial Unicode MS"/>
                <a:cs typeface="Times New Roman" pitchFamily="18" charset="0"/>
              </a:rPr>
              <a:t>οικονοµικής θεωρίας (2010), Mankiw G.N. and Taylor M.P.</a:t>
            </a:r>
            <a:endParaRPr lang="el-GR" sz="140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3"/>
            <a:ext cx="9036496" cy="193428"/>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108520" y="5474677"/>
            <a:ext cx="9505056" cy="369330"/>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Μικροοικονομική, Ενότητα </a:t>
            </a:r>
            <a:r>
              <a:rPr lang="en-US" sz="1200" b="1" smtClean="0">
                <a:solidFill>
                  <a:schemeClr val="bg1"/>
                </a:solidFill>
              </a:rPr>
              <a:t>1</a:t>
            </a:r>
            <a:r>
              <a:rPr lang="el-GR" sz="1200" b="1" smtClean="0">
                <a:solidFill>
                  <a:schemeClr val="bg1"/>
                </a:solidFill>
              </a:rPr>
              <a:t> </a:t>
            </a:r>
            <a:r>
              <a:rPr lang="el-GR" sz="1200" b="1">
                <a:solidFill>
                  <a:schemeClr val="bg1"/>
                </a:solidFill>
              </a:rPr>
              <a:t>ΤΜΗΜΑ ΛΟΓΙΣΤΙΚΗΣ ΚΑΙ ΧΡΗΜΑΤΟΙΚΟΝΟΜΙΚΗΣ , ΤΕΙ ΗΠΕΙΡΟΥ -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4903716"/>
            <a:ext cx="267726" cy="451523"/>
          </a:xfrm>
          <a:prstGeom prst="rect">
            <a:avLst/>
          </a:prstGeom>
        </p:spPr>
      </p:pic>
      <p:sp>
        <p:nvSpPr>
          <p:cNvPr id="14" name="Τίτλος 1"/>
          <p:cNvSpPr>
            <a:spLocks noGrp="1"/>
          </p:cNvSpPr>
          <p:nvPr>
            <p:ph type="title"/>
          </p:nvPr>
        </p:nvSpPr>
        <p:spPr>
          <a:xfrm>
            <a:off x="453327" y="1"/>
            <a:ext cx="8062025" cy="1007390"/>
          </a:xfrm>
        </p:spPr>
        <p:txBody>
          <a:bodyPr/>
          <a:lstStyle/>
          <a:p>
            <a:r>
              <a:rPr lang="el-GR"/>
              <a:t>Σημείωμα </a:t>
            </a:r>
            <a:r>
              <a:rPr lang="el-GR" smtClean="0"/>
              <a:t>Αναφοράς</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32</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7235" y="5019858"/>
            <a:ext cx="364880" cy="317287"/>
          </a:xfrm>
          <a:prstGeom prst="rect">
            <a:avLst/>
          </a:prstGeom>
        </p:spPr>
      </p:pic>
      <p:sp>
        <p:nvSpPr>
          <p:cNvPr id="2" name="Rectangle 1"/>
          <p:cNvSpPr/>
          <p:nvPr/>
        </p:nvSpPr>
        <p:spPr>
          <a:xfrm>
            <a:off x="0" y="1603540"/>
            <a:ext cx="9144000" cy="2308322"/>
          </a:xfrm>
          <a:prstGeom prst="rect">
            <a:avLst/>
          </a:prstGeom>
        </p:spPr>
        <p:txBody>
          <a:bodyPr wrap="square" lIns="91436" tIns="45719" rIns="91436" bIns="45719">
            <a:spAutoFit/>
          </a:bodyPr>
          <a:lstStyle/>
          <a:p>
            <a:pPr algn="just"/>
            <a:r>
              <a:rPr lang="el-GR" sz="2400">
                <a:solidFill>
                  <a:schemeClr val="bg1">
                    <a:lumMod val="50000"/>
                  </a:schemeClr>
                </a:solidFill>
              </a:rPr>
              <a:t>Copyright Τεχνολογικό Ίδρυμα Ηπείρου. </a:t>
            </a:r>
            <a:r>
              <a:rPr lang="el-GR" sz="2400" smtClean="0">
                <a:solidFill>
                  <a:schemeClr val="bg1">
                    <a:lumMod val="50000"/>
                  </a:schemeClr>
                </a:solidFill>
              </a:rPr>
              <a:t>Καραμάνης Κωνσταντίνος</a:t>
            </a:r>
            <a:endParaRPr lang="el-GR" sz="2400">
              <a:solidFill>
                <a:schemeClr val="bg1">
                  <a:lumMod val="50000"/>
                </a:schemeClr>
              </a:solidFill>
            </a:endParaRPr>
          </a:p>
          <a:p>
            <a:pPr algn="just"/>
            <a:r>
              <a:rPr lang="el-GR" sz="2400">
                <a:solidFill>
                  <a:schemeClr val="bg1">
                    <a:lumMod val="50000"/>
                  </a:schemeClr>
                </a:solidFill>
              </a:rPr>
              <a:t> </a:t>
            </a:r>
            <a:r>
              <a:rPr lang="el-GR" sz="2400" smtClean="0">
                <a:solidFill>
                  <a:schemeClr val="bg1">
                    <a:lumMod val="50000"/>
                  </a:schemeClr>
                </a:solidFill>
              </a:rPr>
              <a:t>Μικροοικονομική</a:t>
            </a:r>
            <a:endParaRPr lang="el-GR" sz="2400">
              <a:solidFill>
                <a:schemeClr val="bg1">
                  <a:lumMod val="50000"/>
                </a:schemeClr>
              </a:solidFill>
            </a:endParaRPr>
          </a:p>
          <a:p>
            <a:pPr algn="just"/>
            <a:r>
              <a:rPr lang="el-GR" sz="2400">
                <a:solidFill>
                  <a:schemeClr val="bg1">
                    <a:lumMod val="50000"/>
                  </a:schemeClr>
                </a:solidFill>
              </a:rPr>
              <a:t>Έκδοση: 1.0 </a:t>
            </a:r>
            <a:r>
              <a:rPr lang="el-GR" sz="2400" smtClean="0">
                <a:solidFill>
                  <a:schemeClr val="bg1">
                    <a:lumMod val="50000"/>
                  </a:schemeClr>
                </a:solidFill>
              </a:rPr>
              <a:t>Πρέβεζα,2015. </a:t>
            </a:r>
            <a:endParaRPr lang="en-US" sz="2400" smtClean="0">
              <a:solidFill>
                <a:schemeClr val="bg1">
                  <a:lumMod val="50000"/>
                </a:schemeClr>
              </a:solidFill>
            </a:endParaRPr>
          </a:p>
          <a:p>
            <a:pPr algn="just"/>
            <a:r>
              <a:rPr lang="el-GR" sz="2400" smtClean="0">
                <a:solidFill>
                  <a:schemeClr val="bg1">
                    <a:lumMod val="50000"/>
                  </a:schemeClr>
                </a:solidFill>
              </a:rPr>
              <a:t>Καραμάνης, Κ. (2015). Μικροοοικονομική. ΤΕΙ Ηπείρου.Διαθέσιμο </a:t>
            </a:r>
          </a:p>
          <a:p>
            <a:pPr algn="just"/>
            <a:r>
              <a:rPr lang="el-GR" sz="2400" smtClean="0">
                <a:solidFill>
                  <a:schemeClr val="bg1">
                    <a:lumMod val="50000"/>
                  </a:schemeClr>
                </a:solidFill>
              </a:rPr>
              <a:t>από </a:t>
            </a:r>
            <a:r>
              <a:rPr lang="el-GR" sz="2400">
                <a:solidFill>
                  <a:schemeClr val="bg1">
                    <a:lumMod val="50000"/>
                  </a:schemeClr>
                </a:solidFill>
              </a:rPr>
              <a:t>τη δικτυακή διεύθυνση</a:t>
            </a:r>
            <a:r>
              <a:rPr lang="el-GR" sz="2400" smtClean="0">
                <a:solidFill>
                  <a:schemeClr val="bg1">
                    <a:lumMod val="50000"/>
                  </a:schemeClr>
                </a:solidFill>
              </a:rPr>
              <a:t>:</a:t>
            </a:r>
          </a:p>
          <a:p>
            <a:pPr algn="just"/>
            <a:r>
              <a:rPr lang="en-US" sz="2400">
                <a:solidFill>
                  <a:schemeClr val="bg1">
                    <a:lumMod val="50000"/>
                  </a:schemeClr>
                </a:solidFill>
                <a:hlinkClick r:id="rId5"/>
              </a:rPr>
              <a:t>http://eclass.teiep.gr/OpenClass/courses/ACC140/</a:t>
            </a:r>
            <a:endParaRPr lang="el-GR" sz="240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a:t>Σημείωμα </a:t>
            </a:r>
            <a:r>
              <a:rPr lang="el-GR" err="1"/>
              <a:t>Αδειοδότησης</a:t>
            </a:r>
            <a:endParaRPr lang="el-GR"/>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a:solidFill>
                  <a:schemeClr val="bg1">
                    <a:lumMod val="50000"/>
                  </a:schemeClr>
                </a:solidFill>
              </a:rPr>
              <a:t>Το</a:t>
            </a:r>
            <a:r>
              <a:rPr lang="en-US" sz="2000">
                <a:solidFill>
                  <a:schemeClr val="bg1">
                    <a:lumMod val="50000"/>
                  </a:schemeClr>
                </a:solidFill>
              </a:rPr>
              <a:t> </a:t>
            </a:r>
            <a:r>
              <a:rPr lang="el-GR" sz="2000">
                <a:solidFill>
                  <a:schemeClr val="bg1">
                    <a:lumMod val="50000"/>
                  </a:schemeClr>
                </a:solidFill>
              </a:rPr>
              <a:t>παρόν υλικό διατίθεται με τους όρους της άδειας χρήσης Creative</a:t>
            </a:r>
            <a:r>
              <a:rPr lang="en-US" sz="2000">
                <a:solidFill>
                  <a:schemeClr val="bg1">
                    <a:lumMod val="50000"/>
                  </a:schemeClr>
                </a:solidFill>
              </a:rPr>
              <a:t> </a:t>
            </a:r>
            <a:r>
              <a:rPr lang="el-GR" sz="2000">
                <a:solidFill>
                  <a:schemeClr val="bg1">
                    <a:lumMod val="50000"/>
                  </a:schemeClr>
                </a:solidFill>
              </a:rPr>
              <a:t>Commons</a:t>
            </a:r>
            <a:r>
              <a:rPr lang="en-US" sz="2000">
                <a:solidFill>
                  <a:schemeClr val="bg1">
                    <a:lumMod val="50000"/>
                  </a:schemeClr>
                </a:solidFill>
              </a:rPr>
              <a:t> </a:t>
            </a:r>
            <a:r>
              <a:rPr lang="el-GR" sz="2000">
                <a:solidFill>
                  <a:schemeClr val="bg1">
                    <a:lumMod val="50000"/>
                  </a:schemeClr>
                </a:solidFill>
              </a:rPr>
              <a:t>Αναφορά Δημιουργού-Μη Εμπορική Χρήση-Όχι Παράγωγα Έργα 4.0 Διεθνές [1] ή </a:t>
            </a:r>
            <a:r>
              <a:rPr lang="el-GR" sz="2000" smtClean="0">
                <a:solidFill>
                  <a:schemeClr val="bg1">
                    <a:lumMod val="50000"/>
                  </a:schemeClr>
                </a:solidFill>
              </a:rPr>
              <a:t>μεταγενέστερη.</a:t>
            </a:r>
            <a:r>
              <a:rPr lang="en-US" sz="2000" smtClean="0">
                <a:solidFill>
                  <a:schemeClr val="bg1">
                    <a:lumMod val="50000"/>
                  </a:schemeClr>
                </a:solidFill>
              </a:rPr>
              <a:t> </a:t>
            </a:r>
            <a:r>
              <a:rPr lang="el-GR" sz="2000">
                <a:solidFill>
                  <a:schemeClr val="bg1">
                    <a:lumMod val="50000"/>
                  </a:schemeClr>
                </a:solidFill>
              </a:rPr>
              <a:t>Εξαιρούνται</a:t>
            </a:r>
            <a:r>
              <a:rPr lang="en-US" sz="2000">
                <a:solidFill>
                  <a:schemeClr val="bg1">
                    <a:lumMod val="50000"/>
                  </a:schemeClr>
                </a:solidFill>
              </a:rPr>
              <a:t> </a:t>
            </a:r>
            <a:r>
              <a:rPr lang="el-GR" sz="2000">
                <a:solidFill>
                  <a:schemeClr val="bg1">
                    <a:lumMod val="50000"/>
                  </a:schemeClr>
                </a:solidFill>
              </a:rPr>
              <a:t>τα αυτοτελή έργα τρίτων π.χ. φωτογραφίες,</a:t>
            </a:r>
            <a:r>
              <a:rPr lang="en-US" sz="2000">
                <a:solidFill>
                  <a:schemeClr val="bg1">
                    <a:lumMod val="50000"/>
                  </a:schemeClr>
                </a:solidFill>
              </a:rPr>
              <a:t> </a:t>
            </a:r>
            <a:r>
              <a:rPr lang="el-GR" sz="2000">
                <a:solidFill>
                  <a:schemeClr val="bg1">
                    <a:lumMod val="50000"/>
                  </a:schemeClr>
                </a:solidFill>
              </a:rPr>
              <a:t>Διαγράμματα</a:t>
            </a:r>
            <a:r>
              <a:rPr lang="en-US" sz="2000">
                <a:solidFill>
                  <a:schemeClr val="bg1">
                    <a:lumMod val="50000"/>
                  </a:schemeClr>
                </a:solidFill>
              </a:rPr>
              <a:t> </a:t>
            </a:r>
            <a:r>
              <a:rPr lang="el-GR" sz="2000" err="1">
                <a:solidFill>
                  <a:schemeClr val="bg1">
                    <a:lumMod val="50000"/>
                  </a:schemeClr>
                </a:solidFill>
              </a:rPr>
              <a:t>κ.λ.π</a:t>
            </a:r>
            <a:r>
              <a:rPr lang="el-GR" sz="2000">
                <a:solidFill>
                  <a:schemeClr val="bg1">
                    <a:lumMod val="50000"/>
                  </a:schemeClr>
                </a:solidFill>
              </a:rPr>
              <a:t>.,</a:t>
            </a:r>
            <a:r>
              <a:rPr lang="en-US" sz="2000">
                <a:solidFill>
                  <a:schemeClr val="bg1">
                    <a:lumMod val="50000"/>
                  </a:schemeClr>
                </a:solidFill>
              </a:rPr>
              <a:t> </a:t>
            </a:r>
            <a:r>
              <a:rPr lang="el-GR" sz="2000">
                <a:solidFill>
                  <a:schemeClr val="bg1">
                    <a:lumMod val="50000"/>
                  </a:schemeClr>
                </a:solidFill>
              </a:rPr>
              <a:t>τα</a:t>
            </a:r>
            <a:r>
              <a:rPr lang="en-US" sz="2000">
                <a:solidFill>
                  <a:schemeClr val="bg1">
                    <a:lumMod val="50000"/>
                  </a:schemeClr>
                </a:solidFill>
              </a:rPr>
              <a:t> </a:t>
            </a:r>
            <a:r>
              <a:rPr lang="el-GR" sz="2000">
                <a:solidFill>
                  <a:schemeClr val="bg1">
                    <a:lumMod val="50000"/>
                  </a:schemeClr>
                </a:solidFill>
              </a:rPr>
              <a:t>οποία εμπεριέχονται σε αυτό και τα οποία</a:t>
            </a:r>
            <a:r>
              <a:rPr lang="en-US" sz="2000">
                <a:solidFill>
                  <a:schemeClr val="bg1">
                    <a:lumMod val="50000"/>
                  </a:schemeClr>
                </a:solidFill>
              </a:rPr>
              <a:t> </a:t>
            </a:r>
            <a:r>
              <a:rPr lang="el-GR" sz="2000">
                <a:solidFill>
                  <a:schemeClr val="bg1">
                    <a:lumMod val="50000"/>
                  </a:schemeClr>
                </a:solidFill>
              </a:rPr>
              <a:t>αναφέρονται μαζί με τους όρους χρήσης τους στο «Σημείωμα Χρήσης</a:t>
            </a:r>
            <a:r>
              <a:rPr lang="en-US" sz="2000">
                <a:solidFill>
                  <a:schemeClr val="bg1">
                    <a:lumMod val="50000"/>
                  </a:schemeClr>
                </a:solidFill>
              </a:rPr>
              <a:t> </a:t>
            </a:r>
            <a:r>
              <a:rPr lang="el-GR" sz="2000">
                <a:solidFill>
                  <a:schemeClr val="bg1">
                    <a:lumMod val="50000"/>
                  </a:schemeClr>
                </a:solidFill>
              </a:rPr>
              <a:t>Έργων</a:t>
            </a:r>
            <a:r>
              <a:rPr lang="en-US" sz="2000">
                <a:solidFill>
                  <a:schemeClr val="bg1">
                    <a:lumMod val="50000"/>
                  </a:schemeClr>
                </a:solidFill>
              </a:rPr>
              <a:t> </a:t>
            </a:r>
            <a:r>
              <a:rPr lang="el-GR" sz="200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a:hlinkClick r:id="rId3"/>
              </a:rPr>
              <a:t>http://</a:t>
            </a:r>
            <a:r>
              <a:rPr lang="en-US" smtClean="0">
                <a:hlinkClick r:id="rId3"/>
              </a:rPr>
              <a:t>creativecommons.org/licenses/by-nc-nd/4.0/deed.el</a:t>
            </a:r>
            <a:r>
              <a:rPr lang="el-GR"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a:solidFill>
                  <a:prstClr val="white">
                    <a:lumMod val="50000"/>
                  </a:prstClr>
                </a:solidFill>
              </a:rPr>
              <a:t>[1] </a:t>
            </a:r>
            <a:endParaRPr lang="en-US"/>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a:solidFill>
                  <a:schemeClr val="bg1">
                    <a:lumMod val="50000"/>
                  </a:schemeClr>
                </a:solidFill>
              </a:rPr>
              <a:t>Ο δικαιούχος μπορεί να παρέχει στον </a:t>
            </a:r>
            <a:r>
              <a:rPr lang="el-GR" sz="2000" err="1">
                <a:solidFill>
                  <a:schemeClr val="bg1">
                    <a:lumMod val="50000"/>
                  </a:schemeClr>
                </a:solidFill>
              </a:rPr>
              <a:t>αδειοδόχο</a:t>
            </a:r>
            <a:r>
              <a:rPr lang="en-US" sz="2000">
                <a:solidFill>
                  <a:schemeClr val="bg1">
                    <a:lumMod val="50000"/>
                  </a:schemeClr>
                </a:solidFill>
              </a:rPr>
              <a:t> </a:t>
            </a:r>
            <a:r>
              <a:rPr lang="el-GR" sz="2000">
                <a:solidFill>
                  <a:schemeClr val="bg1">
                    <a:lumMod val="50000"/>
                  </a:schemeClr>
                </a:solidFill>
              </a:rPr>
              <a:t>ξεχωριστή άδεια να </a:t>
            </a:r>
            <a:r>
              <a:rPr lang="en-US" sz="2000">
                <a:solidFill>
                  <a:schemeClr val="bg1">
                    <a:lumMod val="50000"/>
                  </a:schemeClr>
                </a:solidFill>
              </a:rPr>
              <a:t> </a:t>
            </a:r>
            <a:r>
              <a:rPr lang="el-GR" sz="2000">
                <a:solidFill>
                  <a:schemeClr val="bg1">
                    <a:lumMod val="50000"/>
                  </a:schemeClr>
                </a:solidFill>
              </a:rPr>
              <a:t>χρησιμοποιεί το έργο για εμπορική χρήση, εφόσον αυτό του </a:t>
            </a:r>
            <a:r>
              <a:rPr lang="en-US" sz="2000">
                <a:solidFill>
                  <a:schemeClr val="bg1">
                    <a:lumMod val="50000"/>
                  </a:schemeClr>
                </a:solidFill>
              </a:rPr>
              <a:t> </a:t>
            </a:r>
            <a:r>
              <a:rPr lang="el-GR" sz="200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a:t>Επεξεργασία: </a:t>
            </a:r>
            <a:r>
              <a:rPr lang="el-GR" sz="2900" b="1" smtClean="0"/>
              <a:t>Δαπόντας Δημήτριος </a:t>
            </a:r>
          </a:p>
          <a:p>
            <a:pPr algn="r"/>
            <a:r>
              <a:rPr lang="el-GR" sz="2900" b="1" smtClean="0"/>
              <a:t>Πρέβεζα</a:t>
            </a:r>
            <a:r>
              <a:rPr lang="el-GR" sz="2900" smtClean="0"/>
              <a:t>,2015</a:t>
            </a:r>
            <a:endParaRPr lang="el-GR" sz="29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108520" y="5474677"/>
            <a:ext cx="9505056" cy="369330"/>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Μικροοικονομική, Ενότητα </a:t>
            </a:r>
            <a:r>
              <a:rPr lang="en-US" sz="1200" b="1" smtClean="0">
                <a:solidFill>
                  <a:schemeClr val="bg1"/>
                </a:solidFill>
              </a:rPr>
              <a:t>1</a:t>
            </a:r>
            <a:r>
              <a:rPr lang="el-GR" sz="1200" b="1" smtClean="0">
                <a:solidFill>
                  <a:schemeClr val="bg1"/>
                </a:solidFill>
              </a:rPr>
              <a:t> </a:t>
            </a:r>
            <a:r>
              <a:rPr lang="el-GR" sz="1200" b="1">
                <a:solidFill>
                  <a:schemeClr val="bg1"/>
                </a:solidFill>
              </a:rPr>
              <a:t>ΤΜΗΜΑ ΛΟΓΙΣΤΙΚΗΣ ΚΑΙ ΧΡΗΜΑΤΟΙΚΟΝΟΜΙΚΗΣ , ΤΕΙ ΗΠΕΙΡΟΥ -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107504" y="4816577"/>
            <a:ext cx="267726" cy="451523"/>
          </a:xfrm>
          <a:prstGeom prst="rect">
            <a:avLst/>
          </a:prstGeom>
        </p:spPr>
      </p:pic>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35</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4795" y="5121153"/>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a:t>Σημειώματα</a:t>
            </a:r>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0" y="5447257"/>
            <a:ext cx="9252519" cy="369330"/>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Μικροοικονομική</a:t>
            </a:r>
            <a:r>
              <a:rPr lang="el-GR" sz="1200">
                <a:solidFill>
                  <a:schemeClr val="bg1"/>
                </a:solidFill>
              </a:rPr>
              <a:t>, Ενότητα </a:t>
            </a:r>
            <a:r>
              <a:rPr lang="en-US" sz="1200" smtClean="0">
                <a:solidFill>
                  <a:schemeClr val="bg1"/>
                </a:solidFill>
              </a:rPr>
              <a:t>1</a:t>
            </a:r>
            <a:r>
              <a:rPr lang="el-GR" sz="1200" smtClean="0">
                <a:solidFill>
                  <a:schemeClr val="bg1"/>
                </a:solidFill>
              </a:rPr>
              <a:t> </a:t>
            </a:r>
            <a:r>
              <a:rPr lang="el-GR" sz="1200">
                <a:solidFill>
                  <a:schemeClr val="bg1"/>
                </a:solidFill>
              </a:rPr>
              <a:t>ΤΜΗΜΑ ΛΟΓΙΣΤΙΚΗΣ ΚΑΙ ΧΡΗΜΑΤΟΙΚΟΝΟΜΙΚΗΣ , ΤΕΙ ΗΠΕΙΡΟΥ </a:t>
            </a:r>
            <a:r>
              <a:rPr lang="el-GR" sz="1200" b="1">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130745" y="4831871"/>
            <a:ext cx="267726" cy="451523"/>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smtClean="0"/>
              <a:t>Διατήρηση Σημειωμάτων</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36</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4142" y="5017931"/>
            <a:ext cx="364880" cy="317287"/>
          </a:xfrm>
          <a:prstGeom prst="rect">
            <a:avLst/>
          </a:prstGeom>
        </p:spPr>
      </p:pic>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a:solidFill>
                  <a:schemeClr val="bg1">
                    <a:lumMod val="50000"/>
                  </a:schemeClr>
                </a:solidFill>
              </a:rPr>
              <a:t>Οποιαδήποτε  αναπαραγωγή ή διασκευή του υλικού θα πρέπει  να συμπεριλαμβάνει:</a:t>
            </a:r>
          </a:p>
          <a:p>
            <a:pPr algn="just"/>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το Σημείωμα Αναφοράς</a:t>
            </a:r>
          </a:p>
          <a:p>
            <a:pPr marL="342886" indent="-342886" algn="just">
              <a:buFont typeface="Arial" pitchFamily="34" charset="0"/>
              <a:buChar char="•"/>
            </a:pPr>
            <a:r>
              <a:rPr lang="el-GR" sz="2600">
                <a:solidFill>
                  <a:schemeClr val="bg1">
                    <a:lumMod val="50000"/>
                  </a:schemeClr>
                </a:solidFill>
              </a:rPr>
              <a:t>το  Σημείωμα </a:t>
            </a:r>
            <a:r>
              <a:rPr lang="el-GR" sz="2600" err="1">
                <a:solidFill>
                  <a:schemeClr val="bg1">
                    <a:lumMod val="50000"/>
                  </a:schemeClr>
                </a:solidFill>
              </a:rPr>
              <a:t>Αδειοδότησης</a:t>
            </a:r>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τη Δήλωση Διατήρησης Σημειωμάτων</a:t>
            </a:r>
          </a:p>
          <a:p>
            <a:pPr marL="342886" indent="-342886" algn="just">
              <a:buFont typeface="Arial" pitchFamily="34" charset="0"/>
              <a:buChar char="•"/>
            </a:pPr>
            <a:r>
              <a:rPr lang="el-GR" sz="2600">
                <a:solidFill>
                  <a:schemeClr val="bg1">
                    <a:lumMod val="50000"/>
                  </a:schemeClr>
                </a:solidFill>
              </a:rPr>
              <a:t>το Σημείωμα Χρήσης Έργων Τρίτων (εφόσον υπάρχει) </a:t>
            </a:r>
          </a:p>
          <a:p>
            <a:pPr algn="just"/>
            <a:endParaRPr lang="el-GR" sz="2600">
              <a:solidFill>
                <a:schemeClr val="bg1">
                  <a:lumMod val="50000"/>
                </a:schemeClr>
              </a:solidFill>
            </a:endParaRPr>
          </a:p>
          <a:p>
            <a:pPr algn="just"/>
            <a:r>
              <a:rPr lang="el-GR" sz="2600">
                <a:solidFill>
                  <a:schemeClr val="bg1">
                    <a:lumMod val="50000"/>
                  </a:schemeClr>
                </a:solidFill>
              </a:rPr>
              <a:t>μαζί με τους συνοδευόμενους </a:t>
            </a:r>
            <a:r>
              <a:rPr lang="el-GR" sz="2600" err="1">
                <a:solidFill>
                  <a:schemeClr val="bg1">
                    <a:lumMod val="50000"/>
                  </a:schemeClr>
                </a:solidFill>
              </a:rPr>
              <a:t>υπερσυνδέσμους</a:t>
            </a:r>
            <a:r>
              <a:rPr lang="el-GR" sz="260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 Ενότητας</a:t>
            </a:r>
            <a:endParaRPr lang="el-G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Χρηματοδότηση</a:t>
            </a:r>
            <a:endParaRPr lang="el-GR"/>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a:t>Το έργο υλοποιείται στο πλαίσιο του Επιχειρησιακού Προγράμματος «</a:t>
            </a:r>
            <a:r>
              <a:rPr lang="el-GR" altLang="el-GR" sz="2000" b="1"/>
              <a:t>Εκπαίδευση και Δια Βίου Μάθηση</a:t>
            </a:r>
            <a:r>
              <a:rPr lang="el-GR" altLang="el-GR" sz="2000"/>
              <a:t>» και συγχρηματοδοτείται από την Ευρωπαϊκή Ένωση (Ευρωπαϊκό Κοινωνικό Ταμείο) και από εθνικούς πόρους.</a:t>
            </a:r>
          </a:p>
          <a:p>
            <a:pPr marL="342886" indent="-342886" algn="just"/>
            <a:r>
              <a:rPr lang="el-GR" altLang="el-GR" sz="2000"/>
              <a:t>Το έργο «</a:t>
            </a:r>
            <a:r>
              <a:rPr lang="el-GR" altLang="el-GR" sz="2000" b="1"/>
              <a:t>Ανοικτά Ακαδημαϊκά Μαθήματα στο TEI Ηπείρου</a:t>
            </a:r>
            <a:r>
              <a:rPr lang="el-GR" altLang="el-GR" sz="2000"/>
              <a:t>» έχει χρηματοδοτήσει μόνο τη αναδιαμόρφωση του εκπαιδευτικού υλικού.</a:t>
            </a:r>
          </a:p>
          <a:p>
            <a:pPr marL="342886" indent="-342886" algn="just"/>
            <a:r>
              <a:rPr lang="el-GR" altLang="el-GR" sz="200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a:p>
        </p:txBody>
      </p:sp>
      <p:sp>
        <p:nvSpPr>
          <p:cNvPr id="3" name="Content Placeholder 2"/>
          <p:cNvSpPr>
            <a:spLocks noGrp="1"/>
          </p:cNvSpPr>
          <p:nvPr>
            <p:ph idx="1"/>
          </p:nvPr>
        </p:nvSpPr>
        <p:spPr/>
        <p:txBody>
          <a:bodyPr/>
          <a:lstStyle/>
          <a:p>
            <a:pPr marL="0"/>
            <a:r>
              <a:rPr lang="el-GR" smtClean="0"/>
              <a:t>Ολοκληρώνοντας την ενότητα θα πρέπει να είστε σε θέση να : </a:t>
            </a:r>
          </a:p>
          <a:p>
            <a:pPr marL="0" algn="just"/>
            <a:r>
              <a:rPr lang="el-GR" smtClean="0"/>
              <a:t>Ορίζετε και διακρίνετε την οικονομική επιστήμη </a:t>
            </a:r>
          </a:p>
          <a:p>
            <a:pPr marL="0" algn="just"/>
            <a:r>
              <a:rPr lang="el-GR" smtClean="0"/>
              <a:t>Γνωρίζετε τις βασικές της αρχές</a:t>
            </a:r>
          </a:p>
          <a:p>
            <a:pPr marL="0" algn="just"/>
            <a:r>
              <a:rPr lang="el-GR" smtClean="0"/>
              <a:t>Κατανοείτε βασική οικονομική ορολογία </a:t>
            </a:r>
            <a:endParaRPr lang="el-G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a:p>
        </p:txBody>
      </p:sp>
      <p:sp>
        <p:nvSpPr>
          <p:cNvPr id="3" name="Content Placeholder 2"/>
          <p:cNvSpPr>
            <a:spLocks noGrp="1"/>
          </p:cNvSpPr>
          <p:nvPr>
            <p:ph idx="1"/>
          </p:nvPr>
        </p:nvSpPr>
        <p:spPr/>
        <p:txBody>
          <a:bodyPr/>
          <a:lstStyle/>
          <a:p>
            <a:r>
              <a:rPr lang="el-GR" smtClean="0"/>
              <a:t>Εισαγωγικές έννοιες </a:t>
            </a:r>
          </a:p>
          <a:p>
            <a:r>
              <a:rPr lang="el-GR" smtClean="0"/>
              <a:t>Διακρίσεις Οικονομικής </a:t>
            </a:r>
          </a:p>
          <a:p>
            <a:r>
              <a:rPr lang="el-GR" smtClean="0"/>
              <a:t>Βασικές αρχές της οικονομικής </a:t>
            </a:r>
          </a:p>
          <a:p>
            <a:endParaRPr lang="el-GR"/>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4400" smtClean="0"/>
              <a:t>Χρήση Διατάξεων</a:t>
            </a:r>
            <a:endParaRPr lang="el-GR" sz="4400"/>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2" y="3672417"/>
            <a:ext cx="8314183" cy="1135063"/>
          </a:xfrm>
        </p:spPr>
        <p:txBody>
          <a:bodyPr>
            <a:normAutofit fontScale="90000"/>
          </a:bodyPr>
          <a:lstStyle/>
          <a:p>
            <a:r>
              <a:rPr lang="el-GR" sz="4400" smtClean="0"/>
              <a:t>Ενότητα 1 : Εισαγωγή-Βασικές έννοιες </a:t>
            </a:r>
            <a:endParaRPr lang="el-GR"/>
          </a:p>
        </p:txBody>
      </p:sp>
      <p:sp>
        <p:nvSpPr>
          <p:cNvPr id="10" name="Θέση κειμένου 9"/>
          <p:cNvSpPr>
            <a:spLocks noGrp="1"/>
          </p:cNvSpPr>
          <p:nvPr>
            <p:ph type="body" idx="1"/>
          </p:nvPr>
        </p:nvSpPr>
        <p:spPr/>
        <p:txBody>
          <a:bodyPr/>
          <a:lstStyle/>
          <a:p>
            <a:r>
              <a:rPr lang="el-GR" smtClean="0"/>
              <a:t>Μικροοικονομική</a:t>
            </a:r>
            <a:endParaRPr lang="en-GB"/>
          </a:p>
        </p:txBody>
      </p:sp>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ΒΑΣΙΚΕΣ ΕΝΝΟΙΕΣ ΟΙΚΟΝΟΜΙΚΗΣ ΕΠΙΣΤΗΜΗΣ</a:t>
            </a:r>
          </a:p>
        </p:txBody>
      </p:sp>
      <p:sp>
        <p:nvSpPr>
          <p:cNvPr id="3" name="Θέση περιεχομένου 2"/>
          <p:cNvSpPr>
            <a:spLocks noGrp="1"/>
          </p:cNvSpPr>
          <p:nvPr>
            <p:ph idx="1"/>
          </p:nvPr>
        </p:nvSpPr>
        <p:spPr/>
        <p:txBody>
          <a:bodyPr>
            <a:normAutofit fontScale="92500" lnSpcReduction="20000"/>
          </a:bodyPr>
          <a:lstStyle/>
          <a:p>
            <a:pPr algn="just"/>
            <a:r>
              <a:rPr lang="el-GR" b="1"/>
              <a:t>Η </a:t>
            </a:r>
            <a:r>
              <a:rPr lang="el-GR" b="1" smtClean="0"/>
              <a:t>οικονομική επιστήμη μελετά </a:t>
            </a:r>
            <a:r>
              <a:rPr lang="el-GR" b="1"/>
              <a:t>τους τρόπους </a:t>
            </a:r>
            <a:r>
              <a:rPr lang="el-GR" b="1" smtClean="0"/>
              <a:t>που επιλέγουν</a:t>
            </a:r>
            <a:r>
              <a:rPr lang="el-GR" b="1"/>
              <a:t>	</a:t>
            </a:r>
            <a:r>
              <a:rPr lang="el-GR" b="1" smtClean="0"/>
              <a:t> οι άνθρωποι(είτε ως  μεμονωμένοι </a:t>
            </a:r>
            <a:r>
              <a:rPr lang="el-GR" b="1"/>
              <a:t>καταναλωτές, είτε ως </a:t>
            </a:r>
            <a:r>
              <a:rPr lang="el-GR" b="1" smtClean="0"/>
              <a:t>οργανωμένες </a:t>
            </a:r>
            <a:r>
              <a:rPr lang="el-GR" b="1"/>
              <a:t>κοινωνίες) να απασχολήσουν τους παραγωγικούς συντελεστές για την παραγωγή αγαθών και για τη δίκαιη </a:t>
            </a:r>
            <a:r>
              <a:rPr lang="el-GR" b="1" smtClean="0"/>
              <a:t>κατανομή </a:t>
            </a:r>
            <a:r>
              <a:rPr lang="el-GR" b="1"/>
              <a:t>αυτών </a:t>
            </a:r>
            <a:r>
              <a:rPr lang="el-GR" b="1" smtClean="0"/>
              <a:t>μεταξύ </a:t>
            </a:r>
            <a:r>
              <a:rPr lang="el-GR" b="1"/>
              <a:t>των µελών της κοινωνίας µε την ελάχιστο δυνατό κόστος και τη </a:t>
            </a:r>
            <a:r>
              <a:rPr lang="el-GR" b="1" smtClean="0"/>
              <a:t>μεγαλύτερη </a:t>
            </a:r>
            <a:r>
              <a:rPr lang="el-GR" b="1"/>
              <a:t>δυνατή ωφέλεια.</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9</a:t>
            </a:fld>
            <a:endParaRPr lang="el-GR"/>
          </a:p>
        </p:txBody>
      </p:sp>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1222</TotalTime>
  <Words>1329</Words>
  <Application>Microsoft Office PowerPoint</Application>
  <PresentationFormat>On-screen Show (16:10)</PresentationFormat>
  <Paragraphs>165</Paragraphs>
  <Slides>37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 Unicode MS</vt:lpstr>
      <vt:lpstr>Arial</vt:lpstr>
      <vt:lpstr>Calibri</vt:lpstr>
      <vt:lpstr>Times New Roman</vt:lpstr>
      <vt:lpstr>Θέμα του Office</vt:lpstr>
      <vt:lpstr>Μικροοικονομική</vt:lpstr>
      <vt:lpstr>PowerPoint Presentation</vt:lpstr>
      <vt:lpstr>Άδειες Χρήσης</vt:lpstr>
      <vt:lpstr>Χρηματοδότηση</vt:lpstr>
      <vt:lpstr>Σκοποί  ενότητας</vt:lpstr>
      <vt:lpstr>Περιεχόμενα ενότητας</vt:lpstr>
      <vt:lpstr>Χρήση Διατάξεων</vt:lpstr>
      <vt:lpstr>Ενότητα 1 : Εισαγωγή-Βασικές έννοιες </vt:lpstr>
      <vt:lpstr>ΒΑΣΙΚΕΣ ΕΝΝΟΙΕΣ ΟΙΚΟΝΟΜΙΚΗΣ ΕΠΙΣΤΗΜΗΣ</vt:lpstr>
      <vt:lpstr>ΒΑΣΙΚΕΣ ΕΝΝΟΙΕΣ ΟΙΚΟΝΟΜΙΚΗΣ ΕΠΙΣΤΗΜΗΣ</vt:lpstr>
      <vt:lpstr>ΘΕΩΡΗΤΙΚΗ ΚΑΙ ΕΦΑΡΜΟΣΜΕΝΗ ΟΙΚΟΝΟΜΙΚΗ</vt:lpstr>
      <vt:lpstr>ΘΕΩΡΗΤΙΚΗ ΚΑΙ ΕΦΑΡΜΟΣΜΕΝΗ ΟΙΚΟΝΟΜΙΚΗ</vt:lpstr>
      <vt:lpstr>ΘΕΤΙΚΗ ΚΑΙ ΔΕΟΝΤΟΛΟΓΙΚΗ ΟΙΚΟΝΟΜΙΚΗ</vt:lpstr>
      <vt:lpstr>ΘΕΤΙΚΗ ΚΑΙ ΔΕΟΝΤΟΛΟΓΙΚΗ ΟΙΚΟΝΟΜΙΚΗ</vt:lpstr>
      <vt:lpstr>ΣΤΑΤΙΚΗ ΚΑΙ ΔΥΝΑΜΙΚΗ ΟΙΚΟΝΟΜΙΚΗ</vt:lpstr>
      <vt:lpstr>ΣΤΑΤΙΚΗ ΚΑΙ ΔΥΝΑΜΙΚΗ ΟΙΚΟΝΟΜΙΚΗ</vt:lpstr>
      <vt:lpstr>ΣΤΑΤΙΚΗ ΚΑΙ ΔΥΝΑΜΙΚΗ ΟΙΚΟΝΟΜΙΚΗ</vt:lpstr>
      <vt:lpstr> ΜΙΚΡΟΟΙΚΟΝΟΜΙΚΗ ΚΑΙ  ΜΑΚΡΟΟΙΚΟΝΟΜΙΚΗ</vt:lpstr>
      <vt:lpstr> ΜΙΚΡΟΟΙΚΟΝΟΜΙΚΗ ΚΑΙ  ΜΑΚΡΟΟΙΚΟΝΟΜΙΚΗ</vt:lpstr>
      <vt:lpstr> 10 ΒΑΣΙΚΕΣ ΑΡΧΕΣ ΤΗΣ ΟΙΚΟΝΟΜΙΚΗΣ (MANKIW AND TAYLOR, 2010)</vt:lpstr>
      <vt:lpstr> 10 ΒΑΣΙΚΕΣ ΑΡΧΕΣ ΤΗΣ ΟΙΚΟΝΟΜΙΚΗΣ (MANKIW AND TAYLOR, 2010)</vt:lpstr>
      <vt:lpstr> 10 ΒΑΣΙΚΕΣ ΑΡΧΕΣ ΤΗΣ ΟΙΚΟΝΟΜΙΚΗΣ (MANKIW AND TAYLOR, 2010)</vt:lpstr>
      <vt:lpstr> 10 ΒΑΣΙΚΕΣ ΑΡΧΕΣ ΤΗΣ ΟΙΚΟΝΟΜΙΚΗΣ (MANKIW AND TAYLOR, 2010)</vt:lpstr>
      <vt:lpstr> 10 ΒΑΣΙΚΕΣ ΑΡΧΕΣ ΤΗΣ ΟΙΚΟΝΟΜΙΚΗΣ (MANKIW AND TAYLOR, 2010)</vt:lpstr>
      <vt:lpstr> 10 ΒΑΣΙΚΕΣ ΑΡΧΕΣ ΤΗΣ ΟΙΚΟΝΟΜΙΚΗΣ (MANKIW AND TAYLOR, 2010)</vt:lpstr>
      <vt:lpstr> 10 ΒΑΣΙΚΕΣ ΑΡΧΕΣ ΤΗΣ ΟΙΚΟΝΟΜΙΚΗΣ (MANKIW AND TAYLOR, 2010)</vt:lpstr>
      <vt:lpstr> 10 ΒΑΣΙΚΕΣ ΑΡΧΕΣ ΤΗΣ ΟΙΚΟΝΟΜΙΚΗΣ (MANKIW AND TAYLOR, 2010)</vt:lpstr>
      <vt:lpstr> 10 ΒΑΣΙΚΕΣ ΑΡΧΕΣ ΤΗΣ ΟΙΚΟΝΟΜΙΚΗΣ (MANKIW AND TAYLOR, 2010)</vt:lpstr>
      <vt:lpstr> 10 ΒΑΣΙΚΕΣ ΑΡΧΕΣ ΤΗΣ ΟΙΚΟΝΟΜΙΚΗΣ (MANKIW AND TAYLOR, 2010)</vt:lpstr>
      <vt:lpstr> 10 ΒΑΣΙΚΕΣ ΑΡΧΕΣ ΤΗΣ ΟΙΚΟΝΟΜΙΚΗΣ (MANKIW AND TAYLOR, 2010)</vt:lpstr>
      <vt:lpstr>Βιβλιογραφία</vt:lpstr>
      <vt:lpstr>Σημείωμα Αναφοράς</vt:lpstr>
      <vt:lpstr>Σημείωμα Αδειοδότησης</vt:lpstr>
      <vt:lpstr>PowerPoint Presentation</vt:lpstr>
      <vt:lpstr>PowerPoint Presentation</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mimis mimopoulos</cp:lastModifiedBy>
  <cp:revision>164</cp:revision>
  <dcterms:created xsi:type="dcterms:W3CDTF">2012-09-06T09:03:05Z</dcterms:created>
  <dcterms:modified xsi:type="dcterms:W3CDTF">2015-10-09T13:07:33Z</dcterms:modified>
</cp:coreProperties>
</file>