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89" r:id="rId3"/>
    <p:sldId id="257" r:id="rId4"/>
    <p:sldId id="259" r:id="rId5"/>
    <p:sldId id="261" r:id="rId6"/>
    <p:sldId id="262" r:id="rId7"/>
    <p:sldId id="264" r:id="rId8"/>
    <p:sldId id="267" r:id="rId9"/>
    <p:sldId id="288" r:id="rId10"/>
    <p:sldId id="296" r:id="rId11"/>
    <p:sldId id="297" r:id="rId12"/>
    <p:sldId id="298" r:id="rId13"/>
    <p:sldId id="299"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290" r:id="rId32"/>
    <p:sldId id="291" r:id="rId33"/>
    <p:sldId id="292" r:id="rId34"/>
    <p:sldId id="293" r:id="rId35"/>
    <p:sldId id="294" r:id="rId36"/>
    <p:sldId id="295" r:id="rId37"/>
    <p:sldId id="280" r:id="rId38"/>
  </p:sldIdLst>
  <p:sldSz cx="9144000" cy="5715000" type="screen16x10"/>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92" autoAdjust="0"/>
    <p:restoredTop sz="86401" autoAdjust="0"/>
  </p:normalViewPr>
  <p:slideViewPr>
    <p:cSldViewPr>
      <p:cViewPr varScale="1">
        <p:scale>
          <a:sx n="92" d="100"/>
          <a:sy n="92" d="100"/>
        </p:scale>
        <p:origin x="1440"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299311"/>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 </a:t>
            </a:r>
            <a:r>
              <a:rPr lang="el-GR" sz="1000" smtClean="0">
                <a:solidFill>
                  <a:schemeClr val="bg1"/>
                </a:solidFill>
              </a:rPr>
              <a:t>Εισαγωγή-Βασικές έννοιες,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Μικροοικονομική</a:t>
            </a:r>
            <a:endParaRPr lang="el-G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smtClean="0"/>
              <a:t>Ενότητα </a:t>
            </a:r>
            <a:r>
              <a:rPr lang="el-GR" sz="2800"/>
              <a:t>1</a:t>
            </a:r>
            <a:r>
              <a:rPr lang="en-US" sz="2800" smtClean="0"/>
              <a:t> </a:t>
            </a:r>
            <a:r>
              <a:rPr lang="el-GR" sz="2800" smtClean="0"/>
              <a:t>:</a:t>
            </a:r>
            <a:r>
              <a:rPr lang="en-US" sz="2800" smtClean="0"/>
              <a:t> </a:t>
            </a:r>
            <a:r>
              <a:rPr lang="el-GR" sz="2800" b="1"/>
              <a:t>Εισαγωγή - Βασικές έννοιες </a:t>
            </a:r>
          </a:p>
          <a:p>
            <a:r>
              <a:rPr lang="el-GR" sz="280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smtClean="0"/>
                <a:t>Ελληνική Δημοκρατία</a:t>
              </a:r>
            </a:p>
            <a:p>
              <a:pPr>
                <a:lnSpc>
                  <a:spcPts val="2600"/>
                </a:lnSpc>
              </a:pPr>
              <a:r>
                <a:rPr lang="el-GR" sz="2000" smtClean="0"/>
                <a:t>Τεχνολογικό Εκπαιδευτικό Ίδρυμα Ηπείρου</a:t>
              </a:r>
              <a:endParaRPr lang="en-GB" sz="200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ΒΑΣΙΚΕΣ ΕΝΝΟΙΕΣ ΟΙΚΟΝΟΜΙΚΗΣ ΕΠΙΣΤΗΜΗΣ</a:t>
            </a:r>
          </a:p>
        </p:txBody>
      </p:sp>
      <p:sp>
        <p:nvSpPr>
          <p:cNvPr id="3" name="Θέση περιεχομένου 2"/>
          <p:cNvSpPr>
            <a:spLocks noGrp="1"/>
          </p:cNvSpPr>
          <p:nvPr>
            <p:ph idx="1"/>
          </p:nvPr>
        </p:nvSpPr>
        <p:spPr/>
        <p:txBody>
          <a:bodyPr>
            <a:normAutofit lnSpcReduction="10000"/>
          </a:bodyPr>
          <a:lstStyle/>
          <a:p>
            <a:pPr algn="just"/>
            <a:r>
              <a:rPr lang="el-GR" b="1"/>
              <a:t>Σκοπός της </a:t>
            </a:r>
            <a:r>
              <a:rPr lang="el-GR" b="1" smtClean="0"/>
              <a:t>οικονομικής επιστήμης </a:t>
            </a:r>
            <a:r>
              <a:rPr lang="el-GR" b="1"/>
              <a:t>είναι ο </a:t>
            </a:r>
            <a:r>
              <a:rPr lang="el-GR" b="1" smtClean="0"/>
              <a:t>εφοδιασμός </a:t>
            </a:r>
            <a:r>
              <a:rPr lang="el-GR" b="1"/>
              <a:t>του </a:t>
            </a:r>
            <a:r>
              <a:rPr lang="el-GR" b="1" smtClean="0"/>
              <a:t>οικονομολόγου </a:t>
            </a:r>
            <a:r>
              <a:rPr lang="el-GR" b="1"/>
              <a:t>µε εργαλεία </a:t>
            </a:r>
            <a:r>
              <a:rPr lang="el-GR" b="1" smtClean="0"/>
              <a:t>οικονομικής </a:t>
            </a:r>
            <a:r>
              <a:rPr lang="el-GR" b="1"/>
              <a:t>ανάλυσης, που θα τον καταστήσουν ικανό όχι µόνο να κατανοήσει τα τρέχοντα </a:t>
            </a:r>
            <a:r>
              <a:rPr lang="el-GR" b="1" smtClean="0"/>
              <a:t>οικονομικά προβλήματα </a:t>
            </a:r>
            <a:r>
              <a:rPr lang="el-GR" b="1"/>
              <a:t>αλλά να εξετάσει και να προβλέψει τις συνέπειες από την </a:t>
            </a:r>
            <a:r>
              <a:rPr lang="el-GR" b="1" smtClean="0"/>
              <a:t>εφαρμογή μιας προτεινόμενης οικονομικής </a:t>
            </a:r>
            <a:r>
              <a:rPr lang="el-GR" b="1"/>
              <a:t>πολιτικής.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Tree>
    <p:extLst>
      <p:ext uri="{BB962C8B-B14F-4D97-AF65-F5344CB8AC3E}">
        <p14:creationId xmlns:p14="http://schemas.microsoft.com/office/powerpoint/2010/main" val="1678145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ΘΕΩΡΗΤΙΚΗ ΚΑΙ ΕΦΑΡΜΟΣΜΕΝΗ ΟΙΚΟΝΟΜΙΚΗ</a:t>
            </a:r>
          </a:p>
        </p:txBody>
      </p:sp>
      <p:sp>
        <p:nvSpPr>
          <p:cNvPr id="3" name="Θέση περιεχομένου 2"/>
          <p:cNvSpPr>
            <a:spLocks noGrp="1"/>
          </p:cNvSpPr>
          <p:nvPr>
            <p:ph idx="1"/>
          </p:nvPr>
        </p:nvSpPr>
        <p:spPr/>
        <p:txBody>
          <a:bodyPr>
            <a:normAutofit lnSpcReduction="10000"/>
          </a:bodyPr>
          <a:lstStyle/>
          <a:p>
            <a:pPr algn="just"/>
            <a:r>
              <a:rPr lang="el-GR" b="1"/>
              <a:t>Θεωρητική </a:t>
            </a:r>
            <a:r>
              <a:rPr lang="el-GR" b="1" smtClean="0"/>
              <a:t>οικονομική: μελετά </a:t>
            </a:r>
            <a:r>
              <a:rPr lang="el-GR" b="1"/>
              <a:t>τα </a:t>
            </a:r>
            <a:r>
              <a:rPr lang="el-GR" b="1" smtClean="0"/>
              <a:t>φαινόμενα </a:t>
            </a:r>
            <a:r>
              <a:rPr lang="el-GR" b="1"/>
              <a:t>της </a:t>
            </a:r>
            <a:r>
              <a:rPr lang="el-GR" b="1" smtClean="0"/>
              <a:t>οικονομικής </a:t>
            </a:r>
            <a:r>
              <a:rPr lang="el-GR" b="1"/>
              <a:t>ζωής της κοινωνίας και τις </a:t>
            </a:r>
            <a:r>
              <a:rPr lang="el-GR" b="1" smtClean="0"/>
              <a:t>μεταξύ </a:t>
            </a:r>
            <a:r>
              <a:rPr lang="el-GR" b="1"/>
              <a:t>τους σχέσεις και ασχολείται µε τη διατύπωση υποθέσεων πάνω στις οποίες στηρίζονται θεωρίες που </a:t>
            </a:r>
            <a:r>
              <a:rPr lang="el-GR" b="1" smtClean="0"/>
              <a:t>ερμηνεύουν </a:t>
            </a:r>
            <a:r>
              <a:rPr lang="el-GR" b="1"/>
              <a:t>τη </a:t>
            </a:r>
            <a:r>
              <a:rPr lang="el-GR" b="1" smtClean="0"/>
              <a:t>συμπεριφορά </a:t>
            </a:r>
            <a:r>
              <a:rPr lang="el-GR" b="1"/>
              <a:t>των </a:t>
            </a:r>
            <a:r>
              <a:rPr lang="el-GR" b="1" smtClean="0"/>
              <a:t>ατόμων </a:t>
            </a:r>
            <a:r>
              <a:rPr lang="el-GR" b="1"/>
              <a:t>ως παραγωγών και καταναλωτών (π.χ. ο </a:t>
            </a:r>
            <a:r>
              <a:rPr lang="el-GR" b="1" smtClean="0"/>
              <a:t>νόμος </a:t>
            </a:r>
            <a:r>
              <a:rPr lang="el-GR" b="1"/>
              <a:t>προσφοράς </a:t>
            </a:r>
            <a:r>
              <a:rPr lang="el-GR" b="1" smtClean="0"/>
              <a:t>και </a:t>
            </a:r>
            <a:r>
              <a:rPr lang="el-GR" b="1"/>
              <a:t>ζήτησης </a:t>
            </a:r>
            <a:r>
              <a:rPr lang="el-GR" b="1" smtClean="0"/>
              <a:t>κλπ.)</a:t>
            </a:r>
            <a:endParaRPr lang="el-GR" b="1"/>
          </a:p>
          <a:p>
            <a:pPr algn="just"/>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spTree>
    <p:extLst>
      <p:ext uri="{BB962C8B-B14F-4D97-AF65-F5344CB8AC3E}">
        <p14:creationId xmlns:p14="http://schemas.microsoft.com/office/powerpoint/2010/main" val="1637543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ΘΕΩΡΗΤΙΚΗ ΚΑΙ ΕΦΑΡΜΟΣΜΕΝΗ ΟΙΚΟΝΟΜΙΚΗ</a:t>
            </a:r>
          </a:p>
        </p:txBody>
      </p:sp>
      <p:sp>
        <p:nvSpPr>
          <p:cNvPr id="3" name="Θέση περιεχομένου 2"/>
          <p:cNvSpPr>
            <a:spLocks noGrp="1"/>
          </p:cNvSpPr>
          <p:nvPr>
            <p:ph idx="1"/>
          </p:nvPr>
        </p:nvSpPr>
        <p:spPr/>
        <p:txBody>
          <a:bodyPr>
            <a:normAutofit fontScale="92500" lnSpcReduction="20000"/>
          </a:bodyPr>
          <a:lstStyle/>
          <a:p>
            <a:pPr algn="just"/>
            <a:r>
              <a:rPr lang="el-GR" b="1" smtClean="0"/>
              <a:t>Εφαρμοσμένη</a:t>
            </a:r>
            <a:r>
              <a:rPr lang="el-GR" b="1"/>
              <a:t>	</a:t>
            </a:r>
            <a:r>
              <a:rPr lang="el-GR" b="1" smtClean="0"/>
              <a:t>οικονομική: ασχολείται µε</a:t>
            </a:r>
            <a:r>
              <a:rPr lang="el-GR" b="1"/>
              <a:t>	</a:t>
            </a:r>
            <a:r>
              <a:rPr lang="el-GR" b="1" smtClean="0"/>
              <a:t>την ασκούμενη</a:t>
            </a:r>
            <a:r>
              <a:rPr lang="el-GR" b="1"/>
              <a:t>	από	το	</a:t>
            </a:r>
            <a:r>
              <a:rPr lang="el-GR" b="1" smtClean="0"/>
              <a:t>κράτος οικονομική πολιτική, δηλαδή </a:t>
            </a:r>
            <a:r>
              <a:rPr lang="el-GR" b="1"/>
              <a:t>µε το σύνολο των </a:t>
            </a:r>
            <a:r>
              <a:rPr lang="el-GR" b="1" smtClean="0"/>
              <a:t>οικονομικών μέτρων που παίρνονται </a:t>
            </a:r>
            <a:r>
              <a:rPr lang="el-GR" b="1"/>
              <a:t>από αυτό για να </a:t>
            </a:r>
            <a:r>
              <a:rPr lang="el-GR" b="1" smtClean="0"/>
              <a:t>ρυθμίζουν </a:t>
            </a:r>
            <a:r>
              <a:rPr lang="el-GR" b="1"/>
              <a:t>τις οικονοµικές σχέσεις και ενέργειες των </a:t>
            </a:r>
            <a:r>
              <a:rPr lang="el-GR" b="1" smtClean="0"/>
              <a:t>ατόμων, </a:t>
            </a:r>
            <a:r>
              <a:rPr lang="el-GR" b="1"/>
              <a:t>είτε αυτά είναι παραγωγοί είτε καταναλωτές (π.χ. αγροτική πολιτική, κοινωνική πολιτική, </a:t>
            </a:r>
            <a:r>
              <a:rPr lang="el-GR" b="1" smtClean="0"/>
              <a:t>νομισματική </a:t>
            </a:r>
            <a:r>
              <a:rPr lang="el-GR" b="1"/>
              <a:t>πολιτική κ.λπ.)</a:t>
            </a:r>
          </a:p>
          <a:p>
            <a:pPr algn="just"/>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spTree>
    <p:extLst>
      <p:ext uri="{BB962C8B-B14F-4D97-AF65-F5344CB8AC3E}">
        <p14:creationId xmlns:p14="http://schemas.microsoft.com/office/powerpoint/2010/main" val="875836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ΘΕΤΙΚΗ ΚΑΙ ΔΕΟΝΤΟΛΟΓΙΚΗ ΟΙΚΟΝΟΜΙΚΗ</a:t>
            </a:r>
          </a:p>
        </p:txBody>
      </p:sp>
      <p:sp>
        <p:nvSpPr>
          <p:cNvPr id="3" name="Θέση περιεχομένου 2"/>
          <p:cNvSpPr>
            <a:spLocks noGrp="1"/>
          </p:cNvSpPr>
          <p:nvPr>
            <p:ph idx="1"/>
          </p:nvPr>
        </p:nvSpPr>
        <p:spPr/>
        <p:txBody>
          <a:bodyPr>
            <a:normAutofit/>
          </a:bodyPr>
          <a:lstStyle/>
          <a:p>
            <a:pPr algn="just"/>
            <a:r>
              <a:rPr lang="el-GR" b="1"/>
              <a:t>Θετική </a:t>
            </a:r>
            <a:r>
              <a:rPr lang="el-GR" b="1" smtClean="0"/>
              <a:t>οικονομική: </a:t>
            </a:r>
            <a:r>
              <a:rPr lang="el-GR" b="1"/>
              <a:t>ασχολείται µε τη υπάρχουσα </a:t>
            </a:r>
            <a:r>
              <a:rPr lang="el-GR" b="1" smtClean="0"/>
              <a:t>οικονομική </a:t>
            </a:r>
            <a:r>
              <a:rPr lang="el-GR" b="1"/>
              <a:t>κατάσταση, µε την </a:t>
            </a:r>
            <a:r>
              <a:rPr lang="el-GR" b="1" smtClean="0"/>
              <a:t>υφιστάμενη </a:t>
            </a:r>
            <a:r>
              <a:rPr lang="el-GR" b="1"/>
              <a:t>λειτουργία και οργάνωση του </a:t>
            </a:r>
            <a:r>
              <a:rPr lang="el-GR" b="1" smtClean="0"/>
              <a:t>οικονομικού μηχανισμού </a:t>
            </a:r>
            <a:r>
              <a:rPr lang="el-GR" b="1"/>
              <a:t>χωρίς να διατυπώσει κρίσεις για το εάν αυτός ο </a:t>
            </a:r>
            <a:r>
              <a:rPr lang="el-GR" b="1" smtClean="0"/>
              <a:t>μηχανισμός </a:t>
            </a:r>
            <a:r>
              <a:rPr lang="el-GR" b="1"/>
              <a:t>είναι σωστός ή όχι.</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Tree>
    <p:extLst>
      <p:ext uri="{BB962C8B-B14F-4D97-AF65-F5344CB8AC3E}">
        <p14:creationId xmlns:p14="http://schemas.microsoft.com/office/powerpoint/2010/main" val="1939801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ΘΕΤΙΚΗ ΚΑΙ ΔΕΟΝΤΟΛΟΓΙΚΗ ΟΙΚΟΝΟΜΙΚΗ</a:t>
            </a:r>
          </a:p>
        </p:txBody>
      </p:sp>
      <p:sp>
        <p:nvSpPr>
          <p:cNvPr id="3" name="Θέση περιεχομένου 2"/>
          <p:cNvSpPr>
            <a:spLocks noGrp="1"/>
          </p:cNvSpPr>
          <p:nvPr>
            <p:ph idx="1"/>
          </p:nvPr>
        </p:nvSpPr>
        <p:spPr/>
        <p:txBody>
          <a:bodyPr>
            <a:normAutofit/>
          </a:bodyPr>
          <a:lstStyle/>
          <a:p>
            <a:pPr algn="just"/>
            <a:r>
              <a:rPr lang="el-GR" b="1"/>
              <a:t>Δεοντολογική </a:t>
            </a:r>
            <a:r>
              <a:rPr lang="el-GR" b="1" smtClean="0"/>
              <a:t>οικονομική: </a:t>
            </a:r>
            <a:r>
              <a:rPr lang="el-GR" b="1"/>
              <a:t>ασχολείται µε την </a:t>
            </a:r>
            <a:r>
              <a:rPr lang="el-GR" b="1" smtClean="0"/>
              <a:t>επιθυμητή </a:t>
            </a:r>
            <a:r>
              <a:rPr lang="el-GR" b="1"/>
              <a:t>οργάνωση και λειτουργία του </a:t>
            </a:r>
            <a:r>
              <a:rPr lang="el-GR" b="1" smtClean="0"/>
              <a:t>οικονομικού συστήματος, </a:t>
            </a:r>
            <a:r>
              <a:rPr lang="el-GR" b="1"/>
              <a:t>δηλαδή ερευνά το τι θα ήταν καλύτερο για την κοινωνία, </a:t>
            </a:r>
            <a:r>
              <a:rPr lang="el-GR" b="1" smtClean="0"/>
              <a:t>«τι </a:t>
            </a:r>
            <a:r>
              <a:rPr lang="el-GR" b="1"/>
              <a:t>θα έπρεπε να </a:t>
            </a:r>
            <a:r>
              <a:rPr lang="el-GR" b="1" smtClean="0"/>
              <a:t>υπάρχει» </a:t>
            </a:r>
            <a:r>
              <a:rPr lang="el-GR" b="1"/>
              <a:t>και όχι µόνο µε το </a:t>
            </a:r>
            <a:r>
              <a:rPr lang="el-GR" b="1" smtClean="0"/>
              <a:t>«τι υπάρχει».</a:t>
            </a: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Tree>
    <p:extLst>
      <p:ext uri="{BB962C8B-B14F-4D97-AF65-F5344CB8AC3E}">
        <p14:creationId xmlns:p14="http://schemas.microsoft.com/office/powerpoint/2010/main" val="22233290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ΣΤΑΤΙΚΗ ΚΑΙ ΔΥΝΑΜΙΚΗ ΟΙΚΟΝΟΜΙΚΗ</a:t>
            </a:r>
          </a:p>
        </p:txBody>
      </p:sp>
      <p:sp>
        <p:nvSpPr>
          <p:cNvPr id="3" name="Θέση περιεχομένου 2"/>
          <p:cNvSpPr>
            <a:spLocks noGrp="1"/>
          </p:cNvSpPr>
          <p:nvPr>
            <p:ph idx="1"/>
          </p:nvPr>
        </p:nvSpPr>
        <p:spPr/>
        <p:txBody>
          <a:bodyPr>
            <a:normAutofit fontScale="92500"/>
          </a:bodyPr>
          <a:lstStyle/>
          <a:p>
            <a:pPr algn="just"/>
            <a:r>
              <a:rPr lang="el-GR" b="1"/>
              <a:t>Στατική </a:t>
            </a:r>
            <a:r>
              <a:rPr lang="el-GR" b="1" smtClean="0"/>
              <a:t>οικονομική: </a:t>
            </a:r>
            <a:r>
              <a:rPr lang="el-GR" b="1"/>
              <a:t>ασχολείται µε τους προσδιοριστικούς παράγοντες ισορροπίας των </a:t>
            </a:r>
            <a:r>
              <a:rPr lang="el-GR" b="1" smtClean="0"/>
              <a:t>οικονομικών μεταβλητών </a:t>
            </a:r>
            <a:r>
              <a:rPr lang="el-GR" b="1"/>
              <a:t>χωρίς να παίρνει υπόψη της τον παράγοντα χρόνο, βοηθώντας έτσι τη σύγκριση καταστάσεων ισορροπίας σε δύο ή περισσότερα  σύνολα  </a:t>
            </a:r>
            <a:r>
              <a:rPr lang="el-GR" b="1" smtClean="0"/>
              <a:t>οικονομικών   </a:t>
            </a:r>
            <a:r>
              <a:rPr lang="el-GR" b="1"/>
              <a:t>περιπτώσεων (π χ τις συνέπειες </a:t>
            </a:r>
            <a:r>
              <a:rPr lang="el-GR" b="1" smtClean="0"/>
              <a:t>μεταβολής </a:t>
            </a:r>
            <a:r>
              <a:rPr lang="el-GR" b="1"/>
              <a:t>ενός φόρου σε κάποιο αγαθό)</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Tree>
    <p:extLst>
      <p:ext uri="{BB962C8B-B14F-4D97-AF65-F5344CB8AC3E}">
        <p14:creationId xmlns:p14="http://schemas.microsoft.com/office/powerpoint/2010/main" val="40566656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ΣΤΑΤΙΚΗ ΚΑΙ ΔΥΝΑΜΙΚΗ ΟΙΚΟΝΟΜΙΚΗ</a:t>
            </a:r>
          </a:p>
        </p:txBody>
      </p:sp>
      <p:sp>
        <p:nvSpPr>
          <p:cNvPr id="3" name="Θέση περιεχομένου 2"/>
          <p:cNvSpPr>
            <a:spLocks noGrp="1"/>
          </p:cNvSpPr>
          <p:nvPr>
            <p:ph idx="1"/>
          </p:nvPr>
        </p:nvSpPr>
        <p:spPr/>
        <p:txBody>
          <a:bodyPr>
            <a:normAutofit/>
          </a:bodyPr>
          <a:lstStyle/>
          <a:p>
            <a:pPr algn="just"/>
            <a:r>
              <a:rPr lang="el-GR" b="1" smtClean="0"/>
              <a:t>Δυναμική</a:t>
            </a:r>
            <a:r>
              <a:rPr lang="el-GR" b="1"/>
              <a:t>	</a:t>
            </a:r>
            <a:r>
              <a:rPr lang="el-GR" b="1" smtClean="0"/>
              <a:t>οικονομική:</a:t>
            </a:r>
            <a:r>
              <a:rPr lang="el-GR" b="1"/>
              <a:t>	ερευνά	</a:t>
            </a:r>
            <a:r>
              <a:rPr lang="el-GR" b="1" smtClean="0"/>
              <a:t>τις μορφές</a:t>
            </a:r>
            <a:r>
              <a:rPr lang="el-GR" b="1"/>
              <a:t>	</a:t>
            </a:r>
            <a:r>
              <a:rPr lang="el-GR" b="1" smtClean="0"/>
              <a:t>των οικονομικών</a:t>
            </a:r>
            <a:r>
              <a:rPr lang="el-GR" b="1"/>
              <a:t>	</a:t>
            </a:r>
            <a:r>
              <a:rPr lang="el-GR" b="1" smtClean="0"/>
              <a:t>μεταβλητών διαχρονικά</a:t>
            </a:r>
            <a:r>
              <a:rPr lang="el-GR" b="1"/>
              <a:t>	</a:t>
            </a:r>
            <a:r>
              <a:rPr lang="el-GR" b="1" smtClean="0"/>
              <a:t>και χρησιμοποιεί</a:t>
            </a:r>
            <a:r>
              <a:rPr lang="el-GR" b="1"/>
              <a:t>	για	</a:t>
            </a:r>
            <a:r>
              <a:rPr lang="el-GR" b="1" smtClean="0"/>
              <a:t>την ανάλυση</a:t>
            </a:r>
            <a:r>
              <a:rPr lang="el-GR" b="1"/>
              <a:t>	</a:t>
            </a:r>
            <a:r>
              <a:rPr lang="el-GR" b="1" smtClean="0"/>
              <a:t>προχωρημένα μαθηματικά (όπως</a:t>
            </a:r>
            <a:r>
              <a:rPr lang="el-GR" b="1"/>
              <a:t>	</a:t>
            </a:r>
            <a:r>
              <a:rPr lang="el-GR" b="1" smtClean="0"/>
              <a:t>γραμμικού</a:t>
            </a:r>
            <a:r>
              <a:rPr lang="el-GR" b="1"/>
              <a:t>	και	</a:t>
            </a:r>
            <a:r>
              <a:rPr lang="el-GR" b="1" smtClean="0"/>
              <a:t>µη προγραμματισμού, </a:t>
            </a:r>
            <a:r>
              <a:rPr lang="el-GR" b="1"/>
              <a:t>θεωρία παιγνίων κ.λπ.)</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spTree>
    <p:extLst>
      <p:ext uri="{BB962C8B-B14F-4D97-AF65-F5344CB8AC3E}">
        <p14:creationId xmlns:p14="http://schemas.microsoft.com/office/powerpoint/2010/main" val="38235869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ΣΤΑΤΙΚΗ ΚΑΙ ΔΥΝΑΜΙΚΗ ΟΙΚΟΝΟΜΙΚΗ</a:t>
            </a:r>
          </a:p>
        </p:txBody>
      </p:sp>
      <p:sp>
        <p:nvSpPr>
          <p:cNvPr id="3" name="Θέση περιεχομένου 2"/>
          <p:cNvSpPr>
            <a:spLocks noGrp="1"/>
          </p:cNvSpPr>
          <p:nvPr>
            <p:ph idx="1"/>
          </p:nvPr>
        </p:nvSpPr>
        <p:spPr/>
        <p:txBody>
          <a:bodyPr>
            <a:normAutofit/>
          </a:bodyPr>
          <a:lstStyle/>
          <a:p>
            <a:pPr algn="just"/>
            <a:r>
              <a:rPr lang="el-GR" b="1" smtClean="0"/>
              <a:t>Δυναμική</a:t>
            </a:r>
            <a:r>
              <a:rPr lang="el-GR" b="1"/>
              <a:t>	</a:t>
            </a:r>
            <a:r>
              <a:rPr lang="el-GR" b="1" smtClean="0"/>
              <a:t>οικονομική:</a:t>
            </a:r>
            <a:r>
              <a:rPr lang="el-GR" b="1"/>
              <a:t>	ερευνά	</a:t>
            </a:r>
            <a:r>
              <a:rPr lang="el-GR" b="1" smtClean="0"/>
              <a:t>τις μορφές</a:t>
            </a:r>
            <a:r>
              <a:rPr lang="el-GR" b="1"/>
              <a:t>	</a:t>
            </a:r>
            <a:r>
              <a:rPr lang="el-GR" b="1" smtClean="0"/>
              <a:t>των οικονομικών</a:t>
            </a:r>
            <a:r>
              <a:rPr lang="el-GR" b="1"/>
              <a:t>	</a:t>
            </a:r>
            <a:r>
              <a:rPr lang="el-GR" b="1" smtClean="0"/>
              <a:t>μεταβλητών διαχρονικά</a:t>
            </a:r>
            <a:r>
              <a:rPr lang="el-GR" b="1"/>
              <a:t>	</a:t>
            </a:r>
            <a:r>
              <a:rPr lang="el-GR" b="1" smtClean="0"/>
              <a:t>και χρησιμοποιεί</a:t>
            </a:r>
            <a:r>
              <a:rPr lang="el-GR" b="1"/>
              <a:t>	για	</a:t>
            </a:r>
            <a:r>
              <a:rPr lang="el-GR" b="1" smtClean="0"/>
              <a:t>την ανάλυση</a:t>
            </a:r>
            <a:r>
              <a:rPr lang="el-GR" b="1"/>
              <a:t>	</a:t>
            </a:r>
            <a:r>
              <a:rPr lang="el-GR" b="1" smtClean="0"/>
              <a:t>προχωρημένα μαθηματικά (όπως</a:t>
            </a:r>
            <a:r>
              <a:rPr lang="el-GR" b="1"/>
              <a:t>	</a:t>
            </a:r>
            <a:r>
              <a:rPr lang="el-GR" b="1" smtClean="0"/>
              <a:t>γραμμικού</a:t>
            </a:r>
            <a:r>
              <a:rPr lang="el-GR" b="1"/>
              <a:t>	και	</a:t>
            </a:r>
            <a:r>
              <a:rPr lang="el-GR" b="1" smtClean="0"/>
              <a:t>µη προγραμματισμού, </a:t>
            </a:r>
            <a:r>
              <a:rPr lang="el-GR" b="1"/>
              <a:t>θεωρία παιγνίων κ.λπ.)</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17</a:t>
            </a:fld>
            <a:endParaRPr lang="el-GR"/>
          </a:p>
        </p:txBody>
      </p:sp>
    </p:spTree>
    <p:extLst>
      <p:ext uri="{BB962C8B-B14F-4D97-AF65-F5344CB8AC3E}">
        <p14:creationId xmlns:p14="http://schemas.microsoft.com/office/powerpoint/2010/main" val="842069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ΜΙΚΡΟΟΙΚΟΝΟΜΙΚΗ ΚΑΙ  ΜΑΚΡΟΟΙΚΟΝΟΜΙΚΗ</a:t>
            </a:r>
          </a:p>
        </p:txBody>
      </p:sp>
      <p:sp>
        <p:nvSpPr>
          <p:cNvPr id="3" name="Θέση περιεχομένου 2"/>
          <p:cNvSpPr>
            <a:spLocks noGrp="1"/>
          </p:cNvSpPr>
          <p:nvPr>
            <p:ph idx="1"/>
          </p:nvPr>
        </p:nvSpPr>
        <p:spPr/>
        <p:txBody>
          <a:bodyPr>
            <a:normAutofit/>
          </a:bodyPr>
          <a:lstStyle/>
          <a:p>
            <a:pPr marL="0" indent="446088" algn="just"/>
            <a:r>
              <a:rPr lang="el-GR" b="1" smtClean="0"/>
              <a:t>Μικροοικονομική:</a:t>
            </a:r>
            <a:r>
              <a:rPr lang="el-GR" b="1"/>
              <a:t>	μ</a:t>
            </a:r>
            <a:r>
              <a:rPr lang="el-GR" b="1" smtClean="0"/>
              <a:t>ελετά </a:t>
            </a:r>
            <a:r>
              <a:rPr lang="el-GR" b="1"/>
              <a:t>	τον	</a:t>
            </a:r>
            <a:r>
              <a:rPr lang="el-GR" b="1" smtClean="0"/>
              <a:t>τρόπο µε τον </a:t>
            </a:r>
            <a:r>
              <a:rPr lang="el-GR" b="1"/>
              <a:t>οποίο	κάθε	</a:t>
            </a:r>
            <a:r>
              <a:rPr lang="el-GR" b="1" smtClean="0"/>
              <a:t>νοικοκυριό και</a:t>
            </a:r>
            <a:r>
              <a:rPr lang="el-GR" b="1"/>
              <a:t>	</a:t>
            </a:r>
            <a:r>
              <a:rPr lang="el-GR" b="1" smtClean="0"/>
              <a:t>κάθε επιχείρηση </a:t>
            </a:r>
            <a:r>
              <a:rPr lang="el-GR" b="1"/>
              <a:t>χωριστά	παίρνουν	</a:t>
            </a:r>
            <a:r>
              <a:rPr lang="el-GR" b="1" smtClean="0"/>
              <a:t>τις αποφάσεις τους</a:t>
            </a:r>
            <a:r>
              <a:rPr lang="el-GR" b="1"/>
              <a:t>	και </a:t>
            </a:r>
            <a:r>
              <a:rPr lang="el-GR" b="1" smtClean="0"/>
              <a:t>αλληλεπιδρούν</a:t>
            </a:r>
            <a:r>
              <a:rPr lang="el-GR" b="1"/>
              <a:t>	μ</a:t>
            </a:r>
            <a:r>
              <a:rPr lang="el-GR" b="1" smtClean="0"/>
              <a:t>εταξύ τους στις αγορές </a:t>
            </a:r>
            <a:r>
              <a:rPr lang="el-GR" b="1"/>
              <a:t>(θεωρία	</a:t>
            </a:r>
            <a:r>
              <a:rPr lang="el-GR" b="1" smtClean="0"/>
              <a:t>παραγωγής θεωρία</a:t>
            </a:r>
            <a:r>
              <a:rPr lang="el-GR" b="1"/>
              <a:t>	</a:t>
            </a:r>
            <a:r>
              <a:rPr lang="el-GR" b="1" smtClean="0"/>
              <a:t>τιμών μορφές </a:t>
            </a:r>
            <a:r>
              <a:rPr lang="el-GR" b="1"/>
              <a:t>αγορών κ.λπ.).</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spTree>
    <p:extLst>
      <p:ext uri="{BB962C8B-B14F-4D97-AF65-F5344CB8AC3E}">
        <p14:creationId xmlns:p14="http://schemas.microsoft.com/office/powerpoint/2010/main" val="13816757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ΜΙΚΡΟΟΙΚΟΝΟΜΙΚΗ ΚΑΙ  ΜΑΚΡΟΟΙΚΟΝΟΜΙΚΗ</a:t>
            </a:r>
          </a:p>
        </p:txBody>
      </p:sp>
      <p:sp>
        <p:nvSpPr>
          <p:cNvPr id="3" name="Θέση περιεχομένου 2"/>
          <p:cNvSpPr>
            <a:spLocks noGrp="1"/>
          </p:cNvSpPr>
          <p:nvPr>
            <p:ph idx="1"/>
          </p:nvPr>
        </p:nvSpPr>
        <p:spPr/>
        <p:txBody>
          <a:bodyPr>
            <a:normAutofit/>
          </a:bodyPr>
          <a:lstStyle/>
          <a:p>
            <a:pPr marL="0" indent="446088" algn="just"/>
            <a:r>
              <a:rPr lang="el-GR" b="1" smtClean="0"/>
              <a:t>Μακροοικονομική: </a:t>
            </a:r>
            <a:r>
              <a:rPr lang="el-GR" b="1"/>
              <a:t>εξετάζει την </a:t>
            </a:r>
            <a:r>
              <a:rPr lang="el-GR" b="1" smtClean="0"/>
              <a:t>οικονομία μιας </a:t>
            </a:r>
            <a:r>
              <a:rPr lang="el-GR" b="1"/>
              <a:t>χώρας στο σύνολό της. Μελετά δηλαδή </a:t>
            </a:r>
            <a:r>
              <a:rPr lang="el-GR" b="1" smtClean="0"/>
              <a:t>φαινόμενα </a:t>
            </a:r>
            <a:r>
              <a:rPr lang="el-GR" b="1"/>
              <a:t>όπως το ΑΕΠ, η απασχόληση, η ανεργία, το </a:t>
            </a:r>
            <a:r>
              <a:rPr lang="el-GR" b="1" smtClean="0"/>
              <a:t>νομισματικό σύστημα, </a:t>
            </a:r>
            <a:r>
              <a:rPr lang="el-GR" b="1"/>
              <a:t>ο </a:t>
            </a:r>
            <a:r>
              <a:rPr lang="el-GR" b="1" smtClean="0"/>
              <a:t>πληθωρισμός </a:t>
            </a:r>
            <a:r>
              <a:rPr lang="el-GR" b="1"/>
              <a:t>κ.λπ.</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Tree>
    <p:extLst>
      <p:ext uri="{BB962C8B-B14F-4D97-AF65-F5344CB8AC3E}">
        <p14:creationId xmlns:p14="http://schemas.microsoft.com/office/powerpoint/2010/main" val="583912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smtClean="0"/>
              <a:t>Λογιστικής και χρηματοοικονομικής</a:t>
            </a:r>
          </a:p>
          <a:p>
            <a:pPr algn="l"/>
            <a:r>
              <a:rPr lang="el-GR" b="1" smtClean="0"/>
              <a:t>Μικροοικονομική</a:t>
            </a:r>
            <a:endParaRPr lang="el-GR" b="1"/>
          </a:p>
          <a:p>
            <a:pPr algn="l"/>
            <a:r>
              <a:rPr lang="el-GR" sz="2800" b="1" smtClean="0"/>
              <a:t>Ενότητα 1:</a:t>
            </a:r>
            <a:r>
              <a:rPr lang="en-US" sz="2800" smtClean="0"/>
              <a:t> </a:t>
            </a:r>
            <a:r>
              <a:rPr lang="el-GR" sz="2800"/>
              <a:t>Εισαγωγή - Βασικές έννοιες </a:t>
            </a:r>
            <a:endParaRPr lang="el-GR" sz="2800" smtClean="0"/>
          </a:p>
          <a:p>
            <a:pPr algn="l"/>
            <a:r>
              <a:rPr lang="el-GR" sz="2800" smtClean="0">
                <a:solidFill>
                  <a:schemeClr val="tx2">
                    <a:lumMod val="50000"/>
                  </a:schemeClr>
                </a:solidFill>
              </a:rPr>
              <a:t>Καραμάνης Κωνσταντίνος</a:t>
            </a:r>
          </a:p>
          <a:p>
            <a:pPr algn="l">
              <a:lnSpc>
                <a:spcPts val="2600"/>
              </a:lnSpc>
            </a:pPr>
            <a:r>
              <a:rPr lang="el-GR" sz="2400" smtClean="0">
                <a:solidFill>
                  <a:schemeClr val="tx2">
                    <a:lumMod val="50000"/>
                  </a:schemeClr>
                </a:solidFill>
              </a:rPr>
              <a:t>Επίκουρος Καθηγητής</a:t>
            </a:r>
          </a:p>
          <a:p>
            <a:pPr algn="l">
              <a:lnSpc>
                <a:spcPts val="2600"/>
              </a:lnSpc>
            </a:pPr>
            <a:r>
              <a:rPr lang="el-GR" sz="240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smtClean="0">
                <a:solidFill>
                  <a:schemeClr val="bg1"/>
                </a:solidFill>
              </a:rPr>
              <a:t>Ανοιχτά Ακαδημαϊκά Μαθήματα στο ΤΕΙ Ηπείρου</a:t>
            </a:r>
            <a:endParaRPr lang="el-GR" sz="240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85000" lnSpcReduction="10000"/>
          </a:bodyPr>
          <a:lstStyle/>
          <a:p>
            <a:pPr marL="0" indent="446088" algn="just"/>
            <a:r>
              <a:rPr lang="el-GR" b="1"/>
              <a:t>Αρχή 1η: οι άνθρωποι αναγκάζονται να επιλέγουν </a:t>
            </a:r>
            <a:r>
              <a:rPr lang="el-GR" b="1" smtClean="0"/>
              <a:t>μεταξύ πραγμάτων </a:t>
            </a:r>
            <a:r>
              <a:rPr lang="el-GR" b="1"/>
              <a:t>που </a:t>
            </a:r>
            <a:r>
              <a:rPr lang="el-GR" b="1" smtClean="0"/>
              <a:t>αμοιβαία </a:t>
            </a:r>
            <a:r>
              <a:rPr lang="el-GR" b="1"/>
              <a:t>αποκλείονται</a:t>
            </a:r>
          </a:p>
          <a:p>
            <a:pPr marL="0" indent="446088" algn="just"/>
            <a:r>
              <a:rPr lang="el-GR" b="1"/>
              <a:t>Π.χ</a:t>
            </a:r>
            <a:r>
              <a:rPr lang="el-GR" b="1" smtClean="0"/>
              <a:t>. κατά</a:t>
            </a:r>
            <a:r>
              <a:rPr lang="el-GR" b="1"/>
              <a:t>	την	διάρκεια	των	</a:t>
            </a:r>
            <a:r>
              <a:rPr lang="el-GR" b="1" smtClean="0"/>
              <a:t>σπουδών σας, μπορείτε </a:t>
            </a:r>
            <a:r>
              <a:rPr lang="el-GR" b="1"/>
              <a:t>να διαθέσετε όλο τον χρόνο σας για τη </a:t>
            </a:r>
            <a:r>
              <a:rPr lang="el-GR" b="1" smtClean="0"/>
              <a:t>μελέτη </a:t>
            </a:r>
            <a:r>
              <a:rPr lang="el-GR" b="1"/>
              <a:t>της Μίκρο ή της λογιστικής ή να </a:t>
            </a:r>
            <a:r>
              <a:rPr lang="el-GR" b="1" smtClean="0"/>
              <a:t>τον μοιράσετε μεταξύ </a:t>
            </a:r>
            <a:r>
              <a:rPr lang="el-GR" b="1"/>
              <a:t>των δύο. Για κάθε ώρα </a:t>
            </a:r>
            <a:r>
              <a:rPr lang="el-GR" b="1" smtClean="0"/>
              <a:t>που μελετάτε </a:t>
            </a:r>
            <a:r>
              <a:rPr lang="el-GR" b="1"/>
              <a:t>το ένα χάνετε </a:t>
            </a:r>
            <a:r>
              <a:rPr lang="el-GR" b="1" smtClean="0"/>
              <a:t>μια </a:t>
            </a:r>
            <a:r>
              <a:rPr lang="el-GR" b="1"/>
              <a:t>ώρα από το άλλο. Για κάθε ώρα </a:t>
            </a:r>
            <a:r>
              <a:rPr lang="el-GR" b="1" smtClean="0"/>
              <a:t>μελέτης </a:t>
            </a:r>
            <a:r>
              <a:rPr lang="el-GR" b="1"/>
              <a:t>χάνετε </a:t>
            </a:r>
            <a:r>
              <a:rPr lang="el-GR" b="1" smtClean="0"/>
              <a:t>μια </a:t>
            </a:r>
            <a:r>
              <a:rPr lang="el-GR" b="1"/>
              <a:t>ώρα που </a:t>
            </a:r>
            <a:r>
              <a:rPr lang="el-GR" b="1" smtClean="0"/>
              <a:t>θα μπορούσατε </a:t>
            </a:r>
            <a:r>
              <a:rPr lang="el-GR" b="1"/>
              <a:t>να τη διαθέσετε στο </a:t>
            </a:r>
            <a:r>
              <a:rPr lang="el-GR" b="1" smtClean="0"/>
              <a:t>γυμναστήριο, </a:t>
            </a:r>
            <a:r>
              <a:rPr lang="el-GR" b="1"/>
              <a:t>στη τηλεόραση ή δουλεύοντας.</a:t>
            </a:r>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Tree>
    <p:extLst>
      <p:ext uri="{BB962C8B-B14F-4D97-AF65-F5344CB8AC3E}">
        <p14:creationId xmlns:p14="http://schemas.microsoft.com/office/powerpoint/2010/main" val="16969281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92500" lnSpcReduction="10000"/>
          </a:bodyPr>
          <a:lstStyle/>
          <a:p>
            <a:pPr marL="0" indent="446088" algn="just"/>
            <a:r>
              <a:rPr lang="el-GR" b="1"/>
              <a:t>Αρχή 2η: το κόστος ενός αγαθού είναι άλλο αγαθό από το οποίο παραιτείται κανείς για να αποκτήσει το </a:t>
            </a:r>
            <a:r>
              <a:rPr lang="el-GR" b="1" smtClean="0"/>
              <a:t>πρώτο.</a:t>
            </a:r>
            <a:endParaRPr lang="el-GR" b="1"/>
          </a:p>
          <a:p>
            <a:pPr marL="0" indent="446088" algn="just"/>
            <a:r>
              <a:rPr lang="el-GR" b="1"/>
              <a:t>Π.χ. το όφελος των σπουδών σας είναι η διεύρυνση των πνευµατικών σας οριζόντων και η προσδοκία καλύτερων ευκαιριών απασχόλησης.  Το  κόστος  αυτών,  είναι  </a:t>
            </a:r>
            <a:r>
              <a:rPr lang="el-GR" b="1" smtClean="0"/>
              <a:t>οι µισθοί </a:t>
            </a:r>
            <a:r>
              <a:rPr lang="el-GR" b="1"/>
              <a:t>τους οποίους χάνεται εάν, αντί να σπουδάζατε εργαζόσασταν.</a:t>
            </a:r>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Tree>
    <p:extLst>
      <p:ext uri="{BB962C8B-B14F-4D97-AF65-F5344CB8AC3E}">
        <p14:creationId xmlns:p14="http://schemas.microsoft.com/office/powerpoint/2010/main" val="25513093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92500" lnSpcReduction="20000"/>
          </a:bodyPr>
          <a:lstStyle/>
          <a:p>
            <a:pPr marL="0" indent="446088" algn="just"/>
            <a:r>
              <a:rPr lang="el-GR" b="1"/>
              <a:t>Αρχή 3η: οι ορθολογικοί άνθρωποι σκέφτονται οριακά, θα προχωρήσουν δηλαδή σε µια ενέργεια εάν και µόνο το οριακό όφελος της ενέργειας είναι µεγαλύτερο από το οριακό κόστος</a:t>
            </a:r>
          </a:p>
          <a:p>
            <a:pPr marL="0" indent="446088" algn="just"/>
            <a:r>
              <a:rPr lang="el-GR" b="1"/>
              <a:t>Π χ στις εξετάσεις η απόφαση που έχετε να λάβετε δεν είναι µεταξύ της πλήρους αποτυχίας ή της µελέτης 24 ώρες την ηµέρα, αλλά εάν θα δαπανήσετε µια επιπλέον ώρα ξανακοιτώντας τις σηµειώσεις σας αντί να δείτε τηλεόραση.</a:t>
            </a:r>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22</a:t>
            </a:fld>
            <a:endParaRPr lang="el-GR"/>
          </a:p>
        </p:txBody>
      </p:sp>
    </p:spTree>
    <p:extLst>
      <p:ext uri="{BB962C8B-B14F-4D97-AF65-F5344CB8AC3E}">
        <p14:creationId xmlns:p14="http://schemas.microsoft.com/office/powerpoint/2010/main" val="3986602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85000" lnSpcReduction="20000"/>
          </a:bodyPr>
          <a:lstStyle/>
          <a:p>
            <a:pPr marL="0" indent="446088" algn="just"/>
            <a:r>
              <a:rPr lang="el-GR" b="1"/>
              <a:t>Αρχή 4η: Οι άνθρωποι ανταποκρίνονται σε κίνητρα, δηλαδή λαµβάνουν αποφάσεις συγκρίνοντας στοιχεία κόστους και  οφέλους και η συµπεριφορά τους µπορεί να µεταβληθεί όταν τα στοιχεία αυτά µεταβληθούν</a:t>
            </a:r>
          </a:p>
          <a:p>
            <a:pPr marL="0" indent="446088" algn="just"/>
            <a:r>
              <a:rPr lang="el-GR" b="1" smtClean="0"/>
              <a:t>Π.χ. </a:t>
            </a:r>
            <a:r>
              <a:rPr lang="el-GR" b="1"/>
              <a:t>όταν η τιµή του πετρελαίου θέρµανσης αυξήθηκε, στραφήκαµε σε άλλα µέσα θέρµανσης, όπως τα ξύλα, πέλλετ, κλιµατιστικά κ.λπ., µε αποτέλεσµα πολύ επαγγελµατίες µε τη σειρά τους να στραφούν στην παραγωγή και εµπορία των συγκεκριµένων προϊόντων.</a:t>
            </a:r>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a:p>
        </p:txBody>
      </p:sp>
    </p:spTree>
    <p:extLst>
      <p:ext uri="{BB962C8B-B14F-4D97-AF65-F5344CB8AC3E}">
        <p14:creationId xmlns:p14="http://schemas.microsoft.com/office/powerpoint/2010/main" val="6087343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77500" lnSpcReduction="20000"/>
          </a:bodyPr>
          <a:lstStyle/>
          <a:p>
            <a:pPr marL="0" indent="446088" algn="just"/>
            <a:r>
              <a:rPr lang="el-GR" b="1"/>
              <a:t>Αρχή 5η: το εµπόριο µπορεί να βελτιώσει  τη θέση όλων, καθώς επιτρέπει στις χώρες και στα νοικοκυριά να εξειδικεύονται σε αυτό πού κάνουν καλύτερα και να απολαµβάνουν µια µεγαλύτερη ποικιλία αγαθών. Δηλαδή τα νοικοκυριά και οι χώρες, ωφελούνται από την ικανότητά τους να πραγµατοποιούν ανταλλαγές µεταξύ τους</a:t>
            </a:r>
          </a:p>
          <a:p>
            <a:pPr marL="0" indent="446088" algn="just"/>
            <a:r>
              <a:rPr lang="el-GR" b="1"/>
              <a:t>Π.χ. εάν ένα νοικοκυριό επέλεγε να αποµονωθεί, θα έπρεπε να παράγει µόνο του τα τρόφιµα που καταναλώνει, να ράβει µόνη του τα ρούχα που φοράει, να χτίζει µόνο του το σπίτι που διαµένει κ.λπ.) .</a:t>
            </a:r>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24</a:t>
            </a:fld>
            <a:endParaRPr lang="el-GR"/>
          </a:p>
        </p:txBody>
      </p:sp>
    </p:spTree>
    <p:extLst>
      <p:ext uri="{BB962C8B-B14F-4D97-AF65-F5344CB8AC3E}">
        <p14:creationId xmlns:p14="http://schemas.microsoft.com/office/powerpoint/2010/main" val="37292930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92500" lnSpcReduction="20000"/>
          </a:bodyPr>
          <a:lstStyle/>
          <a:p>
            <a:pPr marL="0" indent="446088" algn="just"/>
            <a:r>
              <a:rPr lang="el-GR" b="1"/>
              <a:t>Αρχή 6η: Τα νοικοκυριά και οι επιχειρήσεις αλληλεπιδρούν µεταξύ τους µέσω των αγορών για να πετύχουν τα επιθυµητά αποτελέσµατα.</a:t>
            </a:r>
          </a:p>
          <a:p>
            <a:pPr marL="0" indent="446088" algn="just"/>
            <a:endParaRPr lang="el-GR" b="1"/>
          </a:p>
          <a:p>
            <a:pPr marL="0" indent="446088" algn="just"/>
            <a:r>
              <a:rPr lang="el-GR" b="1"/>
              <a:t>Οικονοµία της αγοράς κατανέµει τους πόρους διαµέσου των αποκεντρωµένων αποφάσεων πολλών επιχειρήσεων και νοικοκυριών, καθώς αυτά αλληλεπιδρούν στις αγορές για αγαθά και υπηρεσίες</a:t>
            </a:r>
          </a:p>
          <a:p>
            <a:pPr marL="0" indent="446088" algn="just"/>
            <a:endParaRPr lang="el-GR" b="1"/>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25</a:t>
            </a:fld>
            <a:endParaRPr lang="el-GR"/>
          </a:p>
        </p:txBody>
      </p:sp>
    </p:spTree>
    <p:extLst>
      <p:ext uri="{BB962C8B-B14F-4D97-AF65-F5344CB8AC3E}">
        <p14:creationId xmlns:p14="http://schemas.microsoft.com/office/powerpoint/2010/main" val="22155521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85000" lnSpcReduction="20000"/>
          </a:bodyPr>
          <a:lstStyle/>
          <a:p>
            <a:pPr marL="0" indent="446088" algn="just"/>
            <a:r>
              <a:rPr lang="el-GR" b="1"/>
              <a:t>Αρχή 7η: Το κράτος µπορεί (πρέπει!!!) µερικές φορές να βελτιώσει τα αποτελέσµατα που προκύπτουν µέσω των αγορών για να (α) προωθήσει την αποτελεσµατικότητα και (β) για να προάγει την ισότητα</a:t>
            </a:r>
            <a:r>
              <a:rPr lang="el-GR" b="1" smtClean="0"/>
              <a:t>.</a:t>
            </a:r>
            <a:endParaRPr lang="el-GR" b="1"/>
          </a:p>
          <a:p>
            <a:pPr marL="0" indent="446088" algn="just"/>
            <a:r>
              <a:rPr lang="el-GR" b="1"/>
              <a:t>Π.χ. ένας εστιάτορας δεν θα σερβίρει γεύµατα εάν περιµένει ότι οι πελάτες τους δεν θα τον πληρώσουν, άρα έχει ανάγκη τη παρουσία του κράτους (δικαστήρια, αστυνοµία κ.λπ.) για την εύρυθµη λειτουργία του καταστήµατός του.</a:t>
            </a:r>
          </a:p>
          <a:p>
            <a:pPr marL="0" indent="446088" algn="just"/>
            <a:endParaRPr lang="el-GR" b="1"/>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26</a:t>
            </a:fld>
            <a:endParaRPr lang="el-GR"/>
          </a:p>
        </p:txBody>
      </p:sp>
    </p:spTree>
    <p:extLst>
      <p:ext uri="{BB962C8B-B14F-4D97-AF65-F5344CB8AC3E}">
        <p14:creationId xmlns:p14="http://schemas.microsoft.com/office/powerpoint/2010/main" val="11995151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92500" lnSpcReduction="20000"/>
          </a:bodyPr>
          <a:lstStyle/>
          <a:p>
            <a:pPr marL="0" indent="446088" algn="just"/>
            <a:r>
              <a:rPr lang="el-GR" b="1"/>
              <a:t>Αρχή 8η: το βιοτικό επίπεδο µιας χώρας εξαρτάται από την ικανότητά της να παράγει αγαθά και υπηρεσίες. Στις χώρες όπου οι εργαζόµενοι µπορούν να παράγουν µεγάλη ποσότητα αγαθών και υπηρεσιών ανά µονάδα χρόνου,	περισσότεροι	άνθρωποι </a:t>
            </a:r>
            <a:r>
              <a:rPr lang="el-GR" b="1" smtClean="0"/>
              <a:t>απολαµβάνουν </a:t>
            </a:r>
            <a:r>
              <a:rPr lang="el-GR" b="1"/>
              <a:t>ένα υψηλό βιοτικό επίπεδο (π.χ. µεγαλύτερο προσδόκιµο ζωής, καλύτερη ιατροφαρµακευτική περίθαλψη, καλύτερη διατροφή κ.λπ.).</a:t>
            </a:r>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27</a:t>
            </a:fld>
            <a:endParaRPr lang="el-GR"/>
          </a:p>
        </p:txBody>
      </p:sp>
    </p:spTree>
    <p:extLst>
      <p:ext uri="{BB962C8B-B14F-4D97-AF65-F5344CB8AC3E}">
        <p14:creationId xmlns:p14="http://schemas.microsoft.com/office/powerpoint/2010/main" val="911507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fontScale="92500" lnSpcReduction="20000"/>
          </a:bodyPr>
          <a:lstStyle/>
          <a:p>
            <a:pPr marL="0" indent="446088" algn="just"/>
            <a:r>
              <a:rPr lang="el-GR" b="1"/>
              <a:t>Αρχή 8η: το βιοτικό επίπεδο µιας χώρας εξαρτάται από την ικανότητά της να παράγει αγαθά και υπηρεσίες. Στις χώρες όπου οι εργαζόµενοι µπορούν να παράγουν µεγάλη ποσότητα αγαθών και υπηρεσιών ανά µονάδα χρόνου,	περισσότεροι	άνθρωποι </a:t>
            </a:r>
            <a:r>
              <a:rPr lang="el-GR" b="1" smtClean="0"/>
              <a:t>απολαµβάνουν </a:t>
            </a:r>
            <a:r>
              <a:rPr lang="el-GR" b="1"/>
              <a:t>ένα υψηλό βιοτικό επίπεδο (π.χ. µεγαλύτερο προσδόκιµο ζωής, καλύτερη ιατροφαρµακευτική περίθαλψη, καλύτερη διατροφή κ.λπ.).</a:t>
            </a:r>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28</a:t>
            </a:fld>
            <a:endParaRPr lang="el-GR"/>
          </a:p>
        </p:txBody>
      </p:sp>
    </p:spTree>
    <p:extLst>
      <p:ext uri="{BB962C8B-B14F-4D97-AF65-F5344CB8AC3E}">
        <p14:creationId xmlns:p14="http://schemas.microsoft.com/office/powerpoint/2010/main" val="19755870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a:bodyPr>
          <a:lstStyle/>
          <a:p>
            <a:pPr marL="0" indent="446088" algn="just">
              <a:spcBef>
                <a:spcPts val="0"/>
              </a:spcBef>
            </a:pPr>
            <a:r>
              <a:rPr lang="el-GR" b="1"/>
              <a:t>Αρχή	9η:	Όταν	</a:t>
            </a:r>
            <a:r>
              <a:rPr lang="el-GR" b="1" smtClean="0"/>
              <a:t> το</a:t>
            </a:r>
            <a:r>
              <a:rPr lang="el-GR" b="1"/>
              <a:t>	</a:t>
            </a:r>
            <a:r>
              <a:rPr lang="el-GR" b="1" smtClean="0"/>
              <a:t>κράτος κυκλοφορεί</a:t>
            </a:r>
            <a:endParaRPr lang="el-GR" b="1"/>
          </a:p>
          <a:p>
            <a:pPr marL="0" indent="0" algn="just">
              <a:spcBef>
                <a:spcPts val="0"/>
              </a:spcBef>
              <a:buNone/>
            </a:pPr>
            <a:r>
              <a:rPr lang="el-GR" b="1"/>
              <a:t>µεγάλες ποσότητες χρήµατος στην οικονοµία, η αξία του χρήµατος µειώνεται και ο ρυθµός του πληθωρισµού </a:t>
            </a:r>
            <a:r>
              <a:rPr lang="el-GR" b="1" smtClean="0"/>
              <a:t>αυξάνεται µε </a:t>
            </a:r>
            <a:r>
              <a:rPr lang="el-GR" b="1"/>
              <a:t>σηµαντικό κόστος για την κοινωνία.</a:t>
            </a:r>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29</a:t>
            </a:fld>
            <a:endParaRPr lang="el-GR"/>
          </a:p>
        </p:txBody>
      </p:sp>
    </p:spTree>
    <p:extLst>
      <p:ext uri="{BB962C8B-B14F-4D97-AF65-F5344CB8AC3E}">
        <p14:creationId xmlns:p14="http://schemas.microsoft.com/office/powerpoint/2010/main" val="1288624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a:t>Το παρόν εκπαιδευτικό υλικό υπόκειται σε άδειες χρήσης Creative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5726"/>
            <a:ext cx="8229600" cy="952500"/>
          </a:xfrm>
        </p:spPr>
        <p:txBody>
          <a:bodyPr>
            <a:normAutofit fontScale="90000"/>
          </a:bodyPr>
          <a:lstStyle/>
          <a:p>
            <a:r>
              <a:rPr lang="el-GR"/>
              <a:t/>
            </a:r>
            <a:br>
              <a:rPr lang="el-GR"/>
            </a:br>
            <a:r>
              <a:rPr lang="el-GR"/>
              <a:t>10 ΒΑΣΙΚΕΣ ΑΡΧΕΣ ΤΗΣ ΟΙΚΟΝΟΜΙΚΗΣ</a:t>
            </a:r>
            <a:br>
              <a:rPr lang="el-GR"/>
            </a:br>
            <a:r>
              <a:rPr lang="el-GR"/>
              <a:t>(</a:t>
            </a:r>
            <a:r>
              <a:rPr lang="en-US"/>
              <a:t>MANKIW AND TAYLOR, 2010)</a:t>
            </a:r>
          </a:p>
        </p:txBody>
      </p:sp>
      <p:sp>
        <p:nvSpPr>
          <p:cNvPr id="3" name="Θέση περιεχομένου 2"/>
          <p:cNvSpPr>
            <a:spLocks noGrp="1"/>
          </p:cNvSpPr>
          <p:nvPr>
            <p:ph idx="1"/>
          </p:nvPr>
        </p:nvSpPr>
        <p:spPr/>
        <p:txBody>
          <a:bodyPr>
            <a:normAutofit/>
          </a:bodyPr>
          <a:lstStyle/>
          <a:p>
            <a:pPr marL="0" indent="446088" algn="just"/>
            <a:r>
              <a:rPr lang="el-GR" b="1" smtClean="0"/>
              <a:t>Αρχή </a:t>
            </a:r>
            <a:r>
              <a:rPr lang="el-GR" b="1"/>
              <a:t>10η: η κοινωνία αντιµετωπίζει µια βραχυχρόνια αντίστροφη σχέση µεταξύ πληθωρισµού και ανεργίας.</a:t>
            </a:r>
          </a:p>
          <a:p>
            <a:pPr marL="0" indent="446088" algn="just"/>
            <a:r>
              <a:rPr lang="el-GR" b="1" smtClean="0"/>
              <a:t>Όταν </a:t>
            </a:r>
            <a:r>
              <a:rPr lang="el-GR" b="1"/>
              <a:t>το κράτος αυξάνει την ποσότητα του χρήµατος στην οικονοµία από τη µια πλευρά αυξάνεται ο πληθωρισµός, από την άλλη µειώνεται, έστω και προσωρινά, η ανεργία.</a:t>
            </a:r>
          </a:p>
          <a:p>
            <a:pPr marL="0" indent="446088" algn="just"/>
            <a:endParaRPr lang="el-GR" b="1"/>
          </a:p>
          <a:p>
            <a:pPr marL="0" indent="4460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30</a:t>
            </a:fld>
            <a:endParaRPr lang="el-GR"/>
          </a:p>
        </p:txBody>
      </p:sp>
    </p:spTree>
    <p:extLst>
      <p:ext uri="{BB962C8B-B14F-4D97-AF65-F5344CB8AC3E}">
        <p14:creationId xmlns:p14="http://schemas.microsoft.com/office/powerpoint/2010/main" val="3177745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3"/>
            <a:ext cx="9036496" cy="193428"/>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108520" y="5474677"/>
            <a:ext cx="9505056" cy="369330"/>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a:t>
            </a:r>
            <a:r>
              <a:rPr lang="en-US" sz="1200" b="1" smtClean="0">
                <a:solidFill>
                  <a:schemeClr val="bg1"/>
                </a:solidFill>
              </a:rPr>
              <a:t>1</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4903716"/>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32</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7235" y="5019858"/>
            <a:ext cx="364880" cy="317287"/>
          </a:xfrm>
          <a:prstGeom prst="rect">
            <a:avLst/>
          </a:prstGeom>
        </p:spPr>
      </p:pic>
      <p:sp>
        <p:nvSpPr>
          <p:cNvPr id="2" name="Rectangle 1"/>
          <p:cNvSpPr/>
          <p:nvPr/>
        </p:nvSpPr>
        <p:spPr>
          <a:xfrm>
            <a:off x="0" y="1603540"/>
            <a:ext cx="9144000" cy="2308322"/>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 </a:t>
            </a:r>
            <a:endParaRPr lang="en-US" sz="2400" smtClean="0">
              <a:solidFill>
                <a:schemeClr val="bg1">
                  <a:lumMod val="50000"/>
                </a:schemeClr>
              </a:solidFill>
            </a:endParaRPr>
          </a:p>
          <a:p>
            <a:pPr algn="just"/>
            <a:r>
              <a:rPr lang="el-GR" sz="2400" smtClean="0">
                <a:solidFill>
                  <a:schemeClr val="bg1">
                    <a:lumMod val="50000"/>
                  </a:schemeClr>
                </a:solidFill>
              </a:rPr>
              <a:t>Καραμάνης, Κ. (2015). Μικροοοικονομική. ΤΕΙ Ηπείρου.Διαθέσιμο </a:t>
            </a:r>
          </a:p>
          <a:p>
            <a:pPr algn="just"/>
            <a:r>
              <a:rPr lang="el-GR" sz="2400" smtClean="0">
                <a:solidFill>
                  <a:schemeClr val="bg1">
                    <a:lumMod val="50000"/>
                  </a:schemeClr>
                </a:solidFill>
              </a:rPr>
              <a:t>από </a:t>
            </a:r>
            <a:r>
              <a:rPr lang="el-GR" sz="2400">
                <a:solidFill>
                  <a:schemeClr val="bg1">
                    <a:lumMod val="50000"/>
                  </a:schemeClr>
                </a:solidFill>
              </a:rPr>
              <a:t>τη δικτυακή διεύθυνση</a:t>
            </a:r>
            <a:r>
              <a:rPr lang="el-GR" sz="2400" smtClean="0">
                <a:solidFill>
                  <a:schemeClr val="bg1">
                    <a:lumMod val="50000"/>
                  </a:schemeClr>
                </a:solidFill>
              </a:rPr>
              <a:t>:</a:t>
            </a:r>
          </a:p>
          <a:p>
            <a:pPr algn="just"/>
            <a:r>
              <a:rPr lang="en-US" sz="2400">
                <a:solidFill>
                  <a:schemeClr val="bg1">
                    <a:lumMod val="50000"/>
                  </a:schemeClr>
                </a:solidFill>
                <a:hlinkClick r:id="rId5"/>
              </a:rPr>
              <a:t>http://eclass.teiep.gr/OpenClass/courses/ACC140/</a:t>
            </a:r>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108520" y="5474677"/>
            <a:ext cx="9505056" cy="369330"/>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a:t>
            </a:r>
            <a:r>
              <a:rPr lang="en-US" sz="1200" b="1" smtClean="0">
                <a:solidFill>
                  <a:schemeClr val="bg1"/>
                </a:solidFill>
              </a:rPr>
              <a:t>1</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107504" y="4816577"/>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35</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4795" y="512115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47257"/>
            <a:ext cx="9252519" cy="369330"/>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a:t>
            </a:r>
            <a:r>
              <a:rPr lang="el-GR" sz="1200">
                <a:solidFill>
                  <a:schemeClr val="bg1"/>
                </a:solidFill>
              </a:rPr>
              <a:t>, Ενότητα </a:t>
            </a:r>
            <a:r>
              <a:rPr lang="en-US" sz="1200" smtClean="0">
                <a:solidFill>
                  <a:schemeClr val="bg1"/>
                </a:solidFill>
              </a:rPr>
              <a:t>1</a:t>
            </a:r>
            <a:r>
              <a:rPr lang="el-GR" sz="1200" smtClean="0">
                <a:solidFill>
                  <a:schemeClr val="bg1"/>
                </a:solidFill>
              </a:rPr>
              <a:t> </a:t>
            </a:r>
            <a:r>
              <a:rPr lang="el-GR" sz="1200">
                <a:solidFill>
                  <a:schemeClr val="bg1"/>
                </a:solidFill>
              </a:rPr>
              <a:t>ΤΜΗΜΑ ΛΟΓΙΣΤΙΚΗΣ ΚΑΙ ΧΡΗΜΑΤΟΙΚΟΝΟΜΙΚΗΣ ,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130745" y="4831871"/>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36</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4142" y="5017931"/>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p:txBody>
          <a:bodyPr/>
          <a:lstStyle/>
          <a:p>
            <a:pPr marL="0"/>
            <a:r>
              <a:rPr lang="el-GR" smtClean="0"/>
              <a:t>Ολοκληρώνοντας την ενότητα θα πρέπει να είστε σε θέση να : </a:t>
            </a:r>
          </a:p>
          <a:p>
            <a:pPr marL="0" algn="just"/>
            <a:r>
              <a:rPr lang="el-GR" smtClean="0"/>
              <a:t>Ορίζετε και διακρίνετε την οικονομική επιστήμη </a:t>
            </a:r>
          </a:p>
          <a:p>
            <a:pPr marL="0" algn="just"/>
            <a:r>
              <a:rPr lang="el-GR" smtClean="0"/>
              <a:t>Γνωρίζετε τις βασικές της αρχές</a:t>
            </a:r>
          </a:p>
          <a:p>
            <a:pPr marL="0" algn="just"/>
            <a:r>
              <a:rPr lang="el-GR" smtClean="0"/>
              <a:t>Κατανοείτε βασική οικονομική ορολογία </a:t>
            </a:r>
            <a:endParaRPr lang="el-G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p:txBody>
          <a:bodyPr/>
          <a:lstStyle/>
          <a:p>
            <a:r>
              <a:rPr lang="el-GR" smtClean="0"/>
              <a:t>Εισαγωγικές έννοιες </a:t>
            </a:r>
          </a:p>
          <a:p>
            <a:r>
              <a:rPr lang="el-GR" smtClean="0"/>
              <a:t>Διακρίσεις Οικονομικής </a:t>
            </a:r>
          </a:p>
          <a:p>
            <a:r>
              <a:rPr lang="el-GR" smtClean="0"/>
              <a:t>Βασικές αρχές της οικονομικής </a:t>
            </a:r>
          </a:p>
          <a:p>
            <a:endParaRPr lang="el-G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2" y="3672417"/>
            <a:ext cx="8314183" cy="1135063"/>
          </a:xfrm>
        </p:spPr>
        <p:txBody>
          <a:bodyPr>
            <a:normAutofit fontScale="90000"/>
          </a:bodyPr>
          <a:lstStyle/>
          <a:p>
            <a:r>
              <a:rPr lang="el-GR" sz="4400" smtClean="0"/>
              <a:t>Ενότητα 1 : Εισαγωγή-Βασικές έννοιες </a:t>
            </a:r>
            <a:endParaRPr lang="el-GR"/>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ΒΑΣΙΚΕΣ ΕΝΝΟΙΕΣ ΟΙΚΟΝΟΜΙΚΗΣ ΕΠΙΣΤΗΜΗΣ</a:t>
            </a:r>
          </a:p>
        </p:txBody>
      </p:sp>
      <p:sp>
        <p:nvSpPr>
          <p:cNvPr id="3" name="Θέση περιεχομένου 2"/>
          <p:cNvSpPr>
            <a:spLocks noGrp="1"/>
          </p:cNvSpPr>
          <p:nvPr>
            <p:ph idx="1"/>
          </p:nvPr>
        </p:nvSpPr>
        <p:spPr/>
        <p:txBody>
          <a:bodyPr>
            <a:normAutofit fontScale="92500" lnSpcReduction="20000"/>
          </a:bodyPr>
          <a:lstStyle/>
          <a:p>
            <a:pPr algn="just"/>
            <a:r>
              <a:rPr lang="el-GR" b="1"/>
              <a:t>Η </a:t>
            </a:r>
            <a:r>
              <a:rPr lang="el-GR" b="1" smtClean="0"/>
              <a:t>οικονομική επιστήμη μελετά </a:t>
            </a:r>
            <a:r>
              <a:rPr lang="el-GR" b="1"/>
              <a:t>τους τρόπους </a:t>
            </a:r>
            <a:r>
              <a:rPr lang="el-GR" b="1" smtClean="0"/>
              <a:t>που επιλέγουν</a:t>
            </a:r>
            <a:r>
              <a:rPr lang="el-GR" b="1"/>
              <a:t>	</a:t>
            </a:r>
            <a:r>
              <a:rPr lang="el-GR" b="1" smtClean="0"/>
              <a:t> οι άνθρωποι(είτε ως  μεμονωμένοι </a:t>
            </a:r>
            <a:r>
              <a:rPr lang="el-GR" b="1"/>
              <a:t>καταναλωτές, είτε ως </a:t>
            </a:r>
            <a:r>
              <a:rPr lang="el-GR" b="1" smtClean="0"/>
              <a:t>οργανωμένες </a:t>
            </a:r>
            <a:r>
              <a:rPr lang="el-GR" b="1"/>
              <a:t>κοινωνίες) να απασχολήσουν τους παραγωγικούς συντελεστές για την παραγωγή αγαθών και για τη δίκαιη </a:t>
            </a:r>
            <a:r>
              <a:rPr lang="el-GR" b="1" smtClean="0"/>
              <a:t>κατανομή </a:t>
            </a:r>
            <a:r>
              <a:rPr lang="el-GR" b="1"/>
              <a:t>αυτών </a:t>
            </a:r>
            <a:r>
              <a:rPr lang="el-GR" b="1" smtClean="0"/>
              <a:t>μεταξύ </a:t>
            </a:r>
            <a:r>
              <a:rPr lang="el-GR" b="1"/>
              <a:t>των µελών της κοινωνίας µε την ελάχιστο δυνατό κόστος και τη </a:t>
            </a:r>
            <a:r>
              <a:rPr lang="el-GR" b="1" smtClean="0"/>
              <a:t>μεγαλύτερη </a:t>
            </a:r>
            <a:r>
              <a:rPr lang="el-GR" b="1"/>
              <a:t>δυνατή ωφέλεια.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1222</TotalTime>
  <Words>1329</Words>
  <Application>Microsoft Office PowerPoint</Application>
  <PresentationFormat>On-screen Show (16:10)</PresentationFormat>
  <Paragraphs>165</Paragraphs>
  <Slides>37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 Unicode MS</vt:lpstr>
      <vt:lpstr>Arial</vt:lpstr>
      <vt:lpstr>Calibri</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1 : Εισαγωγή-Βασικές έννοιες </vt:lpstr>
      <vt:lpstr>ΒΑΣΙΚΕΣ ΕΝΝΟΙΕΣ ΟΙΚΟΝΟΜΙΚΗΣ ΕΠΙΣΤΗΜΗΣ</vt:lpstr>
      <vt:lpstr>ΒΑΣΙΚΕΣ ΕΝΝΟΙΕΣ ΟΙΚΟΝΟΜΙΚΗΣ ΕΠΙΣΤΗΜΗΣ</vt:lpstr>
      <vt:lpstr>ΘΕΩΡΗΤΙΚΗ ΚΑΙ ΕΦΑΡΜΟΣΜΕΝΗ ΟΙΚΟΝΟΜΙΚΗ</vt:lpstr>
      <vt:lpstr>ΘΕΩΡΗΤΙΚΗ ΚΑΙ ΕΦΑΡΜΟΣΜΕΝΗ ΟΙΚΟΝΟΜΙΚΗ</vt:lpstr>
      <vt:lpstr>ΘΕΤΙΚΗ ΚΑΙ ΔΕΟΝΤΟΛΟΓΙΚΗ ΟΙΚΟΝΟΜΙΚΗ</vt:lpstr>
      <vt:lpstr>ΘΕΤΙΚΗ ΚΑΙ ΔΕΟΝΤΟΛΟΓΙΚΗ ΟΙΚΟΝΟΜΙΚΗ</vt:lpstr>
      <vt:lpstr>ΣΤΑΤΙΚΗ ΚΑΙ ΔΥΝΑΜΙΚΗ ΟΙΚΟΝΟΜΙΚΗ</vt:lpstr>
      <vt:lpstr>ΣΤΑΤΙΚΗ ΚΑΙ ΔΥΝΑΜΙΚΗ ΟΙΚΟΝΟΜΙΚΗ</vt:lpstr>
      <vt:lpstr>ΣΤΑΤΙΚΗ ΚΑΙ ΔΥΝΑΜΙΚΗ ΟΙΚΟΝΟΜΙΚΗ</vt:lpstr>
      <vt:lpstr> ΜΙΚΡΟΟΙΚΟΝΟΜΙΚΗ ΚΑΙ  ΜΑΚΡΟΟΙΚΟΝΟΜΙΚΗ</vt:lpstr>
      <vt:lpstr> ΜΙΚΡΟΟΙΚΟΝΟΜΙΚΗ ΚΑΙ  ΜΑΚΡΟΟΙΚΟΝΟΜΙΚΗ</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 10 ΒΑΣΙΚΕΣ ΑΡΧΕΣ ΤΗΣ ΟΙΚΟΝΟΜΙΚΗΣ (MANKIW AND TAYLOR, 2010)</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164</cp:revision>
  <dcterms:created xsi:type="dcterms:W3CDTF">2012-09-06T09:03:05Z</dcterms:created>
  <dcterms:modified xsi:type="dcterms:W3CDTF">2015-10-09T13:07:33Z</dcterms:modified>
</cp:coreProperties>
</file>