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89" r:id="rId3"/>
    <p:sldId id="257" r:id="rId4"/>
    <p:sldId id="259" r:id="rId5"/>
    <p:sldId id="482" r:id="rId6"/>
    <p:sldId id="406" r:id="rId7"/>
    <p:sldId id="484" r:id="rId8"/>
    <p:sldId id="407" r:id="rId9"/>
    <p:sldId id="408" r:id="rId10"/>
    <p:sldId id="409" r:id="rId11"/>
    <p:sldId id="410" r:id="rId12"/>
    <p:sldId id="411" r:id="rId13"/>
    <p:sldId id="412" r:id="rId14"/>
    <p:sldId id="413" r:id="rId15"/>
    <p:sldId id="414" r:id="rId16"/>
    <p:sldId id="303" r:id="rId17"/>
    <p:sldId id="291" r:id="rId18"/>
    <p:sldId id="292" r:id="rId19"/>
    <p:sldId id="293" r:id="rId20"/>
    <p:sldId id="294" r:id="rId21"/>
    <p:sldId id="295" r:id="rId22"/>
    <p:sldId id="280" r:id="rId23"/>
  </p:sldIdLst>
  <p:sldSz cx="9144000" cy="5715000" type="screen16x10"/>
  <p:notesSz cx="6858000" cy="9144000"/>
  <p:custDataLst>
    <p:tags r:id="rId2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9309" autoAdjust="0"/>
  </p:normalViewPr>
  <p:slideViewPr>
    <p:cSldViewPr>
      <p:cViewPr>
        <p:scale>
          <a:sx n="75" d="100"/>
          <a:sy n="75" d="100"/>
        </p:scale>
        <p:origin x="-1098" y="-40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27FE481-CCEE-4C99-A3FA-D0BB8565C081}" type="datetimeFigureOut">
              <a:rPr lang="en-GB"/>
              <a:pPr>
                <a:defRPr/>
              </a:pPr>
              <a:t>31/01/2016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6E27740F-EDAB-4C4F-8A65-673976DFCCD3}"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B732436-CF28-454E-8B0B-408A1BB9E655}" type="datetimeFigureOut">
              <a:rPr lang="el-GR"/>
              <a:pPr>
                <a:defRPr/>
              </a:pPr>
              <a:t>31/1/2016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2EFAB8C-1FD2-47A7-B1FC-D1CBED814733}"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63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B71D4E-A3A4-4EEF-BB38-C2B8210A609C}" type="slidenum">
              <a:rPr lang="el-GR"/>
              <a:pPr fontAlgn="base">
                <a:spcBef>
                  <a:spcPct val="0"/>
                </a:spcBef>
                <a:spcAft>
                  <a:spcPct val="0"/>
                </a:spcAft>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60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60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C7096-B700-4BEA-8759-0377C27B09A2}" type="slidenum">
              <a:rPr lang="el-GR"/>
              <a:pPr fontAlgn="base">
                <a:spcBef>
                  <a:spcPct val="0"/>
                </a:spcBef>
                <a:spcAft>
                  <a:spcPct val="0"/>
                </a:spcAft>
              </a:pPr>
              <a:t>21</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81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81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E77136-CC08-453F-97C9-61E3B172FCA6}" type="slidenum">
              <a:rPr lang="el-GR"/>
              <a:pPr fontAlgn="base">
                <a:spcBef>
                  <a:spcPct val="0"/>
                </a:spcBef>
                <a:spcAft>
                  <a:spcPct val="0"/>
                </a:spcAft>
              </a:pPr>
              <a:t>22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84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9C449F-C225-4909-B0F5-9F563C9628CA}" type="slidenum">
              <a:rPr lang="el-GR"/>
              <a:pPr fontAlgn="base">
                <a:spcBef>
                  <a:spcPct val="0"/>
                </a:spcBef>
                <a:spcAft>
                  <a:spcPct val="0"/>
                </a:spcAft>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04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204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53699A-BC02-4D26-AEA1-3AEC304ADC11}" type="slidenum">
              <a:rPr lang="el-GR"/>
              <a:pPr fontAlgn="base">
                <a:spcBef>
                  <a:spcPct val="0"/>
                </a:spcBef>
                <a:spcAft>
                  <a:spcPct val="0"/>
                </a:spcAft>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E51E2-2111-47B6-95DB-26756A7082FF}" type="slidenum">
              <a:rPr lang="el-GR"/>
              <a:pPr fontAlgn="base">
                <a:spcBef>
                  <a:spcPct val="0"/>
                </a:spcBef>
                <a:spcAft>
                  <a:spcPct val="0"/>
                </a:spcAft>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3584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584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7F189E-902B-43E2-B396-84E57F420DB4}" type="slidenum">
              <a:rPr lang="el-GR"/>
              <a:pPr fontAlgn="base">
                <a:spcBef>
                  <a:spcPct val="0"/>
                </a:spcBef>
                <a:spcAft>
                  <a:spcPct val="0"/>
                </a:spcAft>
              </a:pPr>
              <a:t>16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3789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789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841A98-26F0-41A2-BFB5-A12512B7E743}" type="slidenum">
              <a:rPr lang="el-GR"/>
              <a:pPr fontAlgn="base">
                <a:spcBef>
                  <a:spcPct val="0"/>
                </a:spcBef>
                <a:spcAft>
                  <a:spcPct val="0"/>
                </a:spcAft>
              </a:pPr>
              <a:t>17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3993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993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1E5970-1301-4678-AD71-E3F3C8D9B04F}" type="slidenum">
              <a:rPr lang="el-GR"/>
              <a:pPr fontAlgn="base">
                <a:spcBef>
                  <a:spcPct val="0"/>
                </a:spcBef>
                <a:spcAft>
                  <a:spcPct val="0"/>
                </a:spcAft>
              </a:pPr>
              <a:t>18</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19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19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62EF31-E3C6-4DCB-BF02-904435C128B1}" type="slidenum">
              <a:rPr lang="el-GR"/>
              <a:pPr fontAlgn="base">
                <a:spcBef>
                  <a:spcPct val="0"/>
                </a:spcBef>
                <a:spcAft>
                  <a:spcPct val="0"/>
                </a:spcAft>
              </a:pPr>
              <a:t>19</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40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40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15CCA5-794B-4BCC-9152-45D6B43299D5}" type="slidenum">
              <a:rPr lang="el-GR"/>
              <a:pPr fontAlgn="base">
                <a:spcBef>
                  <a:spcPct val="0"/>
                </a:spcBef>
                <a:spcAft>
                  <a:spcPct val="0"/>
                </a:spcAft>
              </a:pPr>
              <a:t>20</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B73E524F-C1E2-4AC2-9938-05CD01F6D863}"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128767A8-E4CA-46EC-A537-9AE349E8363A}"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Ορθογώνιο 4"/>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5" name="TextBox 6"/>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6" name="Εικόνα 7"/>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7" name="Εικόνα 8"/>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5"/>
          <p:cNvSpPr>
            <a:spLocks noGrp="1"/>
          </p:cNvSpPr>
          <p:nvPr>
            <p:ph type="sldNum" sz="quarter" idx="10"/>
          </p:nvPr>
        </p:nvSpPr>
        <p:spPr/>
        <p:txBody>
          <a:bodyPr/>
          <a:lstStyle>
            <a:lvl1pPr>
              <a:defRPr/>
            </a:lvl1pPr>
          </a:lstStyle>
          <a:p>
            <a:pPr>
              <a:defRPr/>
            </a:pPr>
            <a:fld id="{33E82C4C-D263-494C-B5B4-8467C0342081}"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7"/>
          <p:cNvPicPr>
            <a:picLocks noChangeAspect="1"/>
          </p:cNvPicPr>
          <p:nvPr userDrawn="1"/>
        </p:nvPicPr>
        <p:blipFill>
          <a:blip r:embed="rId2" cstate="print"/>
          <a:srcRect/>
          <a:stretch>
            <a:fillRect/>
          </a:stretch>
        </p:blipFill>
        <p:spPr bwMode="auto">
          <a:xfrm>
            <a:off x="3463925" y="912813"/>
            <a:ext cx="2216150" cy="1031875"/>
          </a:xfrm>
          <a:prstGeom prst="rect">
            <a:avLst/>
          </a:prstGeom>
          <a:noFill/>
          <a:ln w="9525">
            <a:noFill/>
            <a:miter lim="800000"/>
            <a:headEnd/>
            <a:tailEnd/>
          </a:ln>
        </p:spPr>
      </p:pic>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Ορθογώνιο 10"/>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1"/>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2"/>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3"/>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6"/>
          <p:cNvSpPr>
            <a:spLocks noGrp="1"/>
          </p:cNvSpPr>
          <p:nvPr>
            <p:ph type="sldNum" sz="quarter" idx="10"/>
          </p:nvPr>
        </p:nvSpPr>
        <p:spPr/>
        <p:txBody>
          <a:bodyPr/>
          <a:lstStyle>
            <a:lvl1pPr>
              <a:defRPr/>
            </a:lvl1pPr>
          </a:lstStyle>
          <a:p>
            <a:pPr>
              <a:defRPr/>
            </a:pPr>
            <a:fld id="{13DAA510-1DDE-4E96-9385-96118B2C417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Ορθογώνιο 12"/>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13"/>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9" name="Εικόνα 14"/>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10" name="Εικόνα 15"/>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Θέση αριθμού διαφάνειας 8"/>
          <p:cNvSpPr>
            <a:spLocks noGrp="1"/>
          </p:cNvSpPr>
          <p:nvPr>
            <p:ph type="sldNum" sz="quarter" idx="10"/>
          </p:nvPr>
        </p:nvSpPr>
        <p:spPr/>
        <p:txBody>
          <a:bodyPr/>
          <a:lstStyle>
            <a:lvl1pPr>
              <a:defRPr/>
            </a:lvl1pPr>
          </a:lstStyle>
          <a:p>
            <a:pPr>
              <a:defRPr/>
            </a:pPr>
            <a:fld id="{2701D62A-BF9B-40D5-B058-DBF7C2C7A511}"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Ορθογώνιο 8"/>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4" name="TextBox 9"/>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5" name="Εικόνα 10"/>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6" name="Εικόνα 11"/>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7" name="Θέση αριθμού διαφάνειας 4"/>
          <p:cNvSpPr>
            <a:spLocks noGrp="1"/>
          </p:cNvSpPr>
          <p:nvPr>
            <p:ph type="sldNum" sz="quarter" idx="10"/>
          </p:nvPr>
        </p:nvSpPr>
        <p:spPr/>
        <p:txBody>
          <a:bodyPr/>
          <a:lstStyle>
            <a:lvl1pPr>
              <a:defRPr/>
            </a:lvl1pPr>
          </a:lstStyle>
          <a:p>
            <a:pPr>
              <a:defRPr/>
            </a:pPr>
            <a:fld id="{2A81D7C4-BE09-4A52-9766-D6D98C0D97AA}"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Ορθογώνιο 7"/>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3" name="TextBox 8"/>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4" name="Εικόνα 9"/>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5" name="Εικόνα 10"/>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6" name="Θέση αριθμού διαφάνειας 3"/>
          <p:cNvSpPr>
            <a:spLocks noGrp="1"/>
          </p:cNvSpPr>
          <p:nvPr>
            <p:ph type="sldNum" sz="quarter" idx="10"/>
          </p:nvPr>
        </p:nvSpPr>
        <p:spPr/>
        <p:txBody>
          <a:bodyPr/>
          <a:lstStyle>
            <a:lvl1pPr>
              <a:defRPr/>
            </a:lvl1pPr>
          </a:lstStyle>
          <a:p>
            <a:pPr>
              <a:defRPr/>
            </a:pPr>
            <a:fld id="{9FA907C6-12A3-4E31-A42D-D6D2CA2E4A2D}"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8"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9"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5495C753-42DD-4C23-B09D-066058446B95}"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εικόνας 2"/>
          <p:cNvSpPr>
            <a:spLocks noGrp="1"/>
          </p:cNvSpPr>
          <p:nvPr>
            <p:ph type="pic" idx="1"/>
          </p:nvPr>
        </p:nvSpPr>
        <p:spPr>
          <a:xfrm>
            <a:off x="1792288" y="1297327"/>
            <a:ext cx="5486400" cy="28803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9699364D-6107-4DC5-89B7-D6E10A3F1CE5}"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pPr>
              <a:defRPr/>
            </a:pPr>
            <a:fld id="{CDF02E32-72B8-4338-9184-4E3F9BE5CFE7}" type="slidenum">
              <a:rPr lang="el-GR"/>
              <a:pPr>
                <a:defRPr/>
              </a:pPr>
              <a:t>‹#›</a:t>
            </a:fld>
            <a:endParaRPr lang="el-GR" dirty="0"/>
          </a:p>
        </p:txBody>
      </p:sp>
      <p:sp>
        <p:nvSpPr>
          <p:cNvPr id="9" name="Θέση αριθμού διαφάνειας 3"/>
          <p:cNvSpPr txBox="1">
            <a:spLocks/>
          </p:cNvSpPr>
          <p:nvPr userDrawn="1"/>
        </p:nvSpPr>
        <p:spPr bwMode="auto">
          <a:xfrm>
            <a:off x="8729663" y="5465763"/>
            <a:ext cx="333375" cy="304800"/>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022287C5-C95B-4508-BE13-2AB1444B4282}" type="slidenum">
              <a:rPr lang="el-GR" altLang="el-GR" sz="1600" smtClean="0">
                <a:solidFill>
                  <a:schemeClr val="bg1"/>
                </a:solidFill>
              </a:rPr>
              <a:pPr algn="r" fontAlgn="auto">
                <a:spcBef>
                  <a:spcPts val="0"/>
                </a:spcBef>
                <a:spcAft>
                  <a:spcPts val="0"/>
                </a:spcAft>
                <a:defRPr/>
              </a:pPr>
              <a:t>‹#›</a:t>
            </a:fld>
            <a:endParaRPr lang="el-GR" altLang="el-GR" sz="1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8" r:id="rId10"/>
    <p:sldLayoutId id="2147483659"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ctrTitle"/>
          </p:nvPr>
        </p:nvSpPr>
        <p:spPr>
          <a:xfrm>
            <a:off x="685800" y="1774825"/>
            <a:ext cx="7772400" cy="1225550"/>
          </a:xfrm>
        </p:spPr>
        <p:txBody>
          <a:bodyPr/>
          <a:lstStyle/>
          <a:p>
            <a:r>
              <a:rPr lang="en-US" sz="4000" dirty="0" smtClean="0"/>
              <a:t/>
            </a:r>
            <a:br>
              <a:rPr lang="en-US" sz="4000" dirty="0" smtClean="0"/>
            </a:br>
            <a:r>
              <a:rPr lang="el-GR" sz="4000" dirty="0" smtClean="0"/>
              <a:t>Ενοποιημένες Χρηματοοικονομικές Καταστάσεις</a:t>
            </a:r>
            <a:br>
              <a:rPr lang="el-GR" sz="4000" dirty="0" smtClean="0"/>
            </a:br>
            <a:endParaRPr lang="el-GR" sz="4000" dirty="0" smtClean="0"/>
          </a:p>
        </p:txBody>
      </p:sp>
      <p:sp>
        <p:nvSpPr>
          <p:cNvPr id="15362" name="Υπότιτλος 2"/>
          <p:cNvSpPr>
            <a:spLocks noGrp="1"/>
          </p:cNvSpPr>
          <p:nvPr>
            <p:ph type="subTitle" idx="1"/>
          </p:nvPr>
        </p:nvSpPr>
        <p:spPr>
          <a:xfrm>
            <a:off x="684213" y="3001963"/>
            <a:ext cx="7488237" cy="1150937"/>
          </a:xfrm>
        </p:spPr>
        <p:txBody>
          <a:bodyPr/>
          <a:lstStyle/>
          <a:p>
            <a:r>
              <a:rPr lang="el-GR" sz="3400" b="1" dirty="0" smtClean="0"/>
              <a:t>Στάδια</a:t>
            </a:r>
            <a:r>
              <a:rPr lang="en-US" sz="3400" b="1" dirty="0" smtClean="0"/>
              <a:t> </a:t>
            </a:r>
            <a:r>
              <a:rPr lang="el-GR" sz="3400" b="1" dirty="0" smtClean="0"/>
              <a:t>Κατάρτισης των ΕΟΚ</a:t>
            </a:r>
            <a:endParaRPr lang="el-GR" sz="3400" dirty="0" smtClean="0"/>
          </a:p>
          <a:p>
            <a:r>
              <a:rPr lang="el-GR" sz="2600" dirty="0" smtClean="0"/>
              <a:t>Δρ. Χύτης Ευάγγελος</a:t>
            </a:r>
          </a:p>
        </p:txBody>
      </p:sp>
      <p:pic>
        <p:nvPicPr>
          <p:cNvPr id="15363"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5364"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grpSp>
        <p:nvGrpSpPr>
          <p:cNvPr id="15365" name="Ομάδα 9"/>
          <p:cNvGrpSpPr>
            <a:grpSpLocks/>
          </p:cNvGrpSpPr>
          <p:nvPr/>
        </p:nvGrpSpPr>
        <p:grpSpPr bwMode="auto">
          <a:xfrm>
            <a:off x="642938" y="209550"/>
            <a:ext cx="4216400" cy="1147763"/>
            <a:chOff x="642158" y="252000"/>
            <a:chExt cx="4217874" cy="1376800"/>
          </a:xfrm>
        </p:grpSpPr>
        <p:pic>
          <p:nvPicPr>
            <p:cNvPr id="15366" name="Εικόνα 7"/>
            <p:cNvPicPr>
              <a:picLocks noChangeAspect="1"/>
            </p:cNvPicPr>
            <p:nvPr/>
          </p:nvPicPr>
          <p:blipFill>
            <a:blip r:embed="rId5" cstate="print"/>
            <a:srcRect t="-11105" b="11105"/>
            <a:stretch>
              <a:fillRect/>
            </a:stretch>
          </p:blipFill>
          <p:spPr bwMode="auto">
            <a:xfrm>
              <a:off x="642158" y="252000"/>
              <a:ext cx="905506" cy="1374430"/>
            </a:xfrm>
            <a:prstGeom prst="rect">
              <a:avLst/>
            </a:prstGeom>
            <a:noFill/>
            <a:ln w="9525">
              <a:noFill/>
              <a:miter lim="800000"/>
              <a:headEnd/>
              <a:tailEnd/>
            </a:ln>
          </p:spPr>
        </p:pic>
        <p:sp>
          <p:nvSpPr>
            <p:cNvPr id="15367" name="TextBox 8"/>
            <p:cNvSpPr txBox="1">
              <a:spLocks noChangeArrowheads="1"/>
            </p:cNvSpPr>
            <p:nvPr/>
          </p:nvSpPr>
          <p:spPr bwMode="auto">
            <a:xfrm>
              <a:off x="1619672" y="404664"/>
              <a:ext cx="3240360" cy="1224136"/>
            </a:xfrm>
            <a:prstGeom prst="rect">
              <a:avLst/>
            </a:prstGeom>
            <a:noFill/>
            <a:ln w="9525">
              <a:noFill/>
              <a:miter lim="800000"/>
              <a:headEnd/>
              <a:tailEnd/>
            </a:ln>
          </p:spPr>
          <p:txBody>
            <a:bodyPr anchor="ctr"/>
            <a:lstStyle/>
            <a:p>
              <a:pPr>
                <a:lnSpc>
                  <a:spcPts val="2600"/>
                </a:lnSpc>
              </a:pPr>
              <a:r>
                <a:rPr lang="el-GR" sz="2000">
                  <a:latin typeface="Calibri" pitchFamily="34" charset="0"/>
                </a:rPr>
                <a:t>Ελληνική Δημοκρατία</a:t>
              </a:r>
            </a:p>
            <a:p>
              <a:pPr>
                <a:lnSpc>
                  <a:spcPts val="2600"/>
                </a:lnSpc>
              </a:pPr>
              <a:r>
                <a:rPr lang="el-GR" sz="2000">
                  <a:latin typeface="Calibri" pitchFamily="34" charset="0"/>
                </a:rPr>
                <a:t>Τεχνολογικό Εκπαιδευτικό Ίδρυμα Ηπείρου</a:t>
              </a:r>
              <a:endParaRPr lang="en-GB" sz="2000">
                <a:latin typeface="Calibri"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a:xfrm>
            <a:off x="539750" y="228600"/>
            <a:ext cx="8208963" cy="828675"/>
          </a:xfrm>
        </p:spPr>
        <p:txBody>
          <a:bodyPr/>
          <a:lstStyle/>
          <a:p>
            <a:r>
              <a:rPr lang="el-GR" sz="2000" dirty="0" smtClean="0"/>
              <a:t>Στάδια κατάρτισης των </a:t>
            </a:r>
            <a:r>
              <a:rPr lang="el-GR" sz="2000" dirty="0" smtClean="0"/>
              <a:t>Ενοποιημένων </a:t>
            </a:r>
            <a:r>
              <a:rPr lang="el-GR" sz="2000" dirty="0" smtClean="0"/>
              <a:t>Οικονομικών Καταστάσεων</a:t>
            </a:r>
            <a:br>
              <a:rPr lang="el-GR" sz="2000" dirty="0" smtClean="0"/>
            </a:br>
            <a:r>
              <a:rPr lang="el-GR" sz="2000" dirty="0" smtClean="0"/>
              <a:t>(5/10)</a:t>
            </a:r>
            <a:endParaRPr lang="en-US" sz="2000" dirty="0" smtClean="0"/>
          </a:p>
        </p:txBody>
      </p:sp>
      <p:sp>
        <p:nvSpPr>
          <p:cNvPr id="3" name="2 - Θέση περιεχομένου"/>
          <p:cNvSpPr>
            <a:spLocks noGrp="1"/>
          </p:cNvSpPr>
          <p:nvPr>
            <p:ph idx="1"/>
          </p:nvPr>
        </p:nvSpPr>
        <p:spPr>
          <a:xfrm>
            <a:off x="395288" y="1057275"/>
            <a:ext cx="8229600" cy="3744913"/>
          </a:xfrm>
        </p:spPr>
        <p:txBody>
          <a:bodyPr rtlCol="0">
            <a:noAutofit/>
          </a:bodyPr>
          <a:lstStyle/>
          <a:p>
            <a:pPr marL="0" fontAlgn="auto">
              <a:lnSpc>
                <a:spcPct val="80000"/>
              </a:lnSpc>
              <a:spcAft>
                <a:spcPts val="0"/>
              </a:spcAft>
              <a:buFont typeface="Arial" pitchFamily="34" charset="0"/>
              <a:buNone/>
              <a:defRPr/>
            </a:pPr>
            <a:r>
              <a:rPr lang="el-GR" sz="2200" dirty="0" smtClean="0">
                <a:latin typeface="+mj-lt"/>
              </a:rPr>
              <a:t>Επιπρόσθετα οι ενοποιούμενες επιχειρήσεις θα πρέπει να παρέχουν πληροφορίες:  </a:t>
            </a:r>
          </a:p>
          <a:p>
            <a:pPr fontAlgn="auto">
              <a:lnSpc>
                <a:spcPct val="80000"/>
              </a:lnSpc>
              <a:spcAft>
                <a:spcPts val="0"/>
              </a:spcAft>
              <a:buFont typeface="Arial" pitchFamily="34" charset="0"/>
              <a:buChar char="•"/>
              <a:defRPr/>
            </a:pPr>
            <a:r>
              <a:rPr lang="el-GR" sz="2200" dirty="0" smtClean="0">
                <a:latin typeface="+mj-lt"/>
              </a:rPr>
              <a:t>για τις τυχόν παρεκκλίσεις από τις γενικά αποδεκτές λογιστικές αρχές, </a:t>
            </a:r>
          </a:p>
          <a:p>
            <a:pPr fontAlgn="auto">
              <a:lnSpc>
                <a:spcPct val="80000"/>
              </a:lnSpc>
              <a:spcAft>
                <a:spcPts val="0"/>
              </a:spcAft>
              <a:buFont typeface="Arial" pitchFamily="34" charset="0"/>
              <a:buChar char="•"/>
              <a:defRPr/>
            </a:pPr>
            <a:r>
              <a:rPr lang="el-GR" sz="2200" dirty="0" smtClean="0">
                <a:latin typeface="+mj-lt"/>
              </a:rPr>
              <a:t>για τυχόν σημαντικά </a:t>
            </a:r>
            <a:r>
              <a:rPr lang="el-GR" sz="2200" dirty="0" err="1" smtClean="0">
                <a:latin typeface="+mj-lt"/>
              </a:rPr>
              <a:t>οψιγενή</a:t>
            </a:r>
            <a:r>
              <a:rPr lang="el-GR" sz="2200" dirty="0" smtClean="0">
                <a:latin typeface="+mj-lt"/>
              </a:rPr>
              <a:t> γεγονότα που αφορούν την περιουσιακή διάρθρωση, ή τη χρηματοοικονομική θέση ή τα αποτελέσματα τα οποία έχουν επέλθει μετά την ημερομηνία σύνταξης των οικονομικών καταστάσεων,</a:t>
            </a:r>
          </a:p>
          <a:p>
            <a:pPr fontAlgn="auto">
              <a:lnSpc>
                <a:spcPct val="80000"/>
              </a:lnSpc>
              <a:spcAft>
                <a:spcPts val="0"/>
              </a:spcAft>
              <a:buFont typeface="Arial" pitchFamily="34" charset="0"/>
              <a:buChar char="•"/>
              <a:defRPr/>
            </a:pPr>
            <a:r>
              <a:rPr lang="el-GR" sz="2200" dirty="0" smtClean="0">
                <a:latin typeface="+mj-lt"/>
              </a:rPr>
              <a:t>για τα ποσά των φόρων που οφείλονται καθώς και εκείνα που είναι πιθανόν ότι θα προκύψουν σε βάρος της επιχείρησης, </a:t>
            </a:r>
          </a:p>
          <a:p>
            <a:pPr fontAlgn="auto">
              <a:lnSpc>
                <a:spcPct val="80000"/>
              </a:lnSpc>
              <a:spcAft>
                <a:spcPts val="0"/>
              </a:spcAft>
              <a:buFont typeface="Arial" pitchFamily="34" charset="0"/>
              <a:buChar char="•"/>
              <a:defRPr/>
            </a:pPr>
            <a:r>
              <a:rPr lang="el-GR" sz="2200" dirty="0" smtClean="0">
                <a:latin typeface="+mj-lt"/>
              </a:rPr>
              <a:t>τον τρόπο φορολογικής μεταχείρισης των μερισμάτων </a:t>
            </a:r>
          </a:p>
          <a:p>
            <a:pPr fontAlgn="auto">
              <a:lnSpc>
                <a:spcPct val="80000"/>
              </a:lnSpc>
              <a:spcAft>
                <a:spcPts val="0"/>
              </a:spcAft>
              <a:buFont typeface="Arial" pitchFamily="34" charset="0"/>
              <a:buNone/>
              <a:defRPr/>
            </a:pPr>
            <a:endParaRPr lang="el-GR" sz="2200" dirty="0" smtClean="0">
              <a:latin typeface="+mj-lt"/>
            </a:endParaRPr>
          </a:p>
          <a:p>
            <a:pPr fontAlgn="auto">
              <a:lnSpc>
                <a:spcPct val="80000"/>
              </a:lnSpc>
              <a:spcAft>
                <a:spcPts val="0"/>
              </a:spcAft>
              <a:buFont typeface="Arial" pitchFamily="34" charset="0"/>
              <a:buNone/>
              <a:defRPr/>
            </a:pPr>
            <a:endParaRPr lang="el-GR" sz="2200" dirty="0" smtClean="0">
              <a:latin typeface="+mj-lt"/>
            </a:endParaRPr>
          </a:p>
        </p:txBody>
      </p:sp>
      <p:sp>
        <p:nvSpPr>
          <p:cNvPr id="28675"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0A3592-8002-49E4-B314-A486A685B6E9}" type="slidenum">
              <a:rPr lang="el-GR"/>
              <a:pPr fontAlgn="base">
                <a:spcBef>
                  <a:spcPct val="0"/>
                </a:spcBef>
                <a:spcAft>
                  <a:spcPct val="0"/>
                </a:spcAft>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a:xfrm>
            <a:off x="395288" y="193675"/>
            <a:ext cx="8280400" cy="792163"/>
          </a:xfrm>
        </p:spPr>
        <p:txBody>
          <a:bodyPr/>
          <a:lstStyle/>
          <a:p>
            <a:r>
              <a:rPr lang="el-GR" sz="2000" dirty="0" smtClean="0"/>
              <a:t>Στάδια κατάρτισης </a:t>
            </a:r>
            <a:r>
              <a:rPr lang="el-GR" sz="2000" dirty="0" smtClean="0"/>
              <a:t>των</a:t>
            </a:r>
            <a:r>
              <a:rPr lang="en-US" sz="2000" dirty="0" smtClean="0"/>
              <a:t> </a:t>
            </a:r>
            <a:r>
              <a:rPr lang="el-GR" sz="2000" dirty="0" smtClean="0"/>
              <a:t>Ενοποιημένων </a:t>
            </a:r>
            <a:r>
              <a:rPr lang="el-GR" sz="2000" dirty="0" smtClean="0"/>
              <a:t>Οικονομικών Καταστάσεων</a:t>
            </a:r>
            <a:br>
              <a:rPr lang="el-GR" sz="2000" dirty="0" smtClean="0"/>
            </a:br>
            <a:r>
              <a:rPr lang="el-GR" sz="2000" dirty="0" smtClean="0"/>
              <a:t>(6/10)</a:t>
            </a:r>
            <a:endParaRPr lang="en-US" sz="2000" dirty="0" smtClean="0"/>
          </a:p>
        </p:txBody>
      </p:sp>
      <p:sp>
        <p:nvSpPr>
          <p:cNvPr id="3" name="2 - Θέση περιεχομένου"/>
          <p:cNvSpPr>
            <a:spLocks noGrp="1"/>
          </p:cNvSpPr>
          <p:nvPr>
            <p:ph idx="1"/>
          </p:nvPr>
        </p:nvSpPr>
        <p:spPr>
          <a:xfrm>
            <a:off x="0" y="1057275"/>
            <a:ext cx="8624888" cy="4657725"/>
          </a:xfrm>
        </p:spPr>
        <p:txBody>
          <a:bodyPr rtlCol="0">
            <a:noAutofit/>
          </a:bodyPr>
          <a:lstStyle/>
          <a:p>
            <a:pPr algn="just" fontAlgn="auto">
              <a:lnSpc>
                <a:spcPct val="90000"/>
              </a:lnSpc>
              <a:spcAft>
                <a:spcPts val="0"/>
              </a:spcAft>
              <a:buFont typeface="Arial" pitchFamily="34" charset="0"/>
              <a:buNone/>
              <a:defRPr/>
            </a:pPr>
            <a:r>
              <a:rPr lang="el-GR" sz="2400" b="1" dirty="0" smtClean="0">
                <a:latin typeface="+mj-lt"/>
              </a:rPr>
              <a:t>Δ. Καταγραφή Διεταιρικών Σχέσεων</a:t>
            </a:r>
            <a:r>
              <a:rPr lang="el-GR" sz="2400" u="sng" dirty="0" smtClean="0">
                <a:latin typeface="+mj-lt"/>
              </a:rPr>
              <a:t>  </a:t>
            </a:r>
            <a:endParaRPr lang="el-GR" sz="2400" dirty="0" smtClean="0">
              <a:latin typeface="+mj-lt"/>
            </a:endParaRPr>
          </a:p>
          <a:p>
            <a:pPr algn="just" fontAlgn="auto">
              <a:lnSpc>
                <a:spcPct val="90000"/>
              </a:lnSpc>
              <a:spcAft>
                <a:spcPts val="0"/>
              </a:spcAft>
              <a:buFont typeface="Arial" pitchFamily="34" charset="0"/>
              <a:buChar char="•"/>
              <a:defRPr/>
            </a:pPr>
            <a:r>
              <a:rPr lang="el-GR" sz="2400" dirty="0" smtClean="0">
                <a:latin typeface="+mj-lt"/>
              </a:rPr>
              <a:t>Για κάθε επιχείρηση του Ομίλου καθώς και κάθε συγγενή επιχείρηση να παρέχονται αναλυτικές πληροφορίες για τις διεταιρικές απαιτήσεις  / υποχρεώσεις και τις διεταιρικές συναλλαγές. </a:t>
            </a:r>
          </a:p>
          <a:p>
            <a:pPr algn="just" fontAlgn="auto">
              <a:lnSpc>
                <a:spcPct val="90000"/>
              </a:lnSpc>
              <a:spcAft>
                <a:spcPts val="0"/>
              </a:spcAft>
              <a:buFont typeface="Arial" pitchFamily="34" charset="0"/>
              <a:buChar char="•"/>
              <a:defRPr/>
            </a:pPr>
            <a:r>
              <a:rPr lang="el-GR" sz="2400" dirty="0" smtClean="0">
                <a:latin typeface="+mj-lt"/>
              </a:rPr>
              <a:t>Επιπλέον θα πρέπει να παρέχονται πληροφορίες για τα αποθέματα εμπορευμάτων ή προϊόντων που απέκτησαν από διεταιρικές συναλλαγές, τα τυχόν αποκτηθέντα με διεταιρικές συναλλαγές πάγια και το ύψος των διενεργηθέντων αποσβέσεων τους. </a:t>
            </a:r>
          </a:p>
          <a:p>
            <a:pPr algn="just" fontAlgn="auto">
              <a:lnSpc>
                <a:spcPct val="80000"/>
              </a:lnSpc>
              <a:spcAft>
                <a:spcPts val="0"/>
              </a:spcAft>
              <a:buFont typeface="Arial" pitchFamily="34" charset="0"/>
              <a:buNone/>
              <a:defRPr/>
            </a:pPr>
            <a:endParaRPr lang="el-GR" sz="2400" dirty="0" smtClean="0">
              <a:latin typeface="+mj-lt"/>
            </a:endParaRPr>
          </a:p>
        </p:txBody>
      </p:sp>
      <p:sp>
        <p:nvSpPr>
          <p:cNvPr id="29699"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3A1404-D660-4687-9B46-C742CB1C4E56}" type="slidenum">
              <a:rPr lang="el-GR"/>
              <a:pPr fontAlgn="base">
                <a:spcBef>
                  <a:spcPct val="0"/>
                </a:spcBef>
                <a:spcAft>
                  <a:spcPct val="0"/>
                </a:spcAft>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a:xfrm>
            <a:off x="539750" y="228600"/>
            <a:ext cx="8604250" cy="828675"/>
          </a:xfrm>
        </p:spPr>
        <p:txBody>
          <a:bodyPr/>
          <a:lstStyle/>
          <a:p>
            <a:r>
              <a:rPr lang="el-GR" sz="2400" smtClean="0"/>
              <a:t>Στάδια κατάρτισης των Ενοποιημένων Οικονομικών Καταστάσεων  (7/10)</a:t>
            </a:r>
            <a:endParaRPr lang="en-US" sz="2400" smtClean="0"/>
          </a:p>
        </p:txBody>
      </p:sp>
      <p:sp>
        <p:nvSpPr>
          <p:cNvPr id="3" name="2 - Θέση περιεχομένου"/>
          <p:cNvSpPr>
            <a:spLocks noGrp="1"/>
          </p:cNvSpPr>
          <p:nvPr>
            <p:ph idx="1"/>
          </p:nvPr>
        </p:nvSpPr>
        <p:spPr>
          <a:xfrm>
            <a:off x="0" y="1057275"/>
            <a:ext cx="8624888" cy="4657725"/>
          </a:xfrm>
        </p:spPr>
        <p:txBody>
          <a:bodyPr rtlCol="0">
            <a:noAutofit/>
          </a:bodyPr>
          <a:lstStyle/>
          <a:p>
            <a:pPr fontAlgn="auto">
              <a:spcAft>
                <a:spcPts val="0"/>
              </a:spcAft>
              <a:buFont typeface="Arial" pitchFamily="34" charset="0"/>
              <a:buNone/>
              <a:defRPr/>
            </a:pPr>
            <a:r>
              <a:rPr lang="el-GR" sz="2000" b="1" dirty="0" smtClean="0">
                <a:latin typeface="+mj-lt"/>
              </a:rPr>
              <a:t>Ε. Σύνταξη  των ενοποιημένων οικονομικών καταστάσεων</a:t>
            </a:r>
            <a:r>
              <a:rPr lang="el-GR" sz="2000" b="1" u="sng" dirty="0" smtClean="0">
                <a:latin typeface="+mj-lt"/>
              </a:rPr>
              <a:t> </a:t>
            </a:r>
            <a:endParaRPr lang="el-GR" sz="2000" dirty="0" smtClean="0">
              <a:latin typeface="+mj-lt"/>
            </a:endParaRPr>
          </a:p>
          <a:p>
            <a:pPr fontAlgn="auto">
              <a:spcAft>
                <a:spcPts val="0"/>
              </a:spcAft>
              <a:buFont typeface="Arial" pitchFamily="34" charset="0"/>
              <a:buNone/>
              <a:defRPr/>
            </a:pPr>
            <a:r>
              <a:rPr lang="el-GR" sz="2000" dirty="0" smtClean="0">
                <a:latin typeface="+mj-lt"/>
              </a:rPr>
              <a:t>Η  σύνταξη των ενοποιημένων οικονομικών καταστάσεων γίνεται ως ακολούθως: </a:t>
            </a:r>
          </a:p>
          <a:p>
            <a:pPr fontAlgn="auto">
              <a:spcAft>
                <a:spcPts val="0"/>
              </a:spcAft>
              <a:buFont typeface="Arial" pitchFamily="34" charset="0"/>
              <a:buChar char="•"/>
              <a:defRPr/>
            </a:pPr>
            <a:r>
              <a:rPr lang="el-GR" sz="2000" b="1" dirty="0" smtClean="0">
                <a:latin typeface="+mj-lt"/>
              </a:rPr>
              <a:t>Άνοιγμα των λογαριασμών</a:t>
            </a:r>
            <a:r>
              <a:rPr lang="el-GR" sz="2000" dirty="0" smtClean="0">
                <a:latin typeface="+mj-lt"/>
              </a:rPr>
              <a:t> ενοποίησης σε μηχανογραφική εφαρμογή ή σε πίνακα  ενοποιήσεως. </a:t>
            </a:r>
          </a:p>
          <a:p>
            <a:pPr fontAlgn="auto">
              <a:spcAft>
                <a:spcPts val="0"/>
              </a:spcAft>
              <a:buFont typeface="Arial" pitchFamily="34" charset="0"/>
              <a:buChar char="•"/>
              <a:defRPr/>
            </a:pPr>
            <a:r>
              <a:rPr lang="el-GR" sz="2000" dirty="0" smtClean="0">
                <a:latin typeface="+mj-lt"/>
              </a:rPr>
              <a:t>Μετατροπή ισολογισμών σε </a:t>
            </a:r>
            <a:r>
              <a:rPr lang="el-GR" sz="2000" b="1" dirty="0" smtClean="0">
                <a:latin typeface="+mj-lt"/>
              </a:rPr>
              <a:t>Ξένο Νόμισμα</a:t>
            </a:r>
            <a:r>
              <a:rPr lang="el-GR" sz="2000" dirty="0" smtClean="0">
                <a:latin typeface="+mj-lt"/>
              </a:rPr>
              <a:t> στο νόμισμα της εταιρίας</a:t>
            </a:r>
          </a:p>
          <a:p>
            <a:pPr fontAlgn="auto">
              <a:spcAft>
                <a:spcPts val="0"/>
              </a:spcAft>
              <a:buFont typeface="Arial" pitchFamily="34" charset="0"/>
              <a:buChar char="•"/>
              <a:defRPr/>
            </a:pPr>
            <a:r>
              <a:rPr lang="el-GR" sz="2000" b="1" dirty="0" smtClean="0">
                <a:latin typeface="+mj-lt"/>
              </a:rPr>
              <a:t>Προσαρμογή</a:t>
            </a:r>
            <a:r>
              <a:rPr lang="el-GR" sz="2000" dirty="0" smtClean="0">
                <a:latin typeface="+mj-lt"/>
              </a:rPr>
              <a:t> των οικονομικών καταστάσεων της μητρικής και των θυγατρικών της στην ίδια </a:t>
            </a:r>
            <a:r>
              <a:rPr lang="el-GR" sz="2000" b="1" dirty="0" smtClean="0">
                <a:latin typeface="+mj-lt"/>
              </a:rPr>
              <a:t>ημερομηνία</a:t>
            </a:r>
            <a:r>
              <a:rPr lang="el-GR" sz="2000" dirty="0" smtClean="0">
                <a:latin typeface="+mj-lt"/>
              </a:rPr>
              <a:t> αναφοράς. </a:t>
            </a:r>
          </a:p>
          <a:p>
            <a:pPr fontAlgn="auto">
              <a:lnSpc>
                <a:spcPct val="80000"/>
              </a:lnSpc>
              <a:spcAft>
                <a:spcPts val="0"/>
              </a:spcAft>
              <a:buFont typeface="Arial" pitchFamily="34" charset="0"/>
              <a:buNone/>
              <a:defRPr/>
            </a:pPr>
            <a:endParaRPr lang="el-GR" sz="1800" dirty="0" smtClean="0">
              <a:latin typeface="+mj-lt"/>
            </a:endParaRPr>
          </a:p>
          <a:p>
            <a:pPr fontAlgn="auto">
              <a:lnSpc>
                <a:spcPct val="80000"/>
              </a:lnSpc>
              <a:spcAft>
                <a:spcPts val="0"/>
              </a:spcAft>
              <a:buFont typeface="Arial" pitchFamily="34" charset="0"/>
              <a:buNone/>
              <a:defRPr/>
            </a:pPr>
            <a:endParaRPr lang="el-GR" sz="1400" dirty="0" smtClean="0">
              <a:latin typeface="+mj-lt"/>
            </a:endParaRPr>
          </a:p>
        </p:txBody>
      </p:sp>
      <p:sp>
        <p:nvSpPr>
          <p:cNvPr id="30723"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7A6CCA-16D5-4FA3-836D-39844C06FE55}" type="slidenum">
              <a:rPr lang="el-GR"/>
              <a:pPr fontAlgn="base">
                <a:spcBef>
                  <a:spcPct val="0"/>
                </a:spcBef>
                <a:spcAft>
                  <a:spcPct val="0"/>
                </a:spcAft>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a:xfrm>
            <a:off x="611188" y="228600"/>
            <a:ext cx="8064500" cy="828675"/>
          </a:xfrm>
        </p:spPr>
        <p:txBody>
          <a:bodyPr/>
          <a:lstStyle/>
          <a:p>
            <a:r>
              <a:rPr lang="el-GR" sz="2000" smtClean="0">
                <a:solidFill>
                  <a:srgbClr val="000000"/>
                </a:solidFill>
              </a:rPr>
              <a:t>Στάδια κατάρτισης των 	Ενοποιημένων Οικονομικών Καταστάσεων (8/10)</a:t>
            </a:r>
            <a:endParaRPr lang="en-US" sz="2000" smtClean="0"/>
          </a:p>
        </p:txBody>
      </p:sp>
      <p:sp>
        <p:nvSpPr>
          <p:cNvPr id="3" name="2 - Θέση περιεχομένου"/>
          <p:cNvSpPr>
            <a:spLocks noGrp="1"/>
          </p:cNvSpPr>
          <p:nvPr>
            <p:ph idx="1"/>
          </p:nvPr>
        </p:nvSpPr>
        <p:spPr>
          <a:xfrm>
            <a:off x="323850" y="1057275"/>
            <a:ext cx="8301038" cy="2808288"/>
          </a:xfrm>
        </p:spPr>
        <p:txBody>
          <a:bodyPr rtlCol="0">
            <a:noAutofit/>
          </a:bodyPr>
          <a:lstStyle/>
          <a:p>
            <a:pPr algn="just" fontAlgn="auto">
              <a:lnSpc>
                <a:spcPct val="90000"/>
              </a:lnSpc>
              <a:spcAft>
                <a:spcPts val="0"/>
              </a:spcAft>
              <a:buFont typeface="Arial" pitchFamily="34" charset="0"/>
              <a:buChar char="•"/>
              <a:defRPr/>
            </a:pPr>
            <a:r>
              <a:rPr lang="el-GR" sz="2200" b="1" dirty="0" smtClean="0">
                <a:latin typeface="+mj-lt"/>
              </a:rPr>
              <a:t>Προσαρμογή</a:t>
            </a:r>
            <a:r>
              <a:rPr lang="el-GR" sz="2200" dirty="0" smtClean="0">
                <a:latin typeface="+mj-lt"/>
              </a:rPr>
              <a:t> των οικονομικών καταστάσεων των ενοποιούμενων επιχειρήσεων στις λογιστικές πολιτικές της μητρικής χρησιμοποιώντας ομοιόμορφες </a:t>
            </a:r>
            <a:r>
              <a:rPr lang="el-GR" sz="2200" b="1" dirty="0" smtClean="0">
                <a:latin typeface="+mj-lt"/>
              </a:rPr>
              <a:t>λογιστικές πολιτικές</a:t>
            </a:r>
            <a:r>
              <a:rPr lang="el-GR" sz="2200" dirty="0" smtClean="0">
                <a:latin typeface="+mj-lt"/>
              </a:rPr>
              <a:t> για όμοιες συναλλαγές και άλλα γεγονότα σε όμοιες συνθήκες.</a:t>
            </a:r>
          </a:p>
          <a:p>
            <a:pPr algn="just" fontAlgn="auto">
              <a:lnSpc>
                <a:spcPct val="90000"/>
              </a:lnSpc>
              <a:spcAft>
                <a:spcPts val="0"/>
              </a:spcAft>
              <a:buFont typeface="Arial" pitchFamily="34" charset="0"/>
              <a:buChar char="•"/>
              <a:defRPr/>
            </a:pPr>
            <a:r>
              <a:rPr lang="el-GR" sz="2200" b="1" dirty="0" smtClean="0">
                <a:latin typeface="+mj-lt"/>
              </a:rPr>
              <a:t>Συνένωση</a:t>
            </a:r>
            <a:r>
              <a:rPr lang="el-GR" sz="2200" dirty="0" smtClean="0">
                <a:latin typeface="+mj-lt"/>
              </a:rPr>
              <a:t> των οικονομικών καταστάσεων της μητρικής και της θυγατρικής </a:t>
            </a:r>
            <a:r>
              <a:rPr lang="en-US" sz="2200" dirty="0" smtClean="0">
                <a:latin typeface="+mj-lt"/>
              </a:rPr>
              <a:t> </a:t>
            </a:r>
            <a:r>
              <a:rPr lang="el-GR" sz="2200" dirty="0" smtClean="0">
                <a:latin typeface="+mj-lt"/>
              </a:rPr>
              <a:t>( εάν έχουμε πλήρη ενοποίηση) γραμμή προς γραμμή, συναθροίζοντας τα όμοια περιουσιακά στοιχεία, τις υποχρεώσεις, τα ίδια κεφάλαια τα έσοδα και τις δαπάνες</a:t>
            </a:r>
          </a:p>
          <a:p>
            <a:pPr fontAlgn="auto">
              <a:lnSpc>
                <a:spcPct val="80000"/>
              </a:lnSpc>
              <a:spcAft>
                <a:spcPts val="0"/>
              </a:spcAft>
              <a:buFont typeface="Arial" pitchFamily="34" charset="0"/>
              <a:buNone/>
              <a:defRPr/>
            </a:pPr>
            <a:endParaRPr lang="el-GR" sz="2200" dirty="0" smtClean="0">
              <a:latin typeface="+mj-lt"/>
            </a:endParaRPr>
          </a:p>
          <a:p>
            <a:pPr fontAlgn="auto">
              <a:lnSpc>
                <a:spcPct val="80000"/>
              </a:lnSpc>
              <a:spcAft>
                <a:spcPts val="0"/>
              </a:spcAft>
              <a:buFont typeface="Arial" pitchFamily="34" charset="0"/>
              <a:buNone/>
              <a:defRPr/>
            </a:pPr>
            <a:endParaRPr lang="el-GR" sz="2200" dirty="0" smtClean="0">
              <a:latin typeface="+mj-lt"/>
            </a:endParaRPr>
          </a:p>
        </p:txBody>
      </p:sp>
      <p:sp>
        <p:nvSpPr>
          <p:cNvPr id="3174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F666B11-9592-4D74-A1AA-DB76EF69A5D8}" type="slidenum">
              <a:rPr lang="el-GR"/>
              <a:pPr fontAlgn="base">
                <a:spcBef>
                  <a:spcPct val="0"/>
                </a:spcBef>
                <a:spcAft>
                  <a:spcPct val="0"/>
                </a:spcAft>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a:xfrm>
            <a:off x="684213" y="228600"/>
            <a:ext cx="7991475" cy="828675"/>
          </a:xfrm>
        </p:spPr>
        <p:txBody>
          <a:bodyPr/>
          <a:lstStyle/>
          <a:p>
            <a:r>
              <a:rPr lang="el-GR" sz="2000" smtClean="0">
                <a:latin typeface="Corbel" pitchFamily="34" charset="0"/>
              </a:rPr>
              <a:t>Στάδια κατάρτισης των 	Ενοποιημένων Οικονομικών Καταστάσεων</a:t>
            </a:r>
            <a:br>
              <a:rPr lang="el-GR" sz="2000" smtClean="0">
                <a:latin typeface="Corbel" pitchFamily="34" charset="0"/>
              </a:rPr>
            </a:br>
            <a:r>
              <a:rPr lang="el-GR" sz="2000" smtClean="0">
                <a:latin typeface="Corbel" pitchFamily="34" charset="0"/>
              </a:rPr>
              <a:t>(9/10)</a:t>
            </a:r>
            <a:endParaRPr lang="en-US" sz="2000" smtClean="0"/>
          </a:p>
        </p:txBody>
      </p:sp>
      <p:sp>
        <p:nvSpPr>
          <p:cNvPr id="3" name="2 - Θέση περιεχομένου"/>
          <p:cNvSpPr>
            <a:spLocks noGrp="1"/>
          </p:cNvSpPr>
          <p:nvPr>
            <p:ph idx="1"/>
          </p:nvPr>
        </p:nvSpPr>
        <p:spPr>
          <a:xfrm>
            <a:off x="0" y="1057275"/>
            <a:ext cx="8624888" cy="4657725"/>
          </a:xfrm>
        </p:spPr>
        <p:txBody>
          <a:bodyPr rtlCol="0">
            <a:noAutofit/>
          </a:bodyPr>
          <a:lstStyle/>
          <a:p>
            <a:pPr fontAlgn="auto">
              <a:lnSpc>
                <a:spcPct val="80000"/>
              </a:lnSpc>
              <a:spcAft>
                <a:spcPts val="0"/>
              </a:spcAft>
              <a:buFont typeface="Arial" pitchFamily="34" charset="0"/>
              <a:buNone/>
              <a:defRPr/>
            </a:pPr>
            <a:r>
              <a:rPr lang="en-US" sz="2000" b="1" dirty="0" smtClean="0">
                <a:latin typeface="+mj-lt"/>
              </a:rPr>
              <a:t>E…….</a:t>
            </a:r>
          </a:p>
          <a:p>
            <a:pPr fontAlgn="auto">
              <a:lnSpc>
                <a:spcPct val="80000"/>
              </a:lnSpc>
              <a:spcAft>
                <a:spcPts val="0"/>
              </a:spcAft>
              <a:buFont typeface="Wingdings" pitchFamily="2" charset="2"/>
              <a:buChar char="q"/>
              <a:defRPr/>
            </a:pPr>
            <a:r>
              <a:rPr lang="el-GR" sz="2000" b="1" dirty="0" smtClean="0">
                <a:latin typeface="+mj-lt"/>
              </a:rPr>
              <a:t>Προκειμένου οι ενοποιημένες καταστάσεις να παρέχουν την οικονομική πληροφόρηση ως ενιαίας οικονομικής</a:t>
            </a:r>
            <a:r>
              <a:rPr lang="el-GR" sz="2000" dirty="0" smtClean="0">
                <a:latin typeface="+mj-lt"/>
              </a:rPr>
              <a:t> οντότητας τηρούνται οι ακόλουθες </a:t>
            </a:r>
            <a:r>
              <a:rPr lang="el-GR" sz="2000" b="1" dirty="0" smtClean="0">
                <a:latin typeface="+mj-lt"/>
              </a:rPr>
              <a:t>διαδικασίες:</a:t>
            </a:r>
            <a:endParaRPr lang="en-US" sz="2000" b="1" dirty="0" smtClean="0">
              <a:latin typeface="+mj-lt"/>
            </a:endParaRPr>
          </a:p>
          <a:p>
            <a:pPr fontAlgn="auto">
              <a:lnSpc>
                <a:spcPct val="80000"/>
              </a:lnSpc>
              <a:spcAft>
                <a:spcPts val="0"/>
              </a:spcAft>
              <a:buFont typeface="Wingdings" pitchFamily="2" charset="2"/>
              <a:buChar char="§"/>
              <a:defRPr/>
            </a:pPr>
            <a:r>
              <a:rPr lang="el-GR" sz="2000" dirty="0" smtClean="0">
                <a:latin typeface="+mj-lt"/>
              </a:rPr>
              <a:t>-η </a:t>
            </a:r>
            <a:r>
              <a:rPr lang="el-GR" sz="2000" b="1" dirty="0" smtClean="0">
                <a:latin typeface="+mj-lt"/>
              </a:rPr>
              <a:t>λογιστική αξία της επένδυσης της μητρικής</a:t>
            </a:r>
            <a:r>
              <a:rPr lang="el-GR" sz="2000" dirty="0" smtClean="0">
                <a:latin typeface="+mj-lt"/>
              </a:rPr>
              <a:t> εταιρίας σε κάθε θυγατρική και η αναλογία της μητρικής στα ίδια κεφάλαια της θυγατρικής </a:t>
            </a:r>
            <a:r>
              <a:rPr lang="el-GR" sz="2000" b="1" dirty="0" smtClean="0">
                <a:latin typeface="+mj-lt"/>
              </a:rPr>
              <a:t>απαλείφονται.</a:t>
            </a:r>
          </a:p>
          <a:p>
            <a:pPr fontAlgn="auto">
              <a:lnSpc>
                <a:spcPct val="80000"/>
              </a:lnSpc>
              <a:spcAft>
                <a:spcPts val="0"/>
              </a:spcAft>
              <a:buFont typeface="Wingdings" pitchFamily="2" charset="2"/>
              <a:buChar char="§"/>
              <a:defRPr/>
            </a:pPr>
            <a:r>
              <a:rPr lang="en-US" sz="2000" dirty="0" smtClean="0">
                <a:latin typeface="+mj-lt"/>
              </a:rPr>
              <a:t> </a:t>
            </a:r>
            <a:r>
              <a:rPr lang="el-GR" sz="2000" dirty="0" smtClean="0">
                <a:latin typeface="+mj-lt"/>
              </a:rPr>
              <a:t>εξατομικεύονται τα </a:t>
            </a:r>
            <a:r>
              <a:rPr lang="el-GR" sz="2000" b="1" dirty="0" smtClean="0">
                <a:latin typeface="+mj-lt"/>
              </a:rPr>
              <a:t>δικαιώματα μειοψηφίας</a:t>
            </a:r>
            <a:r>
              <a:rPr lang="el-GR" sz="2000" dirty="0" smtClean="0">
                <a:latin typeface="+mj-lt"/>
              </a:rPr>
              <a:t>  στο </a:t>
            </a:r>
            <a:r>
              <a:rPr lang="el-GR" sz="2000" b="1" dirty="0" smtClean="0">
                <a:latin typeface="+mj-lt"/>
              </a:rPr>
              <a:t>κέρδος ή τη ζημιά</a:t>
            </a:r>
            <a:r>
              <a:rPr lang="el-GR" sz="2000" dirty="0" smtClean="0">
                <a:latin typeface="+mj-lt"/>
              </a:rPr>
              <a:t> των ενοποιημένων θυγατρικών για την καλυπτόμενη περίοδο.</a:t>
            </a:r>
          </a:p>
          <a:p>
            <a:pPr fontAlgn="auto">
              <a:lnSpc>
                <a:spcPct val="80000"/>
              </a:lnSpc>
              <a:spcAft>
                <a:spcPts val="0"/>
              </a:spcAft>
              <a:buFont typeface="Wingdings" pitchFamily="2" charset="2"/>
              <a:buChar char="§"/>
              <a:defRPr/>
            </a:pPr>
            <a:r>
              <a:rPr lang="el-GR" sz="2000" dirty="0" smtClean="0">
                <a:latin typeface="+mj-lt"/>
              </a:rPr>
              <a:t>υπολογίζονται τα </a:t>
            </a:r>
            <a:r>
              <a:rPr lang="el-GR" sz="2000" b="1" dirty="0" smtClean="0">
                <a:latin typeface="+mj-lt"/>
              </a:rPr>
              <a:t>δικαιώματα μειοψηφίας</a:t>
            </a:r>
            <a:r>
              <a:rPr lang="el-GR" sz="2000" dirty="0" smtClean="0">
                <a:latin typeface="+mj-lt"/>
              </a:rPr>
              <a:t> στα καθαρά </a:t>
            </a:r>
            <a:r>
              <a:rPr lang="el-GR" sz="2000" b="1" dirty="0" smtClean="0">
                <a:latin typeface="+mj-lt"/>
              </a:rPr>
              <a:t>περιουσιακά στοιχεία</a:t>
            </a:r>
            <a:r>
              <a:rPr lang="el-GR" sz="2000" dirty="0" smtClean="0">
                <a:latin typeface="+mj-lt"/>
              </a:rPr>
              <a:t> των ενοποιούμενων θυγατρικών. </a:t>
            </a:r>
          </a:p>
          <a:p>
            <a:pPr fontAlgn="auto">
              <a:lnSpc>
                <a:spcPct val="80000"/>
              </a:lnSpc>
              <a:spcAft>
                <a:spcPts val="0"/>
              </a:spcAft>
              <a:buFont typeface="Arial" pitchFamily="34" charset="0"/>
              <a:buNone/>
              <a:defRPr/>
            </a:pPr>
            <a:r>
              <a:rPr lang="el-GR" sz="2000" dirty="0" smtClean="0">
                <a:latin typeface="+mj-lt"/>
              </a:rPr>
              <a:t>    Σημειώνεται ότι τα </a:t>
            </a:r>
            <a:r>
              <a:rPr lang="el-GR" sz="2000" b="1" dirty="0" smtClean="0">
                <a:latin typeface="+mj-lt"/>
              </a:rPr>
              <a:t>δικαιώματα μειοψηφίας</a:t>
            </a:r>
            <a:r>
              <a:rPr lang="el-GR" sz="2000" dirty="0" smtClean="0">
                <a:latin typeface="+mj-lt"/>
              </a:rPr>
              <a:t> στα καθαρά περιουσιακά στοιχεία αποτελούνται α) από το μέγεθος των δικαιωμάτων κατά την ημερομηνία απόκτησης  και β) το μερίδιο της μειοψηφίας επί των μεταβολών των ιδίων κεφαλαίων από την ημερομηνία της ενοποίησης. </a:t>
            </a:r>
          </a:p>
          <a:p>
            <a:pPr fontAlgn="auto">
              <a:lnSpc>
                <a:spcPct val="80000"/>
              </a:lnSpc>
              <a:spcAft>
                <a:spcPts val="0"/>
              </a:spcAft>
              <a:buFont typeface="Arial" pitchFamily="34" charset="0"/>
              <a:buNone/>
              <a:defRPr/>
            </a:pPr>
            <a:endParaRPr lang="el-GR" sz="2000" dirty="0" smtClean="0">
              <a:latin typeface="+mj-lt"/>
            </a:endParaRPr>
          </a:p>
          <a:p>
            <a:pPr fontAlgn="auto">
              <a:lnSpc>
                <a:spcPct val="80000"/>
              </a:lnSpc>
              <a:spcAft>
                <a:spcPts val="0"/>
              </a:spcAft>
              <a:buFont typeface="Arial" pitchFamily="34" charset="0"/>
              <a:buNone/>
              <a:defRPr/>
            </a:pPr>
            <a:endParaRPr lang="el-GR" sz="2000" dirty="0" smtClean="0">
              <a:latin typeface="+mj-lt"/>
            </a:endParaRPr>
          </a:p>
        </p:txBody>
      </p:sp>
      <p:sp>
        <p:nvSpPr>
          <p:cNvPr id="32771"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43886D-3B0C-4F6D-8ED0-A45ACEED1599}" type="slidenum">
              <a:rPr lang="el-GR"/>
              <a:pPr fontAlgn="base">
                <a:spcBef>
                  <a:spcPct val="0"/>
                </a:spcBef>
                <a:spcAft>
                  <a:spcPct val="0"/>
                </a:spcAft>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1 - Τίτλος"/>
          <p:cNvSpPr>
            <a:spLocks noGrp="1"/>
          </p:cNvSpPr>
          <p:nvPr>
            <p:ph type="title"/>
          </p:nvPr>
        </p:nvSpPr>
        <p:spPr>
          <a:xfrm>
            <a:off x="468313" y="228600"/>
            <a:ext cx="8064500" cy="828675"/>
          </a:xfrm>
        </p:spPr>
        <p:txBody>
          <a:bodyPr/>
          <a:lstStyle/>
          <a:p>
            <a:r>
              <a:rPr lang="el-GR" sz="3200" smtClean="0"/>
              <a:t>Στάδια κατάρτισης των Ενοποιημένων Οικονομικών Καταστάσεων (10/10)</a:t>
            </a:r>
            <a:endParaRPr lang="en-US" sz="3200" smtClean="0"/>
          </a:p>
        </p:txBody>
      </p:sp>
      <p:sp>
        <p:nvSpPr>
          <p:cNvPr id="3" name="2 - Θέση περιεχομένου"/>
          <p:cNvSpPr>
            <a:spLocks noGrp="1"/>
          </p:cNvSpPr>
          <p:nvPr>
            <p:ph idx="1"/>
          </p:nvPr>
        </p:nvSpPr>
        <p:spPr>
          <a:xfrm>
            <a:off x="0" y="1057275"/>
            <a:ext cx="8624888" cy="4657725"/>
          </a:xfrm>
        </p:spPr>
        <p:txBody>
          <a:bodyPr rtlCol="0">
            <a:noAutofit/>
          </a:bodyPr>
          <a:lstStyle/>
          <a:p>
            <a:pPr fontAlgn="auto">
              <a:lnSpc>
                <a:spcPct val="80000"/>
              </a:lnSpc>
              <a:spcBef>
                <a:spcPct val="0"/>
              </a:spcBef>
              <a:spcAft>
                <a:spcPts val="0"/>
              </a:spcAft>
              <a:buFont typeface="Arial" pitchFamily="34" charset="0"/>
              <a:buNone/>
              <a:defRPr/>
            </a:pPr>
            <a:r>
              <a:rPr lang="el-GR" sz="2200" dirty="0" smtClean="0">
                <a:latin typeface="+mj-lt"/>
              </a:rPr>
              <a:t>Διαδικασίες</a:t>
            </a:r>
            <a:r>
              <a:rPr lang="en-US" sz="2200" dirty="0" smtClean="0">
                <a:latin typeface="+mj-lt"/>
              </a:rPr>
              <a:t> ……</a:t>
            </a:r>
            <a:r>
              <a:rPr lang="el-GR" sz="2200" dirty="0" smtClean="0">
                <a:latin typeface="+mj-lt"/>
              </a:rPr>
              <a:t>:</a:t>
            </a:r>
            <a:endParaRPr lang="en-US" sz="2200" b="1" dirty="0" smtClean="0">
              <a:latin typeface="+mj-lt"/>
            </a:endParaRPr>
          </a:p>
          <a:p>
            <a:pPr fontAlgn="auto">
              <a:lnSpc>
                <a:spcPct val="80000"/>
              </a:lnSpc>
              <a:spcBef>
                <a:spcPct val="0"/>
              </a:spcBef>
              <a:spcAft>
                <a:spcPts val="0"/>
              </a:spcAft>
              <a:buFont typeface="Arial" pitchFamily="34" charset="0"/>
              <a:buNone/>
              <a:defRPr/>
            </a:pPr>
            <a:endParaRPr lang="en-US" sz="2200" b="1" dirty="0" smtClean="0">
              <a:latin typeface="+mj-lt"/>
            </a:endParaRPr>
          </a:p>
          <a:p>
            <a:pPr fontAlgn="auto">
              <a:lnSpc>
                <a:spcPct val="80000"/>
              </a:lnSpc>
              <a:spcBef>
                <a:spcPct val="0"/>
              </a:spcBef>
              <a:spcAft>
                <a:spcPts val="0"/>
              </a:spcAft>
              <a:buFont typeface="Wingdings" pitchFamily="2" charset="2"/>
              <a:buChar char="§"/>
              <a:defRPr/>
            </a:pPr>
            <a:r>
              <a:rPr lang="el-GR" sz="2200" b="1" dirty="0" smtClean="0">
                <a:latin typeface="+mj-lt"/>
              </a:rPr>
              <a:t>απαλείφονται πλήρως τα ενδοεταιρικά υπόλοιπα</a:t>
            </a:r>
            <a:r>
              <a:rPr lang="el-GR" sz="2200" dirty="0" smtClean="0">
                <a:latin typeface="+mj-lt"/>
              </a:rPr>
              <a:t>, συναλλαγές έσοδα, δαπάνες, μερίσματα. </a:t>
            </a:r>
          </a:p>
          <a:p>
            <a:pPr fontAlgn="auto">
              <a:lnSpc>
                <a:spcPct val="80000"/>
              </a:lnSpc>
              <a:spcAft>
                <a:spcPts val="0"/>
              </a:spcAft>
              <a:buFont typeface="Wingdings" pitchFamily="2" charset="2"/>
              <a:buChar char="§"/>
              <a:defRPr/>
            </a:pPr>
            <a:r>
              <a:rPr lang="el-GR" sz="2200" b="1" dirty="0" smtClean="0">
                <a:latin typeface="+mj-lt"/>
              </a:rPr>
              <a:t>απαλείφονται πλήρως κέρδη και ζημιές</a:t>
            </a:r>
            <a:r>
              <a:rPr lang="el-GR" sz="2200" dirty="0" smtClean="0">
                <a:latin typeface="+mj-lt"/>
              </a:rPr>
              <a:t> από ενδοεταιρικές συναλλαγές που αναγνωρίζονται σε περιουσιακά στοιχεία όπως αποθέματα και πάγια.</a:t>
            </a:r>
          </a:p>
          <a:p>
            <a:pPr fontAlgn="auto">
              <a:lnSpc>
                <a:spcPct val="80000"/>
              </a:lnSpc>
              <a:spcAft>
                <a:spcPts val="0"/>
              </a:spcAft>
              <a:buFont typeface="Wingdings" pitchFamily="2" charset="2"/>
              <a:buChar char="§"/>
              <a:defRPr/>
            </a:pPr>
            <a:r>
              <a:rPr lang="el-GR" sz="2200" dirty="0" smtClean="0">
                <a:latin typeface="+mj-lt"/>
              </a:rPr>
              <a:t> </a:t>
            </a:r>
            <a:r>
              <a:rPr lang="el-GR" sz="2200" b="1" dirty="0" smtClean="0">
                <a:latin typeface="+mj-lt"/>
              </a:rPr>
              <a:t>τα έσοδα και οι δαπάνες</a:t>
            </a:r>
            <a:r>
              <a:rPr lang="el-GR" sz="2200" dirty="0" smtClean="0">
                <a:latin typeface="+mj-lt"/>
              </a:rPr>
              <a:t> μιας θυγατρικής περιλαμβάνονται στις ενοποιημένες οικονομικές καταστάσεις από την ημερομηνία της απόκτησης </a:t>
            </a:r>
            <a:endParaRPr lang="el-GR" sz="2200" dirty="0">
              <a:latin typeface="+mj-lt"/>
            </a:endParaRPr>
          </a:p>
          <a:p>
            <a:pPr fontAlgn="auto">
              <a:lnSpc>
                <a:spcPct val="80000"/>
              </a:lnSpc>
              <a:spcAft>
                <a:spcPts val="0"/>
              </a:spcAft>
              <a:buFont typeface="Wingdings" pitchFamily="2" charset="2"/>
              <a:buChar char="§"/>
              <a:defRPr/>
            </a:pPr>
            <a:r>
              <a:rPr lang="el-GR" sz="2200" dirty="0" smtClean="0">
                <a:latin typeface="+mj-lt"/>
              </a:rPr>
              <a:t> </a:t>
            </a:r>
            <a:r>
              <a:rPr lang="el-GR" sz="2200" b="1" dirty="0" smtClean="0">
                <a:latin typeface="+mj-lt"/>
              </a:rPr>
              <a:t>τα δικαιώματα της μειοψηφίας στα ίδια κεφάλαια</a:t>
            </a:r>
            <a:r>
              <a:rPr lang="el-GR" sz="2200" dirty="0" smtClean="0">
                <a:latin typeface="+mj-lt"/>
              </a:rPr>
              <a:t> παρουσιάζονται </a:t>
            </a:r>
            <a:r>
              <a:rPr lang="el-GR" sz="2200" b="1" dirty="0" smtClean="0">
                <a:latin typeface="+mj-lt"/>
              </a:rPr>
              <a:t>ξεχωριστά</a:t>
            </a:r>
            <a:r>
              <a:rPr lang="el-GR" sz="2200" dirty="0" smtClean="0">
                <a:latin typeface="+mj-lt"/>
              </a:rPr>
              <a:t> από τα δικαιώματα των μετόχων επί των </a:t>
            </a:r>
            <a:r>
              <a:rPr lang="el-GR" sz="2200" b="1" dirty="0" smtClean="0">
                <a:latin typeface="+mj-lt"/>
              </a:rPr>
              <a:t>ιδίων κεφαλαίων</a:t>
            </a:r>
            <a:r>
              <a:rPr lang="el-GR" sz="2200" dirty="0" smtClean="0">
                <a:latin typeface="+mj-lt"/>
              </a:rPr>
              <a:t> </a:t>
            </a:r>
          </a:p>
          <a:p>
            <a:pPr fontAlgn="auto">
              <a:lnSpc>
                <a:spcPct val="80000"/>
              </a:lnSpc>
              <a:spcAft>
                <a:spcPts val="0"/>
              </a:spcAft>
              <a:buFont typeface="Wingdings" pitchFamily="2" charset="2"/>
              <a:buChar char="§"/>
              <a:defRPr/>
            </a:pPr>
            <a:r>
              <a:rPr lang="el-GR" sz="2200" dirty="0" smtClean="0">
                <a:latin typeface="+mj-lt"/>
              </a:rPr>
              <a:t>και των </a:t>
            </a:r>
            <a:r>
              <a:rPr lang="el-GR" sz="2200" b="1" dirty="0" smtClean="0">
                <a:latin typeface="+mj-lt"/>
              </a:rPr>
              <a:t>αποτελεσμάτων</a:t>
            </a:r>
            <a:r>
              <a:rPr lang="el-GR" sz="2200" dirty="0" smtClean="0">
                <a:latin typeface="+mj-lt"/>
              </a:rPr>
              <a:t> αντίστοιχα. </a:t>
            </a:r>
          </a:p>
        </p:txBody>
      </p:sp>
      <p:sp>
        <p:nvSpPr>
          <p:cNvPr id="33795"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A3ED56-6944-422E-90E2-D8745152B3D4}" type="slidenum">
              <a:rPr lang="el-GR"/>
              <a:pPr fontAlgn="base">
                <a:spcBef>
                  <a:spcPct val="0"/>
                </a:spcBef>
                <a:spcAft>
                  <a:spcPct val="0"/>
                </a:spcAft>
              </a:pPr>
              <a:t>15</a:t>
            </a:fld>
            <a:endParaRPr lang="el-G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Τίτλος 1"/>
          <p:cNvSpPr>
            <a:spLocks noGrp="1"/>
          </p:cNvSpPr>
          <p:nvPr>
            <p:ph type="title"/>
          </p:nvPr>
        </p:nvSpPr>
        <p:spPr/>
        <p:txBody>
          <a:bodyPr/>
          <a:lstStyle/>
          <a:p>
            <a:r>
              <a:rPr lang="el-GR" smtClean="0"/>
              <a:t>Βιβλιογραφία</a:t>
            </a:r>
          </a:p>
        </p:txBody>
      </p:sp>
      <p:sp>
        <p:nvSpPr>
          <p:cNvPr id="34818" name="Θέση περιεχομένου 2"/>
          <p:cNvSpPr>
            <a:spLocks noGrp="1"/>
          </p:cNvSpPr>
          <p:nvPr>
            <p:ph idx="1"/>
          </p:nvPr>
        </p:nvSpPr>
        <p:spPr>
          <a:xfrm>
            <a:off x="438150" y="1300163"/>
            <a:ext cx="8239125" cy="3852862"/>
          </a:xfrm>
        </p:spPr>
        <p:txBody>
          <a:bodyPr/>
          <a:lstStyle/>
          <a:p>
            <a:pPr>
              <a:buFont typeface="Arial" charset="0"/>
              <a:buNone/>
            </a:pPr>
            <a:r>
              <a:rPr lang="el-GR" sz="1400" smtClean="0"/>
              <a:t>Γεωργίου Στ. Αληφαντή (2015): Ενοποιημένες Οικονομικές Καταστάσεις Έκδοση 6η </a:t>
            </a:r>
          </a:p>
          <a:p>
            <a:pPr>
              <a:buFont typeface="Arial" charset="0"/>
              <a:buNone/>
            </a:pPr>
            <a:r>
              <a:rPr lang="el-GR" sz="1400" smtClean="0"/>
              <a:t>Γκίνογλου Δ, Π. Ταχυνάκης (2004): Λογιστική Ενοποιημένων Οικονομικών Καταστάσεων, Διαθέτης (Εκδότης): Μ.ΤΖΩΡΤΖΑΚΗΣ ΚΑΙ ΣΙΑ Ε.Ε. </a:t>
            </a:r>
          </a:p>
          <a:p>
            <a:pPr>
              <a:buFont typeface="Arial" charset="0"/>
              <a:buNone/>
            </a:pPr>
            <a:r>
              <a:rPr lang="el-GR" sz="1400" smtClean="0"/>
              <a:t>Κάντζος Κωνσταντίνος (1995): Ενοποιημένες Χρηματοοικονομικές Καταστάσεις, Διαθέτης (Εκδότης): ΝΙΚΗΤΟΠΟΥΛΟΣ Ε ΚΑΙ ΣΙΑ ΟΕ </a:t>
            </a:r>
          </a:p>
          <a:p>
            <a:pPr>
              <a:buFont typeface="Arial" charset="0"/>
              <a:buNone/>
            </a:pPr>
            <a:r>
              <a:rPr lang="el-GR" sz="1400" smtClean="0"/>
              <a:t>Σακέλλης, Ε., Πρωτοψάλτης Ν. (1991), Ενοποιημένες Οικονομικές Καταστάσεις, Εκδόσεις Μερακλή. </a:t>
            </a:r>
          </a:p>
          <a:p>
            <a:pPr>
              <a:buFont typeface="Arial" charset="0"/>
              <a:buNone/>
            </a:pPr>
            <a:r>
              <a:rPr lang="el-GR" sz="1400" smtClean="0"/>
              <a:t>Χύτης Ε.(2013) «Οι Ενοποιημένες  Καταστάσεις σύμφωνα με τον Ν. 2190/1920 το Ε.Γ.Λ.Σ. και τα Διεθνή Λογιστικά Πρότυπα» διδακτικές σημειώσεις για το μάθημα“ Ενοποιημένες Χρηματοοικονομικές Καταστάσεις¨</a:t>
            </a:r>
            <a:endParaRPr lang="el-GR" sz="1400" smtClean="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36868"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36869"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36870"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C030CBD-AC97-4474-8716-9F520135A3FE}" type="slidenum">
              <a:rPr lang="el-GR" altLang="el-GR">
                <a:solidFill>
                  <a:schemeClr val="bg1"/>
                </a:solidFill>
              </a:rPr>
              <a:pPr fontAlgn="base">
                <a:spcBef>
                  <a:spcPct val="0"/>
                </a:spcBef>
                <a:spcAft>
                  <a:spcPct val="0"/>
                </a:spcAft>
              </a:pPr>
              <a:t>17</a:t>
            </a:fld>
            <a:endParaRPr lang="el-GR" altLang="el-GR">
              <a:solidFill>
                <a:schemeClr val="bg1"/>
              </a:solidFill>
            </a:endParaRPr>
          </a:p>
        </p:txBody>
      </p:sp>
      <p:pic>
        <p:nvPicPr>
          <p:cNvPr id="36871"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36872" name="Τίτλος 1"/>
          <p:cNvSpPr>
            <a:spLocks noGrp="1"/>
          </p:cNvSpPr>
          <p:nvPr>
            <p:ph type="title"/>
          </p:nvPr>
        </p:nvSpPr>
        <p:spPr>
          <a:xfrm>
            <a:off x="454025" y="0"/>
            <a:ext cx="8061325" cy="1008063"/>
          </a:xfrm>
        </p:spPr>
        <p:txBody>
          <a:bodyPr/>
          <a:lstStyle/>
          <a:p>
            <a:r>
              <a:rPr lang="el-GR" smtClean="0"/>
              <a:t>Σημείωμα Αναφοράς</a:t>
            </a:r>
          </a:p>
        </p:txBody>
      </p:sp>
      <p:sp>
        <p:nvSpPr>
          <p:cNvPr id="2" name="Rectangle 1"/>
          <p:cNvSpPr/>
          <p:nvPr/>
        </p:nvSpPr>
        <p:spPr>
          <a:xfrm>
            <a:off x="347663" y="2259013"/>
            <a:ext cx="7939087" cy="1200150"/>
          </a:xfrm>
          <a:prstGeom prst="rect">
            <a:avLst/>
          </a:prstGeom>
        </p:spPr>
        <p:txBody>
          <a:bodyPr lIns="91436" tIns="45719" rIns="91436" bIns="45719">
            <a:spAutoFit/>
          </a:bodyPr>
          <a:lstStyle/>
          <a:p>
            <a:pPr algn="just" fontAlgn="auto">
              <a:spcBef>
                <a:spcPts val="0"/>
              </a:spcBef>
              <a:spcAft>
                <a:spcPts val="0"/>
              </a:spcAft>
              <a:defRPr/>
            </a:pPr>
            <a:r>
              <a:rPr lang="el-GR" sz="2400" dirty="0">
                <a:solidFill>
                  <a:schemeClr val="bg1">
                    <a:lumMod val="50000"/>
                  </a:schemeClr>
                </a:solidFill>
                <a:latin typeface="+mn-lt"/>
              </a:rPr>
              <a:t>Χύτης Ευ. (2015) Ενοποιημένες Χρηματοοικονομικές Καταστάσεις. ΤΕΙ Ηπείρου. Διαθέσιμο από:</a:t>
            </a:r>
          </a:p>
          <a:p>
            <a:pPr algn="just" fontAlgn="auto">
              <a:spcBef>
                <a:spcPts val="0"/>
              </a:spcBef>
              <a:spcAft>
                <a:spcPts val="0"/>
              </a:spcAft>
              <a:defRPr/>
            </a:pPr>
            <a:r>
              <a:rPr lang="en-US" sz="2400" dirty="0">
                <a:solidFill>
                  <a:schemeClr val="bg1">
                    <a:lumMod val="50000"/>
                  </a:schemeClr>
                </a:solidFill>
                <a:latin typeface="+mn-lt"/>
                <a:hlinkClick r:id="rId5"/>
              </a:rPr>
              <a:t>http://oc-web.ioa.teiep.gr/OpenClass/courses/LOGO125/</a:t>
            </a:r>
            <a:endParaRPr lang="el-GR" sz="2400"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Τίτλος 1"/>
          <p:cNvSpPr>
            <a:spLocks noGrp="1"/>
          </p:cNvSpPr>
          <p:nvPr>
            <p:ph type="title"/>
          </p:nvPr>
        </p:nvSpPr>
        <p:spPr>
          <a:xfrm>
            <a:off x="454025" y="0"/>
            <a:ext cx="8061325" cy="1008063"/>
          </a:xfrm>
        </p:spPr>
        <p:txBody>
          <a:bodyPr/>
          <a:lstStyle/>
          <a:p>
            <a:r>
              <a:rPr lang="el-GR" smtClean="0"/>
              <a:t>Σημείωμα Αδειοδότησης</a:t>
            </a:r>
          </a:p>
        </p:txBody>
      </p:sp>
      <p:sp>
        <p:nvSpPr>
          <p:cNvPr id="2" name="Rectangle 1"/>
          <p:cNvSpPr/>
          <p:nvPr/>
        </p:nvSpPr>
        <p:spPr>
          <a:xfrm>
            <a:off x="434975" y="1252538"/>
            <a:ext cx="8424863" cy="19399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Το</a:t>
            </a:r>
            <a:r>
              <a:rPr lang="en-US" sz="2000" dirty="0">
                <a:solidFill>
                  <a:schemeClr val="bg1">
                    <a:lumMod val="50000"/>
                  </a:schemeClr>
                </a:solidFill>
                <a:latin typeface="+mn-lt"/>
              </a:rPr>
              <a:t> </a:t>
            </a:r>
            <a:r>
              <a:rPr lang="el-GR" sz="2000" dirty="0">
                <a:solidFill>
                  <a:schemeClr val="bg1">
                    <a:lumMod val="50000"/>
                  </a:schemeClr>
                </a:solidFill>
                <a:latin typeface="+mn-lt"/>
              </a:rPr>
              <a:t>παρόν υλικό διατίθεται με τους όρους της άδειας χρήσης </a:t>
            </a:r>
            <a:r>
              <a:rPr lang="el-GR" sz="2000" dirty="0" err="1">
                <a:solidFill>
                  <a:schemeClr val="bg1">
                    <a:lumMod val="50000"/>
                  </a:schemeClr>
                </a:solidFill>
                <a:latin typeface="+mn-lt"/>
              </a:rPr>
              <a:t>Creative</a:t>
            </a:r>
            <a:r>
              <a:rPr lang="en-US" sz="2000" dirty="0">
                <a:solidFill>
                  <a:schemeClr val="bg1">
                    <a:lumMod val="50000"/>
                  </a:schemeClr>
                </a:solidFill>
                <a:latin typeface="+mn-lt"/>
              </a:rPr>
              <a:t> </a:t>
            </a:r>
            <a:r>
              <a:rPr lang="el-GR" sz="2000" dirty="0" err="1">
                <a:solidFill>
                  <a:schemeClr val="bg1">
                    <a:lumMod val="50000"/>
                  </a:schemeClr>
                </a:solidFill>
                <a:latin typeface="+mn-lt"/>
              </a:rPr>
              <a:t>Commons</a:t>
            </a:r>
            <a:r>
              <a:rPr lang="en-US" sz="2000" dirty="0">
                <a:solidFill>
                  <a:schemeClr val="bg1">
                    <a:lumMod val="50000"/>
                  </a:schemeClr>
                </a:solidFill>
                <a:latin typeface="+mn-lt"/>
              </a:rPr>
              <a:t> </a:t>
            </a:r>
            <a:r>
              <a:rPr lang="el-GR" sz="2000" dirty="0">
                <a:solidFill>
                  <a:schemeClr val="bg1">
                    <a:lumMod val="50000"/>
                  </a:schemeClr>
                </a:solidFill>
                <a:latin typeface="+mn-lt"/>
              </a:rPr>
              <a:t>Αναφορά Δημιουργού-Μη Εμπορική Χρήση-Όχι Παράγωγα Έργα 4.0 Διεθνές [1] ή μεταγενέστερη.</a:t>
            </a:r>
            <a:r>
              <a:rPr lang="en-US" sz="2000" dirty="0">
                <a:solidFill>
                  <a:schemeClr val="bg1">
                    <a:lumMod val="50000"/>
                  </a:schemeClr>
                </a:solidFill>
                <a:latin typeface="+mn-lt"/>
              </a:rPr>
              <a:t> </a:t>
            </a:r>
            <a:r>
              <a:rPr lang="el-GR" sz="2000" dirty="0">
                <a:solidFill>
                  <a:schemeClr val="bg1">
                    <a:lumMod val="50000"/>
                  </a:schemeClr>
                </a:solidFill>
                <a:latin typeface="+mn-lt"/>
              </a:rPr>
              <a:t>Εξαιρούνται</a:t>
            </a:r>
            <a:r>
              <a:rPr lang="en-US" sz="2000" dirty="0">
                <a:solidFill>
                  <a:schemeClr val="bg1">
                    <a:lumMod val="50000"/>
                  </a:schemeClr>
                </a:solidFill>
                <a:latin typeface="+mn-lt"/>
              </a:rPr>
              <a:t> </a:t>
            </a:r>
            <a:r>
              <a:rPr lang="el-GR" sz="2000" dirty="0">
                <a:solidFill>
                  <a:schemeClr val="bg1">
                    <a:lumMod val="50000"/>
                  </a:schemeClr>
                </a:solidFill>
                <a:latin typeface="+mn-lt"/>
              </a:rPr>
              <a:t>τα αυτοτελή έργα τρίτων π.χ. φωτογραφίες,</a:t>
            </a:r>
            <a:r>
              <a:rPr lang="en-US" sz="2000" dirty="0">
                <a:solidFill>
                  <a:schemeClr val="bg1">
                    <a:lumMod val="50000"/>
                  </a:schemeClr>
                </a:solidFill>
                <a:latin typeface="+mn-lt"/>
              </a:rPr>
              <a:t> </a:t>
            </a:r>
            <a:r>
              <a:rPr lang="el-GR" sz="2000" dirty="0">
                <a:solidFill>
                  <a:schemeClr val="bg1">
                    <a:lumMod val="50000"/>
                  </a:schemeClr>
                </a:solidFill>
                <a:latin typeface="+mn-lt"/>
              </a:rPr>
              <a:t>Διαγράμματα</a:t>
            </a:r>
            <a:r>
              <a:rPr lang="en-US" sz="2000" dirty="0">
                <a:solidFill>
                  <a:schemeClr val="bg1">
                    <a:lumMod val="50000"/>
                  </a:schemeClr>
                </a:solidFill>
                <a:latin typeface="+mn-lt"/>
              </a:rPr>
              <a:t> </a:t>
            </a:r>
            <a:r>
              <a:rPr lang="el-GR" sz="2000" dirty="0" err="1">
                <a:solidFill>
                  <a:schemeClr val="bg1">
                    <a:lumMod val="50000"/>
                  </a:schemeClr>
                </a:solidFill>
                <a:latin typeface="+mn-lt"/>
              </a:rPr>
              <a:t>κ.λ.π</a:t>
            </a:r>
            <a:r>
              <a:rPr lang="el-GR" sz="2000" dirty="0">
                <a:solidFill>
                  <a:schemeClr val="bg1">
                    <a:lumMod val="50000"/>
                  </a:schemeClr>
                </a:solidFill>
                <a:latin typeface="+mn-lt"/>
              </a:rPr>
              <a:t>.,</a:t>
            </a:r>
            <a:r>
              <a:rPr lang="en-US" sz="2000" dirty="0">
                <a:solidFill>
                  <a:schemeClr val="bg1">
                    <a:lumMod val="50000"/>
                  </a:schemeClr>
                </a:solidFill>
                <a:latin typeface="+mn-lt"/>
              </a:rPr>
              <a:t> </a:t>
            </a:r>
            <a:r>
              <a:rPr lang="el-GR" sz="2000" dirty="0">
                <a:solidFill>
                  <a:schemeClr val="bg1">
                    <a:lumMod val="50000"/>
                  </a:schemeClr>
                </a:solidFill>
                <a:latin typeface="+mn-lt"/>
              </a:rPr>
              <a:t>τα</a:t>
            </a:r>
            <a:r>
              <a:rPr lang="en-US" sz="2000" dirty="0">
                <a:solidFill>
                  <a:schemeClr val="bg1">
                    <a:lumMod val="50000"/>
                  </a:schemeClr>
                </a:solidFill>
                <a:latin typeface="+mn-lt"/>
              </a:rPr>
              <a:t> </a:t>
            </a:r>
            <a:r>
              <a:rPr lang="el-GR" sz="2000" dirty="0">
                <a:solidFill>
                  <a:schemeClr val="bg1">
                    <a:lumMod val="50000"/>
                  </a:schemeClr>
                </a:solidFill>
                <a:latin typeface="+mn-lt"/>
              </a:rPr>
              <a:t>οποία εμπεριέχονται σε αυτό και τα οποία</a:t>
            </a:r>
            <a:r>
              <a:rPr lang="en-US" sz="2000" dirty="0">
                <a:solidFill>
                  <a:schemeClr val="bg1">
                    <a:lumMod val="50000"/>
                  </a:schemeClr>
                </a:solidFill>
                <a:latin typeface="+mn-lt"/>
              </a:rPr>
              <a:t> </a:t>
            </a:r>
            <a:r>
              <a:rPr lang="el-GR" sz="2000" dirty="0">
                <a:solidFill>
                  <a:schemeClr val="bg1">
                    <a:lumMod val="50000"/>
                  </a:schemeClr>
                </a:solidFill>
                <a:latin typeface="+mn-lt"/>
              </a:rPr>
              <a:t>αναφέρονται μαζί με τους όρους χρήσης τους στο «Σημείωμα Χρήσης</a:t>
            </a:r>
            <a:r>
              <a:rPr lang="en-US" sz="2000" dirty="0">
                <a:solidFill>
                  <a:schemeClr val="bg1">
                    <a:lumMod val="50000"/>
                  </a:schemeClr>
                </a:solidFill>
                <a:latin typeface="+mn-lt"/>
              </a:rPr>
              <a:t> </a:t>
            </a:r>
            <a:r>
              <a:rPr lang="el-GR" sz="2000" dirty="0">
                <a:solidFill>
                  <a:schemeClr val="bg1">
                    <a:lumMod val="50000"/>
                  </a:schemeClr>
                </a:solidFill>
                <a:latin typeface="+mn-lt"/>
              </a:rPr>
              <a:t>Έργων</a:t>
            </a:r>
            <a:r>
              <a:rPr lang="en-US" sz="2000" dirty="0">
                <a:solidFill>
                  <a:schemeClr val="bg1">
                    <a:lumMod val="50000"/>
                  </a:schemeClr>
                </a:solidFill>
                <a:latin typeface="+mn-lt"/>
              </a:rPr>
              <a:t> </a:t>
            </a:r>
            <a:r>
              <a:rPr lang="el-GR" sz="2000" dirty="0">
                <a:solidFill>
                  <a:schemeClr val="bg1">
                    <a:lumMod val="50000"/>
                  </a:schemeClr>
                </a:solidFill>
                <a:latin typeface="+mn-lt"/>
              </a:rPr>
              <a:t>Τρίτων». </a:t>
            </a:r>
          </a:p>
        </p:txBody>
      </p:sp>
      <p:sp>
        <p:nvSpPr>
          <p:cNvPr id="38915" name="Rectangle 11"/>
          <p:cNvSpPr>
            <a:spLocks noChangeArrowheads="1"/>
          </p:cNvSpPr>
          <p:nvPr/>
        </p:nvSpPr>
        <p:spPr bwMode="auto">
          <a:xfrm>
            <a:off x="739775" y="5010150"/>
            <a:ext cx="6569075" cy="369888"/>
          </a:xfrm>
          <a:prstGeom prst="rect">
            <a:avLst/>
          </a:prstGeom>
          <a:noFill/>
          <a:ln w="9525">
            <a:noFill/>
            <a:miter lim="800000"/>
            <a:headEnd/>
            <a:tailEnd/>
          </a:ln>
        </p:spPr>
        <p:txBody>
          <a:bodyPr lIns="91436" tIns="45719" rIns="91436" bIns="45719">
            <a:spAutoFit/>
          </a:bodyPr>
          <a:lstStyle/>
          <a:p>
            <a:pPr algn="ctr"/>
            <a:r>
              <a:rPr lang="en-US">
                <a:latin typeface="Calibri" pitchFamily="34" charset="0"/>
                <a:hlinkClick r:id="rId3"/>
              </a:rPr>
              <a:t>http://creativecommons.org/licenses/by-nc-nd/4.0/deed.el</a:t>
            </a:r>
            <a:r>
              <a:rPr lang="el-GR">
                <a:latin typeface="Calibri" pitchFamily="34" charset="0"/>
              </a:rPr>
              <a:t> </a:t>
            </a:r>
          </a:p>
        </p:txBody>
      </p:sp>
      <p:sp>
        <p:nvSpPr>
          <p:cNvPr id="38916" name="Rectangle 2"/>
          <p:cNvSpPr>
            <a:spLocks noChangeArrowheads="1"/>
          </p:cNvSpPr>
          <p:nvPr/>
        </p:nvSpPr>
        <p:spPr bwMode="auto">
          <a:xfrm>
            <a:off x="590550" y="4949825"/>
            <a:ext cx="657225" cy="493713"/>
          </a:xfrm>
          <a:prstGeom prst="rect">
            <a:avLst/>
          </a:prstGeom>
          <a:noFill/>
          <a:ln w="9525">
            <a:noFill/>
            <a:miter lim="800000"/>
            <a:headEnd/>
            <a:tailEnd/>
          </a:ln>
        </p:spPr>
        <p:txBody>
          <a:bodyPr wrap="none" lIns="91436" tIns="45719" rIns="91436" bIns="45719">
            <a:spAutoFit/>
          </a:bodyPr>
          <a:lstStyle/>
          <a:p>
            <a:r>
              <a:rPr lang="el-GR" sz="2600">
                <a:solidFill>
                  <a:srgbClr val="7F7F7F"/>
                </a:solidFill>
                <a:latin typeface="Calibri" pitchFamily="34" charset="0"/>
              </a:rPr>
              <a:t>[1] </a:t>
            </a:r>
            <a:endParaRPr lang="en-US">
              <a:latin typeface="Calibri" pitchFamily="34" charset="0"/>
            </a:endParaRPr>
          </a:p>
        </p:txBody>
      </p:sp>
      <p:sp>
        <p:nvSpPr>
          <p:cNvPr id="4" name="Rectangle 3"/>
          <p:cNvSpPr/>
          <p:nvPr/>
        </p:nvSpPr>
        <p:spPr>
          <a:xfrm>
            <a:off x="434975" y="3865563"/>
            <a:ext cx="8329613" cy="7080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Ο δικαιούχος μπορεί να παρέχει στον </a:t>
            </a:r>
            <a:r>
              <a:rPr lang="el-GR" sz="2000" dirty="0" err="1">
                <a:solidFill>
                  <a:schemeClr val="bg1">
                    <a:lumMod val="50000"/>
                  </a:schemeClr>
                </a:solidFill>
                <a:latin typeface="+mn-lt"/>
              </a:rPr>
              <a:t>αδειοδόχο</a:t>
            </a:r>
            <a:r>
              <a:rPr lang="en-US" sz="2000" dirty="0">
                <a:solidFill>
                  <a:schemeClr val="bg1">
                    <a:lumMod val="50000"/>
                  </a:schemeClr>
                </a:solidFill>
                <a:latin typeface="+mn-lt"/>
              </a:rPr>
              <a:t> </a:t>
            </a:r>
            <a:r>
              <a:rPr lang="el-GR" sz="2000" dirty="0">
                <a:solidFill>
                  <a:schemeClr val="bg1">
                    <a:lumMod val="50000"/>
                  </a:schemeClr>
                </a:solidFill>
                <a:latin typeface="+mn-lt"/>
              </a:rPr>
              <a:t>ξεχωριστή άδεια να </a:t>
            </a:r>
            <a:r>
              <a:rPr lang="en-US" sz="2000" dirty="0">
                <a:solidFill>
                  <a:schemeClr val="bg1">
                    <a:lumMod val="50000"/>
                  </a:schemeClr>
                </a:solidFill>
                <a:latin typeface="+mn-lt"/>
              </a:rPr>
              <a:t> </a:t>
            </a:r>
            <a:r>
              <a:rPr lang="el-GR" sz="2000" dirty="0">
                <a:solidFill>
                  <a:schemeClr val="bg1">
                    <a:lumMod val="50000"/>
                  </a:schemeClr>
                </a:solidFill>
                <a:latin typeface="+mn-lt"/>
              </a:rPr>
              <a:t>χρησιμοποιεί το έργο για εμπορική χρήση, εφόσον αυτό του </a:t>
            </a:r>
            <a:r>
              <a:rPr lang="en-US" sz="2000" dirty="0">
                <a:solidFill>
                  <a:schemeClr val="bg1">
                    <a:lumMod val="50000"/>
                  </a:schemeClr>
                </a:solidFill>
                <a:latin typeface="+mn-lt"/>
              </a:rPr>
              <a:t> </a:t>
            </a:r>
            <a:r>
              <a:rPr lang="el-GR" sz="2000" dirty="0">
                <a:solidFill>
                  <a:schemeClr val="bg1">
                    <a:lumMod val="50000"/>
                  </a:schemeClr>
                </a:solidFill>
                <a:latin typeface="+mn-lt"/>
              </a:rPr>
              <a:t>ζητηθεί.</a:t>
            </a:r>
          </a:p>
        </p:txBody>
      </p:sp>
      <p:pic>
        <p:nvPicPr>
          <p:cNvPr id="38918" name="7 - Εικόνα" descr="Λογότυπο για Άδειες χρήσης Creative Commons BY-NC-ND"/>
          <p:cNvPicPr>
            <a:picLocks noChangeAspect="1"/>
          </p:cNvPicPr>
          <p:nvPr/>
        </p:nvPicPr>
        <p:blipFill>
          <a:blip r:embed="rId4" cstate="print"/>
          <a:srcRect/>
          <a:stretch>
            <a:fillRect/>
          </a:stretch>
        </p:blipFill>
        <p:spPr bwMode="auto">
          <a:xfrm>
            <a:off x="3856038" y="3217863"/>
            <a:ext cx="1582737"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ChangeArrowheads="1"/>
          </p:cNvSpPr>
          <p:nvPr/>
        </p:nvSpPr>
        <p:spPr bwMode="auto">
          <a:xfrm>
            <a:off x="1619250" y="1755775"/>
            <a:ext cx="5876925" cy="939800"/>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Τέλος Ενότητας</a:t>
            </a:r>
          </a:p>
        </p:txBody>
      </p:sp>
      <p:sp>
        <p:nvSpPr>
          <p:cNvPr id="40962" name="Rectangle 12"/>
          <p:cNvSpPr>
            <a:spLocks noChangeArrowheads="1"/>
          </p:cNvSpPr>
          <p:nvPr/>
        </p:nvSpPr>
        <p:spPr bwMode="auto">
          <a:xfrm>
            <a:off x="1547813" y="3325813"/>
            <a:ext cx="7156450" cy="984250"/>
          </a:xfrm>
          <a:prstGeom prst="rect">
            <a:avLst/>
          </a:prstGeom>
          <a:noFill/>
          <a:ln w="9525">
            <a:noFill/>
            <a:miter lim="800000"/>
            <a:headEnd/>
            <a:tailEnd/>
          </a:ln>
        </p:spPr>
        <p:txBody>
          <a:bodyPr lIns="91436" tIns="45719" rIns="91436" bIns="45719">
            <a:spAutoFit/>
          </a:bodyPr>
          <a:lstStyle/>
          <a:p>
            <a:pPr algn="r"/>
            <a:r>
              <a:rPr lang="el-GR" sz="2900" b="1">
                <a:latin typeface="Calibri" pitchFamily="34" charset="0"/>
              </a:rPr>
              <a:t>Επεξεργασία: Βαφειάδης Νικόλαος</a:t>
            </a:r>
          </a:p>
          <a:p>
            <a:pPr algn="r"/>
            <a:r>
              <a:rPr lang="el-GR" sz="2900">
                <a:latin typeface="Calibri" pitchFamily="34" charset="0"/>
              </a:rPr>
              <a:t>Πρέβεζα, 2015</a:t>
            </a:r>
          </a:p>
        </p:txBody>
      </p:sp>
      <p:pic>
        <p:nvPicPr>
          <p:cNvPr id="40963" name="Picture 3"/>
          <p:cNvPicPr>
            <a:picLocks noChangeAspect="1" noChangeArrowheads="1"/>
          </p:cNvPicPr>
          <p:nvPr/>
        </p:nvPicPr>
        <p:blipFill>
          <a:blip r:embed="rId3" cstate="print"/>
          <a:srcRect/>
          <a:stretch>
            <a:fillRect/>
          </a:stretch>
        </p:blipFill>
        <p:spPr bwMode="auto">
          <a:xfrm>
            <a:off x="617538" y="4422775"/>
            <a:ext cx="3255962" cy="863600"/>
          </a:xfrm>
          <a:prstGeom prst="rect">
            <a:avLst/>
          </a:prstGeom>
          <a:noFill/>
          <a:ln w="9525">
            <a:noFill/>
            <a:miter lim="800000"/>
            <a:headEnd/>
            <a:tailEnd/>
          </a:ln>
        </p:spPr>
      </p:pic>
      <p:pic>
        <p:nvPicPr>
          <p:cNvPr id="40964" name="7 - Εικόνα" descr="Λογότυπο για Άδειες χρήσης Creative Commons"/>
          <p:cNvPicPr>
            <a:picLocks noChangeAspect="1"/>
          </p:cNvPicPr>
          <p:nvPr/>
        </p:nvPicPr>
        <p:blipFill>
          <a:blip r:embed="rId4" cstate="print"/>
          <a:srcRect/>
          <a:stretch>
            <a:fillRect/>
          </a:stretch>
        </p:blipFill>
        <p:spPr bwMode="auto">
          <a:xfrm>
            <a:off x="7123113" y="4630738"/>
            <a:ext cx="1581150"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Υπότιτλος 2"/>
          <p:cNvSpPr>
            <a:spLocks noGrp="1"/>
          </p:cNvSpPr>
          <p:nvPr>
            <p:ph type="subTitle" idx="1"/>
          </p:nvPr>
        </p:nvSpPr>
        <p:spPr>
          <a:xfrm>
            <a:off x="684213" y="1344613"/>
            <a:ext cx="7775575" cy="2703512"/>
          </a:xfrm>
        </p:spPr>
        <p:txBody>
          <a:bodyPr/>
          <a:lstStyle/>
          <a:p>
            <a:pPr algn="l"/>
            <a:r>
              <a:rPr lang="el-GR" sz="2800" dirty="0" smtClean="0"/>
              <a:t>Τμήμα Λογιστικής και Χρηματοοικονομικής</a:t>
            </a:r>
          </a:p>
          <a:p>
            <a:pPr algn="l"/>
            <a:r>
              <a:rPr lang="el-GR" sz="2800" dirty="0" smtClean="0"/>
              <a:t>Ενοποιημένες Χρηματοοικονομικές Καταστάσεις </a:t>
            </a:r>
            <a:r>
              <a:rPr lang="el-GR" sz="2800" b="1" dirty="0" smtClean="0"/>
              <a:t>Ενότητα 8: Στάδια</a:t>
            </a:r>
            <a:r>
              <a:rPr lang="en-US" sz="2800" b="1" dirty="0" smtClean="0"/>
              <a:t> </a:t>
            </a:r>
            <a:r>
              <a:rPr lang="el-GR" sz="2800" b="1" dirty="0" smtClean="0"/>
              <a:t>Κατάρτισης των ΕΟΚ</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17410"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74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sp>
        <p:nvSpPr>
          <p:cNvPr id="17412" name="Τίτλος 1"/>
          <p:cNvSpPr txBox="1">
            <a:spLocks/>
          </p:cNvSpPr>
          <p:nvPr/>
        </p:nvSpPr>
        <p:spPr bwMode="auto">
          <a:xfrm>
            <a:off x="0" y="3175"/>
            <a:ext cx="7451725" cy="1023938"/>
          </a:xfrm>
          <a:prstGeom prst="rect">
            <a:avLst/>
          </a:prstGeom>
          <a:solidFill>
            <a:schemeClr val="accent2"/>
          </a:solidFill>
          <a:ln w="9525">
            <a:noFill/>
            <a:miter lim="800000"/>
            <a:headEnd/>
            <a:tailEnd/>
          </a:ln>
        </p:spPr>
        <p:txBody>
          <a:bodyPr anchor="ctr"/>
          <a:lstStyle/>
          <a:p>
            <a:pPr algn="ctr"/>
            <a:r>
              <a:rPr lang="el-GR" sz="2400" b="1">
                <a:solidFill>
                  <a:schemeClr val="bg1"/>
                </a:solidFill>
                <a:latin typeface="Calibri" pitchFamily="34" charset="0"/>
              </a:rPr>
              <a:t>Ανοιχτά Ακαδημαϊκά Μαθήματα στο ΤΕΙ Ηπείρου</a:t>
            </a:r>
          </a:p>
        </p:txBody>
      </p:sp>
      <p:pic>
        <p:nvPicPr>
          <p:cNvPr id="17413" name="Εικόνα 10"/>
          <p:cNvPicPr>
            <a:picLocks noChangeAspect="1"/>
          </p:cNvPicPr>
          <p:nvPr/>
        </p:nvPicPr>
        <p:blipFill>
          <a:blip r:embed="rId5" cstate="print"/>
          <a:srcRect/>
          <a:stretch>
            <a:fillRect/>
          </a:stretch>
        </p:blipFill>
        <p:spPr bwMode="auto">
          <a:xfrm>
            <a:off x="6948488" y="3175"/>
            <a:ext cx="2214562"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43012"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43013"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43014"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B64B7629-DCE9-40A0-80D1-94F788D827F9}" type="slidenum">
              <a:rPr lang="el-GR" altLang="el-GR">
                <a:solidFill>
                  <a:schemeClr val="bg1"/>
                </a:solidFill>
              </a:rPr>
              <a:pPr fontAlgn="base">
                <a:spcBef>
                  <a:spcPct val="0"/>
                </a:spcBef>
                <a:spcAft>
                  <a:spcPct val="0"/>
                </a:spcAft>
              </a:pPr>
              <a:t>20</a:t>
            </a:fld>
            <a:endParaRPr lang="el-GR" altLang="el-GR">
              <a:solidFill>
                <a:schemeClr val="bg1"/>
              </a:solidFill>
            </a:endParaRPr>
          </a:p>
        </p:txBody>
      </p:sp>
      <p:pic>
        <p:nvPicPr>
          <p:cNvPr id="43015"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43016" name="Rectangle 14"/>
          <p:cNvSpPr>
            <a:spLocks noChangeArrowheads="1"/>
          </p:cNvSpPr>
          <p:nvPr/>
        </p:nvSpPr>
        <p:spPr bwMode="auto">
          <a:xfrm>
            <a:off x="2317750" y="2411413"/>
            <a:ext cx="4572000" cy="938212"/>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Σημειώματα</a:t>
            </a:r>
          </a:p>
        </p:txBody>
      </p:sp>
      <p:sp>
        <p:nvSpPr>
          <p:cNvPr id="43017"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45060"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45061"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45062"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8644311D-BC3F-4694-9566-A2577FFB599A}" type="slidenum">
              <a:rPr lang="el-GR" altLang="el-GR">
                <a:solidFill>
                  <a:schemeClr val="bg1"/>
                </a:solidFill>
              </a:rPr>
              <a:pPr fontAlgn="base">
                <a:spcBef>
                  <a:spcPct val="0"/>
                </a:spcBef>
                <a:spcAft>
                  <a:spcPct val="0"/>
                </a:spcAft>
              </a:pPr>
              <a:t>21</a:t>
            </a:fld>
            <a:endParaRPr lang="el-GR" altLang="el-GR">
              <a:solidFill>
                <a:schemeClr val="bg1"/>
              </a:solidFill>
            </a:endParaRPr>
          </a:p>
        </p:txBody>
      </p:sp>
      <p:pic>
        <p:nvPicPr>
          <p:cNvPr id="45063"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45064" name="Τίτλος 1"/>
          <p:cNvSpPr>
            <a:spLocks noGrp="1"/>
          </p:cNvSpPr>
          <p:nvPr>
            <p:ph type="title"/>
          </p:nvPr>
        </p:nvSpPr>
        <p:spPr>
          <a:xfrm>
            <a:off x="454025" y="0"/>
            <a:ext cx="8061325" cy="1008063"/>
          </a:xfrm>
        </p:spPr>
        <p:txBody>
          <a:bodyPr/>
          <a:lstStyle/>
          <a:p>
            <a:r>
              <a:rPr lang="el-GR" smtClean="0"/>
              <a:t>Διατήρηση Σημειωμάτων</a:t>
            </a:r>
          </a:p>
        </p:txBody>
      </p:sp>
      <p:sp>
        <p:nvSpPr>
          <p:cNvPr id="168" name="Rectangle 167"/>
          <p:cNvSpPr/>
          <p:nvPr/>
        </p:nvSpPr>
        <p:spPr>
          <a:xfrm>
            <a:off x="617538" y="1587500"/>
            <a:ext cx="7766050" cy="4092575"/>
          </a:xfrm>
          <a:prstGeom prst="rect">
            <a:avLst/>
          </a:prstGeom>
        </p:spPr>
        <p:txBody>
          <a:bodyPr lIns="91436" tIns="45719" rIns="91436" bIns="45719">
            <a:spAutoFit/>
          </a:bodyPr>
          <a:lstStyle/>
          <a:p>
            <a:pPr algn="just" fontAlgn="auto">
              <a:spcBef>
                <a:spcPts val="0"/>
              </a:spcBef>
              <a:spcAft>
                <a:spcPts val="0"/>
              </a:spcAft>
              <a:defRPr/>
            </a:pPr>
            <a:r>
              <a:rPr lang="el-GR" sz="2600" dirty="0">
                <a:solidFill>
                  <a:schemeClr val="bg1">
                    <a:lumMod val="50000"/>
                  </a:schemeClr>
                </a:solidFill>
                <a:latin typeface="+mn-lt"/>
              </a:rPr>
              <a:t>Οποιαδήποτε  αναπαραγωγή ή διασκευή του υλικού θα πρέπει  να συμπεριλαμβάνει:</a:t>
            </a:r>
          </a:p>
          <a:p>
            <a:pPr algn="just" fontAlgn="auto">
              <a:spcBef>
                <a:spcPts val="0"/>
              </a:spcBef>
              <a:spcAft>
                <a:spcPts val="0"/>
              </a:spcAft>
              <a:defRPr/>
            </a:pP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Αναφοράς</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a:t>
            </a:r>
            <a:r>
              <a:rPr lang="el-GR" sz="2600" dirty="0" err="1">
                <a:solidFill>
                  <a:schemeClr val="bg1">
                    <a:lumMod val="50000"/>
                  </a:schemeClr>
                </a:solidFill>
                <a:latin typeface="+mn-lt"/>
              </a:rPr>
              <a:t>Αδειοδότησης</a:t>
            </a: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τη Δήλωση Διατήρησης Σημειωμάτων</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Χρήσης Έργων Τρίτων (εφόσον υπάρχει) </a:t>
            </a:r>
          </a:p>
          <a:p>
            <a:pPr algn="just" fontAlgn="auto">
              <a:spcBef>
                <a:spcPts val="0"/>
              </a:spcBef>
              <a:spcAft>
                <a:spcPts val="0"/>
              </a:spcAft>
              <a:defRPr/>
            </a:pPr>
            <a:endParaRPr lang="el-GR" sz="2600" dirty="0">
              <a:solidFill>
                <a:schemeClr val="bg1">
                  <a:lumMod val="50000"/>
                </a:schemeClr>
              </a:solidFill>
              <a:latin typeface="+mn-lt"/>
            </a:endParaRPr>
          </a:p>
          <a:p>
            <a:pPr algn="just" fontAlgn="auto">
              <a:spcBef>
                <a:spcPts val="0"/>
              </a:spcBef>
              <a:spcAft>
                <a:spcPts val="0"/>
              </a:spcAft>
              <a:defRPr/>
            </a:pPr>
            <a:r>
              <a:rPr lang="el-GR" sz="2600" dirty="0">
                <a:solidFill>
                  <a:schemeClr val="bg1">
                    <a:lumMod val="50000"/>
                  </a:schemeClr>
                </a:solidFill>
                <a:latin typeface="+mn-lt"/>
              </a:rPr>
              <a:t>μαζί με τους συνοδευόμενους </a:t>
            </a:r>
            <a:r>
              <a:rPr lang="el-GR" sz="2600" dirty="0" err="1">
                <a:solidFill>
                  <a:schemeClr val="bg1">
                    <a:lumMod val="50000"/>
                  </a:schemeClr>
                </a:solidFill>
                <a:latin typeface="+mn-lt"/>
              </a:rPr>
              <a:t>υπερσυνδέσμους</a:t>
            </a:r>
            <a:r>
              <a:rPr lang="el-GR" sz="2600" dirty="0">
                <a:solidFill>
                  <a:schemeClr val="bg1">
                    <a:lumMod val="50000"/>
                  </a:schemeClr>
                </a:solidFill>
                <a:latin typeface="+mn-lt"/>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Τίτλος 6"/>
          <p:cNvSpPr>
            <a:spLocks noGrp="1"/>
          </p:cNvSpPr>
          <p:nvPr>
            <p:ph type="ctrTitle"/>
          </p:nvPr>
        </p:nvSpPr>
        <p:spPr>
          <a:xfrm>
            <a:off x="685800" y="1774825"/>
            <a:ext cx="7772400" cy="1225550"/>
          </a:xfrm>
        </p:spPr>
        <p:txBody>
          <a:bodyPr/>
          <a:lstStyle/>
          <a:p>
            <a:r>
              <a:rPr lang="el-GR" smtClean="0"/>
              <a:t>Τέλος Ενότητας</a:t>
            </a:r>
          </a:p>
        </p:txBody>
      </p:sp>
      <p:sp>
        <p:nvSpPr>
          <p:cNvPr id="47106" name="Υπότιτλος 7"/>
          <p:cNvSpPr>
            <a:spLocks noGrp="1"/>
          </p:cNvSpPr>
          <p:nvPr>
            <p:ph type="subTitle" idx="1"/>
          </p:nvPr>
        </p:nvSpPr>
        <p:spPr>
          <a:xfrm>
            <a:off x="684213" y="3238500"/>
            <a:ext cx="7775575" cy="1460500"/>
          </a:xfrm>
        </p:spPr>
        <p:txBody>
          <a:bodyPr/>
          <a:lstStyle/>
          <a:p>
            <a:endParaRPr lang="el-GR" smtClean="0"/>
          </a:p>
        </p:txBody>
      </p:sp>
      <p:pic>
        <p:nvPicPr>
          <p:cNvPr id="47107" name="7 - Εικόνα" descr="Λογότυπο για Άδειες χρήσης Creative Commons"/>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47108"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363" y="4778375"/>
            <a:ext cx="3240087"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p:cNvSpPr>
            <a:spLocks noGrp="1"/>
          </p:cNvSpPr>
          <p:nvPr>
            <p:ph type="title"/>
          </p:nvPr>
        </p:nvSpPr>
        <p:spPr/>
        <p:txBody>
          <a:bodyPr/>
          <a:lstStyle/>
          <a:p>
            <a:r>
              <a:rPr lang="el-GR" smtClean="0"/>
              <a:t>Άδειες Χρήσης</a:t>
            </a:r>
          </a:p>
        </p:txBody>
      </p:sp>
      <p:sp>
        <p:nvSpPr>
          <p:cNvPr id="19458" name="Subtitle 8"/>
          <p:cNvSpPr>
            <a:spLocks noGrp="1"/>
          </p:cNvSpPr>
          <p:nvPr>
            <p:ph idx="1"/>
          </p:nvPr>
        </p:nvSpPr>
        <p:spPr/>
        <p:txBody>
          <a:bodyPr/>
          <a:lstStyle/>
          <a:p>
            <a:r>
              <a:rPr lang="el-GR" sz="2800" smtClean="0"/>
              <a:t>Το παρόν εκπαιδευτικό υλικό υπόκειται σε άδειες χρήσης Creative Commons. </a:t>
            </a:r>
          </a:p>
          <a:p>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9459" name="7 - Εικόνα" descr="Λογότυπο για Άδειες χρήσης Creative Commons BY-NC-ND"/>
          <p:cNvPicPr>
            <a:picLocks noChangeAspect="1"/>
          </p:cNvPicPr>
          <p:nvPr/>
        </p:nvPicPr>
        <p:blipFill>
          <a:blip r:embed="rId3" cstate="print"/>
          <a:srcRect/>
          <a:stretch>
            <a:fillRect/>
          </a:stretch>
        </p:blipFill>
        <p:spPr bwMode="auto">
          <a:xfrm>
            <a:off x="3708400" y="4117975"/>
            <a:ext cx="1581150" cy="460375"/>
          </a:xfrm>
          <a:prstGeom prst="rect">
            <a:avLst/>
          </a:prstGeom>
          <a:noFill/>
          <a:ln w="9525">
            <a:noFill/>
            <a:miter lim="800000"/>
            <a:headEnd/>
            <a:tailEnd/>
          </a:ln>
        </p:spPr>
      </p:pic>
      <p:sp>
        <p:nvSpPr>
          <p:cNvPr id="19460"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97AD49-1431-4A35-BF60-1F4D7D5ECF93}" type="slidenum">
              <a:rPr lang="el-GR"/>
              <a:pPr fontAlgn="base">
                <a:spcBef>
                  <a:spcPct val="0"/>
                </a:spcBef>
                <a:spcAft>
                  <a:spcPct val="0"/>
                </a:spcAft>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l-GR" smtClean="0"/>
              <a:t>Χρηματοδότηση</a:t>
            </a:r>
          </a:p>
        </p:txBody>
      </p:sp>
      <p:sp>
        <p:nvSpPr>
          <p:cNvPr id="21506" name="Content Placeholder 2"/>
          <p:cNvSpPr>
            <a:spLocks noGrp="1"/>
          </p:cNvSpPr>
          <p:nvPr>
            <p:ph idx="1"/>
          </p:nvPr>
        </p:nvSpPr>
        <p:spPr>
          <a:xfrm>
            <a:off x="457200" y="1117600"/>
            <a:ext cx="8229600" cy="3771900"/>
          </a:xfrm>
        </p:spPr>
        <p:txBody>
          <a:bodyPr/>
          <a:lstStyle/>
          <a:p>
            <a:pPr marL="341313" indent="-341313" algn="just"/>
            <a:r>
              <a:rPr lang="el-GR" altLang="el-GR" sz="2000" smtClean="0"/>
              <a:t>Το έργο υλοποιείται στο πλαίσιο του Επιχειρησιακού Προγράμματος «</a:t>
            </a:r>
            <a:r>
              <a:rPr lang="el-GR" altLang="el-GR" sz="2000" b="1" smtClean="0"/>
              <a:t>Εκπαίδευση και Δια Βίου Μάθηση</a:t>
            </a:r>
            <a:r>
              <a:rPr lang="el-GR" altLang="el-GR" sz="2000" smtClean="0"/>
              <a:t>» και συγχρηματοδοτείται από την Ευρωπαϊκή Ένωση (Ευρωπαϊκό Κοινωνικό Ταμείο) και από εθνικούς πόρους.</a:t>
            </a:r>
          </a:p>
          <a:p>
            <a:pPr marL="341313" indent="-341313" algn="just"/>
            <a:r>
              <a:rPr lang="el-GR" altLang="el-GR" sz="2000" smtClean="0"/>
              <a:t>Το έργο «</a:t>
            </a:r>
            <a:r>
              <a:rPr lang="el-GR" altLang="el-GR" sz="2000" b="1" smtClean="0"/>
              <a:t>Ανοικτά Ακαδημαϊκά Μαθήματα στο TEI Ηπείρου</a:t>
            </a:r>
            <a:r>
              <a:rPr lang="el-GR" altLang="el-GR" sz="2000" smtClean="0"/>
              <a:t>» έχει χρηματοδοτήσει μόνο τη αναδιαμόρφωση του εκπαιδευτικού υλικού.</a:t>
            </a:r>
          </a:p>
          <a:p>
            <a:pPr marL="341313" indent="-341313" algn="just"/>
            <a:r>
              <a:rPr lang="el-GR" altLang="el-GR" sz="2000" smtClean="0"/>
              <a:t>Το παρόν εκπαιδευτικό υλικό έχει αναπτυχθεί στα πλαίσια του εκπαιδευτικού έργου του διδάσκοντα.</a:t>
            </a:r>
          </a:p>
        </p:txBody>
      </p:sp>
      <p:pic>
        <p:nvPicPr>
          <p:cNvPr id="21507"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1913" y="4213225"/>
            <a:ext cx="6480175"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l-GR" smtClean="0"/>
              <a:t>Σκοποί</a:t>
            </a:r>
          </a:p>
        </p:txBody>
      </p:sp>
      <p:sp>
        <p:nvSpPr>
          <p:cNvPr id="3" name="Content Placeholder 2"/>
          <p:cNvSpPr>
            <a:spLocks noGrp="1"/>
          </p:cNvSpPr>
          <p:nvPr>
            <p:ph idx="1"/>
          </p:nvPr>
        </p:nvSpPr>
        <p:spPr/>
        <p:txBody>
          <a:bodyPr>
            <a:normAutofit fontScale="85000" lnSpcReduction="10000"/>
          </a:bodyPr>
          <a:lstStyle/>
          <a:p>
            <a:pPr marL="0" indent="0" algn="just">
              <a:buFont typeface="Arial" charset="0"/>
              <a:buNone/>
            </a:pPr>
            <a:r>
              <a:rPr lang="el-GR" sz="2400" dirty="0" smtClean="0"/>
              <a:t>Σκοπός της ενότητας αυτής είναι να παρουσιάσουμε τα στάδια κατάρτισης των ΕΟΚ. Επιγραμματικά είναι:</a:t>
            </a:r>
          </a:p>
          <a:p>
            <a:pPr marL="0" indent="0" algn="just"/>
            <a:r>
              <a:rPr lang="el-GR" sz="2400" dirty="0" smtClean="0"/>
              <a:t> η συγκέντρωση και η καταγραφή πληροφοριών της δομής του ομίλου,</a:t>
            </a:r>
          </a:p>
          <a:p>
            <a:pPr marL="0" indent="0" algn="just"/>
            <a:r>
              <a:rPr lang="el-GR" sz="2400" dirty="0" smtClean="0"/>
              <a:t>Τήρηση αρχείου με τις λογιστικές αξίες των συμμετοχών σε επιχειρήσεις,</a:t>
            </a:r>
          </a:p>
          <a:p>
            <a:pPr marL="0" indent="0" algn="just"/>
            <a:r>
              <a:rPr lang="el-GR" sz="2400" dirty="0" smtClean="0"/>
              <a:t>Τήρηση αρχείου με τις λογιστικές αξίες των συμμετοχών σε επιχειρήσεις,</a:t>
            </a:r>
          </a:p>
          <a:p>
            <a:pPr marL="0" indent="0" algn="just"/>
            <a:r>
              <a:rPr lang="el-GR" sz="2400" dirty="0" smtClean="0"/>
              <a:t>Συγκέντρωση ετήσιων οικονομικών καταστάσεων των ενοποιημένων επιχειρήσεων,</a:t>
            </a:r>
          </a:p>
          <a:p>
            <a:pPr marL="0" indent="0" algn="just"/>
            <a:r>
              <a:rPr lang="el-GR" sz="2400" dirty="0" smtClean="0"/>
              <a:t>Καταγραφή </a:t>
            </a:r>
            <a:r>
              <a:rPr lang="el-GR" sz="2400" dirty="0" err="1" smtClean="0"/>
              <a:t>διεταιρικών</a:t>
            </a:r>
            <a:r>
              <a:rPr lang="el-GR" sz="2400" dirty="0" smtClean="0"/>
              <a:t> σχέσεων,</a:t>
            </a:r>
          </a:p>
          <a:p>
            <a:pPr marL="0" indent="0" algn="just"/>
            <a:r>
              <a:rPr lang="el-GR" sz="2400" dirty="0" smtClean="0"/>
              <a:t>Σύνταξη των ΕΟΚ.</a:t>
            </a:r>
          </a:p>
        </p:txBody>
      </p:sp>
      <p:sp>
        <p:nvSpPr>
          <p:cNvPr id="2355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16C1F-A8ED-4A3B-B176-90F7C892D3D0}" type="slidenum">
              <a:rPr lang="el-GR"/>
              <a:pPr fontAlgn="base">
                <a:spcBef>
                  <a:spcPct val="0"/>
                </a:spcBef>
                <a:spcAft>
                  <a:spcPct val="0"/>
                </a:spcAft>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1 - Τίτλος"/>
          <p:cNvSpPr>
            <a:spLocks noGrp="1"/>
          </p:cNvSpPr>
          <p:nvPr>
            <p:ph type="title"/>
          </p:nvPr>
        </p:nvSpPr>
        <p:spPr>
          <a:xfrm>
            <a:off x="0" y="228600"/>
            <a:ext cx="9144000" cy="952500"/>
          </a:xfrm>
        </p:spPr>
        <p:txBody>
          <a:bodyPr/>
          <a:lstStyle/>
          <a:p>
            <a:r>
              <a:rPr lang="el-GR" sz="2400" smtClean="0"/>
              <a:t>Στάδια κατάρτισης των Ενοποιημένων Οικονομικών Καταστάσεων (1/10)</a:t>
            </a:r>
            <a:endParaRPr lang="en-US" sz="2400" smtClean="0"/>
          </a:p>
        </p:txBody>
      </p:sp>
      <p:sp>
        <p:nvSpPr>
          <p:cNvPr id="3" name="2 - Θέση περιεχομένου"/>
          <p:cNvSpPr>
            <a:spLocks noGrp="1"/>
          </p:cNvSpPr>
          <p:nvPr>
            <p:ph idx="1"/>
          </p:nvPr>
        </p:nvSpPr>
        <p:spPr>
          <a:xfrm>
            <a:off x="323850" y="1057275"/>
            <a:ext cx="8301038" cy="3887788"/>
          </a:xfrm>
        </p:spPr>
        <p:txBody>
          <a:bodyPr>
            <a:noAutofit/>
          </a:bodyPr>
          <a:lstStyle/>
          <a:p>
            <a:pPr>
              <a:lnSpc>
                <a:spcPct val="80000"/>
              </a:lnSpc>
              <a:buFont typeface="Arial" charset="0"/>
              <a:buNone/>
            </a:pPr>
            <a:r>
              <a:rPr lang="el-GR" sz="2000" b="1" u="sng" dirty="0" smtClean="0"/>
              <a:t>Α . Συγκέντρωση και καταγραφή πληροφοριών της δομής   του Ομίλου</a:t>
            </a:r>
            <a:r>
              <a:rPr lang="el-GR" sz="2000" u="sng" dirty="0" smtClean="0"/>
              <a:t> </a:t>
            </a:r>
            <a:endParaRPr lang="el-GR" sz="2000" b="1" dirty="0" smtClean="0"/>
          </a:p>
          <a:p>
            <a:pPr>
              <a:lnSpc>
                <a:spcPct val="80000"/>
              </a:lnSpc>
              <a:buFont typeface="Arial" charset="0"/>
              <a:buNone/>
            </a:pPr>
            <a:r>
              <a:rPr lang="el-GR" sz="2000" dirty="0" smtClean="0"/>
              <a:t>Στο στάδιο αυτό συγκεντρώνονται οι απαραίτητες πληροφορίες για τη δομή του </a:t>
            </a:r>
          </a:p>
          <a:p>
            <a:pPr>
              <a:lnSpc>
                <a:spcPct val="80000"/>
              </a:lnSpc>
              <a:buFont typeface="Arial" charset="0"/>
              <a:buNone/>
            </a:pPr>
            <a:r>
              <a:rPr lang="el-GR" sz="2000" dirty="0" smtClean="0"/>
              <a:t>Ομίλου με σκοπό την : </a:t>
            </a:r>
            <a:endParaRPr lang="el-GR" sz="2000" b="1" dirty="0" smtClean="0"/>
          </a:p>
          <a:p>
            <a:pPr>
              <a:lnSpc>
                <a:spcPct val="80000"/>
              </a:lnSpc>
              <a:buFont typeface="Arial" charset="0"/>
              <a:buAutoNum type="arabicPeriod"/>
            </a:pPr>
            <a:r>
              <a:rPr lang="el-GR" sz="2000" b="1" dirty="0" smtClean="0"/>
              <a:t>Σκιαγράφηση της δομής του ομίλου</a:t>
            </a:r>
            <a:endParaRPr lang="el-GR" sz="2000" dirty="0" smtClean="0"/>
          </a:p>
          <a:p>
            <a:pPr>
              <a:lnSpc>
                <a:spcPct val="80000"/>
              </a:lnSpc>
              <a:buFont typeface="Wingdings" pitchFamily="2" charset="2"/>
              <a:buChar char="§"/>
            </a:pPr>
            <a:r>
              <a:rPr lang="el-GR" sz="2000" dirty="0" smtClean="0"/>
              <a:t>  Επωνυμία, έδρα, αντικείμενο δραστηριότητας όλων των εταιριών </a:t>
            </a:r>
          </a:p>
          <a:p>
            <a:pPr>
              <a:lnSpc>
                <a:spcPct val="80000"/>
              </a:lnSpc>
              <a:buFont typeface="Wingdings" pitchFamily="2" charset="2"/>
              <a:buChar char="§"/>
            </a:pPr>
            <a:r>
              <a:rPr lang="el-GR" sz="2000" dirty="0" smtClean="0"/>
              <a:t>Ποσοστά συμμετοχής που κατέχονται (άμεσα μητρικής ή έμμεσα από θυγατρικές)</a:t>
            </a:r>
          </a:p>
          <a:p>
            <a:pPr>
              <a:lnSpc>
                <a:spcPct val="80000"/>
              </a:lnSpc>
              <a:buFont typeface="Wingdings" pitchFamily="2" charset="2"/>
              <a:buChar char="§"/>
            </a:pPr>
            <a:r>
              <a:rPr lang="el-GR" sz="2000" dirty="0" smtClean="0"/>
              <a:t>  Επωνυμία, έδρα, δραστηριότητες, ποσοστά συμμετοχής  όλων των συγγενών επιχειρήσεων.</a:t>
            </a:r>
            <a:endParaRPr lang="el-GR" sz="2000" b="1" dirty="0" smtClean="0"/>
          </a:p>
          <a:p>
            <a:pPr>
              <a:lnSpc>
                <a:spcPct val="80000"/>
              </a:lnSpc>
              <a:buFont typeface="Arial" charset="0"/>
              <a:buNone/>
            </a:pPr>
            <a:endParaRPr lang="el-GR" sz="2000" dirty="0" smtClean="0"/>
          </a:p>
        </p:txBody>
      </p:sp>
      <p:sp>
        <p:nvSpPr>
          <p:cNvPr id="24579"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92A392C-754E-43B8-97B2-23495539E88D}" type="slidenum">
              <a:rPr lang="el-GR"/>
              <a:pPr fontAlgn="base">
                <a:spcBef>
                  <a:spcPct val="0"/>
                </a:spcBef>
                <a:spcAft>
                  <a:spcPct val="0"/>
                </a:spcAft>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228600"/>
            <a:ext cx="8229600" cy="828675"/>
          </a:xfrm>
        </p:spPr>
        <p:txBody>
          <a:bodyPr/>
          <a:lstStyle/>
          <a:p>
            <a:r>
              <a:rPr lang="el-GR" sz="2200" dirty="0" smtClean="0">
                <a:solidFill>
                  <a:srgbClr val="000000"/>
                </a:solidFill>
              </a:rPr>
              <a:t>Στάδια κατάρτισης των Ενοποιημένων Οικονομικών Καταστάσεων (2/10)</a:t>
            </a:r>
            <a:endParaRPr lang="el-GR" sz="2200" dirty="0" smtClean="0"/>
          </a:p>
        </p:txBody>
      </p:sp>
      <p:sp>
        <p:nvSpPr>
          <p:cNvPr id="3" name="Content Placeholder 2"/>
          <p:cNvSpPr>
            <a:spLocks noGrp="1"/>
          </p:cNvSpPr>
          <p:nvPr>
            <p:ph idx="1"/>
          </p:nvPr>
        </p:nvSpPr>
        <p:spPr/>
        <p:txBody>
          <a:bodyPr rtlCol="0">
            <a:normAutofit/>
          </a:bodyPr>
          <a:lstStyle/>
          <a:p>
            <a:pPr fontAlgn="auto">
              <a:lnSpc>
                <a:spcPct val="80000"/>
              </a:lnSpc>
              <a:spcAft>
                <a:spcPts val="0"/>
              </a:spcAft>
              <a:buFont typeface="Arial" pitchFamily="34" charset="0"/>
              <a:buNone/>
              <a:defRPr/>
            </a:pPr>
            <a:r>
              <a:rPr lang="el-GR" sz="2400" b="1" dirty="0">
                <a:solidFill>
                  <a:prstClr val="black"/>
                </a:solidFill>
                <a:latin typeface="+mj-lt"/>
              </a:rPr>
              <a:t>2. Καταγραφή των μεταβολών που έχουν επέλθει κατά τη διάρκεια της χρήσης   </a:t>
            </a:r>
            <a:endParaRPr lang="el-GR" sz="2400" b="1" dirty="0" smtClean="0">
              <a:solidFill>
                <a:prstClr val="black"/>
              </a:solidFill>
              <a:latin typeface="+mj-lt"/>
            </a:endParaRPr>
          </a:p>
          <a:p>
            <a:pPr fontAlgn="auto">
              <a:lnSpc>
                <a:spcPct val="80000"/>
              </a:lnSpc>
              <a:spcAft>
                <a:spcPts val="0"/>
              </a:spcAft>
              <a:buFont typeface="Arial" pitchFamily="34" charset="0"/>
              <a:buNone/>
              <a:defRPr/>
            </a:pPr>
            <a:r>
              <a:rPr lang="el-GR" sz="2400" dirty="0" smtClean="0">
                <a:solidFill>
                  <a:prstClr val="black"/>
                </a:solidFill>
                <a:latin typeface="+mj-lt"/>
              </a:rPr>
              <a:t>ειδικότερα </a:t>
            </a:r>
            <a:r>
              <a:rPr lang="el-GR" sz="2400" dirty="0">
                <a:solidFill>
                  <a:prstClr val="black"/>
                </a:solidFill>
                <a:latin typeface="+mj-lt"/>
              </a:rPr>
              <a:t>δε :</a:t>
            </a:r>
            <a:endParaRPr lang="el-GR" sz="2400" b="1" dirty="0">
              <a:solidFill>
                <a:prstClr val="black"/>
              </a:solidFill>
              <a:latin typeface="+mj-lt"/>
            </a:endParaRPr>
          </a:p>
          <a:p>
            <a:pPr fontAlgn="auto">
              <a:lnSpc>
                <a:spcPct val="80000"/>
              </a:lnSpc>
              <a:spcAft>
                <a:spcPts val="0"/>
              </a:spcAft>
              <a:buFont typeface="Wingdings" pitchFamily="2" charset="2"/>
              <a:buChar char="§"/>
              <a:defRPr/>
            </a:pPr>
            <a:r>
              <a:rPr lang="el-GR" sz="2400" dirty="0">
                <a:solidFill>
                  <a:prstClr val="black"/>
                </a:solidFill>
                <a:latin typeface="+mj-lt"/>
              </a:rPr>
              <a:t>των  επιχειρήσεων  που περιλαμβάνονται για πρώτη φορά στην  ενοποίηση,</a:t>
            </a:r>
          </a:p>
          <a:p>
            <a:pPr fontAlgn="auto">
              <a:lnSpc>
                <a:spcPct val="80000"/>
              </a:lnSpc>
              <a:spcAft>
                <a:spcPts val="0"/>
              </a:spcAft>
              <a:buFont typeface="Wingdings" pitchFamily="2" charset="2"/>
              <a:buChar char="§"/>
              <a:defRPr/>
            </a:pPr>
            <a:r>
              <a:rPr lang="el-GR" sz="2400" dirty="0">
                <a:solidFill>
                  <a:prstClr val="black"/>
                </a:solidFill>
                <a:latin typeface="+mj-lt"/>
              </a:rPr>
              <a:t>των  επιχειρήσεων που έπαψαν να περιλαμβάνονται στην ενοποίηση </a:t>
            </a:r>
          </a:p>
          <a:p>
            <a:pPr fontAlgn="auto">
              <a:lnSpc>
                <a:spcPct val="80000"/>
              </a:lnSpc>
              <a:spcAft>
                <a:spcPts val="0"/>
              </a:spcAft>
              <a:buFont typeface="Wingdings" pitchFamily="2" charset="2"/>
              <a:buChar char="§"/>
              <a:defRPr/>
            </a:pPr>
            <a:r>
              <a:rPr lang="el-GR" sz="2400" dirty="0">
                <a:solidFill>
                  <a:prstClr val="black"/>
                </a:solidFill>
                <a:latin typeface="+mj-lt"/>
              </a:rPr>
              <a:t>των μεταβολών στα ποσοστά συμμετοχής σε σχέση με την προηγούμενη χρήση. </a:t>
            </a:r>
          </a:p>
          <a:p>
            <a:pPr fontAlgn="auto">
              <a:spcAft>
                <a:spcPts val="0"/>
              </a:spcAft>
              <a:buFont typeface="Arial" pitchFamily="34" charset="0"/>
              <a:buChar char="•"/>
              <a:defRPr/>
            </a:pPr>
            <a:endParaRPr lang="el-GR" dirty="0">
              <a:latin typeface="+mj-lt"/>
            </a:endParaRPr>
          </a:p>
        </p:txBody>
      </p:sp>
      <p:sp>
        <p:nvSpPr>
          <p:cNvPr id="25603"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A40B32-17CD-49E1-9B4D-0B86845D4ABE}" type="slidenum">
              <a:rPr lang="el-GR"/>
              <a:pPr fontAlgn="base">
                <a:spcBef>
                  <a:spcPct val="0"/>
                </a:spcBef>
                <a:spcAft>
                  <a:spcPct val="0"/>
                </a:spcAft>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a:xfrm>
            <a:off x="468313" y="265113"/>
            <a:ext cx="8675687" cy="647700"/>
          </a:xfrm>
        </p:spPr>
        <p:txBody>
          <a:bodyPr/>
          <a:lstStyle/>
          <a:p>
            <a:r>
              <a:rPr lang="el-GR" sz="2000" smtClean="0"/>
              <a:t>Στάδια κατάρτισης των 	Ενοποιημένων Οικονομικών Καταστάσεων (3/10)</a:t>
            </a:r>
            <a:endParaRPr lang="en-US" sz="2000" smtClean="0"/>
          </a:p>
        </p:txBody>
      </p:sp>
      <p:sp>
        <p:nvSpPr>
          <p:cNvPr id="3" name="2 - Θέση περιεχομένου"/>
          <p:cNvSpPr>
            <a:spLocks noGrp="1"/>
          </p:cNvSpPr>
          <p:nvPr>
            <p:ph idx="1"/>
          </p:nvPr>
        </p:nvSpPr>
        <p:spPr>
          <a:xfrm>
            <a:off x="539750" y="1057275"/>
            <a:ext cx="8085138" cy="4248150"/>
          </a:xfrm>
        </p:spPr>
        <p:txBody>
          <a:bodyPr rtlCol="0">
            <a:noAutofit/>
          </a:bodyPr>
          <a:lstStyle/>
          <a:p>
            <a:pPr algn="just" fontAlgn="auto">
              <a:lnSpc>
                <a:spcPct val="80000"/>
              </a:lnSpc>
              <a:spcAft>
                <a:spcPts val="0"/>
              </a:spcAft>
              <a:buFont typeface="Arial" pitchFamily="34" charset="0"/>
              <a:buNone/>
              <a:defRPr/>
            </a:pPr>
            <a:r>
              <a:rPr lang="el-GR" sz="2000" dirty="0" smtClean="0">
                <a:latin typeface="+mj-lt"/>
              </a:rPr>
              <a:t>Β. Τήρηση </a:t>
            </a:r>
            <a:r>
              <a:rPr lang="el-GR" sz="2000" b="1" dirty="0" smtClean="0">
                <a:latin typeface="+mj-lt"/>
              </a:rPr>
              <a:t>αρχείου </a:t>
            </a:r>
            <a:r>
              <a:rPr lang="el-GR" sz="2000" dirty="0" smtClean="0">
                <a:latin typeface="+mj-lt"/>
              </a:rPr>
              <a:t> με τις </a:t>
            </a:r>
            <a:r>
              <a:rPr lang="el-GR" sz="2000" b="1" dirty="0" smtClean="0">
                <a:latin typeface="+mj-lt"/>
              </a:rPr>
              <a:t>λογιστικές αξίες</a:t>
            </a:r>
            <a:r>
              <a:rPr lang="el-GR" sz="2000" dirty="0" smtClean="0">
                <a:latin typeface="+mj-lt"/>
              </a:rPr>
              <a:t> των συμμετοχών σε επιχειρήσεις </a:t>
            </a:r>
          </a:p>
          <a:p>
            <a:pPr algn="just" fontAlgn="auto">
              <a:lnSpc>
                <a:spcPct val="80000"/>
              </a:lnSpc>
              <a:spcAft>
                <a:spcPts val="0"/>
              </a:spcAft>
              <a:buFont typeface="Arial" pitchFamily="34" charset="0"/>
              <a:buChar char="•"/>
              <a:defRPr/>
            </a:pPr>
            <a:r>
              <a:rPr lang="el-GR" sz="2000" dirty="0" smtClean="0">
                <a:latin typeface="+mj-lt"/>
              </a:rPr>
              <a:t>Στο εν λόγω αρχείο καταγράφονται  οι </a:t>
            </a:r>
            <a:r>
              <a:rPr lang="el-GR" sz="2000" b="1" dirty="0" smtClean="0">
                <a:latin typeface="+mj-lt"/>
              </a:rPr>
              <a:t>λογιστικές αξίες</a:t>
            </a:r>
            <a:r>
              <a:rPr lang="el-GR" sz="2000" dirty="0" smtClean="0">
                <a:latin typeface="+mj-lt"/>
              </a:rPr>
              <a:t> ( κτήσεως ή τελευταίας αποτίμησης ) των συμμετοχών:</a:t>
            </a:r>
          </a:p>
          <a:p>
            <a:pPr algn="just" fontAlgn="auto">
              <a:lnSpc>
                <a:spcPct val="80000"/>
              </a:lnSpc>
              <a:spcAft>
                <a:spcPts val="0"/>
              </a:spcAft>
              <a:buFont typeface="Arial" pitchFamily="34" charset="0"/>
              <a:buNone/>
              <a:defRPr/>
            </a:pPr>
            <a:r>
              <a:rPr lang="el-GR" sz="2000" dirty="0" smtClean="0">
                <a:latin typeface="+mj-lt"/>
              </a:rPr>
              <a:t>- κατά την ημερομηνία της </a:t>
            </a:r>
            <a:r>
              <a:rPr lang="el-GR" sz="2000" b="1" dirty="0" smtClean="0">
                <a:latin typeface="+mj-lt"/>
              </a:rPr>
              <a:t>πρώτης ενοποίησης</a:t>
            </a:r>
            <a:r>
              <a:rPr lang="el-GR" sz="2000" dirty="0" smtClean="0">
                <a:latin typeface="+mj-lt"/>
              </a:rPr>
              <a:t>, η οποία έχει πραγματοποιηθεί  είτε με τη μέθοδο της </a:t>
            </a:r>
            <a:r>
              <a:rPr lang="el-GR" sz="2000" b="1" dirty="0" smtClean="0">
                <a:latin typeface="+mj-lt"/>
              </a:rPr>
              <a:t>πλήρους ενοποίησης</a:t>
            </a:r>
            <a:r>
              <a:rPr lang="el-GR" sz="2000" dirty="0" smtClean="0">
                <a:latin typeface="+mj-lt"/>
              </a:rPr>
              <a:t>, είτε με τη μέθοδο της </a:t>
            </a:r>
            <a:r>
              <a:rPr lang="el-GR" sz="2000" b="1" dirty="0" smtClean="0">
                <a:latin typeface="+mj-lt"/>
              </a:rPr>
              <a:t>καθαρής θέσης</a:t>
            </a:r>
            <a:r>
              <a:rPr lang="el-GR" sz="2000" dirty="0" smtClean="0">
                <a:latin typeface="+mj-lt"/>
              </a:rPr>
              <a:t>, </a:t>
            </a:r>
          </a:p>
          <a:p>
            <a:pPr algn="just" fontAlgn="auto">
              <a:lnSpc>
                <a:spcPct val="80000"/>
              </a:lnSpc>
              <a:spcAft>
                <a:spcPts val="0"/>
              </a:spcAft>
              <a:buFontTx/>
              <a:buChar char="-"/>
              <a:defRPr/>
            </a:pPr>
            <a:r>
              <a:rPr lang="el-GR" sz="2000" dirty="0" smtClean="0">
                <a:latin typeface="+mj-lt"/>
              </a:rPr>
              <a:t>κατά την έναρξη και το τέλος της χρήσης για την οποία θα καταρτιστεί η ενοποίηση,</a:t>
            </a:r>
          </a:p>
          <a:p>
            <a:pPr algn="just" fontAlgn="auto">
              <a:lnSpc>
                <a:spcPct val="80000"/>
              </a:lnSpc>
              <a:spcAft>
                <a:spcPts val="0"/>
              </a:spcAft>
              <a:buFontTx/>
              <a:buChar char="-"/>
              <a:defRPr/>
            </a:pPr>
            <a:r>
              <a:rPr lang="el-GR" sz="2000" dirty="0" smtClean="0">
                <a:latin typeface="+mj-lt"/>
              </a:rPr>
              <a:t>οι </a:t>
            </a:r>
            <a:r>
              <a:rPr lang="el-GR" sz="2000" b="1" dirty="0" smtClean="0">
                <a:latin typeface="+mj-lt"/>
              </a:rPr>
              <a:t>αναμορφωμένες αξίες</a:t>
            </a:r>
            <a:r>
              <a:rPr lang="el-GR" sz="2000" dirty="0" smtClean="0">
                <a:latin typeface="+mj-lt"/>
              </a:rPr>
              <a:t> συμμετοχών σε </a:t>
            </a:r>
            <a:r>
              <a:rPr lang="el-GR" sz="2000" b="1" dirty="0" smtClean="0">
                <a:latin typeface="+mj-lt"/>
              </a:rPr>
              <a:t>συγγενείς </a:t>
            </a:r>
            <a:r>
              <a:rPr lang="el-GR" sz="2000" dirty="0" smtClean="0">
                <a:latin typeface="+mj-lt"/>
              </a:rPr>
              <a:t>επιχειρήσεις όπως είχαν περιληφθεί στην ενοποίηση της προηγούμενης χρήσης με τη μέθοδο της καθαρής θέσης,</a:t>
            </a:r>
          </a:p>
          <a:p>
            <a:pPr algn="just" fontAlgn="auto">
              <a:lnSpc>
                <a:spcPct val="80000"/>
              </a:lnSpc>
              <a:spcAft>
                <a:spcPts val="0"/>
              </a:spcAft>
              <a:buFontTx/>
              <a:buChar char="-"/>
              <a:defRPr/>
            </a:pPr>
            <a:r>
              <a:rPr lang="el-GR" sz="2000" dirty="0" smtClean="0">
                <a:latin typeface="+mj-lt"/>
              </a:rPr>
              <a:t>η </a:t>
            </a:r>
            <a:r>
              <a:rPr lang="el-GR" sz="2000" b="1" dirty="0" smtClean="0">
                <a:latin typeface="+mj-lt"/>
              </a:rPr>
              <a:t>ανάλυση των  ιδίων κεφαλαίων</a:t>
            </a:r>
            <a:r>
              <a:rPr lang="el-GR" sz="2000" dirty="0" smtClean="0">
                <a:latin typeface="+mj-lt"/>
              </a:rPr>
              <a:t> της κάθε επιχείρησης πλην  της μητρικής κατά την πρώτη ενοποίηση καθώς και τυχόν έκτακτων μεταβολών των παραπάνω ιδίων κεφαλαίων μετά την πρώτη ενοποίηση.</a:t>
            </a:r>
          </a:p>
          <a:p>
            <a:pPr algn="just" fontAlgn="auto">
              <a:lnSpc>
                <a:spcPct val="80000"/>
              </a:lnSpc>
              <a:spcAft>
                <a:spcPts val="0"/>
              </a:spcAft>
              <a:buFont typeface="Arial" pitchFamily="34" charset="0"/>
              <a:buNone/>
              <a:defRPr/>
            </a:pPr>
            <a:endParaRPr lang="el-GR" sz="2000" dirty="0" smtClean="0">
              <a:latin typeface="+mj-lt"/>
            </a:endParaRPr>
          </a:p>
        </p:txBody>
      </p:sp>
      <p:sp>
        <p:nvSpPr>
          <p:cNvPr id="2662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09D8F7-0BC7-426A-91BD-D2FC4CD50F68}" type="slidenum">
              <a:rPr lang="el-GR"/>
              <a:pPr fontAlgn="base">
                <a:spcBef>
                  <a:spcPct val="0"/>
                </a:spcBef>
                <a:spcAft>
                  <a:spcPct val="0"/>
                </a:spcAft>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1 - Τίτλος"/>
          <p:cNvSpPr>
            <a:spLocks noGrp="1"/>
          </p:cNvSpPr>
          <p:nvPr>
            <p:ph type="title"/>
          </p:nvPr>
        </p:nvSpPr>
        <p:spPr>
          <a:xfrm>
            <a:off x="323850" y="193675"/>
            <a:ext cx="8424863" cy="828675"/>
          </a:xfrm>
        </p:spPr>
        <p:txBody>
          <a:bodyPr/>
          <a:lstStyle/>
          <a:p>
            <a:r>
              <a:rPr lang="el-GR" sz="2000" smtClean="0"/>
              <a:t>Στάδια κατάρτισης των 	Ενοποιημένων Οικονομικών Καταστάσεων (4/10)</a:t>
            </a:r>
            <a:endParaRPr lang="en-US" sz="2000" smtClean="0"/>
          </a:p>
        </p:txBody>
      </p:sp>
      <p:sp>
        <p:nvSpPr>
          <p:cNvPr id="3" name="2 - Θέση περιεχομένου"/>
          <p:cNvSpPr>
            <a:spLocks noGrp="1"/>
          </p:cNvSpPr>
          <p:nvPr>
            <p:ph idx="1"/>
          </p:nvPr>
        </p:nvSpPr>
        <p:spPr>
          <a:xfrm>
            <a:off x="179388" y="1057275"/>
            <a:ext cx="8624887" cy="4032250"/>
          </a:xfrm>
        </p:spPr>
        <p:txBody>
          <a:bodyPr rtlCol="0">
            <a:noAutofit/>
          </a:bodyPr>
          <a:lstStyle/>
          <a:p>
            <a:pPr fontAlgn="auto">
              <a:lnSpc>
                <a:spcPct val="76000"/>
              </a:lnSpc>
              <a:spcAft>
                <a:spcPts val="0"/>
              </a:spcAft>
              <a:buFont typeface="Arial" pitchFamily="34" charset="0"/>
              <a:buNone/>
              <a:defRPr/>
            </a:pPr>
            <a:r>
              <a:rPr lang="el-GR" sz="2000" b="1" dirty="0" smtClean="0">
                <a:latin typeface="+mj-lt"/>
              </a:rPr>
              <a:t>Γ. Συγκέντρωση ετήσιων οικονομικών καταστάσεων  των ενοποιούμενων επιχειρήσεων</a:t>
            </a:r>
            <a:r>
              <a:rPr lang="el-GR" sz="2000" u="sng" dirty="0" smtClean="0">
                <a:latin typeface="+mj-lt"/>
              </a:rPr>
              <a:t> </a:t>
            </a:r>
            <a:endParaRPr lang="el-GR" sz="2000" b="1" dirty="0" smtClean="0">
              <a:latin typeface="+mj-lt"/>
            </a:endParaRPr>
          </a:p>
          <a:p>
            <a:pPr fontAlgn="auto">
              <a:lnSpc>
                <a:spcPct val="76000"/>
              </a:lnSpc>
              <a:spcAft>
                <a:spcPts val="0"/>
              </a:spcAft>
              <a:buFont typeface="Arial" pitchFamily="34" charset="0"/>
              <a:buChar char="•"/>
              <a:defRPr/>
            </a:pPr>
            <a:r>
              <a:rPr lang="el-GR" sz="2000" dirty="0" smtClean="0">
                <a:latin typeface="+mj-lt"/>
              </a:rPr>
              <a:t>Λαμβάνονται οι πιο πρόσφατες ετήσιες οικονομικές καταστάσεις των </a:t>
            </a:r>
            <a:r>
              <a:rPr lang="el-GR" sz="2000" b="1" dirty="0" smtClean="0">
                <a:latin typeface="+mj-lt"/>
              </a:rPr>
              <a:t>θυγατρικών και συγγενών επιχειρήσεων</a:t>
            </a:r>
            <a:r>
              <a:rPr lang="el-GR" sz="2000" dirty="0" smtClean="0">
                <a:latin typeface="+mj-lt"/>
              </a:rPr>
              <a:t> (συμπεριλαμβανόμενης της έκθεσης διαχείρισης και του  πιστοποιητικού ελέγχου).</a:t>
            </a:r>
          </a:p>
          <a:p>
            <a:pPr fontAlgn="auto">
              <a:lnSpc>
                <a:spcPct val="76000"/>
              </a:lnSpc>
              <a:spcAft>
                <a:spcPts val="0"/>
              </a:spcAft>
              <a:buFont typeface="Arial" pitchFamily="34" charset="0"/>
              <a:buNone/>
              <a:defRPr/>
            </a:pPr>
            <a:r>
              <a:rPr lang="el-GR" sz="2000" dirty="0" smtClean="0">
                <a:latin typeface="+mj-lt"/>
              </a:rPr>
              <a:t>Αναφορικά με τις οικονομικές καταστάσεις των ενοποιούμενων επιχειρήσεων πρέπει :</a:t>
            </a:r>
          </a:p>
          <a:p>
            <a:pPr fontAlgn="auto">
              <a:lnSpc>
                <a:spcPct val="76000"/>
              </a:lnSpc>
              <a:spcAft>
                <a:spcPts val="0"/>
              </a:spcAft>
              <a:buFont typeface="Wingdings" pitchFamily="2" charset="2"/>
              <a:buChar char="§"/>
              <a:defRPr/>
            </a:pPr>
            <a:r>
              <a:rPr lang="el-GR" sz="2000" dirty="0" smtClean="0">
                <a:latin typeface="+mj-lt"/>
              </a:rPr>
              <a:t> να έχουν καταρτιστεί σύμφωνα με τις βασικές </a:t>
            </a:r>
            <a:r>
              <a:rPr lang="el-GR" sz="2000" b="1" dirty="0" smtClean="0">
                <a:latin typeface="+mj-lt"/>
              </a:rPr>
              <a:t>λογιστικές αρχές</a:t>
            </a:r>
            <a:r>
              <a:rPr lang="el-GR" sz="2000" dirty="0" smtClean="0">
                <a:latin typeface="+mj-lt"/>
              </a:rPr>
              <a:t> που εφαρμόζει η </a:t>
            </a:r>
            <a:r>
              <a:rPr lang="el-GR" sz="2000" b="1" dirty="0" smtClean="0">
                <a:latin typeface="+mj-lt"/>
              </a:rPr>
              <a:t>μητρική,</a:t>
            </a:r>
            <a:endParaRPr lang="el-GR" sz="2000" dirty="0" smtClean="0">
              <a:latin typeface="+mj-lt"/>
            </a:endParaRPr>
          </a:p>
          <a:p>
            <a:pPr fontAlgn="auto">
              <a:lnSpc>
                <a:spcPct val="76000"/>
              </a:lnSpc>
              <a:spcAft>
                <a:spcPts val="0"/>
              </a:spcAft>
              <a:buFont typeface="Wingdings" pitchFamily="2" charset="2"/>
              <a:buChar char="§"/>
              <a:defRPr/>
            </a:pPr>
            <a:r>
              <a:rPr lang="el-GR" sz="2000" dirty="0" smtClean="0">
                <a:latin typeface="+mj-lt"/>
              </a:rPr>
              <a:t>να είναι να εκφρασμένες στο </a:t>
            </a:r>
            <a:r>
              <a:rPr lang="el-GR" sz="2000" b="1" dirty="0" smtClean="0">
                <a:latin typeface="+mj-lt"/>
              </a:rPr>
              <a:t>ίδιο νόμισμα</a:t>
            </a:r>
            <a:r>
              <a:rPr lang="el-GR" sz="2000" dirty="0" smtClean="0">
                <a:latin typeface="+mj-lt"/>
              </a:rPr>
              <a:t>, </a:t>
            </a:r>
          </a:p>
          <a:p>
            <a:pPr fontAlgn="auto">
              <a:lnSpc>
                <a:spcPct val="76000"/>
              </a:lnSpc>
              <a:spcAft>
                <a:spcPts val="0"/>
              </a:spcAft>
              <a:buFont typeface="Wingdings" pitchFamily="2" charset="2"/>
              <a:buChar char="§"/>
              <a:defRPr/>
            </a:pPr>
            <a:r>
              <a:rPr lang="el-GR" sz="2000" dirty="0" smtClean="0">
                <a:latin typeface="+mj-lt"/>
              </a:rPr>
              <a:t>να αφορούν το ίδιο χρονικό </a:t>
            </a:r>
            <a:r>
              <a:rPr lang="el-GR" sz="2000" b="1" dirty="0" smtClean="0">
                <a:latin typeface="+mj-lt"/>
              </a:rPr>
              <a:t>διάστημα</a:t>
            </a:r>
            <a:r>
              <a:rPr lang="el-GR" sz="2000" dirty="0" smtClean="0">
                <a:latin typeface="+mj-lt"/>
              </a:rPr>
              <a:t> χρήσης με την μητρική,</a:t>
            </a:r>
          </a:p>
          <a:p>
            <a:pPr fontAlgn="auto">
              <a:lnSpc>
                <a:spcPct val="76000"/>
              </a:lnSpc>
              <a:spcAft>
                <a:spcPts val="0"/>
              </a:spcAft>
              <a:buFont typeface="Wingdings" pitchFamily="2" charset="2"/>
              <a:buChar char="§"/>
              <a:defRPr/>
            </a:pPr>
            <a:r>
              <a:rPr lang="el-GR" sz="2000" dirty="0" smtClean="0">
                <a:latin typeface="+mj-lt"/>
              </a:rPr>
              <a:t> να αναφέρουν  τις </a:t>
            </a:r>
            <a:r>
              <a:rPr lang="el-GR" sz="2000" b="1" dirty="0" smtClean="0">
                <a:latin typeface="+mj-lt"/>
              </a:rPr>
              <a:t>μεθόδους  αποτίμησης</a:t>
            </a:r>
            <a:r>
              <a:rPr lang="el-GR" sz="2000" dirty="0" smtClean="0">
                <a:latin typeface="+mj-lt"/>
              </a:rPr>
              <a:t> των περιουσιακών στοιχείων, τις μεθόδους υπολογισμού των </a:t>
            </a:r>
            <a:r>
              <a:rPr lang="el-GR" sz="2000" b="1" dirty="0" smtClean="0">
                <a:latin typeface="+mj-lt"/>
              </a:rPr>
              <a:t>αποσβέσεων</a:t>
            </a:r>
            <a:r>
              <a:rPr lang="el-GR" sz="2000" dirty="0" smtClean="0">
                <a:latin typeface="+mj-lt"/>
              </a:rPr>
              <a:t> και των </a:t>
            </a:r>
            <a:r>
              <a:rPr lang="el-GR" sz="2000" b="1" dirty="0" smtClean="0">
                <a:latin typeface="+mj-lt"/>
              </a:rPr>
              <a:t>προβλέψεων</a:t>
            </a:r>
            <a:r>
              <a:rPr lang="el-GR" sz="2000" dirty="0" smtClean="0">
                <a:latin typeface="+mj-lt"/>
              </a:rPr>
              <a:t> που εφαρμόστηκαν, καθώς και τις τυχόν πρόσθετες αποσβέσεις και έκτακτες προβλέψεις που διενεργήθηκαν για φορολογικούς λόγους.</a:t>
            </a:r>
          </a:p>
          <a:p>
            <a:pPr fontAlgn="auto">
              <a:lnSpc>
                <a:spcPct val="76000"/>
              </a:lnSpc>
              <a:spcAft>
                <a:spcPts val="0"/>
              </a:spcAft>
              <a:buFont typeface="Arial" pitchFamily="34" charset="0"/>
              <a:buNone/>
              <a:defRPr/>
            </a:pPr>
            <a:endParaRPr lang="el-GR" sz="2000" dirty="0" smtClean="0">
              <a:latin typeface="+mj-lt"/>
            </a:endParaRPr>
          </a:p>
          <a:p>
            <a:pPr fontAlgn="auto">
              <a:lnSpc>
                <a:spcPct val="76000"/>
              </a:lnSpc>
              <a:spcAft>
                <a:spcPts val="0"/>
              </a:spcAft>
              <a:buFont typeface="Arial" pitchFamily="34" charset="0"/>
              <a:buNone/>
              <a:defRPr/>
            </a:pPr>
            <a:endParaRPr lang="el-GR" sz="2000" dirty="0" smtClean="0">
              <a:latin typeface="+mj-lt"/>
            </a:endParaRPr>
          </a:p>
        </p:txBody>
      </p:sp>
      <p:sp>
        <p:nvSpPr>
          <p:cNvPr id="27651"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EB20798-3C79-4135-8C30-F83997690F6D}" type="slidenum">
              <a:rPr lang="el-GR"/>
              <a:pPr fontAlgn="base">
                <a:spcBef>
                  <a:spcPct val="0"/>
                </a:spcBef>
                <a:spcAft>
                  <a:spcPct val="0"/>
                </a:spcAft>
              </a:pPr>
              <a:t>9</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1806</TotalTime>
  <Words>1408</Words>
  <Application>Microsoft Office PowerPoint</Application>
  <PresentationFormat>Προβολή στην οθόνη (16:10)</PresentationFormat>
  <Paragraphs>146</Paragraphs>
  <Slides>22</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22</vt:i4>
      </vt:variant>
    </vt:vector>
  </HeadingPairs>
  <TitlesOfParts>
    <vt:vector size="23" baseType="lpstr">
      <vt:lpstr>Θέμα του Office</vt:lpstr>
      <vt:lpstr> Ενοποιημένες Χρηματοοικονομικές Καταστάσεις </vt:lpstr>
      <vt:lpstr>Διαφάνεια 2</vt:lpstr>
      <vt:lpstr>Άδειες Χρήσης</vt:lpstr>
      <vt:lpstr>Χρηματοδότηση</vt:lpstr>
      <vt:lpstr>Σκοποί</vt:lpstr>
      <vt:lpstr>Στάδια κατάρτισης των Ενοποιημένων Οικονομικών Καταστάσεων (1/10)</vt:lpstr>
      <vt:lpstr>Στάδια κατάρτισης των Ενοποιημένων Οικονομικών Καταστάσεων (2/10)</vt:lpstr>
      <vt:lpstr>Στάδια κατάρτισης των  Ενοποιημένων Οικονομικών Καταστάσεων (3/10)</vt:lpstr>
      <vt:lpstr>Στάδια κατάρτισης των  Ενοποιημένων Οικονομικών Καταστάσεων (4/10)</vt:lpstr>
      <vt:lpstr>Στάδια κατάρτισης των Ενοποιημένων Οικονομικών Καταστάσεων (5/10)</vt:lpstr>
      <vt:lpstr>Στάδια κατάρτισης των Ενοποιημένων Οικονομικών Καταστάσεων (6/10)</vt:lpstr>
      <vt:lpstr>Στάδια κατάρτισης των Ενοποιημένων Οικονομικών Καταστάσεων  (7/10)</vt:lpstr>
      <vt:lpstr>Στάδια κατάρτισης των  Ενοποιημένων Οικονομικών Καταστάσεων (8/10)</vt:lpstr>
      <vt:lpstr>Στάδια κατάρτισης των  Ενοποιημένων Οικονομικών Καταστάσεων (9/10)</vt:lpstr>
      <vt:lpstr>Στάδια κατάρτισης των Ενοποιημένων Οικονομικών Καταστάσεων (10/10)</vt:lpstr>
      <vt:lpstr>Βιβλιογραφία</vt:lpstr>
      <vt:lpstr>Σημείωμα Αναφοράς</vt:lpstr>
      <vt:lpstr>Σημείωμα Αδειοδότησης</vt:lpstr>
      <vt:lpstr>Διαφάνεια 19</vt:lpstr>
      <vt:lpstr>Διαφάνεια 20</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312</cp:revision>
  <dcterms:created xsi:type="dcterms:W3CDTF">2012-09-06T09:03:05Z</dcterms:created>
  <dcterms:modified xsi:type="dcterms:W3CDTF">2016-01-31T12:14:50Z</dcterms:modified>
</cp:coreProperties>
</file>