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57" r:id="rId4"/>
    <p:sldId id="259"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16" r:id="rId27"/>
    <p:sldId id="291" r:id="rId28"/>
    <p:sldId id="292" r:id="rId29"/>
    <p:sldId id="293" r:id="rId30"/>
    <p:sldId id="280" r:id="rId31"/>
  </p:sldIdLst>
  <p:sldSz cx="9144000" cy="5715000" type="screen16x1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21/07/2015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21/7/2015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414792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133983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1869811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56102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416148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125155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184353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324934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406305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67211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605449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70831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87614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682106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166415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63558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20939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382335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366537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414704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322476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298724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l-GR" sz="1000" b="1" dirty="0" smtClean="0">
                <a:solidFill>
                  <a:schemeClr val="bg1"/>
                </a:solidFill>
              </a:rPr>
              <a:t> – Εφαρμογές του </a:t>
            </a:r>
            <a:r>
              <a:rPr lang="en-US" sz="1000" b="1" dirty="0" smtClean="0">
                <a:solidFill>
                  <a:schemeClr val="bg1"/>
                </a:solidFill>
              </a:rPr>
              <a:t>Internet</a:t>
            </a:r>
            <a:r>
              <a:rPr lang="el-GR" sz="1000" dirty="0" smtClean="0">
                <a:solidFill>
                  <a:schemeClr val="bg1"/>
                </a:solidFill>
              </a:rPr>
              <a:t>, Τμήμα Χρηματοοικονομικής &amp; Ελεγκτικής,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astalavista.com/" TargetMode="External"/><Relationship Id="rId13" Type="http://schemas.openxmlformats.org/officeDocument/2006/relationships/hyperlink" Target="http://www.excite.com/" TargetMode="External"/><Relationship Id="rId3" Type="http://schemas.openxmlformats.org/officeDocument/2006/relationships/hyperlink" Target="http://www.teoma.com/" TargetMode="External"/><Relationship Id="rId7" Type="http://schemas.openxmlformats.org/officeDocument/2006/relationships/hyperlink" Target="NULL" TargetMode="External"/><Relationship Id="rId12" Type="http://schemas.openxmlformats.org/officeDocument/2006/relationships/hyperlink" Target="http://www.infoseek.com/" TargetMode="External"/><Relationship Id="rId2" Type="http://schemas.openxmlformats.org/officeDocument/2006/relationships/notesSlide" Target="../notesSlides/notesSlide2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alltheweb.com/" TargetMode="External"/><Relationship Id="rId11" Type="http://schemas.openxmlformats.org/officeDocument/2006/relationships/hyperlink" Target="http://www.msn.com/" TargetMode="External"/><Relationship Id="rId5" Type="http://schemas.openxmlformats.org/officeDocument/2006/relationships/hyperlink" Target="http://www.yahoo.com/" TargetMode="External"/><Relationship Id="rId15" Type="http://schemas.openxmlformats.org/officeDocument/2006/relationships/image" Target="../media/image14.png"/><Relationship Id="rId10" Type="http://schemas.openxmlformats.org/officeDocument/2006/relationships/hyperlink" Target="http://www.webcrawler.com/" TargetMode="External"/><Relationship Id="rId4" Type="http://schemas.openxmlformats.org/officeDocument/2006/relationships/hyperlink" Target="http://www.google.com/" TargetMode="External"/><Relationship Id="rId9" Type="http://schemas.openxmlformats.org/officeDocument/2006/relationships/hyperlink" Target="http://www.lycos.com/" TargetMode="External"/><Relationship Id="rId14" Type="http://schemas.openxmlformats.org/officeDocument/2006/relationships/hyperlink" Target="http://www.hotbot.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Ι</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n-US" sz="2800" dirty="0" smtClean="0"/>
              <a:t>8 </a:t>
            </a:r>
            <a:r>
              <a:rPr lang="el-GR" sz="2800" dirty="0" smtClean="0"/>
              <a:t>:</a:t>
            </a:r>
            <a:r>
              <a:rPr lang="en-US" sz="2800" dirty="0" smtClean="0"/>
              <a:t> </a:t>
            </a:r>
            <a:r>
              <a:rPr lang="el-GR" sz="2800" b="1" dirty="0" smtClean="0"/>
              <a:t>Εφαρμογές του </a:t>
            </a:r>
            <a:r>
              <a:rPr lang="en-US" sz="2800" b="1" dirty="0" smtClean="0"/>
              <a:t>Internet</a:t>
            </a:r>
            <a:endParaRPr lang="el-GR" sz="2800" b="1" dirty="0" smtClean="0"/>
          </a:p>
          <a:p>
            <a:endParaRPr lang="el-GR" sz="2000" b="1" dirty="0" smtClean="0"/>
          </a:p>
          <a:p>
            <a:endParaRPr lang="el-GR" sz="20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Πρωτόκολλο </a:t>
            </a:r>
            <a:r>
              <a:rPr lang="en-US" dirty="0"/>
              <a:t>POP</a:t>
            </a:r>
            <a:endParaRPr lang="el-GR" dirty="0"/>
          </a:p>
        </p:txBody>
      </p:sp>
      <p:sp>
        <p:nvSpPr>
          <p:cNvPr id="10" name="Text Placeholder 5"/>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Μειονεκτήματα</a:t>
            </a:r>
          </a:p>
        </p:txBody>
      </p:sp>
      <p:sp>
        <p:nvSpPr>
          <p:cNvPr id="12" name="Content Placeholder 2"/>
          <p:cNvSpPr>
            <a:spLocks noGrp="1"/>
          </p:cNvSpPr>
          <p:nvPr>
            <p:ph sz="quarter" idx="4294967295"/>
          </p:nvPr>
        </p:nvSpPr>
        <p:spPr>
          <a:xfrm>
            <a:off x="502528" y="1777380"/>
            <a:ext cx="4038600" cy="4038600"/>
          </a:xfrm>
          <a:prstGeom prst="rect">
            <a:avLst/>
          </a:prstGeom>
        </p:spPr>
        <p:txBody>
          <a:bodyPr/>
          <a:lstStyle/>
          <a:p>
            <a:r>
              <a:rPr lang="el-GR" sz="2400" dirty="0" smtClean="0"/>
              <a:t>Απλό αλλά με περιορισμένη λειτουργικότητα</a:t>
            </a:r>
          </a:p>
          <a:p>
            <a:r>
              <a:rPr lang="el-GR" sz="2400" dirty="0" smtClean="0"/>
              <a:t>Επιτρέπει το κατέβασμα μηνυμάτων από τον </a:t>
            </a:r>
            <a:r>
              <a:rPr lang="en-US" sz="2400" dirty="0" smtClean="0"/>
              <a:t>mail server </a:t>
            </a:r>
            <a:r>
              <a:rPr lang="el-GR" sz="2400" dirty="0" smtClean="0"/>
              <a:t>στον Η/Υ του χρήστη</a:t>
            </a:r>
            <a:endParaRPr lang="en-US" sz="2400" dirty="0" smtClean="0"/>
          </a:p>
          <a:p>
            <a:r>
              <a:rPr lang="en-US" sz="2400" dirty="0" smtClean="0"/>
              <a:t>POP3</a:t>
            </a:r>
            <a:r>
              <a:rPr lang="el-GR" sz="2400" dirty="0" smtClean="0"/>
              <a:t>: τρέχουσα έκδοση του </a:t>
            </a:r>
            <a:r>
              <a:rPr lang="en-US" sz="2400" dirty="0" smtClean="0"/>
              <a:t>POP</a:t>
            </a:r>
            <a:endParaRPr lang="el-GR" sz="2400" dirty="0"/>
          </a:p>
        </p:txBody>
      </p:sp>
      <p:sp>
        <p:nvSpPr>
          <p:cNvPr id="13" name="Content Placeholder 3"/>
          <p:cNvSpPr>
            <a:spLocks noGrp="1"/>
          </p:cNvSpPr>
          <p:nvPr>
            <p:ph sz="quarter" idx="4294967295"/>
          </p:nvPr>
        </p:nvSpPr>
        <p:spPr>
          <a:xfrm>
            <a:off x="4693528" y="1777380"/>
            <a:ext cx="4038600" cy="4038600"/>
          </a:xfrm>
          <a:prstGeom prst="rect">
            <a:avLst/>
          </a:prstGeom>
        </p:spPr>
        <p:txBody>
          <a:bodyPr/>
          <a:lstStyle/>
          <a:p>
            <a:r>
              <a:rPr lang="el-GR" sz="2400" dirty="0" smtClean="0"/>
              <a:t>Δεν επιτρέπει στον χρήστη να οργανώσει τα μηνύματά του όσο βρίσκονται στον </a:t>
            </a:r>
            <a:r>
              <a:rPr lang="en-US" sz="2400" dirty="0" smtClean="0"/>
              <a:t>mail server</a:t>
            </a:r>
          </a:p>
          <a:p>
            <a:r>
              <a:rPr lang="el-GR" sz="2400" dirty="0" smtClean="0"/>
              <a:t>Δεν επιτρέπει τον έλεγχο των περιεχομένων πριν κατέβουν στο Η/Υ του χρήστη  </a:t>
            </a:r>
            <a:endParaRPr lang="el-GR" sz="2400" dirty="0"/>
          </a:p>
        </p:txBody>
      </p:sp>
      <p:sp>
        <p:nvSpPr>
          <p:cNvPr id="14" name="Text Placeholder 5"/>
          <p:cNvSpPr txBox="1">
            <a:spLocks/>
          </p:cNvSpPr>
          <p:nvPr/>
        </p:nvSpPr>
        <p:spPr>
          <a:xfrm>
            <a:off x="499353"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Πλεονεκτήματα</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318522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Πρωτόκολλο </a:t>
            </a:r>
            <a:r>
              <a:rPr lang="en-US" dirty="0"/>
              <a:t>IMAP</a:t>
            </a:r>
            <a:endParaRPr lang="el-GR" dirty="0"/>
          </a:p>
        </p:txBody>
      </p:sp>
      <p:sp>
        <p:nvSpPr>
          <p:cNvPr id="10" name="Text Placeholder 5"/>
          <p:cNvSpPr txBox="1">
            <a:spLocks/>
          </p:cNvSpPr>
          <p:nvPr/>
        </p:nvSpPr>
        <p:spPr>
          <a:xfrm>
            <a:off x="2915816" y="1201316"/>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Πρόσθετες λειτουργίες</a:t>
            </a:r>
          </a:p>
        </p:txBody>
      </p:sp>
      <p:sp>
        <p:nvSpPr>
          <p:cNvPr id="12" name="Content Placeholder 2"/>
          <p:cNvSpPr>
            <a:spLocks noGrp="1"/>
          </p:cNvSpPr>
          <p:nvPr>
            <p:ph sz="quarter" idx="4294967295"/>
          </p:nvPr>
        </p:nvSpPr>
        <p:spPr>
          <a:xfrm>
            <a:off x="502528" y="1705372"/>
            <a:ext cx="4038600" cy="4038600"/>
          </a:xfrm>
          <a:prstGeom prst="rect">
            <a:avLst/>
          </a:prstGeom>
        </p:spPr>
        <p:txBody>
          <a:bodyPr/>
          <a:lstStyle/>
          <a:p>
            <a:r>
              <a:rPr lang="el-GR" sz="2400" dirty="0"/>
              <a:t>Περισσότερες δυνατότητες από το </a:t>
            </a:r>
            <a:r>
              <a:rPr lang="en-US" sz="2400" dirty="0"/>
              <a:t>POP </a:t>
            </a:r>
            <a:r>
              <a:rPr lang="el-GR" sz="2400" dirty="0"/>
              <a:t>αλλά δεν υποστηρίζεται από όλους τους </a:t>
            </a:r>
            <a:r>
              <a:rPr lang="el-GR" sz="2400" dirty="0" err="1"/>
              <a:t>παρόχους</a:t>
            </a:r>
            <a:endParaRPr lang="en-US" sz="2400" dirty="0"/>
          </a:p>
          <a:p>
            <a:r>
              <a:rPr lang="en-US" sz="2400" dirty="0"/>
              <a:t>IMAP4: </a:t>
            </a:r>
            <a:r>
              <a:rPr lang="el-GR" sz="2400" dirty="0"/>
              <a:t>τρέχουσα έκδοση του </a:t>
            </a:r>
            <a:r>
              <a:rPr lang="en-US" sz="2400" dirty="0"/>
              <a:t>IMAP</a:t>
            </a:r>
            <a:endParaRPr lang="el-GR" sz="2400" dirty="0"/>
          </a:p>
        </p:txBody>
      </p:sp>
      <p:sp>
        <p:nvSpPr>
          <p:cNvPr id="13" name="Content Placeholder 3"/>
          <p:cNvSpPr>
            <a:spLocks noGrp="1"/>
          </p:cNvSpPr>
          <p:nvPr>
            <p:ph sz="quarter" idx="4294967295"/>
          </p:nvPr>
        </p:nvSpPr>
        <p:spPr>
          <a:xfrm>
            <a:off x="4693528" y="1705372"/>
            <a:ext cx="4038600" cy="4038600"/>
          </a:xfrm>
          <a:prstGeom prst="rect">
            <a:avLst/>
          </a:prstGeom>
        </p:spPr>
        <p:txBody>
          <a:bodyPr>
            <a:normAutofit fontScale="92500"/>
          </a:bodyPr>
          <a:lstStyle/>
          <a:p>
            <a:r>
              <a:rPr lang="el-GR" sz="2400" dirty="0"/>
              <a:t>Δυνατότητα ελέγχου κεφαλίδων πριν την ανάκτησή τους</a:t>
            </a:r>
          </a:p>
          <a:p>
            <a:r>
              <a:rPr lang="el-GR" sz="2400" dirty="0"/>
              <a:t>Πραγματοποίηση αναζήτησης στα περιεχόμενα των μηνυμάτων πριν την ανάκτησή τους</a:t>
            </a:r>
          </a:p>
          <a:p>
            <a:r>
              <a:rPr lang="el-GR" sz="2400" dirty="0"/>
              <a:t>Τμηματική ανάκτηση ηλεκτρονικών μηνυμάτων</a:t>
            </a:r>
          </a:p>
          <a:p>
            <a:r>
              <a:rPr lang="el-GR" sz="2400" dirty="0"/>
              <a:t>Δημιουργία ιεραρχίας γραμματοκιβωτίων</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22372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SMTP/MIME</a:t>
            </a:r>
            <a:endParaRPr lang="el-GR" dirty="0"/>
          </a:p>
        </p:txBody>
      </p:sp>
      <p:sp>
        <p:nvSpPr>
          <p:cNvPr id="6" name="Content Placeholder 7"/>
          <p:cNvSpPr>
            <a:spLocks noGrp="1"/>
          </p:cNvSpPr>
          <p:nvPr>
            <p:ph sz="quarter" idx="1"/>
          </p:nvPr>
        </p:nvSpPr>
        <p:spPr>
          <a:xfrm>
            <a:off x="457200" y="1219200"/>
            <a:ext cx="8229600" cy="4937760"/>
          </a:xfrm>
        </p:spPr>
        <p:txBody>
          <a:bodyPr/>
          <a:lstStyle/>
          <a:p>
            <a:r>
              <a:rPr lang="en-US" sz="2800" dirty="0" smtClean="0"/>
              <a:t>MIME = </a:t>
            </a:r>
            <a:r>
              <a:rPr lang="el-GR" sz="2800" dirty="0" smtClean="0"/>
              <a:t>Multi-Purpose Internet Mail Extensions. Είναι ένα σύνολο από επεκτάσεις στα πρότυπα του </a:t>
            </a:r>
            <a:r>
              <a:rPr lang="en-US" sz="2800" dirty="0" smtClean="0"/>
              <a:t>email </a:t>
            </a:r>
            <a:r>
              <a:rPr lang="el-GR" sz="2800" dirty="0" smtClean="0"/>
              <a:t>που επιτρέπουν την ενσωμάτωση πολλών αρχείων πολυμέσων όπως ο ήχος και το βίντεο σε </a:t>
            </a:r>
            <a:r>
              <a:rPr lang="en-US" sz="2800" dirty="0" smtClean="0"/>
              <a:t>emails</a:t>
            </a:r>
            <a:r>
              <a:rPr lang="el-GR" sz="2800" dirty="0" smtClean="0"/>
              <a:t>. </a:t>
            </a:r>
          </a:p>
          <a:p>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435233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Αποστολή </a:t>
            </a:r>
            <a:r>
              <a:rPr lang="en-US" dirty="0"/>
              <a:t>email</a:t>
            </a:r>
            <a:endParaRPr lang="el-GR" dirty="0"/>
          </a:p>
        </p:txBody>
      </p:sp>
      <p:sp>
        <p:nvSpPr>
          <p:cNvPr id="7" name="Rectangle 7"/>
          <p:cNvSpPr txBox="1">
            <a:spLocks noChangeArrowheads="1"/>
          </p:cNvSpPr>
          <p:nvPr/>
        </p:nvSpPr>
        <p:spPr>
          <a:xfrm>
            <a:off x="169580" y="1129309"/>
            <a:ext cx="4690452" cy="458569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1400" dirty="0" smtClean="0">
                <a:solidFill>
                  <a:srgbClr val="FF0000"/>
                </a:solidFill>
              </a:rPr>
              <a:t>Προς</a:t>
            </a:r>
            <a:r>
              <a:rPr lang="en-US" sz="1400" dirty="0" smtClean="0"/>
              <a:t> (</a:t>
            </a:r>
            <a:r>
              <a:rPr lang="el-GR" sz="1400" dirty="0" smtClean="0"/>
              <a:t>αφορά τον κύριο παραλήπτη ή παραλήπτες του μηνύματος</a:t>
            </a:r>
            <a:r>
              <a:rPr lang="en-US" sz="1400" dirty="0" smtClean="0"/>
              <a:t>)</a:t>
            </a:r>
            <a:endParaRPr lang="el-GR" sz="1400" dirty="0" smtClean="0"/>
          </a:p>
          <a:p>
            <a:pPr>
              <a:lnSpc>
                <a:spcPct val="80000"/>
              </a:lnSpc>
            </a:pPr>
            <a:r>
              <a:rPr lang="el-GR" sz="1400" dirty="0" smtClean="0">
                <a:solidFill>
                  <a:srgbClr val="FF0000"/>
                </a:solidFill>
              </a:rPr>
              <a:t>Κοινοποίηση</a:t>
            </a:r>
            <a:r>
              <a:rPr lang="el-GR" sz="1400" dirty="0" smtClean="0"/>
              <a:t> (αφορά παραλήπτες του μηνύματος οι οποίοι θα λάβουν και αυτοί το μήνυμα εν γνώσει των υπολοίπων παραληπτών)</a:t>
            </a:r>
          </a:p>
          <a:p>
            <a:pPr>
              <a:lnSpc>
                <a:spcPct val="80000"/>
              </a:lnSpc>
            </a:pPr>
            <a:r>
              <a:rPr lang="el-GR" sz="1400" dirty="0" smtClean="0">
                <a:solidFill>
                  <a:srgbClr val="FF0000"/>
                </a:solidFill>
              </a:rPr>
              <a:t>Ιδιαίτερη κοινοποίηση</a:t>
            </a:r>
            <a:r>
              <a:rPr lang="el-GR" sz="1400" dirty="0" smtClean="0"/>
              <a:t> (είναι παραλήπτες του μηνύματος οι οποίοι θα λάβουν και αυτοί το μήνυμα χωρίς όμως οι άλλοι παραλήπτες να το γνωρίζουν)</a:t>
            </a:r>
          </a:p>
          <a:p>
            <a:pPr>
              <a:lnSpc>
                <a:spcPct val="80000"/>
              </a:lnSpc>
            </a:pPr>
            <a:r>
              <a:rPr lang="el-GR" sz="1400" dirty="0" smtClean="0">
                <a:solidFill>
                  <a:srgbClr val="FF0000"/>
                </a:solidFill>
              </a:rPr>
              <a:t>Θέμα</a:t>
            </a:r>
            <a:r>
              <a:rPr lang="el-GR" sz="1400" dirty="0" smtClean="0"/>
              <a:t> (σύντομη περιγραφή του μηνύματος)</a:t>
            </a:r>
          </a:p>
          <a:p>
            <a:pPr>
              <a:lnSpc>
                <a:spcPct val="80000"/>
              </a:lnSpc>
            </a:pPr>
            <a:r>
              <a:rPr lang="el-GR" sz="1400" dirty="0" smtClean="0"/>
              <a:t>Επισυνάψεις (Αρχεία τα οποία αποστέλλονται μαζί με το μήνυμα και τα οποία μπορεί να είναι προγράμματα ή αρχεία δεδομένων εφαρμογών όπως το </a:t>
            </a:r>
            <a:r>
              <a:rPr lang="en-US" sz="1400" dirty="0" smtClean="0"/>
              <a:t>excel, </a:t>
            </a:r>
            <a:r>
              <a:rPr lang="el-GR" sz="1400" dirty="0" smtClean="0"/>
              <a:t>το </a:t>
            </a:r>
            <a:r>
              <a:rPr lang="en-US" sz="1400" dirty="0" smtClean="0"/>
              <a:t>word </a:t>
            </a:r>
            <a:r>
              <a:rPr lang="el-GR" sz="1400" dirty="0" err="1" smtClean="0"/>
              <a:t>κλπ</a:t>
            </a:r>
            <a:r>
              <a:rPr lang="el-GR" sz="1400" dirty="0" smtClean="0"/>
              <a:t>)</a:t>
            </a:r>
          </a:p>
          <a:p>
            <a:pPr>
              <a:lnSpc>
                <a:spcPct val="80000"/>
              </a:lnSpc>
            </a:pPr>
            <a:r>
              <a:rPr lang="el-GR" sz="1400" dirty="0" smtClean="0">
                <a:solidFill>
                  <a:srgbClr val="FF0000"/>
                </a:solidFill>
              </a:rPr>
              <a:t>Σήμανση</a:t>
            </a:r>
            <a:r>
              <a:rPr lang="el-GR" sz="1400" dirty="0" smtClean="0"/>
              <a:t> (Υψηλή ή Κανονική ή Χαμηλή)</a:t>
            </a:r>
            <a:endParaRPr lang="en-US" sz="1400" dirty="0" smtClean="0"/>
          </a:p>
          <a:p>
            <a:pPr>
              <a:lnSpc>
                <a:spcPct val="80000"/>
              </a:lnSpc>
            </a:pPr>
            <a:r>
              <a:rPr lang="el-GR" sz="1400" dirty="0" smtClean="0">
                <a:solidFill>
                  <a:srgbClr val="FF0000"/>
                </a:solidFill>
              </a:rPr>
              <a:t>Κείμενο </a:t>
            </a:r>
            <a:r>
              <a:rPr lang="el-GR" sz="1400" dirty="0" smtClean="0"/>
              <a:t>(Το κύριο κείμενο του μηνύματος)</a:t>
            </a:r>
            <a:endParaRPr lang="en-US" sz="1400" dirty="0" smtClean="0"/>
          </a:p>
          <a:p>
            <a:pPr>
              <a:lnSpc>
                <a:spcPct val="80000"/>
              </a:lnSpc>
            </a:pPr>
            <a:r>
              <a:rPr lang="el-GR" sz="1400" dirty="0" smtClean="0">
                <a:solidFill>
                  <a:srgbClr val="FF0000"/>
                </a:solidFill>
              </a:rPr>
              <a:t>Απόδειξη παραλαβής</a:t>
            </a:r>
          </a:p>
          <a:p>
            <a:pPr>
              <a:lnSpc>
                <a:spcPct val="80000"/>
              </a:lnSpc>
            </a:pPr>
            <a:r>
              <a:rPr lang="el-GR" sz="1400" dirty="0" smtClean="0"/>
              <a:t>Ένα μήνυμα προκειμένου να αποσταλεί τοποθετείται στα εξερχόμενα</a:t>
            </a:r>
            <a:r>
              <a:rPr lang="en-US" sz="1400" dirty="0" smtClean="0"/>
              <a:t> </a:t>
            </a:r>
            <a:r>
              <a:rPr lang="el-GR" sz="1400" dirty="0" smtClean="0"/>
              <a:t>(</a:t>
            </a:r>
            <a:r>
              <a:rPr lang="en-US" sz="1400" dirty="0" smtClean="0"/>
              <a:t>outbox</a:t>
            </a:r>
            <a:r>
              <a:rPr lang="el-GR" sz="1400" dirty="0" smtClean="0"/>
              <a:t>) και όταν ολοκληρωθεί η αποστολή τοποθετείται στα απεσταλμένα </a:t>
            </a:r>
            <a:r>
              <a:rPr lang="en-US" sz="1400" dirty="0" smtClean="0"/>
              <a:t>(sent items).</a:t>
            </a:r>
            <a:endParaRPr lang="el-GR" sz="1400" dirty="0" smtClean="0"/>
          </a:p>
        </p:txBody>
      </p:sp>
      <p:pic>
        <p:nvPicPr>
          <p:cNvPr id="8" name="Picture 6"/>
          <p:cNvPicPr>
            <a:picLocks noGrp="1" noChangeAspect="1" noChangeArrowheads="1"/>
          </p:cNvPicPr>
          <p:nvPr>
            <p:ph sz="quarter" idx="4294967295"/>
          </p:nvPr>
        </p:nvPicPr>
        <p:blipFill>
          <a:blip r:embed="rId3" cstate="print"/>
          <a:srcRect/>
          <a:stretch>
            <a:fillRect/>
          </a:stretch>
        </p:blipFill>
        <p:spPr>
          <a:xfrm>
            <a:off x="4956662" y="1345332"/>
            <a:ext cx="3922938" cy="1584000"/>
          </a:xfrm>
          <a:prstGeom prst="rect">
            <a:avLst/>
          </a:prstGeom>
          <a:noFill/>
        </p:spPr>
      </p:pic>
      <p:pic>
        <p:nvPicPr>
          <p:cNvPr id="9" name="Picture 9"/>
          <p:cNvPicPr>
            <a:picLocks noGrp="1" noChangeAspect="1" noChangeArrowheads="1"/>
          </p:cNvPicPr>
          <p:nvPr>
            <p:ph sz="quarter" idx="4294967295"/>
          </p:nvPr>
        </p:nvPicPr>
        <p:blipFill>
          <a:blip r:embed="rId4" cstate="print"/>
          <a:srcRect/>
          <a:stretch>
            <a:fillRect/>
          </a:stretch>
        </p:blipFill>
        <p:spPr>
          <a:xfrm>
            <a:off x="4932040" y="3030010"/>
            <a:ext cx="3959225" cy="2411413"/>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29000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Netiquette</a:t>
            </a:r>
            <a:endParaRPr lang="el-GR" dirty="0"/>
          </a:p>
        </p:txBody>
      </p:sp>
      <p:sp>
        <p:nvSpPr>
          <p:cNvPr id="6" name="Content Placeholder 7"/>
          <p:cNvSpPr>
            <a:spLocks noGrp="1"/>
          </p:cNvSpPr>
          <p:nvPr>
            <p:ph sz="quarter" idx="1"/>
          </p:nvPr>
        </p:nvSpPr>
        <p:spPr>
          <a:xfrm>
            <a:off x="457200" y="1219200"/>
            <a:ext cx="8229600" cy="4495800"/>
          </a:xfrm>
        </p:spPr>
        <p:txBody>
          <a:bodyPr>
            <a:normAutofit fontScale="85000" lnSpcReduction="20000"/>
          </a:bodyPr>
          <a:lstStyle/>
          <a:p>
            <a:r>
              <a:rPr lang="el-GR" dirty="0" smtClean="0"/>
              <a:t>Όχι κενό </a:t>
            </a:r>
            <a:r>
              <a:rPr lang="en-US" dirty="0" smtClean="0"/>
              <a:t>Subject line</a:t>
            </a:r>
            <a:endParaRPr lang="el-GR" dirty="0" smtClean="0"/>
          </a:p>
          <a:p>
            <a:r>
              <a:rPr lang="en-US" dirty="0" smtClean="0"/>
              <a:t>Subject line </a:t>
            </a:r>
            <a:r>
              <a:rPr lang="el-GR" dirty="0" smtClean="0"/>
              <a:t>με σαφές περιεχόμενο</a:t>
            </a:r>
          </a:p>
          <a:p>
            <a:r>
              <a:rPr lang="el-GR" dirty="0" smtClean="0"/>
              <a:t>Όχι όλα κεφαλαία</a:t>
            </a:r>
          </a:p>
          <a:p>
            <a:r>
              <a:rPr lang="el-GR" dirty="0" smtClean="0"/>
              <a:t>Σύντομα μηνύματα</a:t>
            </a:r>
          </a:p>
          <a:p>
            <a:r>
              <a:rPr lang="el-GR" dirty="0" smtClean="0"/>
              <a:t>Όχι μεγάλα συνημμένα</a:t>
            </a:r>
          </a:p>
          <a:p>
            <a:r>
              <a:rPr lang="el-GR" dirty="0" smtClean="0"/>
              <a:t>Αποφυγή μορφοποιήσεων </a:t>
            </a:r>
          </a:p>
          <a:p>
            <a:r>
              <a:rPr lang="el-GR" dirty="0" smtClean="0"/>
              <a:t>Συμπερίληψη πολλών σιευθύνσεων στο </a:t>
            </a:r>
            <a:r>
              <a:rPr lang="en-US" dirty="0" smtClean="0"/>
              <a:t>To:</a:t>
            </a:r>
          </a:p>
          <a:p>
            <a:r>
              <a:rPr lang="el-GR" dirty="0" smtClean="0"/>
              <a:t>Έλεγχος για ορθογραφικά και γραμματικά λάθη</a:t>
            </a:r>
          </a:p>
          <a:p>
            <a:r>
              <a:rPr lang="el-GR" dirty="0" smtClean="0"/>
              <a:t>Αποφυγή αποστολής αρχείων </a:t>
            </a:r>
            <a:r>
              <a:rPr lang="en-US" dirty="0" smtClean="0"/>
              <a:t>Office (doc, </a:t>
            </a:r>
            <a:r>
              <a:rPr lang="en-US" dirty="0" err="1" smtClean="0"/>
              <a:t>xls</a:t>
            </a:r>
            <a:r>
              <a:rPr lang="en-US" dirty="0" smtClean="0"/>
              <a:t>, </a:t>
            </a:r>
            <a:r>
              <a:rPr lang="en-US" dirty="0" err="1" smtClean="0"/>
              <a:t>ppt</a:t>
            </a:r>
            <a:r>
              <a:rPr lang="en-US" dirty="0" smtClean="0"/>
              <a:t>)</a:t>
            </a:r>
          </a:p>
          <a:p>
            <a:pPr>
              <a:buNone/>
            </a:pPr>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722379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a:t>
            </a:r>
            <a:endParaRPr lang="el-GR" dirty="0"/>
          </a:p>
        </p:txBody>
      </p:sp>
      <p:sp>
        <p:nvSpPr>
          <p:cNvPr id="5" name="Rectangle 3"/>
          <p:cNvSpPr txBox="1">
            <a:spLocks noChangeArrowheads="1"/>
          </p:cNvSpPr>
          <p:nvPr/>
        </p:nvSpPr>
        <p:spPr>
          <a:xfrm>
            <a:off x="457200" y="1219200"/>
            <a:ext cx="8229600" cy="493776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smtClean="0"/>
              <a:t>To SPAM </a:t>
            </a:r>
            <a:r>
              <a:rPr lang="el-GR" sz="2000" smtClean="0"/>
              <a:t>αναφέρεται στα αυτόκλητα ηλεκτρονικά μηνύματα τα οποία στέλνονται σε μεγάλες ποσότητες προκειμένου να διαφημίσουν προϊόντα και υπηρεσίες σε αποδέκτες οι οποίοι δεν το είχαν ζητήσει</a:t>
            </a:r>
            <a:r>
              <a:rPr lang="en-US" sz="2000" smtClean="0"/>
              <a:t>.</a:t>
            </a:r>
            <a:endParaRPr lang="el-GR" sz="2000" smtClean="0"/>
          </a:p>
          <a:p>
            <a:pPr>
              <a:lnSpc>
                <a:spcPct val="80000"/>
              </a:lnSpc>
            </a:pPr>
            <a:r>
              <a:rPr lang="el-GR" sz="2000" smtClean="0"/>
              <a:t>Σε πολλές περιπτώσεις οι λίστες </a:t>
            </a:r>
            <a:r>
              <a:rPr lang="en-US" sz="2000" smtClean="0"/>
              <a:t>emails </a:t>
            </a:r>
            <a:r>
              <a:rPr lang="el-GR" sz="2000" smtClean="0"/>
              <a:t>που χρησιμοποιούν οι </a:t>
            </a:r>
            <a:r>
              <a:rPr lang="en-US" sz="2000" smtClean="0"/>
              <a:t>spammers </a:t>
            </a:r>
            <a:r>
              <a:rPr lang="el-GR" sz="2000" smtClean="0"/>
              <a:t>δημιουργούνται ψάχνοντας </a:t>
            </a:r>
            <a:r>
              <a:rPr lang="en-US" sz="2000" smtClean="0"/>
              <a:t>email </a:t>
            </a:r>
            <a:r>
              <a:rPr lang="el-GR" sz="2000" smtClean="0"/>
              <a:t>διευθύνσεις σε ιστοσελίδες, στο </a:t>
            </a:r>
            <a:r>
              <a:rPr lang="en-US" sz="2000" smtClean="0"/>
              <a:t>IRC, </a:t>
            </a:r>
            <a:r>
              <a:rPr lang="el-GR" sz="2000" smtClean="0"/>
              <a:t>σε </a:t>
            </a:r>
            <a:r>
              <a:rPr lang="en-US" sz="2000" smtClean="0"/>
              <a:t>newsgroups </a:t>
            </a:r>
            <a:r>
              <a:rPr lang="el-GR" sz="2000" smtClean="0"/>
              <a:t>και σε </a:t>
            </a:r>
            <a:r>
              <a:rPr lang="en-US" sz="2000" smtClean="0"/>
              <a:t>chat rooms.</a:t>
            </a:r>
          </a:p>
          <a:p>
            <a:pPr>
              <a:lnSpc>
                <a:spcPct val="80000"/>
              </a:lnSpc>
            </a:pPr>
            <a:r>
              <a:rPr lang="el-GR" sz="2000" smtClean="0"/>
              <a:t>Λόγω του ότι το Internet είναι ένα δημόσιο δίκτυο η αντιμετώπιση του </a:t>
            </a:r>
            <a:r>
              <a:rPr lang="en-US" sz="2000" smtClean="0"/>
              <a:t>spam </a:t>
            </a:r>
            <a:r>
              <a:rPr lang="el-GR" sz="2000" smtClean="0"/>
              <a:t>χωρίς να θιχθεί ο φιλελεύθερος χαρακτήρας του είναι δύσκολος. </a:t>
            </a:r>
          </a:p>
          <a:p>
            <a:pPr>
              <a:lnSpc>
                <a:spcPct val="80000"/>
              </a:lnSpc>
            </a:pPr>
            <a:r>
              <a:rPr lang="el-GR" sz="2000" smtClean="0"/>
              <a:t>Ωστόσο μπορούν να χρησιμοποιηθούν φίλτρα στα email προγράμματα τα οποία αφαιρούν τα περισσότερα spam </a:t>
            </a:r>
            <a:r>
              <a:rPr lang="en-US" sz="2000" smtClean="0"/>
              <a:t>emails</a:t>
            </a:r>
            <a:r>
              <a:rPr lang="el-GR" sz="2000" smtClean="0"/>
              <a:t>. </a:t>
            </a:r>
            <a:endParaRPr lang="el-GR" sz="2000" dirty="0" smtClean="0"/>
          </a:p>
        </p:txBody>
      </p:sp>
      <p:pic>
        <p:nvPicPr>
          <p:cNvPr id="7" name="Picture 4"/>
          <p:cNvPicPr>
            <a:picLocks noChangeAspect="1" noChangeArrowheads="1"/>
          </p:cNvPicPr>
          <p:nvPr/>
        </p:nvPicPr>
        <p:blipFill>
          <a:blip r:embed="rId3" cstate="print"/>
          <a:srcRect/>
          <a:stretch>
            <a:fillRect/>
          </a:stretch>
        </p:blipFill>
        <p:spPr bwMode="auto">
          <a:xfrm>
            <a:off x="6300192" y="4009628"/>
            <a:ext cx="2095500" cy="1600200"/>
          </a:xfrm>
          <a:prstGeom prst="rect">
            <a:avLst/>
          </a:prstGeom>
          <a:noFill/>
          <a:ln w="9525">
            <a:noFill/>
            <a:miter lim="800000"/>
            <a:headEnd/>
            <a:tailEnd/>
          </a:ln>
        </p:spPr>
      </p:pic>
      <p:sp>
        <p:nvSpPr>
          <p:cNvPr id="8" name="TextBox 7"/>
          <p:cNvSpPr txBox="1"/>
          <p:nvPr/>
        </p:nvSpPr>
        <p:spPr>
          <a:xfrm>
            <a:off x="1187624" y="4585692"/>
            <a:ext cx="453650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“Two years from now, spam will be solved” </a:t>
            </a:r>
          </a:p>
          <a:p>
            <a:pPr algn="r"/>
            <a:r>
              <a:rPr lang="en-US" dirty="0" smtClean="0"/>
              <a:t>Bill Gates - 2004</a:t>
            </a:r>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3193784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fontScale="90000"/>
          </a:bodyPr>
          <a:lstStyle/>
          <a:p>
            <a:r>
              <a:rPr lang="el-GR" dirty="0"/>
              <a:t>Πρωτόκολλο μεταφοράς αρχείων</a:t>
            </a:r>
            <a:r>
              <a:rPr lang="en-US" dirty="0"/>
              <a:t> (FTP)</a:t>
            </a:r>
            <a:endParaRPr lang="el-GR" dirty="0"/>
          </a:p>
        </p:txBody>
      </p:sp>
      <p:sp>
        <p:nvSpPr>
          <p:cNvPr id="6" name="Content Placeholder 2"/>
          <p:cNvSpPr>
            <a:spLocks noGrp="1"/>
          </p:cNvSpPr>
          <p:nvPr>
            <p:ph sz="quarter" idx="1"/>
          </p:nvPr>
        </p:nvSpPr>
        <p:spPr>
          <a:xfrm>
            <a:off x="457200" y="1219200"/>
            <a:ext cx="4114800" cy="4230588"/>
          </a:xfrm>
        </p:spPr>
        <p:txBody>
          <a:bodyPr/>
          <a:lstStyle/>
          <a:p>
            <a:pPr eaLnBrk="1" hangingPunct="1">
              <a:lnSpc>
                <a:spcPct val="80000"/>
              </a:lnSpc>
            </a:pPr>
            <a:r>
              <a:rPr lang="en-US" sz="2000" dirty="0" smtClean="0"/>
              <a:t>FTP = File Transfer Protocol</a:t>
            </a:r>
            <a:endParaRPr lang="el-GR" sz="2000" dirty="0" smtClean="0"/>
          </a:p>
          <a:p>
            <a:pPr eaLnBrk="1" hangingPunct="1">
              <a:lnSpc>
                <a:spcPct val="80000"/>
              </a:lnSpc>
            </a:pPr>
            <a:r>
              <a:rPr lang="el-GR" sz="2000" dirty="0" smtClean="0"/>
              <a:t>Το</a:t>
            </a:r>
            <a:r>
              <a:rPr lang="en-US" sz="2000" dirty="0" smtClean="0"/>
              <a:t> FTP </a:t>
            </a:r>
            <a:r>
              <a:rPr lang="el-GR" sz="2000" dirty="0" smtClean="0"/>
              <a:t>επιτρέπει την μεταφορά αρχείων από ένα Η/Υ του διαδικτύου σε έναν άλλο. </a:t>
            </a:r>
          </a:p>
          <a:p>
            <a:pPr eaLnBrk="1" hangingPunct="1">
              <a:lnSpc>
                <a:spcPct val="80000"/>
              </a:lnSpc>
            </a:pPr>
            <a:r>
              <a:rPr lang="el-GR" sz="2000" dirty="0" smtClean="0"/>
              <a:t>Επιλύει προβλήματα που έχουν να κάνουν με την πιθανή διαφορετική κωδικοποίηση που χρησιμοποιεί το κάθε μηχάνημα, εντοπίζει τυχόν σφάλματα μετάδοσης και καθιστά δυνατή την επαναμετάδοση προκειμένου να διορθώσει αυτόματα τα κατεστραμμένα πακέτα πληροφοριών. </a:t>
            </a:r>
          </a:p>
        </p:txBody>
      </p:sp>
      <p:sp>
        <p:nvSpPr>
          <p:cNvPr id="9" name="Content Placeholder 3"/>
          <p:cNvSpPr txBox="1">
            <a:spLocks/>
          </p:cNvSpPr>
          <p:nvPr/>
        </p:nvSpPr>
        <p:spPr>
          <a:xfrm>
            <a:off x="4632198" y="1216152"/>
            <a:ext cx="4404298" cy="44496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000" dirty="0" smtClean="0"/>
              <a:t>Το </a:t>
            </a:r>
            <a:r>
              <a:rPr lang="en-US" sz="2000" dirty="0" smtClean="0"/>
              <a:t>FTP </a:t>
            </a:r>
            <a:r>
              <a:rPr lang="el-GR" sz="2000" dirty="0" smtClean="0"/>
              <a:t>εγκαθιδρύει δύο συνδέσεις ανάμεσα στους επικοινωνούντες υπολογιστές μια για την μεταφορά δεδομένων και μια για πληροφορίες ελέγχου (έναρξη μεταφοράς,…). Η σύνδεση ελέγχου είναι ενεργή καθ' όλη την συνεδρία </a:t>
            </a:r>
            <a:r>
              <a:rPr lang="en-US" sz="2000" dirty="0" smtClean="0"/>
              <a:t>FTP </a:t>
            </a:r>
            <a:r>
              <a:rPr lang="el-GR" sz="2000" dirty="0" smtClean="0"/>
              <a:t>ενώ η σύνδεση δεδομένων είναι ανοικτή μόνο όταν υπάρχουν δεδομένα προς μεταφορά.</a:t>
            </a:r>
          </a:p>
          <a:p>
            <a:pPr>
              <a:lnSpc>
                <a:spcPct val="80000"/>
              </a:lnSpc>
            </a:pPr>
            <a:r>
              <a:rPr lang="el-GR" sz="2000" dirty="0" smtClean="0"/>
              <a:t>Ανώνυμο </a:t>
            </a:r>
            <a:r>
              <a:rPr lang="en-US" sz="2000" dirty="0" smtClean="0"/>
              <a:t>(a</a:t>
            </a:r>
            <a:r>
              <a:rPr lang="el-GR" sz="2000" dirty="0" err="1" smtClean="0"/>
              <a:t>nonymous</a:t>
            </a:r>
            <a:r>
              <a:rPr lang="en-US" sz="2000" dirty="0" smtClean="0"/>
              <a:t>)</a:t>
            </a:r>
            <a:r>
              <a:rPr lang="el-GR" sz="2000" dirty="0" smtClean="0"/>
              <a:t> FTP είναι η μεταφορά αρχείων μεταξύ τοποθεσιών που δεν απαιτούν οι χρήστες να αναγνωρίζονται με κωδικό και διαδικασία σύνδεσης (</a:t>
            </a:r>
            <a:r>
              <a:rPr lang="en-US" sz="2000" dirty="0" smtClean="0"/>
              <a:t>log in</a:t>
            </a:r>
            <a:r>
              <a:rPr lang="el-GR" sz="2000" dirty="0" smtClean="0"/>
              <a:t>). Το ανώνυμο FTP δεν είναι ασφαλές επειδή όλοι οι χρήστες του </a:t>
            </a:r>
            <a:r>
              <a:rPr lang="en-US" sz="2000" dirty="0" smtClean="0"/>
              <a:t>Internet </a:t>
            </a:r>
            <a:r>
              <a:rPr lang="el-GR" sz="2000" dirty="0" smtClean="0"/>
              <a:t>έχουν πρόσβαση στα δεδομένα.</a:t>
            </a:r>
          </a:p>
          <a:p>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376767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Απομακρυσμένη σύνδεση </a:t>
            </a:r>
            <a:r>
              <a:rPr lang="en-US" dirty="0"/>
              <a:t>TELNET</a:t>
            </a:r>
            <a:endParaRPr lang="el-GR" dirty="0"/>
          </a:p>
        </p:txBody>
      </p:sp>
      <p:sp>
        <p:nvSpPr>
          <p:cNvPr id="7" name="Content Placeholder 2"/>
          <p:cNvSpPr>
            <a:spLocks noGrp="1"/>
          </p:cNvSpPr>
          <p:nvPr>
            <p:ph sz="quarter" idx="1"/>
          </p:nvPr>
        </p:nvSpPr>
        <p:spPr>
          <a:xfrm>
            <a:off x="457200" y="1219200"/>
            <a:ext cx="4546848" cy="4937760"/>
          </a:xfrm>
        </p:spPr>
        <p:txBody>
          <a:bodyPr>
            <a:normAutofit/>
          </a:bodyPr>
          <a:lstStyle/>
          <a:p>
            <a:pPr eaLnBrk="1" hangingPunct="1">
              <a:lnSpc>
                <a:spcPct val="80000"/>
              </a:lnSpc>
            </a:pPr>
            <a:r>
              <a:rPr lang="en-US" sz="2000" dirty="0" smtClean="0"/>
              <a:t>To TELNET </a:t>
            </a:r>
            <a:r>
              <a:rPr lang="el-GR" sz="2000" dirty="0" smtClean="0"/>
              <a:t>(</a:t>
            </a:r>
            <a:r>
              <a:rPr lang="en-US" sz="2000" dirty="0" smtClean="0"/>
              <a:t>Terminal </a:t>
            </a:r>
            <a:r>
              <a:rPr lang="en-US" sz="2000" dirty="0" err="1" smtClean="0"/>
              <a:t>NETwork</a:t>
            </a:r>
            <a:r>
              <a:rPr lang="el-GR" sz="2000" dirty="0" smtClean="0"/>
              <a:t>)</a:t>
            </a:r>
            <a:r>
              <a:rPr lang="en-US" sz="2000" dirty="0" smtClean="0"/>
              <a:t> </a:t>
            </a:r>
            <a:r>
              <a:rPr lang="el-GR" sz="2000" dirty="0" smtClean="0"/>
              <a:t>είναι ένα πρόγραμμα πελάτη διακομιστή γενικής χρήσης το οποίο επιτρέπει σε ένα χρήστη να εκτελεί κάποιο πρόγραμμα εφαρμογής σε ένα απομακρυσμένο Η/Υ σαν να βρισκόταν σε αυτόν το Η/Υ τοπικά.</a:t>
            </a:r>
          </a:p>
          <a:p>
            <a:pPr eaLnBrk="1" hangingPunct="1">
              <a:lnSpc>
                <a:spcPct val="80000"/>
              </a:lnSpc>
            </a:pPr>
            <a:r>
              <a:rPr lang="el-GR" sz="2000" dirty="0" smtClean="0"/>
              <a:t>Η διαδικασία απομακρυσμένης πρόσβασης στον Η/Υ ονομάζεται </a:t>
            </a:r>
            <a:r>
              <a:rPr lang="en-US" sz="2000" dirty="0" smtClean="0"/>
              <a:t>remote login.</a:t>
            </a:r>
          </a:p>
          <a:p>
            <a:pPr eaLnBrk="1" hangingPunct="1">
              <a:lnSpc>
                <a:spcPct val="80000"/>
              </a:lnSpc>
            </a:pPr>
            <a:r>
              <a:rPr lang="el-GR" sz="2000" dirty="0" smtClean="0"/>
              <a:t>Αυτό που βλέπει ο χρήστης στην οθόνη του είναι μια οθόνη τερματικού την οποία μπορεί να χρησιμοποιήσει προκειμένου να εισάγει εντολές τις οποίες πρόκειται να εκτελέσει το απομακρυσμένο σύστημα.</a:t>
            </a:r>
          </a:p>
          <a:p>
            <a:endParaRPr lang="el-GR" sz="2000" dirty="0"/>
          </a:p>
        </p:txBody>
      </p:sp>
      <p:pic>
        <p:nvPicPr>
          <p:cNvPr id="8" name="Picture 5"/>
          <p:cNvPicPr>
            <a:picLocks noChangeAspect="1" noChangeArrowheads="1"/>
          </p:cNvPicPr>
          <p:nvPr/>
        </p:nvPicPr>
        <p:blipFill>
          <a:blip r:embed="rId3" cstate="print"/>
          <a:srcRect/>
          <a:stretch>
            <a:fillRect/>
          </a:stretch>
        </p:blipFill>
        <p:spPr>
          <a:xfrm>
            <a:off x="4572000" y="2281436"/>
            <a:ext cx="4486569" cy="1440160"/>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4159754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Παγκόσμιος ιστός </a:t>
            </a:r>
            <a:r>
              <a:rPr lang="en-US" dirty="0"/>
              <a:t>WWW</a:t>
            </a:r>
            <a:endParaRPr lang="el-GR" dirty="0"/>
          </a:p>
        </p:txBody>
      </p:sp>
      <p:sp>
        <p:nvSpPr>
          <p:cNvPr id="6" name="Content Placeholder 2"/>
          <p:cNvSpPr>
            <a:spLocks noGrp="1"/>
          </p:cNvSpPr>
          <p:nvPr>
            <p:ph sz="quarter" idx="1"/>
          </p:nvPr>
        </p:nvSpPr>
        <p:spPr>
          <a:xfrm>
            <a:off x="457200" y="1219200"/>
            <a:ext cx="4174998" cy="4937760"/>
          </a:xfrm>
        </p:spPr>
        <p:txBody>
          <a:bodyPr/>
          <a:lstStyle/>
          <a:p>
            <a:pPr eaLnBrk="1" hangingPunct="1">
              <a:lnSpc>
                <a:spcPct val="80000"/>
              </a:lnSpc>
            </a:pPr>
            <a:r>
              <a:rPr lang="el-GR" sz="1800" b="1" dirty="0" smtClean="0"/>
              <a:t>Κατανεμημένος τρόπος αποθήκευσης των πληροφοριών</a:t>
            </a:r>
            <a:r>
              <a:rPr lang="el-GR" sz="1800" dirty="0" smtClean="0"/>
              <a:t>: Αντί όλες οι πληροφορίες να φιλοξενούνται σε ένα σημείο ο κάτοχος της πληροφορίας την αποθηκεύει στα δικά του υπολογιστικά συστήματα και την κάνει διαθέσιμη στους άλλους μέσω του </a:t>
            </a:r>
            <a:r>
              <a:rPr lang="en-US" sz="1800" dirty="0" smtClean="0"/>
              <a:t>Internet.</a:t>
            </a:r>
          </a:p>
          <a:p>
            <a:pPr eaLnBrk="1" hangingPunct="1">
              <a:lnSpc>
                <a:spcPct val="80000"/>
              </a:lnSpc>
            </a:pPr>
            <a:r>
              <a:rPr lang="el-GR" sz="1800" b="1" dirty="0" smtClean="0"/>
              <a:t>Υπερκείμενο</a:t>
            </a:r>
            <a:r>
              <a:rPr lang="el-GR" sz="1800" dirty="0" smtClean="0"/>
              <a:t>: Πρόκειται για έγγραφα που περιέχουν λέξεις, φράσεις και εικόνες οι οποίες συνδέονται με άλλα έγγραφα που μπορούν να περιέχουν κείμενο ήχο και βίντεο.</a:t>
            </a:r>
          </a:p>
          <a:p>
            <a:pPr eaLnBrk="1" hangingPunct="1">
              <a:lnSpc>
                <a:spcPct val="80000"/>
              </a:lnSpc>
            </a:pPr>
            <a:r>
              <a:rPr lang="en-US" sz="1800" dirty="0" smtClean="0"/>
              <a:t>Home page: </a:t>
            </a:r>
            <a:r>
              <a:rPr lang="el-GR" sz="1800" dirty="0" smtClean="0"/>
              <a:t>Είναι η αρχική σελίδα από ένα δικτυακό τόπο που έχει αναπτύξει ένας οργανισμός, μια επιχείρηση ή ένας μεμονωμένος χρήστης.</a:t>
            </a:r>
          </a:p>
          <a:p>
            <a:endParaRPr lang="el-GR" sz="1800" dirty="0"/>
          </a:p>
        </p:txBody>
      </p:sp>
      <p:sp>
        <p:nvSpPr>
          <p:cNvPr id="9" name="Content Placeholder 3"/>
          <p:cNvSpPr txBox="1">
            <a:spLocks/>
          </p:cNvSpPr>
          <p:nvPr/>
        </p:nvSpPr>
        <p:spPr>
          <a:xfrm>
            <a:off x="4632198" y="1216152"/>
            <a:ext cx="4188274"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smtClean="0"/>
              <a:t>HTTP (</a:t>
            </a:r>
            <a:r>
              <a:rPr lang="en-US" sz="1600" dirty="0" err="1" smtClean="0"/>
              <a:t>HyperText</a:t>
            </a:r>
            <a:r>
              <a:rPr lang="en-US" sz="1600" dirty="0" smtClean="0"/>
              <a:t> Transfer Protocol)</a:t>
            </a:r>
            <a:r>
              <a:rPr lang="el-GR" sz="1600" dirty="0" smtClean="0"/>
              <a:t>. Χρησιμοποιείται για την προσπέλαση και την μεταφορά εγγράφων του παγκόσμιου ιστού (</a:t>
            </a:r>
            <a:r>
              <a:rPr lang="en-US" sz="1600" dirty="0" smtClean="0"/>
              <a:t>World Wide Web</a:t>
            </a:r>
            <a:r>
              <a:rPr lang="el-GR" sz="1600" dirty="0" smtClean="0"/>
              <a:t>)</a:t>
            </a:r>
            <a:r>
              <a:rPr lang="en-US" sz="1600" dirty="0" smtClean="0"/>
              <a:t>. </a:t>
            </a:r>
            <a:r>
              <a:rPr lang="el-GR" sz="1600" dirty="0" smtClean="0"/>
              <a:t>Είναι ειδικά σχεδιασμένο για την μεταφορά εγγράφων υπερκειμένου.</a:t>
            </a:r>
          </a:p>
          <a:p>
            <a:pPr>
              <a:lnSpc>
                <a:spcPct val="80000"/>
              </a:lnSpc>
            </a:pPr>
            <a:r>
              <a:rPr lang="el-GR" sz="1600" dirty="0" smtClean="0"/>
              <a:t>Όλες οι ιστοσελίδες του διαδικτύου ξεκινάνε με το </a:t>
            </a:r>
            <a:r>
              <a:rPr lang="en-US" sz="1600" dirty="0" smtClean="0"/>
              <a:t>http:// </a:t>
            </a:r>
            <a:r>
              <a:rPr lang="el-GR" sz="1600" dirty="0" smtClean="0"/>
              <a:t>διότι αυτό είναι το πρωτόκολλο το οποίο ακολουθούν οι διακομιστές </a:t>
            </a:r>
            <a:r>
              <a:rPr lang="en-US" sz="1600" dirty="0" smtClean="0"/>
              <a:t>web</a:t>
            </a:r>
            <a:r>
              <a:rPr lang="el-GR" sz="1600" dirty="0" smtClean="0"/>
              <a:t> και οι </a:t>
            </a:r>
            <a:r>
              <a:rPr lang="el-GR" sz="1600" dirty="0" err="1" smtClean="0"/>
              <a:t>φυλλομετρητές</a:t>
            </a:r>
            <a:r>
              <a:rPr lang="el-GR" sz="1600" dirty="0" smtClean="0"/>
              <a:t> ως πελάτες προκειμένου να επικοινωνήσουν και να μεταφέρουν τις ιστοσελίδες.</a:t>
            </a:r>
          </a:p>
        </p:txBody>
      </p:sp>
      <p:pic>
        <p:nvPicPr>
          <p:cNvPr id="10" name="Picture 4"/>
          <p:cNvPicPr>
            <a:picLocks noChangeAspect="1" noChangeArrowheads="1"/>
          </p:cNvPicPr>
          <p:nvPr/>
        </p:nvPicPr>
        <p:blipFill>
          <a:blip r:embed="rId3" cstate="print"/>
          <a:srcRect/>
          <a:stretch>
            <a:fillRect/>
          </a:stretch>
        </p:blipFill>
        <p:spPr bwMode="auto">
          <a:xfrm>
            <a:off x="5718136" y="3793604"/>
            <a:ext cx="2016398" cy="1730200"/>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325014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Τύποι εγγράφων στο </a:t>
            </a:r>
            <a:r>
              <a:rPr lang="en-US" dirty="0" smtClean="0"/>
              <a:t>Internet</a:t>
            </a:r>
            <a:r>
              <a:rPr lang="el-GR" baseline="-25000" dirty="0" smtClean="0"/>
              <a:t>1/2</a:t>
            </a:r>
            <a:endParaRPr lang="el-GR" baseline="-25000" dirty="0"/>
          </a:p>
        </p:txBody>
      </p:sp>
      <p:sp>
        <p:nvSpPr>
          <p:cNvPr id="7"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Στατικά έγγραφα</a:t>
            </a:r>
            <a:r>
              <a:rPr lang="en-US" sz="2400" b="1" dirty="0" smtClean="0"/>
              <a:t>.</a:t>
            </a:r>
            <a:endParaRPr lang="el-GR" sz="2400" b="1" dirty="0"/>
          </a:p>
        </p:txBody>
      </p:sp>
      <p:sp>
        <p:nvSpPr>
          <p:cNvPr id="8" name="Text Placeholder 6"/>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Δυναμικά έγγραφα</a:t>
            </a:r>
            <a:endParaRPr lang="el-GR" sz="2400" b="1" dirty="0"/>
          </a:p>
        </p:txBody>
      </p:sp>
      <p:sp>
        <p:nvSpPr>
          <p:cNvPr id="11" name="Content Placeholder 5"/>
          <p:cNvSpPr>
            <a:spLocks noGrp="1"/>
          </p:cNvSpPr>
          <p:nvPr>
            <p:ph sz="quarter" idx="4294967295"/>
          </p:nvPr>
        </p:nvSpPr>
        <p:spPr>
          <a:xfrm>
            <a:off x="533400" y="1777380"/>
            <a:ext cx="4038600" cy="4038600"/>
          </a:xfrm>
          <a:prstGeom prst="rect">
            <a:avLst/>
          </a:prstGeom>
        </p:spPr>
        <p:txBody>
          <a:bodyPr/>
          <a:lstStyle/>
          <a:p>
            <a:r>
              <a:rPr lang="el-GR" sz="2000" dirty="0" smtClean="0"/>
              <a:t>Έχουν σταθερό περιεχόμενο το οποίο δεν εξαρτάται από τον τρόπο με τον οποίο αλληλεπιδρά μαζί του ο χρήστης. Τα στατικά έγγραφα είναι γραμμένα στην γλώσσα </a:t>
            </a:r>
            <a:r>
              <a:rPr lang="en-US" sz="2000" dirty="0" smtClean="0"/>
              <a:t>HTML.</a:t>
            </a:r>
            <a:endParaRPr lang="el-GR" sz="2000" dirty="0" smtClean="0"/>
          </a:p>
          <a:p>
            <a:endParaRPr lang="el-GR" sz="2000" dirty="0"/>
          </a:p>
        </p:txBody>
      </p:sp>
      <p:sp>
        <p:nvSpPr>
          <p:cNvPr id="12" name="Content Placeholder 7"/>
          <p:cNvSpPr>
            <a:spLocks noGrp="1"/>
          </p:cNvSpPr>
          <p:nvPr>
            <p:ph sz="quarter" idx="4294967295"/>
          </p:nvPr>
        </p:nvSpPr>
        <p:spPr>
          <a:xfrm>
            <a:off x="4722812" y="1777380"/>
            <a:ext cx="4038600" cy="4038600"/>
          </a:xfrm>
          <a:prstGeom prst="rect">
            <a:avLst/>
          </a:prstGeom>
        </p:spPr>
        <p:txBody>
          <a:bodyPr/>
          <a:lstStyle/>
          <a:p>
            <a:r>
              <a:rPr lang="el-GR" sz="2000" dirty="0" smtClean="0"/>
              <a:t>Είναι προγράμματα τα οποία βρίσκονται στον διακομιστή. Ο χρήστης μέσω του φυλλομετρητή ζητά την εκτέλεση των προγραμμάτων τα οποία εκτελούνται στον  διακομιστή και στέλνουν στον διακομιστή το αποτέλεσμα της εκτέλεσής τους με την μορφή </a:t>
            </a:r>
            <a:r>
              <a:rPr lang="en-US" sz="2000" dirty="0" smtClean="0"/>
              <a:t>HTML </a:t>
            </a:r>
            <a:r>
              <a:rPr lang="el-GR" sz="2000" dirty="0" smtClean="0"/>
              <a:t>κειμένου.</a:t>
            </a:r>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1282152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p>
          <a:p>
            <a:pPr algn="l"/>
            <a:r>
              <a:rPr lang="el-GR" sz="2800" b="1" dirty="0" smtClean="0"/>
              <a:t>Ενότητα </a:t>
            </a:r>
            <a:r>
              <a:rPr lang="en-US" sz="2800" b="1" dirty="0" smtClean="0"/>
              <a:t>8 </a:t>
            </a:r>
            <a:r>
              <a:rPr lang="el-GR" sz="2800" b="1" dirty="0" smtClean="0"/>
              <a:t>:</a:t>
            </a:r>
            <a:r>
              <a:rPr lang="en-US" sz="2800" b="1" dirty="0" smtClean="0"/>
              <a:t> </a:t>
            </a:r>
            <a:r>
              <a:rPr lang="el-GR" sz="2800" dirty="0" smtClean="0"/>
              <a:t>Εφαρμογές του </a:t>
            </a:r>
            <a:r>
              <a:rPr lang="en-US" sz="2800" dirty="0" smtClean="0"/>
              <a:t>Internet</a:t>
            </a:r>
            <a:endParaRPr lang="el-GR" sz="2800" dirty="0">
              <a:solidFill>
                <a:schemeClr val="tx2">
                  <a:lumMod val="50000"/>
                </a:schemeClr>
              </a:solidFill>
            </a:endParaRPr>
          </a:p>
          <a:p>
            <a:pPr algn="l"/>
            <a:endParaRPr lang="el-GR" sz="1200" dirty="0" smtClean="0">
              <a:solidFill>
                <a:schemeClr val="tx2">
                  <a:lumMod val="50000"/>
                </a:schemeClr>
              </a:solidFill>
            </a:endParaRPr>
          </a:p>
          <a:p>
            <a:pPr algn="l"/>
            <a:endParaRPr lang="el-GR" sz="1200" dirty="0">
              <a:solidFill>
                <a:schemeClr val="tx2">
                  <a:lumMod val="50000"/>
                </a:schemeClr>
              </a:solidFill>
            </a:endParaRPr>
          </a:p>
          <a:p>
            <a:pPr algn="l"/>
            <a:endParaRPr lang="el-GR" sz="1200" dirty="0" smtClean="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Τύποι εγγράφων στο </a:t>
            </a:r>
            <a:r>
              <a:rPr lang="en-US" dirty="0" smtClean="0"/>
              <a:t>Internet</a:t>
            </a:r>
            <a:r>
              <a:rPr lang="en-US" baseline="-25000" dirty="0" smtClean="0"/>
              <a:t>2</a:t>
            </a:r>
            <a:r>
              <a:rPr lang="el-GR" baseline="-25000" dirty="0" smtClean="0"/>
              <a:t>/2</a:t>
            </a:r>
            <a:endParaRPr lang="el-GR" baseline="-25000" dirty="0"/>
          </a:p>
        </p:txBody>
      </p:sp>
      <p:sp>
        <p:nvSpPr>
          <p:cNvPr id="3"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smtClean="0"/>
              <a:t>Ενεργά έγγραφα</a:t>
            </a:r>
            <a:r>
              <a:rPr lang="en-US" sz="2800" b="1" smtClean="0"/>
              <a:t>.</a:t>
            </a:r>
            <a:endParaRPr lang="el-GR" sz="2800" b="1" dirty="0"/>
          </a:p>
        </p:txBody>
      </p:sp>
      <p:sp>
        <p:nvSpPr>
          <p:cNvPr id="4" name="Content Placeholder 5"/>
          <p:cNvSpPr>
            <a:spLocks noGrp="1"/>
          </p:cNvSpPr>
          <p:nvPr>
            <p:ph sz="quarter" idx="4294967295"/>
          </p:nvPr>
        </p:nvSpPr>
        <p:spPr>
          <a:xfrm>
            <a:off x="457200" y="1849388"/>
            <a:ext cx="4038600" cy="4038600"/>
          </a:xfrm>
          <a:prstGeom prst="rect">
            <a:avLst/>
          </a:prstGeom>
        </p:spPr>
        <p:txBody>
          <a:bodyPr/>
          <a:lstStyle/>
          <a:p>
            <a:r>
              <a:rPr lang="el-GR" sz="2000" dirty="0" smtClean="0"/>
              <a:t>Είναι προγράμματα τα οποία εκτελούνται στην πλευρά του φυλλομετρητή. Παράδειγμα γλώσσας η οποία επιτρέπει την σύνταξη ενεργών εγγράφων είναι η </a:t>
            </a:r>
            <a:r>
              <a:rPr lang="en-US" sz="2000" dirty="0" smtClean="0"/>
              <a:t>JAVA</a:t>
            </a:r>
            <a:endParaRPr lang="el-GR" sz="2000" dirty="0"/>
          </a:p>
        </p:txBody>
      </p:sp>
      <p:pic>
        <p:nvPicPr>
          <p:cNvPr id="5" name="Picture 8"/>
          <p:cNvPicPr>
            <a:picLocks noGrp="1" noChangeAspect="1" noChangeArrowheads="1"/>
          </p:cNvPicPr>
          <p:nvPr>
            <p:ph sz="quarter" idx="4294967295"/>
          </p:nvPr>
        </p:nvPicPr>
        <p:blipFill>
          <a:blip r:embed="rId3" cstate="print"/>
          <a:srcRect/>
          <a:stretch>
            <a:fillRect/>
          </a:stretch>
        </p:blipFill>
        <p:spPr>
          <a:xfrm>
            <a:off x="4716016" y="1841376"/>
            <a:ext cx="4038600" cy="231990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273206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Τύποι εγγράφων στο </a:t>
            </a:r>
            <a:r>
              <a:rPr lang="en-US" dirty="0" smtClean="0"/>
              <a:t>Internet</a:t>
            </a:r>
            <a:r>
              <a:rPr lang="en-US" baseline="-25000" dirty="0" smtClean="0"/>
              <a:t>2</a:t>
            </a:r>
            <a:r>
              <a:rPr lang="el-GR" baseline="-25000" dirty="0" smtClean="0"/>
              <a:t>/2</a:t>
            </a:r>
            <a:endParaRPr lang="el-GR" baseline="-25000" dirty="0"/>
          </a:p>
        </p:txBody>
      </p:sp>
      <p:sp>
        <p:nvSpPr>
          <p:cNvPr id="3"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Ενεργά έγγραφα</a:t>
            </a:r>
            <a:r>
              <a:rPr lang="en-US" sz="2400" b="1" dirty="0" smtClean="0"/>
              <a:t>.</a:t>
            </a:r>
            <a:endParaRPr lang="el-GR" sz="2400" b="1" dirty="0"/>
          </a:p>
        </p:txBody>
      </p:sp>
      <p:sp>
        <p:nvSpPr>
          <p:cNvPr id="4" name="Content Placeholder 5"/>
          <p:cNvSpPr>
            <a:spLocks noGrp="1"/>
          </p:cNvSpPr>
          <p:nvPr>
            <p:ph sz="quarter" idx="4294967295"/>
          </p:nvPr>
        </p:nvSpPr>
        <p:spPr>
          <a:xfrm>
            <a:off x="457200" y="1705372"/>
            <a:ext cx="4038600" cy="4038600"/>
          </a:xfrm>
          <a:prstGeom prst="rect">
            <a:avLst/>
          </a:prstGeom>
        </p:spPr>
        <p:txBody>
          <a:bodyPr>
            <a:normAutofit/>
          </a:bodyPr>
          <a:lstStyle/>
          <a:p>
            <a:r>
              <a:rPr lang="el-GR" sz="2400" dirty="0" smtClean="0"/>
              <a:t>Είναι προγράμματα τα οποία εκτελούνται στην πλευρά του φυλλομετρητή. </a:t>
            </a:r>
            <a:endParaRPr lang="en-US" sz="2400" dirty="0" smtClean="0"/>
          </a:p>
          <a:p>
            <a:r>
              <a:rPr lang="el-GR" sz="2400" dirty="0" smtClean="0"/>
              <a:t>Παράδειγμα γλώσσας η οποία επιτρέπει την σύνταξη ενεργών εγγράφων είναι η </a:t>
            </a:r>
            <a:r>
              <a:rPr lang="en-US" sz="2400" dirty="0" smtClean="0"/>
              <a:t>JAVA</a:t>
            </a:r>
            <a:endParaRPr lang="el-GR" sz="2400" dirty="0"/>
          </a:p>
        </p:txBody>
      </p:sp>
      <p:pic>
        <p:nvPicPr>
          <p:cNvPr id="5" name="Picture 8"/>
          <p:cNvPicPr>
            <a:picLocks noGrp="1" noChangeAspect="1" noChangeArrowheads="1"/>
          </p:cNvPicPr>
          <p:nvPr>
            <p:ph sz="quarter" idx="4294967295"/>
          </p:nvPr>
        </p:nvPicPr>
        <p:blipFill>
          <a:blip r:embed="rId3" cstate="print"/>
          <a:srcRect/>
          <a:stretch>
            <a:fillRect/>
          </a:stretch>
        </p:blipFill>
        <p:spPr>
          <a:xfrm>
            <a:off x="4644008" y="1815480"/>
            <a:ext cx="4324257" cy="2484000"/>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049430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Μηχανές Αναζήτησης</a:t>
            </a:r>
            <a:endParaRPr lang="el-GR" baseline="-25000" dirty="0"/>
          </a:p>
        </p:txBody>
      </p:sp>
      <p:sp>
        <p:nvSpPr>
          <p:cNvPr id="6" name="Rectangle 3"/>
          <p:cNvSpPr txBox="1">
            <a:spLocks noChangeArrowheads="1"/>
          </p:cNvSpPr>
          <p:nvPr/>
        </p:nvSpPr>
        <p:spPr>
          <a:xfrm>
            <a:off x="251520" y="985292"/>
            <a:ext cx="3168650" cy="28797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1600" b="1" dirty="0" smtClean="0"/>
              <a:t>Σημαντικότερες μηχανές αναζήτησης</a:t>
            </a:r>
            <a:r>
              <a:rPr lang="en-US" sz="1600" b="1" dirty="0" smtClean="0"/>
              <a:t>:</a:t>
            </a:r>
          </a:p>
          <a:p>
            <a:pPr>
              <a:lnSpc>
                <a:spcPct val="80000"/>
              </a:lnSpc>
              <a:buFont typeface="Wingdings" pitchFamily="2" charset="2"/>
              <a:buNone/>
            </a:pPr>
            <a:r>
              <a:rPr lang="en-US" sz="1400" dirty="0" smtClean="0">
                <a:hlinkClick r:id="rId3"/>
              </a:rPr>
              <a:t>http://</a:t>
            </a:r>
            <a:r>
              <a:rPr lang="en-US" sz="1400" dirty="0" smtClean="0">
                <a:hlinkClick r:id="rId4"/>
              </a:rPr>
              <a:t>www.google.com</a:t>
            </a:r>
            <a:endParaRPr lang="en-US" sz="1400" dirty="0" smtClean="0"/>
          </a:p>
          <a:p>
            <a:pPr>
              <a:lnSpc>
                <a:spcPct val="80000"/>
              </a:lnSpc>
              <a:buFont typeface="Wingdings" pitchFamily="2" charset="2"/>
              <a:buNone/>
            </a:pPr>
            <a:r>
              <a:rPr lang="en-US" sz="1400" dirty="0" smtClean="0">
                <a:hlinkClick r:id="rId3"/>
              </a:rPr>
              <a:t>http://www.teoma.com</a:t>
            </a:r>
            <a:endParaRPr lang="en-US" sz="1400" dirty="0" smtClean="0"/>
          </a:p>
          <a:p>
            <a:pPr>
              <a:lnSpc>
                <a:spcPct val="80000"/>
              </a:lnSpc>
              <a:buFont typeface="Wingdings" pitchFamily="2" charset="2"/>
              <a:buNone/>
            </a:pPr>
            <a:r>
              <a:rPr lang="en-US" sz="1400" dirty="0" smtClean="0">
                <a:hlinkClick r:id="rId3"/>
              </a:rPr>
              <a:t>http://</a:t>
            </a:r>
            <a:r>
              <a:rPr lang="en-US" sz="1400" dirty="0" smtClean="0">
                <a:hlinkClick r:id="rId5"/>
              </a:rPr>
              <a:t>www.yahoo.com</a:t>
            </a:r>
            <a:endParaRPr lang="en-US" sz="1400" dirty="0" smtClean="0"/>
          </a:p>
          <a:p>
            <a:pPr>
              <a:lnSpc>
                <a:spcPct val="80000"/>
              </a:lnSpc>
              <a:buFont typeface="Wingdings" pitchFamily="2" charset="2"/>
              <a:buNone/>
            </a:pPr>
            <a:r>
              <a:rPr lang="en-US" sz="1400" dirty="0" smtClean="0">
                <a:hlinkClick r:id="rId3"/>
              </a:rPr>
              <a:t>http://</a:t>
            </a:r>
            <a:r>
              <a:rPr lang="en-US" sz="1400" dirty="0" smtClean="0">
                <a:hlinkClick r:id="rId6"/>
              </a:rPr>
              <a:t>www.alltheweb.com</a:t>
            </a:r>
            <a:endParaRPr lang="en-US" sz="1400" dirty="0" smtClean="0"/>
          </a:p>
          <a:p>
            <a:pPr>
              <a:lnSpc>
                <a:spcPct val="80000"/>
              </a:lnSpc>
              <a:buFont typeface="Wingdings" pitchFamily="2" charset="2"/>
              <a:buNone/>
            </a:pPr>
            <a:r>
              <a:rPr lang="en-US" sz="1400" dirty="0" smtClean="0">
                <a:hlinkClick r:id="rId7" invalidUrl="http:///"/>
              </a:rPr>
              <a:t>http://</a:t>
            </a:r>
            <a:r>
              <a:rPr lang="en-US" sz="1400" dirty="0" smtClean="0">
                <a:hlinkClick r:id="rId8"/>
              </a:rPr>
              <a:t>www.astalavista.com</a:t>
            </a:r>
            <a:endParaRPr lang="en-US" sz="1400" dirty="0" smtClean="0"/>
          </a:p>
          <a:p>
            <a:pPr>
              <a:lnSpc>
                <a:spcPct val="80000"/>
              </a:lnSpc>
              <a:buFont typeface="Wingdings" pitchFamily="2" charset="2"/>
              <a:buNone/>
            </a:pPr>
            <a:r>
              <a:rPr lang="en-US" sz="1400" dirty="0" smtClean="0">
                <a:hlinkClick r:id="rId3"/>
              </a:rPr>
              <a:t>http://</a:t>
            </a:r>
            <a:r>
              <a:rPr lang="en-US" sz="1400" dirty="0" smtClean="0">
                <a:hlinkClick r:id="rId9"/>
              </a:rPr>
              <a:t>www.lycos.com</a:t>
            </a:r>
            <a:endParaRPr lang="el-GR" sz="1400" dirty="0" smtClean="0"/>
          </a:p>
          <a:p>
            <a:pPr>
              <a:lnSpc>
                <a:spcPct val="80000"/>
              </a:lnSpc>
              <a:buFont typeface="Wingdings" pitchFamily="2" charset="2"/>
              <a:buNone/>
            </a:pPr>
            <a:r>
              <a:rPr lang="en-US" sz="1400" dirty="0" smtClean="0">
                <a:hlinkClick r:id="rId10"/>
              </a:rPr>
              <a:t>http://www.webcrawler.com</a:t>
            </a:r>
            <a:endParaRPr lang="el-GR" sz="1400" dirty="0" smtClean="0"/>
          </a:p>
          <a:p>
            <a:pPr>
              <a:lnSpc>
                <a:spcPct val="80000"/>
              </a:lnSpc>
              <a:buFont typeface="Wingdings" pitchFamily="2" charset="2"/>
              <a:buNone/>
            </a:pPr>
            <a:r>
              <a:rPr lang="en-US" sz="1400" dirty="0" smtClean="0">
                <a:hlinkClick r:id="rId11"/>
              </a:rPr>
              <a:t>http://www.msn.com</a:t>
            </a:r>
            <a:endParaRPr lang="en-US" sz="1400" dirty="0" smtClean="0"/>
          </a:p>
          <a:p>
            <a:pPr>
              <a:lnSpc>
                <a:spcPct val="80000"/>
              </a:lnSpc>
              <a:buFont typeface="Wingdings" pitchFamily="2" charset="2"/>
              <a:buNone/>
            </a:pPr>
            <a:r>
              <a:rPr lang="en-US" sz="1400" dirty="0" smtClean="0">
                <a:hlinkClick r:id="rId12"/>
              </a:rPr>
              <a:t>http://www.infoseek.com</a:t>
            </a:r>
            <a:endParaRPr lang="en-US" sz="1400" dirty="0" smtClean="0"/>
          </a:p>
          <a:p>
            <a:pPr>
              <a:lnSpc>
                <a:spcPct val="80000"/>
              </a:lnSpc>
              <a:buFont typeface="Wingdings" pitchFamily="2" charset="2"/>
              <a:buNone/>
            </a:pPr>
            <a:r>
              <a:rPr lang="en-US" sz="1400" dirty="0" smtClean="0">
                <a:hlinkClick r:id="rId13"/>
              </a:rPr>
              <a:t>http://www.excite.com</a:t>
            </a:r>
            <a:endParaRPr lang="el-GR" sz="1400" dirty="0" smtClean="0"/>
          </a:p>
          <a:p>
            <a:pPr>
              <a:lnSpc>
                <a:spcPct val="80000"/>
              </a:lnSpc>
              <a:buFont typeface="Wingdings" pitchFamily="2" charset="2"/>
              <a:buNone/>
            </a:pPr>
            <a:r>
              <a:rPr lang="en-US" sz="1400" dirty="0" smtClean="0">
                <a:hlinkClick r:id="rId14"/>
              </a:rPr>
              <a:t>http://www.hotbot.com</a:t>
            </a:r>
            <a:endParaRPr lang="el-GR" sz="1000" dirty="0" smtClean="0"/>
          </a:p>
        </p:txBody>
      </p:sp>
      <p:pic>
        <p:nvPicPr>
          <p:cNvPr id="7" name="Picture 5"/>
          <p:cNvPicPr>
            <a:picLocks noChangeAspect="1" noChangeArrowheads="1"/>
          </p:cNvPicPr>
          <p:nvPr/>
        </p:nvPicPr>
        <p:blipFill>
          <a:blip r:embed="rId15" cstate="print"/>
          <a:srcRect/>
          <a:stretch>
            <a:fillRect/>
          </a:stretch>
        </p:blipFill>
        <p:spPr bwMode="auto">
          <a:xfrm>
            <a:off x="5651947" y="2281436"/>
            <a:ext cx="3097212" cy="2243138"/>
          </a:xfrm>
          <a:prstGeom prst="rect">
            <a:avLst/>
          </a:prstGeom>
          <a:noFill/>
          <a:ln w="9525">
            <a:noFill/>
            <a:miter lim="800000"/>
            <a:headEnd/>
            <a:tailEnd/>
          </a:ln>
        </p:spPr>
      </p:pic>
      <p:sp>
        <p:nvSpPr>
          <p:cNvPr id="8" name="Text Box 6"/>
          <p:cNvSpPr txBox="1">
            <a:spLocks noChangeArrowheads="1"/>
          </p:cNvSpPr>
          <p:nvPr/>
        </p:nvSpPr>
        <p:spPr bwMode="auto">
          <a:xfrm>
            <a:off x="251272" y="4441676"/>
            <a:ext cx="5111750" cy="1314450"/>
          </a:xfrm>
          <a:prstGeom prst="rect">
            <a:avLst/>
          </a:prstGeom>
          <a:noFill/>
          <a:ln w="9525">
            <a:noFill/>
            <a:miter lim="800000"/>
            <a:headEnd/>
            <a:tailEnd/>
          </a:ln>
        </p:spPr>
        <p:txBody>
          <a:bodyPr>
            <a:spAutoFit/>
          </a:bodyPr>
          <a:lstStyle/>
          <a:p>
            <a:pPr>
              <a:spcBef>
                <a:spcPct val="50000"/>
              </a:spcBef>
            </a:pPr>
            <a:r>
              <a:rPr lang="el-GR" sz="1600" dirty="0"/>
              <a:t>Αράχνες</a:t>
            </a:r>
            <a:r>
              <a:rPr lang="en-US" sz="1600" dirty="0"/>
              <a:t> (spiders)</a:t>
            </a:r>
            <a:r>
              <a:rPr lang="el-GR" sz="1600" dirty="0"/>
              <a:t>: Είναι ένα τμήμα μιας μηχανής αναζήτησης που περιπλανιέται στο παγκόσμιο ιστό αποθηκεύοντας τα </a:t>
            </a:r>
            <a:r>
              <a:rPr lang="el-GR" sz="1600" dirty="0" err="1"/>
              <a:t>URLs</a:t>
            </a:r>
            <a:r>
              <a:rPr lang="en-US" sz="1600" dirty="0"/>
              <a:t> </a:t>
            </a:r>
            <a:r>
              <a:rPr lang="el-GR" sz="1600" dirty="0"/>
              <a:t>και αρχειοθετώντας τις λέξεις κλειδιά για κάθε ιστοσελίδα που συναντά. Αναφέρεται επίσης και με τα ονόματα </a:t>
            </a:r>
            <a:r>
              <a:rPr lang="el-GR" sz="1600" dirty="0" err="1"/>
              <a:t>robot</a:t>
            </a:r>
            <a:r>
              <a:rPr lang="el-GR" sz="1600" dirty="0"/>
              <a:t> και </a:t>
            </a:r>
            <a:r>
              <a:rPr lang="en-US" sz="1600" dirty="0"/>
              <a:t>crawler</a:t>
            </a:r>
            <a:r>
              <a:rPr lang="el-GR" sz="1600" dirty="0"/>
              <a:t>. </a:t>
            </a:r>
          </a:p>
        </p:txBody>
      </p:sp>
      <p:sp>
        <p:nvSpPr>
          <p:cNvPr id="9" name="Text Box 9"/>
          <p:cNvSpPr txBox="1">
            <a:spLocks noChangeArrowheads="1"/>
          </p:cNvSpPr>
          <p:nvPr/>
        </p:nvSpPr>
        <p:spPr bwMode="auto">
          <a:xfrm>
            <a:off x="5651947" y="4570611"/>
            <a:ext cx="3095625" cy="1069975"/>
          </a:xfrm>
          <a:prstGeom prst="rect">
            <a:avLst/>
          </a:prstGeom>
          <a:solidFill>
            <a:srgbClr val="FFFF99"/>
          </a:solidFill>
          <a:ln w="9525">
            <a:noFill/>
            <a:miter lim="800000"/>
            <a:headEnd/>
            <a:tailEnd/>
          </a:ln>
        </p:spPr>
        <p:txBody>
          <a:bodyPr>
            <a:spAutoFit/>
          </a:bodyPr>
          <a:lstStyle/>
          <a:p>
            <a:r>
              <a:rPr lang="el-GR" sz="1600"/>
              <a:t>Το έτος 2004 οι ιστοσελίδες του διαδικτύου υπολογίστηκε ότι ήταν περισσότερες από</a:t>
            </a:r>
            <a:endParaRPr lang="en-US" sz="1600"/>
          </a:p>
          <a:p>
            <a:r>
              <a:rPr lang="el-GR" sz="1600"/>
              <a:t>8.0</a:t>
            </a:r>
            <a:r>
              <a:rPr lang="en-US" sz="1600"/>
              <a:t>00</a:t>
            </a:r>
            <a:r>
              <a:rPr lang="el-GR" sz="1600"/>
              <a:t>.</a:t>
            </a:r>
            <a:r>
              <a:rPr lang="en-US" sz="1600"/>
              <a:t>000</a:t>
            </a:r>
            <a:r>
              <a:rPr lang="el-GR" sz="1600"/>
              <a:t>.</a:t>
            </a:r>
            <a:r>
              <a:rPr lang="en-US" sz="1600"/>
              <a:t>000</a:t>
            </a:r>
            <a:endParaRPr lang="el-GR" sz="1600"/>
          </a:p>
        </p:txBody>
      </p:sp>
      <p:sp>
        <p:nvSpPr>
          <p:cNvPr id="10" name="Text Box 10"/>
          <p:cNvSpPr txBox="1">
            <a:spLocks noChangeArrowheads="1"/>
          </p:cNvSpPr>
          <p:nvPr/>
        </p:nvSpPr>
        <p:spPr bwMode="auto">
          <a:xfrm>
            <a:off x="3059832" y="1129854"/>
            <a:ext cx="5689327" cy="1077218"/>
          </a:xfrm>
          <a:prstGeom prst="rect">
            <a:avLst/>
          </a:prstGeom>
          <a:solidFill>
            <a:srgbClr val="FFFF99"/>
          </a:solidFill>
          <a:ln w="9525">
            <a:noFill/>
            <a:miter lim="800000"/>
            <a:headEnd/>
            <a:tailEnd/>
          </a:ln>
        </p:spPr>
        <p:txBody>
          <a:bodyPr wrap="square">
            <a:spAutoFit/>
          </a:bodyPr>
          <a:lstStyle/>
          <a:p>
            <a:r>
              <a:rPr lang="el-GR" sz="1600" dirty="0"/>
              <a:t>Οι μηχανές αναζήτησης είναι προγράμματα τα οποία μπορεί να καλέσει κάποιος μέσω της επίσκεψής του σε μια ιστοσελίδα προκειμένου να αναζητήσει σχετικές με κάποιο συνδυασμό λέξεων σελίδες. </a:t>
            </a:r>
          </a:p>
        </p:txBody>
      </p:sp>
      <p:sp>
        <p:nvSpPr>
          <p:cNvPr id="11" name="AutoShape 11"/>
          <p:cNvSpPr>
            <a:spLocks noChangeArrowheads="1"/>
          </p:cNvSpPr>
          <p:nvPr/>
        </p:nvSpPr>
        <p:spPr bwMode="auto">
          <a:xfrm>
            <a:off x="3348484" y="2713484"/>
            <a:ext cx="2232025" cy="1008062"/>
          </a:xfrm>
          <a:prstGeom prst="rightArrow">
            <a:avLst>
              <a:gd name="adj1" fmla="val 50000"/>
              <a:gd name="adj2" fmla="val 55354"/>
            </a:avLst>
          </a:prstGeom>
          <a:solidFill>
            <a:schemeClr val="bg1"/>
          </a:solidFill>
          <a:ln w="9525">
            <a:solidFill>
              <a:schemeClr val="tx1"/>
            </a:solidFill>
            <a:miter lim="800000"/>
            <a:headEnd/>
            <a:tailEnd/>
          </a:ln>
        </p:spPr>
        <p:txBody>
          <a:bodyPr wrap="none" anchor="ctr"/>
          <a:lstStyle/>
          <a:p>
            <a:pPr algn="ctr"/>
            <a:r>
              <a:rPr lang="el-GR" sz="1400" dirty="0"/>
              <a:t>Η δημοφιλής μηχανή </a:t>
            </a:r>
            <a:endParaRPr lang="en-US" sz="1400" dirty="0"/>
          </a:p>
          <a:p>
            <a:pPr algn="ctr"/>
            <a:r>
              <a:rPr lang="el-GR" sz="1400" dirty="0"/>
              <a:t>αναζήτησης </a:t>
            </a:r>
            <a:r>
              <a:rPr lang="en-US" sz="1400" dirty="0"/>
              <a:t>Google</a:t>
            </a:r>
            <a:endParaRPr lang="el-GR" sz="1400" dirty="0"/>
          </a:p>
        </p:txBody>
      </p:sp>
      <p:pic>
        <p:nvPicPr>
          <p:cNvPr id="12" name="Picture 13"/>
          <p:cNvPicPr>
            <a:picLocks noChangeAspect="1" noChangeArrowheads="1"/>
          </p:cNvPicPr>
          <p:nvPr/>
        </p:nvPicPr>
        <p:blipFill>
          <a:blip r:embed="rId16" cstate="print"/>
          <a:srcRect/>
          <a:stretch>
            <a:fillRect/>
          </a:stretch>
        </p:blipFill>
        <p:spPr bwMode="auto">
          <a:xfrm>
            <a:off x="2771800" y="3937620"/>
            <a:ext cx="2597795" cy="519559"/>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41045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Προχωρημένη αναζήτηση</a:t>
            </a:r>
            <a:endParaRPr lang="el-GR" baseline="-25000" dirty="0"/>
          </a:p>
        </p:txBody>
      </p:sp>
      <p:sp>
        <p:nvSpPr>
          <p:cNvPr id="13" name="Text Box 4"/>
          <p:cNvSpPr>
            <a:spLocks noGrp="1" noChangeArrowheads="1"/>
          </p:cNvSpPr>
          <p:nvPr>
            <p:ph sz="quarter" idx="1"/>
          </p:nvPr>
        </p:nvSpPr>
        <p:spPr>
          <a:xfrm>
            <a:off x="457200" y="1219200"/>
            <a:ext cx="8229600" cy="4937760"/>
          </a:xfrm>
          <a:noFill/>
        </p:spPr>
        <p:txBody>
          <a:bodyPr/>
          <a:lstStyle/>
          <a:p>
            <a:pPr eaLnBrk="1" hangingPunct="1"/>
            <a:r>
              <a:rPr lang="el-GR" sz="2000" dirty="0" smtClean="0"/>
              <a:t>+	(και οι δύο όροι να εμφανίζονται στα αποτελέσματα</a:t>
            </a:r>
            <a:r>
              <a:rPr lang="en-US" sz="2000" dirty="0" smtClean="0"/>
              <a:t>.</a:t>
            </a:r>
            <a:r>
              <a:rPr lang="el-GR" sz="2000" dirty="0" smtClean="0"/>
              <a:t> Π.χ. Πρέβεζα + ΤΕΙ)</a:t>
            </a:r>
          </a:p>
          <a:p>
            <a:pPr eaLnBrk="1" hangingPunct="1"/>
            <a:r>
              <a:rPr lang="el-GR" sz="2000" dirty="0" smtClean="0"/>
              <a:t>- 	(ο όρος μετά το - να μην εμφανίζεται στα αποτελέσματα. Π.χ. Παναθηναϊκός -Μπάσκετ)</a:t>
            </a:r>
          </a:p>
          <a:p>
            <a:pPr eaLnBrk="1" hangingPunct="1"/>
            <a:r>
              <a:rPr lang="en-US" sz="2000" dirty="0" smtClean="0"/>
              <a:t>“ ”</a:t>
            </a:r>
            <a:r>
              <a:rPr lang="el-GR" sz="2000" dirty="0" smtClean="0"/>
              <a:t>  	(το κείμενο εντός των εισαγωγικών να βρίσκεται αυτούσιο. Π.χ. </a:t>
            </a:r>
            <a:r>
              <a:rPr lang="en-US" sz="2000" dirty="0" smtClean="0"/>
              <a:t>“</a:t>
            </a:r>
            <a:r>
              <a:rPr lang="el-GR" sz="2000" dirty="0" smtClean="0"/>
              <a:t>ΤΕΙ ΗΠΕΙΡΟΥ</a:t>
            </a:r>
            <a:r>
              <a:rPr lang="en-US" sz="2000" dirty="0" smtClean="0"/>
              <a:t>”</a:t>
            </a:r>
            <a:r>
              <a:rPr lang="el-GR" sz="2000" dirty="0" smtClean="0"/>
              <a:t>)</a:t>
            </a:r>
            <a:endParaRPr lang="en-US" sz="2000" dirty="0" smtClean="0"/>
          </a:p>
          <a:p>
            <a:pPr eaLnBrk="1" hangingPunct="1"/>
            <a:r>
              <a:rPr lang="en-US" sz="2000" dirty="0" smtClean="0"/>
              <a:t>NEAR, FAR, BEFORE</a:t>
            </a:r>
            <a:r>
              <a:rPr lang="el-GR" sz="2000" dirty="0" smtClean="0"/>
              <a:t> (όχι σε όλες τις μηχανές αναζήτησης)</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3733900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39787" y="993775"/>
            <a:ext cx="3540125" cy="475252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dirty="0" smtClean="0"/>
              <a:t>Googol = 10</a:t>
            </a:r>
            <a:r>
              <a:rPr lang="en-US" sz="2000" baseline="30000" dirty="0" smtClean="0"/>
              <a:t>100</a:t>
            </a:r>
          </a:p>
          <a:p>
            <a:pPr>
              <a:lnSpc>
                <a:spcPct val="80000"/>
              </a:lnSpc>
            </a:pPr>
            <a:r>
              <a:rPr lang="el-GR" sz="2000" dirty="0" smtClean="0"/>
              <a:t>Αριθμητικές εκφράσεις </a:t>
            </a:r>
          </a:p>
          <a:p>
            <a:pPr>
              <a:lnSpc>
                <a:spcPct val="80000"/>
              </a:lnSpc>
            </a:pPr>
            <a:r>
              <a:rPr lang="el-GR" sz="2000" dirty="0" smtClean="0"/>
              <a:t>Μετατροπές συναλλάγματος</a:t>
            </a:r>
          </a:p>
          <a:p>
            <a:pPr>
              <a:lnSpc>
                <a:spcPct val="80000"/>
              </a:lnSpc>
            </a:pPr>
            <a:r>
              <a:rPr lang="el-GR" sz="2000" dirty="0" smtClean="0"/>
              <a:t>Ορισμοί</a:t>
            </a:r>
          </a:p>
          <a:p>
            <a:pPr>
              <a:lnSpc>
                <a:spcPct val="80000"/>
              </a:lnSpc>
            </a:pPr>
            <a:r>
              <a:rPr lang="en-US" sz="2000" dirty="0" smtClean="0"/>
              <a:t>Fuzzy search (~music player </a:t>
            </a:r>
            <a:r>
              <a:rPr lang="en-US" sz="2000" dirty="0" smtClean="0">
                <a:sym typeface="Wingdings" pitchFamily="2" charset="2"/>
              </a:rPr>
              <a:t> music player, mp3 player, audio player</a:t>
            </a:r>
            <a:r>
              <a:rPr lang="en-US" sz="2000" dirty="0" smtClean="0"/>
              <a:t>)</a:t>
            </a:r>
          </a:p>
          <a:p>
            <a:pPr>
              <a:lnSpc>
                <a:spcPct val="80000"/>
              </a:lnSpc>
            </a:pPr>
            <a:r>
              <a:rPr lang="el-GR" sz="2000" dirty="0" smtClean="0"/>
              <a:t>Αναζήτηση σε τίτλους μόνο ιστοσελίδων (</a:t>
            </a:r>
            <a:r>
              <a:rPr lang="en-US" sz="2000" dirty="0" err="1" smtClean="0"/>
              <a:t>intitle</a:t>
            </a:r>
            <a:r>
              <a:rPr lang="en-US" sz="2000" dirty="0" smtClean="0"/>
              <a:t>: economy</a:t>
            </a:r>
            <a:r>
              <a:rPr lang="el-GR" sz="2000" dirty="0" smtClean="0"/>
              <a:t>)</a:t>
            </a:r>
            <a:endParaRPr lang="en-US" sz="2000" dirty="0" smtClean="0"/>
          </a:p>
          <a:p>
            <a:pPr>
              <a:lnSpc>
                <a:spcPct val="80000"/>
              </a:lnSpc>
            </a:pPr>
            <a:r>
              <a:rPr lang="en-US" sz="2000" dirty="0" smtClean="0"/>
              <a:t>Gmail (&gt; 2,5GB mailbox)</a:t>
            </a:r>
          </a:p>
          <a:p>
            <a:pPr>
              <a:lnSpc>
                <a:spcPct val="80000"/>
              </a:lnSpc>
            </a:pPr>
            <a:r>
              <a:rPr lang="en-US" sz="2000" dirty="0" smtClean="0"/>
              <a:t>Google Earth (</a:t>
            </a:r>
            <a:r>
              <a:rPr lang="el-GR" sz="2000" dirty="0" smtClean="0"/>
              <a:t>δορυφορικές εικόνες</a:t>
            </a:r>
            <a:r>
              <a:rPr lang="en-US" sz="2000" dirty="0" smtClean="0"/>
              <a:t>)</a:t>
            </a:r>
          </a:p>
          <a:p>
            <a:pPr>
              <a:lnSpc>
                <a:spcPct val="80000"/>
              </a:lnSpc>
            </a:pPr>
            <a:r>
              <a:rPr lang="en-US" sz="2000" dirty="0" smtClean="0"/>
              <a:t>Google Desktop </a:t>
            </a:r>
          </a:p>
        </p:txBody>
      </p:sp>
      <p:pic>
        <p:nvPicPr>
          <p:cNvPr id="8" name="Picture 6"/>
          <p:cNvPicPr>
            <a:picLocks noGrp="1" noChangeAspect="1" noChangeArrowheads="1"/>
          </p:cNvPicPr>
          <p:nvPr>
            <p:ph sz="half" idx="4294967295"/>
          </p:nvPr>
        </p:nvPicPr>
        <p:blipFill>
          <a:blip r:embed="rId3" cstate="print"/>
          <a:srcRect/>
          <a:stretch>
            <a:fillRect/>
          </a:stretch>
        </p:blipFill>
        <p:spPr>
          <a:xfrm>
            <a:off x="3923928" y="993775"/>
            <a:ext cx="4906962" cy="4721225"/>
          </a:xfrm>
          <a:prstGeom prst="rect">
            <a:avLst/>
          </a:prstGeom>
        </p:spPr>
      </p:pic>
      <p:pic>
        <p:nvPicPr>
          <p:cNvPr id="10" name="Picture 7"/>
          <p:cNvPicPr>
            <a:picLocks noGrp="1" noChangeAspect="1" noChangeArrowheads="1"/>
          </p:cNvPicPr>
          <p:nvPr>
            <p:ph type="title"/>
          </p:nvPr>
        </p:nvPicPr>
        <p:blipFill rotWithShape="1">
          <a:blip r:embed="rId4" cstate="print"/>
          <a:srcRect t="14620" b="19590"/>
          <a:stretch/>
        </p:blipFill>
        <p:spPr>
          <a:xfrm>
            <a:off x="3635896" y="265212"/>
            <a:ext cx="1368152" cy="648072"/>
          </a:xfrm>
          <a:noFill/>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438299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sz="3600" dirty="0"/>
              <a:t>Προκλήσεις για τις μηχανές αναζήτησης</a:t>
            </a:r>
            <a:endParaRPr lang="el-GR" sz="3600" baseline="-25000" dirty="0"/>
          </a:p>
        </p:txBody>
      </p:sp>
      <p:sp>
        <p:nvSpPr>
          <p:cNvPr id="5" name="Rectangle 3"/>
          <p:cNvSpPr txBox="1">
            <a:spLocks noChangeArrowheads="1"/>
          </p:cNvSpPr>
          <p:nvPr/>
        </p:nvSpPr>
        <p:spPr>
          <a:xfrm>
            <a:off x="457200" y="1129308"/>
            <a:ext cx="8229600" cy="496897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1800" smtClean="0"/>
              <a:t>Το δίκτυο αυξάνεται σε μέγεθος γρηγορότερα από τον ρυθμό με τον οποίο οποιαδήποτε τρέχουσα τεχνολογία μπορεί να το αρχειοθετήσει</a:t>
            </a:r>
          </a:p>
          <a:p>
            <a:pPr>
              <a:lnSpc>
                <a:spcPct val="80000"/>
              </a:lnSpc>
            </a:pPr>
            <a:r>
              <a:rPr lang="el-GR" sz="1800" smtClean="0"/>
              <a:t>Πολλές ιστοσελίδες ενημερώνονται συχνά γεγονός που αναγκάζει τις μηχανές αναζήτησης να τις επισκέπτονται περιοδικά.</a:t>
            </a:r>
            <a:r>
              <a:rPr lang="en-US" sz="1800" smtClean="0"/>
              <a:t> </a:t>
            </a:r>
          </a:p>
          <a:p>
            <a:pPr>
              <a:lnSpc>
                <a:spcPct val="80000"/>
              </a:lnSpc>
            </a:pPr>
            <a:r>
              <a:rPr lang="el-GR" sz="1800" smtClean="0"/>
              <a:t>Τα ερωτήματα τα οποία μπορεί να θέσει κάποιος σε μια μηχανή αναζήτησης έχουν να κάνουν με την αναζήτηση για λέξεις κλειδιά και αυτό μπορεί να οδηγήσει σε πολλές περιπτώσεις σε </a:t>
            </a:r>
            <a:r>
              <a:rPr lang="en-US" sz="1800" smtClean="0"/>
              <a:t>false positives. </a:t>
            </a:r>
          </a:p>
          <a:p>
            <a:pPr>
              <a:lnSpc>
                <a:spcPct val="80000"/>
              </a:lnSpc>
            </a:pPr>
            <a:r>
              <a:rPr lang="el-GR" sz="1800" smtClean="0"/>
              <a:t>Δικτυακοί τόποι οι οποίοι δημιουργούνται δυναμικά μπορεί να είναι δύσκολοι στην αρχειοθέτηση οδηγώντας σε αυτό που ονομάζεται αόρατο </a:t>
            </a:r>
            <a:r>
              <a:rPr lang="en-US" sz="1800" smtClean="0"/>
              <a:t>web.</a:t>
            </a:r>
            <a:endParaRPr lang="el-GR" sz="1800" smtClean="0"/>
          </a:p>
          <a:p>
            <a:pPr>
              <a:lnSpc>
                <a:spcPct val="80000"/>
              </a:lnSpc>
            </a:pPr>
            <a:r>
              <a:rPr lang="el-GR" sz="1800" smtClean="0"/>
              <a:t>Κάποιες μηχανές αναζήτησης δεν ταξινομούν τα αποτελέσματα </a:t>
            </a:r>
            <a:r>
              <a:rPr lang="en-US" sz="1800" smtClean="0"/>
              <a:t> </a:t>
            </a:r>
            <a:r>
              <a:rPr lang="el-GR" sz="1800" smtClean="0"/>
              <a:t>σε σχέση με το πόσο συναφή είναι με το ερώτημα αλλά σύμφωνα με το χρηματικό ποσό που λαμβάνουν από διαφημιζόμενα </a:t>
            </a:r>
            <a:r>
              <a:rPr lang="en-US" sz="1800" smtClean="0"/>
              <a:t>sites.</a:t>
            </a:r>
          </a:p>
          <a:p>
            <a:pPr>
              <a:lnSpc>
                <a:spcPct val="80000"/>
              </a:lnSpc>
            </a:pPr>
            <a:r>
              <a:rPr lang="el-GR" sz="1800" smtClean="0"/>
              <a:t>Ορισμένα </a:t>
            </a:r>
            <a:r>
              <a:rPr lang="en-US" sz="1800" smtClean="0"/>
              <a:t>sites </a:t>
            </a:r>
            <a:r>
              <a:rPr lang="el-GR" sz="1800" smtClean="0"/>
              <a:t>χρησιμοποιούν "κόλπα" για να ξεγελάσουν τις μηχανές αναζήτησης προκειμένου να τα εμφανίσουν στις πρώτες επιλογές σε ερωτήσεις που περιέχουν συγκεκριμένες λέξεις κλειδιά (</a:t>
            </a:r>
            <a:r>
              <a:rPr lang="en-US" sz="1800" smtClean="0"/>
              <a:t>keywords</a:t>
            </a:r>
            <a:r>
              <a:rPr lang="el-GR" sz="1800" smtClean="0"/>
              <a:t>)</a:t>
            </a:r>
            <a:r>
              <a:rPr lang="en-US" sz="1800" smtClean="0"/>
              <a:t>. </a:t>
            </a:r>
            <a:endParaRPr lang="el-GR" sz="1800" smtClean="0"/>
          </a:p>
          <a:p>
            <a:pPr>
              <a:lnSpc>
                <a:spcPct val="80000"/>
              </a:lnSpc>
              <a:buFont typeface="Wingdings" pitchFamily="2" charset="2"/>
              <a:buNone/>
            </a:pPr>
            <a:endParaRPr lang="el-GR" sz="1800" dirty="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4238978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279222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27</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eclass.teiep.gr/OpenClass/courses/ACC136/</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a:defRPr/>
            </a:pPr>
            <a:r>
              <a:rPr lang="el-GR" dirty="0" smtClean="0"/>
              <a:t>Εφαρμογές του </a:t>
            </a:r>
            <a:r>
              <a:rPr lang="en-US" dirty="0" smtClean="0"/>
              <a:t>Internet</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
        <p:nvSpPr>
          <p:cNvPr id="8" name="Θέση αριθμού διαφάνειας 7"/>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Ιστορία του διαδικτύου</a:t>
            </a:r>
          </a:p>
        </p:txBody>
      </p:sp>
      <p:sp>
        <p:nvSpPr>
          <p:cNvPr id="7" name="Content Placeholder 4"/>
          <p:cNvSpPr>
            <a:spLocks noGrp="1"/>
          </p:cNvSpPr>
          <p:nvPr>
            <p:ph sz="quarter" idx="1"/>
          </p:nvPr>
        </p:nvSpPr>
        <p:spPr>
          <a:xfrm>
            <a:off x="457199" y="1219200"/>
            <a:ext cx="4645025" cy="4446612"/>
          </a:xfrm>
        </p:spPr>
        <p:txBody>
          <a:bodyPr>
            <a:normAutofit lnSpcReduction="10000"/>
          </a:bodyPr>
          <a:lstStyle/>
          <a:p>
            <a:pPr eaLnBrk="1" hangingPunct="1">
              <a:lnSpc>
                <a:spcPct val="80000"/>
              </a:lnSpc>
            </a:pPr>
            <a:r>
              <a:rPr lang="el-GR" sz="1200" dirty="0" smtClean="0"/>
              <a:t>1969 </a:t>
            </a:r>
            <a:r>
              <a:rPr lang="en-US" sz="1200" dirty="0" smtClean="0"/>
              <a:t>ARPANET (Advanced Research Project Agency) </a:t>
            </a:r>
            <a:r>
              <a:rPr lang="el-GR" sz="1200" dirty="0" smtClean="0"/>
              <a:t>μεταγωγή πακέτων</a:t>
            </a:r>
          </a:p>
          <a:p>
            <a:pPr eaLnBrk="1" hangingPunct="1">
              <a:lnSpc>
                <a:spcPct val="80000"/>
              </a:lnSpc>
            </a:pPr>
            <a:r>
              <a:rPr lang="el-GR" sz="1200" dirty="0" smtClean="0"/>
              <a:t>1973 πρωτόκολλο </a:t>
            </a:r>
            <a:r>
              <a:rPr lang="en-US" sz="1200" dirty="0" smtClean="0"/>
              <a:t>IP (Internet Protocol). </a:t>
            </a:r>
            <a:r>
              <a:rPr lang="el-GR" sz="1200" dirty="0" smtClean="0"/>
              <a:t>Διασύνδεση ανόμοιων δικτύων. Δημιουργία πρωτοκόλλου </a:t>
            </a:r>
            <a:r>
              <a:rPr lang="en-US" sz="1200" dirty="0" smtClean="0"/>
              <a:t>TCP (Transmission Control Protocol)</a:t>
            </a:r>
            <a:r>
              <a:rPr lang="el-GR" sz="1200" dirty="0" smtClean="0"/>
              <a:t>. Σύνδεση και άλλων δικτύων </a:t>
            </a:r>
            <a:r>
              <a:rPr lang="en-US" sz="1200" dirty="0" smtClean="0"/>
              <a:t>(</a:t>
            </a:r>
            <a:r>
              <a:rPr lang="el-GR" sz="1200" dirty="0" smtClean="0"/>
              <a:t>ερευνητικών, ακαδημαϊκών</a:t>
            </a:r>
            <a:r>
              <a:rPr lang="en-US" sz="1200" dirty="0" smtClean="0"/>
              <a:t>) </a:t>
            </a:r>
            <a:r>
              <a:rPr lang="el-GR" sz="1200" dirty="0" smtClean="0"/>
              <a:t>στο </a:t>
            </a:r>
            <a:r>
              <a:rPr lang="en-US" sz="1200" dirty="0" smtClean="0"/>
              <a:t>ARPANET</a:t>
            </a:r>
            <a:endParaRPr lang="el-GR" sz="1200" dirty="0" smtClean="0"/>
          </a:p>
          <a:p>
            <a:pPr eaLnBrk="1" hangingPunct="1">
              <a:lnSpc>
                <a:spcPct val="80000"/>
              </a:lnSpc>
            </a:pPr>
            <a:r>
              <a:rPr lang="el-GR" sz="1200" dirty="0" smtClean="0"/>
              <a:t>1983 Διαχωρισμός του </a:t>
            </a:r>
            <a:r>
              <a:rPr lang="en-US" sz="1200" dirty="0" smtClean="0"/>
              <a:t>ARPANET </a:t>
            </a:r>
            <a:r>
              <a:rPr lang="el-GR" sz="1200" dirty="0" smtClean="0"/>
              <a:t>σε </a:t>
            </a:r>
            <a:r>
              <a:rPr lang="en-US" sz="1200" dirty="0" smtClean="0"/>
              <a:t>MILNET </a:t>
            </a:r>
            <a:r>
              <a:rPr lang="el-GR" sz="1200" dirty="0" smtClean="0"/>
              <a:t>και νέο </a:t>
            </a:r>
            <a:r>
              <a:rPr lang="en-US" sz="1200" dirty="0" smtClean="0"/>
              <a:t>ARPANET</a:t>
            </a:r>
          </a:p>
          <a:p>
            <a:pPr eaLnBrk="1" hangingPunct="1">
              <a:lnSpc>
                <a:spcPct val="80000"/>
              </a:lnSpc>
            </a:pPr>
            <a:r>
              <a:rPr lang="el-GR" sz="1200" dirty="0" smtClean="0"/>
              <a:t>1985</a:t>
            </a:r>
            <a:r>
              <a:rPr lang="en-US" sz="1200" dirty="0" smtClean="0"/>
              <a:t> </a:t>
            </a:r>
            <a:r>
              <a:rPr lang="el-GR" sz="1200" dirty="0" smtClean="0"/>
              <a:t>Δημιουργία του </a:t>
            </a:r>
            <a:r>
              <a:rPr lang="en-US" sz="1200" dirty="0" smtClean="0"/>
              <a:t>NSFNET </a:t>
            </a:r>
            <a:r>
              <a:rPr lang="el-GR" sz="1200" dirty="0" smtClean="0"/>
              <a:t>ως δίκτυο διασύνδεσης 5 υπερυπολογιστών και αρχή της εξέλιξής του στο σημερινό </a:t>
            </a:r>
            <a:r>
              <a:rPr lang="en-US" sz="1200" dirty="0" smtClean="0"/>
              <a:t>Internet</a:t>
            </a:r>
          </a:p>
          <a:p>
            <a:pPr eaLnBrk="1" hangingPunct="1">
              <a:lnSpc>
                <a:spcPct val="80000"/>
              </a:lnSpc>
            </a:pPr>
            <a:r>
              <a:rPr lang="el-GR" sz="1200" dirty="0" smtClean="0"/>
              <a:t>1990</a:t>
            </a:r>
            <a:r>
              <a:rPr lang="en-US" sz="1200" dirty="0" smtClean="0"/>
              <a:t> </a:t>
            </a:r>
            <a:r>
              <a:rPr lang="el-GR" sz="1200" dirty="0" smtClean="0"/>
              <a:t>Σύνδεση της Ελλάδας στο </a:t>
            </a:r>
            <a:r>
              <a:rPr lang="en-US" sz="1200" dirty="0" smtClean="0"/>
              <a:t>NSFNET</a:t>
            </a:r>
          </a:p>
          <a:p>
            <a:pPr eaLnBrk="1" hangingPunct="1">
              <a:lnSpc>
                <a:spcPct val="80000"/>
              </a:lnSpc>
            </a:pPr>
            <a:r>
              <a:rPr lang="el-GR" sz="1200" dirty="0" smtClean="0"/>
              <a:t>1993 Στο εργαστήριο </a:t>
            </a:r>
            <a:r>
              <a:rPr lang="en-US" sz="1200" dirty="0" smtClean="0"/>
              <a:t>CERN </a:t>
            </a:r>
            <a:r>
              <a:rPr lang="el-GR" sz="1200" dirty="0" smtClean="0"/>
              <a:t>στην Ελβετία δημιουργείται το </a:t>
            </a:r>
            <a:r>
              <a:rPr lang="en-US" sz="1200" dirty="0" smtClean="0"/>
              <a:t>WWW (World Wide Web)</a:t>
            </a:r>
            <a:endParaRPr lang="el-GR" sz="1200" dirty="0" smtClean="0"/>
          </a:p>
          <a:p>
            <a:pPr eaLnBrk="1" hangingPunct="1">
              <a:lnSpc>
                <a:spcPct val="80000"/>
              </a:lnSpc>
            </a:pPr>
            <a:r>
              <a:rPr lang="el-GR" sz="1200" dirty="0" smtClean="0"/>
              <a:t>1995 Η εταιρεία </a:t>
            </a:r>
            <a:r>
              <a:rPr lang="en-US" sz="1200" dirty="0" smtClean="0"/>
              <a:t>Sun</a:t>
            </a:r>
            <a:r>
              <a:rPr lang="el-GR" sz="1200" dirty="0" smtClean="0"/>
              <a:t> </a:t>
            </a:r>
            <a:r>
              <a:rPr lang="en-US" sz="1200" dirty="0" smtClean="0"/>
              <a:t>Microsystems </a:t>
            </a:r>
            <a:r>
              <a:rPr lang="el-GR" sz="1200" dirty="0" smtClean="0"/>
              <a:t>κυκλοφορεί την γλώσσα προγραμματισμού </a:t>
            </a:r>
            <a:r>
              <a:rPr lang="en-US" sz="1200" dirty="0" smtClean="0"/>
              <a:t>Java</a:t>
            </a:r>
            <a:endParaRPr lang="el-GR" sz="1200" dirty="0" smtClean="0"/>
          </a:p>
          <a:p>
            <a:pPr eaLnBrk="1" hangingPunct="1">
              <a:lnSpc>
                <a:spcPct val="80000"/>
              </a:lnSpc>
            </a:pPr>
            <a:r>
              <a:rPr lang="el-GR" sz="1200" dirty="0" smtClean="0"/>
              <a:t>2000 Η πρώτη μεγάλης κλίμακας επίθεση άρνησης εξυπηρέτησης (</a:t>
            </a:r>
            <a:r>
              <a:rPr lang="en-US" sz="1200" dirty="0" smtClean="0"/>
              <a:t>denial of service attack</a:t>
            </a:r>
            <a:r>
              <a:rPr lang="el-GR" sz="1200" dirty="0" smtClean="0"/>
              <a:t>)</a:t>
            </a:r>
            <a:r>
              <a:rPr lang="en-US" sz="1200" dirty="0" smtClean="0"/>
              <a:t> </a:t>
            </a:r>
            <a:r>
              <a:rPr lang="el-GR" sz="1200" dirty="0" smtClean="0"/>
              <a:t>πραγματοποιείται εναντίον μεγάλων τοποθεσιών όπως το </a:t>
            </a:r>
            <a:r>
              <a:rPr lang="en-US" sz="1200" dirty="0" smtClean="0"/>
              <a:t>Yahoo! </a:t>
            </a:r>
            <a:r>
              <a:rPr lang="el-GR" sz="1200" dirty="0" smtClean="0"/>
              <a:t>και το </a:t>
            </a:r>
            <a:r>
              <a:rPr lang="en-US" sz="1200" dirty="0" smtClean="0"/>
              <a:t>eBay, </a:t>
            </a:r>
            <a:r>
              <a:rPr lang="el-GR" sz="1200" dirty="0" smtClean="0"/>
              <a:t>σηματοδοτώντας την αναγκαιότητα λήψης αυστηρότερων μέτρων προστασίας</a:t>
            </a:r>
          </a:p>
          <a:p>
            <a:pPr eaLnBrk="1" hangingPunct="1">
              <a:lnSpc>
                <a:spcPct val="80000"/>
              </a:lnSpc>
            </a:pPr>
            <a:r>
              <a:rPr lang="el-GR" sz="1200" dirty="0" smtClean="0"/>
              <a:t>2001 </a:t>
            </a:r>
            <a:r>
              <a:rPr lang="en-US" sz="1200" dirty="0" smtClean="0"/>
              <a:t>H Napster </a:t>
            </a:r>
            <a:r>
              <a:rPr lang="el-GR" sz="1200" dirty="0" smtClean="0"/>
              <a:t>(</a:t>
            </a:r>
            <a:r>
              <a:rPr lang="en-US" sz="1200" dirty="0" smtClean="0"/>
              <a:t>peer to peer file sharing</a:t>
            </a:r>
            <a:r>
              <a:rPr lang="el-GR" sz="1200" dirty="0" smtClean="0"/>
              <a:t>) αναστέλλει την λειτουργία της κατόπιν δικαστικής απόφασης διότι επιτρέπει την ανταλλαγή υλικού με δικαιώματα πνευματικής ιδιοκτησίας.</a:t>
            </a:r>
          </a:p>
          <a:p>
            <a:pPr eaLnBrk="1" hangingPunct="1">
              <a:lnSpc>
                <a:spcPct val="80000"/>
              </a:lnSpc>
            </a:pPr>
            <a:r>
              <a:rPr lang="el-GR" sz="1200" dirty="0" smtClean="0"/>
              <a:t>2004 </a:t>
            </a:r>
            <a:r>
              <a:rPr lang="en-US" sz="1200" dirty="0" err="1" smtClean="0"/>
              <a:t>Facebook</a:t>
            </a:r>
            <a:r>
              <a:rPr lang="en-US" sz="1200" dirty="0" smtClean="0"/>
              <a:t> </a:t>
            </a:r>
            <a:r>
              <a:rPr lang="el-GR" sz="1200" dirty="0" smtClean="0"/>
              <a:t>κοινωνικά δίκτυα</a:t>
            </a:r>
          </a:p>
          <a:p>
            <a:endParaRPr lang="el-GR" sz="1200" dirty="0"/>
          </a:p>
        </p:txBody>
      </p:sp>
      <p:pic>
        <p:nvPicPr>
          <p:cNvPr id="9" name="Picture 5"/>
          <p:cNvPicPr>
            <a:picLocks noChangeAspect="1" noChangeArrowheads="1"/>
          </p:cNvPicPr>
          <p:nvPr/>
        </p:nvPicPr>
        <p:blipFill>
          <a:blip r:embed="rId3" cstate="print"/>
          <a:srcRect/>
          <a:stretch>
            <a:fillRect/>
          </a:stretch>
        </p:blipFill>
        <p:spPr>
          <a:xfrm>
            <a:off x="5102225" y="1417340"/>
            <a:ext cx="4041775" cy="3676892"/>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351847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Εφαρμογές του </a:t>
            </a:r>
            <a:r>
              <a:rPr lang="en-US" dirty="0"/>
              <a:t>Internet</a:t>
            </a:r>
            <a:endParaRPr lang="el-GR" dirty="0"/>
          </a:p>
        </p:txBody>
      </p:sp>
      <p:sp>
        <p:nvSpPr>
          <p:cNvPr id="6" name="Content Placeholder 5"/>
          <p:cNvSpPr>
            <a:spLocks noGrp="1"/>
          </p:cNvSpPr>
          <p:nvPr>
            <p:ph sz="quarter" idx="1"/>
          </p:nvPr>
        </p:nvSpPr>
        <p:spPr>
          <a:xfrm>
            <a:off x="457200" y="1219200"/>
            <a:ext cx="8229600" cy="4590628"/>
          </a:xfrm>
        </p:spPr>
        <p:txBody>
          <a:bodyPr>
            <a:normAutofit fontScale="92500" lnSpcReduction="10000"/>
          </a:bodyPr>
          <a:lstStyle/>
          <a:p>
            <a:r>
              <a:rPr lang="el-GR" sz="2000" dirty="0" smtClean="0"/>
              <a:t>Ηλεκτρονικό ταχυδρομείο</a:t>
            </a:r>
            <a:r>
              <a:rPr lang="en-US" sz="2000" dirty="0" smtClean="0"/>
              <a:t> (email)</a:t>
            </a:r>
            <a:endParaRPr lang="el-GR" sz="2000" dirty="0" smtClean="0"/>
          </a:p>
          <a:p>
            <a:r>
              <a:rPr lang="el-GR" sz="2000" dirty="0" smtClean="0"/>
              <a:t>Μεταφορά αρχείων</a:t>
            </a:r>
            <a:r>
              <a:rPr lang="en-US" sz="2000" dirty="0" smtClean="0"/>
              <a:t> (ftp)</a:t>
            </a:r>
            <a:endParaRPr lang="el-GR" sz="2000" dirty="0" smtClean="0"/>
          </a:p>
          <a:p>
            <a:r>
              <a:rPr lang="el-GR" sz="2000" dirty="0" smtClean="0"/>
              <a:t>Απομακρυσμένη σύνδεση</a:t>
            </a:r>
            <a:r>
              <a:rPr lang="en-US" sz="2000" dirty="0" smtClean="0"/>
              <a:t> (telnet)</a:t>
            </a:r>
          </a:p>
          <a:p>
            <a:r>
              <a:rPr lang="el-GR" sz="2000" dirty="0" smtClean="0"/>
              <a:t>Παγκόσμιος ιστός (</a:t>
            </a:r>
            <a:r>
              <a:rPr lang="en-US" sz="2000" dirty="0" smtClean="0"/>
              <a:t>www</a:t>
            </a:r>
            <a:r>
              <a:rPr lang="el-GR" sz="2000" dirty="0" smtClean="0"/>
              <a:t>)</a:t>
            </a:r>
          </a:p>
          <a:p>
            <a:r>
              <a:rPr lang="el-GR" sz="2000" dirty="0" smtClean="0"/>
              <a:t>Συνομιλίες</a:t>
            </a:r>
            <a:r>
              <a:rPr lang="en-US" sz="2000" dirty="0" smtClean="0"/>
              <a:t> (chat)</a:t>
            </a:r>
            <a:endParaRPr lang="el-GR" sz="2000" dirty="0" smtClean="0"/>
          </a:p>
          <a:p>
            <a:r>
              <a:rPr lang="en-US" sz="2000" dirty="0" smtClean="0"/>
              <a:t>Forums</a:t>
            </a:r>
            <a:endParaRPr lang="el-GR" sz="2000" dirty="0" smtClean="0"/>
          </a:p>
          <a:p>
            <a:r>
              <a:rPr lang="en-US" sz="2000" dirty="0" smtClean="0"/>
              <a:t>RSS</a:t>
            </a:r>
          </a:p>
          <a:p>
            <a:r>
              <a:rPr lang="en-US" sz="2000" dirty="0" smtClean="0"/>
              <a:t>VOIP</a:t>
            </a:r>
            <a:endParaRPr lang="el-GR" sz="2000" dirty="0" smtClean="0"/>
          </a:p>
          <a:p>
            <a:r>
              <a:rPr lang="en-US" sz="2000" dirty="0" smtClean="0"/>
              <a:t>Video Conferencing</a:t>
            </a:r>
          </a:p>
          <a:p>
            <a:r>
              <a:rPr lang="en-US" sz="2000" dirty="0" smtClean="0"/>
              <a:t>Peer to Peer </a:t>
            </a:r>
            <a:r>
              <a:rPr lang="el-GR" sz="2000" dirty="0" smtClean="0"/>
              <a:t>δίκτυα</a:t>
            </a:r>
            <a:endParaRPr lang="en-US" sz="2000" dirty="0" smtClean="0"/>
          </a:p>
          <a:p>
            <a:r>
              <a:rPr lang="en-US" sz="2000" dirty="0" smtClean="0"/>
              <a:t>Web Services </a:t>
            </a:r>
            <a:endParaRPr lang="el-GR" sz="2000" dirty="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373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a:t>
            </a:r>
            <a:endParaRPr lang="el-GR" dirty="0"/>
          </a:p>
        </p:txBody>
      </p:sp>
      <p:sp>
        <p:nvSpPr>
          <p:cNvPr id="5" name="Content Placeholder 7"/>
          <p:cNvSpPr>
            <a:spLocks noGrp="1"/>
          </p:cNvSpPr>
          <p:nvPr>
            <p:ph sz="quarter" idx="1"/>
          </p:nvPr>
        </p:nvSpPr>
        <p:spPr>
          <a:xfrm>
            <a:off x="971600" y="1206889"/>
            <a:ext cx="2602632" cy="3306795"/>
          </a:xfrm>
        </p:spPr>
        <p:txBody>
          <a:bodyPr>
            <a:noAutofit/>
          </a:bodyPr>
          <a:lstStyle/>
          <a:p>
            <a:r>
              <a:rPr lang="en-US" sz="2800" dirty="0" smtClean="0"/>
              <a:t>Social Networks</a:t>
            </a:r>
          </a:p>
          <a:p>
            <a:r>
              <a:rPr lang="en-US" sz="2800" dirty="0" smtClean="0"/>
              <a:t>Blogs</a:t>
            </a:r>
          </a:p>
          <a:p>
            <a:r>
              <a:rPr lang="en-US" sz="2800" dirty="0" smtClean="0"/>
              <a:t>Wikipedia</a:t>
            </a:r>
          </a:p>
          <a:p>
            <a:r>
              <a:rPr lang="en-US" sz="2800" dirty="0" smtClean="0"/>
              <a:t>YouTube</a:t>
            </a:r>
          </a:p>
          <a:p>
            <a:r>
              <a:rPr lang="en-US" sz="2800" dirty="0" smtClean="0"/>
              <a:t>Twitter</a:t>
            </a:r>
          </a:p>
          <a:p>
            <a:r>
              <a:rPr lang="en-US" sz="2800" dirty="0" smtClean="0"/>
              <a:t>Torrents</a:t>
            </a:r>
          </a:p>
        </p:txBody>
      </p:sp>
      <p:sp>
        <p:nvSpPr>
          <p:cNvPr id="7" name="Content Placeholder 7"/>
          <p:cNvSpPr txBox="1">
            <a:spLocks/>
          </p:cNvSpPr>
          <p:nvPr/>
        </p:nvSpPr>
        <p:spPr>
          <a:xfrm>
            <a:off x="4788024" y="1206889"/>
            <a:ext cx="2602632" cy="32944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Google</a:t>
            </a:r>
          </a:p>
          <a:p>
            <a:pPr lvl="1"/>
            <a:r>
              <a:rPr lang="en-US" dirty="0" smtClean="0"/>
              <a:t>Docs</a:t>
            </a:r>
          </a:p>
          <a:p>
            <a:pPr lvl="1"/>
            <a:r>
              <a:rPr lang="en-US" dirty="0" smtClean="0"/>
              <a:t>Earth</a:t>
            </a:r>
          </a:p>
          <a:p>
            <a:pPr lvl="1"/>
            <a:r>
              <a:rPr lang="en-US" dirty="0" smtClean="0"/>
              <a:t>Maps</a:t>
            </a:r>
          </a:p>
          <a:p>
            <a:pPr lvl="1"/>
            <a:r>
              <a:rPr lang="en-US" dirty="0" smtClean="0"/>
              <a:t>…</a:t>
            </a:r>
          </a:p>
          <a:p>
            <a:r>
              <a:rPr lang="en-US" sz="2800" dirty="0" smtClean="0"/>
              <a:t>iTunes</a:t>
            </a:r>
            <a:endParaRPr lang="el-GR" sz="28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1984872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Ηλεκτρονικό ταχυδρομείο</a:t>
            </a:r>
          </a:p>
        </p:txBody>
      </p:sp>
      <p:sp>
        <p:nvSpPr>
          <p:cNvPr id="6"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Βασικές γνώσεις</a:t>
            </a:r>
            <a:endParaRPr lang="el-GR" sz="2800" b="1" dirty="0"/>
          </a:p>
        </p:txBody>
      </p:sp>
      <p:sp>
        <p:nvSpPr>
          <p:cNvPr id="8" name="Text Placeholder 6"/>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Διευθύνσεις </a:t>
            </a:r>
            <a:r>
              <a:rPr lang="en-US" sz="2800" b="1" dirty="0" smtClean="0"/>
              <a:t>email</a:t>
            </a:r>
            <a:endParaRPr lang="el-GR" sz="2800" b="1" dirty="0" smtClean="0"/>
          </a:p>
        </p:txBody>
      </p:sp>
      <p:sp>
        <p:nvSpPr>
          <p:cNvPr id="9" name="Content Placeholder 5"/>
          <p:cNvSpPr>
            <a:spLocks noGrp="1"/>
          </p:cNvSpPr>
          <p:nvPr>
            <p:ph sz="quarter" idx="4294967295"/>
          </p:nvPr>
        </p:nvSpPr>
        <p:spPr>
          <a:xfrm>
            <a:off x="457200" y="1849388"/>
            <a:ext cx="4038600" cy="4038600"/>
          </a:xfrm>
          <a:prstGeom prst="rect">
            <a:avLst/>
          </a:prstGeom>
        </p:spPr>
        <p:txBody>
          <a:bodyPr/>
          <a:lstStyle/>
          <a:p>
            <a:pPr eaLnBrk="1" hangingPunct="1">
              <a:lnSpc>
                <a:spcPct val="80000"/>
              </a:lnSpc>
            </a:pPr>
            <a:r>
              <a:rPr lang="el-GR" sz="1800" dirty="0" smtClean="0"/>
              <a:t>Το ηλεκτρονικό ταχυδρομείο είναι ιστορικά η πρώτη εφαρμογή του διαδικτύου</a:t>
            </a:r>
            <a:endParaRPr lang="en-US" sz="1800" dirty="0" smtClean="0"/>
          </a:p>
          <a:p>
            <a:pPr eaLnBrk="1" hangingPunct="1">
              <a:lnSpc>
                <a:spcPct val="80000"/>
              </a:lnSpc>
            </a:pPr>
            <a:r>
              <a:rPr lang="el-GR" sz="1800" dirty="0" smtClean="0"/>
              <a:t>Τα μηνύματα παραμένουν στο γραμματοκιβώτιο που διατηρεί ο πάροχος της υπηρεσίας ηλεκτρονικού ταχυδρομείου μέχρι να τα κατεβάσει ο παραλήπτης</a:t>
            </a:r>
            <a:endParaRPr lang="en-US" sz="1800" dirty="0" smtClean="0"/>
          </a:p>
          <a:p>
            <a:pPr eaLnBrk="1" hangingPunct="1">
              <a:lnSpc>
                <a:spcPct val="80000"/>
              </a:lnSpc>
            </a:pPr>
            <a:r>
              <a:rPr lang="el-GR" sz="1800" dirty="0" smtClean="0"/>
              <a:t>Πρωτόκολλα προσπέλασης αλληλογραφίας</a:t>
            </a:r>
          </a:p>
          <a:p>
            <a:pPr lvl="1">
              <a:lnSpc>
                <a:spcPct val="80000"/>
              </a:lnSpc>
            </a:pPr>
            <a:r>
              <a:rPr lang="en-US" sz="1400" dirty="0" smtClean="0"/>
              <a:t>SMTP / MIME</a:t>
            </a:r>
          </a:p>
          <a:p>
            <a:pPr lvl="1">
              <a:lnSpc>
                <a:spcPct val="80000"/>
              </a:lnSpc>
            </a:pPr>
            <a:r>
              <a:rPr lang="en-US" sz="1400" dirty="0" smtClean="0"/>
              <a:t>POP</a:t>
            </a:r>
          </a:p>
          <a:p>
            <a:pPr lvl="1">
              <a:lnSpc>
                <a:spcPct val="80000"/>
              </a:lnSpc>
            </a:pPr>
            <a:r>
              <a:rPr lang="en-US" sz="1400" dirty="0" smtClean="0"/>
              <a:t>IMAP</a:t>
            </a:r>
          </a:p>
          <a:p>
            <a:pPr lvl="1">
              <a:lnSpc>
                <a:spcPct val="80000"/>
              </a:lnSpc>
            </a:pPr>
            <a:endParaRPr lang="en-US" sz="1400" dirty="0" smtClean="0"/>
          </a:p>
          <a:p>
            <a:pPr lvl="1">
              <a:lnSpc>
                <a:spcPct val="80000"/>
              </a:lnSpc>
            </a:pPr>
            <a:endParaRPr lang="el-GR" sz="1400" dirty="0" smtClean="0"/>
          </a:p>
          <a:p>
            <a:pPr eaLnBrk="1" hangingPunct="1">
              <a:lnSpc>
                <a:spcPct val="80000"/>
              </a:lnSpc>
            </a:pPr>
            <a:endParaRPr lang="el-GR" sz="1800" dirty="0"/>
          </a:p>
        </p:txBody>
      </p:sp>
      <p:sp>
        <p:nvSpPr>
          <p:cNvPr id="10" name="Content Placeholder 7"/>
          <p:cNvSpPr>
            <a:spLocks noGrp="1"/>
          </p:cNvSpPr>
          <p:nvPr>
            <p:ph sz="quarter" idx="4294967295"/>
          </p:nvPr>
        </p:nvSpPr>
        <p:spPr>
          <a:xfrm>
            <a:off x="4648200" y="1849388"/>
            <a:ext cx="4038600" cy="4038600"/>
          </a:xfrm>
          <a:prstGeom prst="rect">
            <a:avLst/>
          </a:prstGeom>
        </p:spPr>
        <p:txBody>
          <a:bodyPr/>
          <a:lstStyle/>
          <a:p>
            <a:r>
              <a:rPr lang="el-GR" sz="1600" dirty="0" smtClean="0"/>
              <a:t>Μια διεύθυνση ηλεκτρονικού ταχυδρομείου αποτελείται από το όνομα χρήστη και το όνομα της περιοχής ενωμένα με το σύμβολο "@" (προφέρεται «</a:t>
            </a:r>
            <a:r>
              <a:rPr lang="en-US" sz="1600" dirty="0" smtClean="0"/>
              <a:t>at</a:t>
            </a:r>
            <a:r>
              <a:rPr lang="el-GR" sz="1600" dirty="0" smtClean="0"/>
              <a:t>»)</a:t>
            </a:r>
          </a:p>
          <a:p>
            <a:r>
              <a:rPr lang="el-GR" sz="1600" dirty="0" smtClean="0"/>
              <a:t>Το όνομα χρήστη μπορεί να περιέχει:</a:t>
            </a:r>
          </a:p>
          <a:p>
            <a:pPr lvl="1"/>
            <a:r>
              <a:rPr lang="el-GR" sz="1400" dirty="0" smtClean="0"/>
              <a:t>Κεφαλαίους και πεζούς λατινικούς χαρακτήρες (</a:t>
            </a:r>
            <a:r>
              <a:rPr lang="en-US" sz="1400" dirty="0" smtClean="0"/>
              <a:t>a-z </a:t>
            </a:r>
            <a:r>
              <a:rPr lang="el-GR" sz="1400" dirty="0" smtClean="0"/>
              <a:t>και </a:t>
            </a:r>
            <a:r>
              <a:rPr lang="en-US" sz="1400" dirty="0" smtClean="0"/>
              <a:t>A-Z</a:t>
            </a:r>
            <a:r>
              <a:rPr lang="el-GR" sz="1400" dirty="0" smtClean="0"/>
              <a:t>)</a:t>
            </a:r>
            <a:endParaRPr lang="en-US" sz="1400" dirty="0" smtClean="0"/>
          </a:p>
          <a:p>
            <a:pPr lvl="1"/>
            <a:r>
              <a:rPr lang="el-GR" sz="1400" dirty="0" smtClean="0"/>
              <a:t>Ψηφία (0-9)</a:t>
            </a:r>
          </a:p>
          <a:p>
            <a:pPr lvl="1"/>
            <a:r>
              <a:rPr lang="el-GR" sz="1400" dirty="0" smtClean="0"/>
              <a:t>Τους χαρακτήρες ! # $ % &amp; ' * + - / = ? ^ _ ` { | } ~</a:t>
            </a:r>
          </a:p>
          <a:p>
            <a:pPr lvl="1"/>
            <a:r>
              <a:rPr lang="el-GR" sz="1400" dirty="0" smtClean="0"/>
              <a:t>Τον χαρακτήρα . αρκεί να μην είναι ο τελευταίος ή να υπάρχει 2 ή περισσότερες συνεχόμενες φορές</a:t>
            </a:r>
            <a:endParaRPr lang="el-GR" sz="1600" dirty="0" smtClean="0"/>
          </a:p>
          <a:p>
            <a:endParaRPr lang="el-GR" sz="16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96446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Πρωτόκολλο </a:t>
            </a:r>
            <a:r>
              <a:rPr lang="en-US" dirty="0"/>
              <a:t>SMTP</a:t>
            </a:r>
            <a:endParaRPr lang="el-GR" dirty="0"/>
          </a:p>
        </p:txBody>
      </p:sp>
      <p:sp>
        <p:nvSpPr>
          <p:cNvPr id="7" name="Content Placeholder 7"/>
          <p:cNvSpPr>
            <a:spLocks noGrp="1"/>
          </p:cNvSpPr>
          <p:nvPr>
            <p:ph sz="quarter" idx="1"/>
          </p:nvPr>
        </p:nvSpPr>
        <p:spPr>
          <a:xfrm>
            <a:off x="457200" y="1219200"/>
            <a:ext cx="4402832" cy="3582516"/>
          </a:xfrm>
        </p:spPr>
        <p:txBody>
          <a:bodyPr>
            <a:noAutofit/>
          </a:bodyPr>
          <a:lstStyle/>
          <a:p>
            <a:r>
              <a:rPr lang="en-US" sz="2000" dirty="0" smtClean="0"/>
              <a:t>SMTP = Simple Mail Transfer Protocol</a:t>
            </a:r>
          </a:p>
          <a:p>
            <a:r>
              <a:rPr lang="el-GR" sz="2000" dirty="0" smtClean="0"/>
              <a:t>Οι </a:t>
            </a:r>
            <a:r>
              <a:rPr lang="en-US" sz="2000" dirty="0" smtClean="0"/>
              <a:t>mail servers </a:t>
            </a:r>
            <a:r>
              <a:rPr lang="el-GR" sz="2000" dirty="0" smtClean="0"/>
              <a:t>χρησιμοποιούν το </a:t>
            </a:r>
            <a:r>
              <a:rPr lang="en-US" sz="2000" dirty="0" smtClean="0"/>
              <a:t>SMTP </a:t>
            </a:r>
            <a:r>
              <a:rPr lang="el-GR" sz="2000" dirty="0" smtClean="0"/>
              <a:t>για την αποστολή και την παραλαβή ηλεκτρονικών μηνυμάτων</a:t>
            </a:r>
          </a:p>
          <a:p>
            <a:r>
              <a:rPr lang="el-GR" sz="2000" dirty="0" smtClean="0"/>
              <a:t>Οι εφαρμογές ηλεκτρονικού ταχυδρομείου στους Η/Υ των χρηστών χρησιμοποιούν το </a:t>
            </a:r>
            <a:r>
              <a:rPr lang="en-US" sz="2000" dirty="0" smtClean="0"/>
              <a:t>SMTP </a:t>
            </a:r>
            <a:r>
              <a:rPr lang="el-GR" sz="2000" dirty="0" smtClean="0"/>
              <a:t>μόνο για αποστολή μηνυμάτων στον </a:t>
            </a:r>
            <a:r>
              <a:rPr lang="en-US" sz="2000" dirty="0" smtClean="0"/>
              <a:t>mail server</a:t>
            </a:r>
            <a:r>
              <a:rPr lang="el-GR" sz="2000" dirty="0" smtClean="0"/>
              <a:t> του παρόχου υπηρεσιών διαδικτύου που αναλαμβάνει την περαιτέρω διακίνησή τους</a:t>
            </a:r>
          </a:p>
          <a:p>
            <a:endParaRPr lang="el-GR" sz="2000" dirty="0"/>
          </a:p>
        </p:txBody>
      </p:sp>
      <p:pic>
        <p:nvPicPr>
          <p:cNvPr id="11" name="Picture 5"/>
          <p:cNvPicPr>
            <a:picLocks noChangeAspect="1" noChangeArrowheads="1"/>
          </p:cNvPicPr>
          <p:nvPr/>
        </p:nvPicPr>
        <p:blipFill>
          <a:blip r:embed="rId3" cstate="print"/>
          <a:stretch>
            <a:fillRect/>
          </a:stretch>
        </p:blipFill>
        <p:spPr bwMode="auto">
          <a:xfrm>
            <a:off x="4788024" y="1921396"/>
            <a:ext cx="4310476" cy="1972397"/>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3844936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4599</TotalTime>
  <Words>2144</Words>
  <Application>Microsoft Office PowerPoint</Application>
  <PresentationFormat>Προβολή στην οθόνη (16:10)</PresentationFormat>
  <Paragraphs>277</Paragraphs>
  <Slides>30</Slides>
  <Notes>30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 Unicode MS</vt:lpstr>
      <vt:lpstr>Arial</vt:lpstr>
      <vt:lpstr>Calibri</vt:lpstr>
      <vt:lpstr>Times New Roman</vt:lpstr>
      <vt:lpstr>Wingdings</vt:lpstr>
      <vt:lpstr>Θέμα του Office</vt:lpstr>
      <vt:lpstr>Πληροφορική Ι</vt:lpstr>
      <vt:lpstr>Παρουσίαση του PowerPoint</vt:lpstr>
      <vt:lpstr>Άδειες Χρήσης</vt:lpstr>
      <vt:lpstr>Χρηματοδότηση</vt:lpstr>
      <vt:lpstr>Ιστορία του διαδικτύου</vt:lpstr>
      <vt:lpstr>Εφαρμογές του Internet</vt:lpstr>
      <vt:lpstr>Trends</vt:lpstr>
      <vt:lpstr>Ηλεκτρονικό ταχυδρομείο</vt:lpstr>
      <vt:lpstr>Πρωτόκολλο SMTP</vt:lpstr>
      <vt:lpstr>Πρωτόκολλο POP</vt:lpstr>
      <vt:lpstr>Πρωτόκολλο IMAP</vt:lpstr>
      <vt:lpstr>SMTP/MIME</vt:lpstr>
      <vt:lpstr>Αποστολή email</vt:lpstr>
      <vt:lpstr>Email Netiquette</vt:lpstr>
      <vt:lpstr>SPAM</vt:lpstr>
      <vt:lpstr>Πρωτόκολλο μεταφοράς αρχείων (FTP)</vt:lpstr>
      <vt:lpstr>Απομακρυσμένη σύνδεση TELNET</vt:lpstr>
      <vt:lpstr>Παγκόσμιος ιστός WWW</vt:lpstr>
      <vt:lpstr>Τύποι εγγράφων στο Internet1/2</vt:lpstr>
      <vt:lpstr>Τύποι εγγράφων στο Internet2/2</vt:lpstr>
      <vt:lpstr>Τύποι εγγράφων στο Internet2/2</vt:lpstr>
      <vt:lpstr>Μηχανές Αναζήτησης</vt:lpstr>
      <vt:lpstr>Προχωρημένη αναζήτηση</vt:lpstr>
      <vt:lpstr>Παρουσίαση του PowerPoint</vt:lpstr>
      <vt:lpstr>Προκλήσεις για τις μηχανές αναζήτησης</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304</cp:revision>
  <dcterms:created xsi:type="dcterms:W3CDTF">2012-09-06T09:03:05Z</dcterms:created>
  <dcterms:modified xsi:type="dcterms:W3CDTF">2015-07-21T13:43:52Z</dcterms:modified>
</cp:coreProperties>
</file>