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57" r:id="rId3"/>
    <p:sldId id="258" r:id="rId4"/>
    <p:sldId id="308" r:id="rId5"/>
    <p:sldId id="309" r:id="rId6"/>
    <p:sldId id="259" r:id="rId7"/>
    <p:sldId id="260" r:id="rId8"/>
    <p:sldId id="379" r:id="rId9"/>
    <p:sldId id="262" r:id="rId10"/>
    <p:sldId id="263" r:id="rId11"/>
    <p:sldId id="330" r:id="rId12"/>
    <p:sldId id="331" r:id="rId13"/>
    <p:sldId id="332" r:id="rId14"/>
    <p:sldId id="333" r:id="rId15"/>
    <p:sldId id="334" r:id="rId16"/>
    <p:sldId id="335" r:id="rId17"/>
    <p:sldId id="337" r:id="rId18"/>
    <p:sldId id="336" r:id="rId19"/>
    <p:sldId id="338" r:id="rId20"/>
    <p:sldId id="339" r:id="rId21"/>
    <p:sldId id="340" r:id="rId22"/>
    <p:sldId id="341" r:id="rId23"/>
    <p:sldId id="342" r:id="rId24"/>
    <p:sldId id="274" r:id="rId25"/>
    <p:sldId id="329" r:id="rId26"/>
    <p:sldId id="276" r:id="rId27"/>
    <p:sldId id="277" r:id="rId28"/>
    <p:sldId id="279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OpenClass/courses/COMP119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Συστήματα Τηλεκπαίδευσης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6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Μαθησιακές Θεωρίες</a:t>
            </a:r>
            <a:r>
              <a:rPr lang="en-US" sz="2800" b="1" dirty="0" smtClean="0">
                <a:solidFill>
                  <a:schemeClr val="tx1"/>
                </a:solidFill>
              </a:rPr>
              <a:t> I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Σημαντικότερες Θεωρίες Μάθησης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481817"/>
            <a:ext cx="84249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Συμπεριφορισμός ή </a:t>
            </a:r>
            <a:r>
              <a:rPr lang="el-GR" sz="3200" b="1" dirty="0" smtClean="0"/>
              <a:t>Μπηχεβιορισμός</a:t>
            </a:r>
            <a:r>
              <a:rPr lang="el-GR" sz="3200" b="1" dirty="0" smtClean="0"/>
              <a:t> (</a:t>
            </a:r>
            <a:r>
              <a:rPr lang="en-US" sz="3200" b="1" i="1" dirty="0" smtClean="0"/>
              <a:t>Behaviorism)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Η μάθηση περιγράφεται σαν αλλαγές στην</a:t>
            </a:r>
          </a:p>
          <a:p>
            <a:pPr lvl="1"/>
            <a:r>
              <a:rPr lang="el-GR" sz="2800" dirty="0" smtClean="0"/>
              <a:t>Παρατηρ</a:t>
            </a:r>
            <a:r>
              <a:rPr lang="el-GR" sz="2800" dirty="0" smtClean="0"/>
              <a:t>ή</a:t>
            </a:r>
            <a:r>
              <a:rPr lang="el-GR" sz="2800" dirty="0" smtClean="0"/>
              <a:t>σιμη </a:t>
            </a:r>
            <a:r>
              <a:rPr lang="el-GR" sz="2800" dirty="0" smtClean="0"/>
              <a:t>συμπεριφορά ενός μαθητή οι οποίες</a:t>
            </a:r>
            <a:r>
              <a:rPr lang="en-US" sz="2800" dirty="0" smtClean="0"/>
              <a:t> </a:t>
            </a:r>
            <a:r>
              <a:rPr lang="el-GR" sz="2800" dirty="0" smtClean="0"/>
              <a:t>διεξάγονται σαν μια συνάρτηση συμβάντων στο</a:t>
            </a:r>
            <a:r>
              <a:rPr lang="en-US" sz="2800" dirty="0" smtClean="0"/>
              <a:t> </a:t>
            </a:r>
            <a:r>
              <a:rPr lang="el-GR" sz="2800" dirty="0" smtClean="0"/>
              <a:t>περιβάλλον</a:t>
            </a:r>
            <a:endParaRPr lang="en-US" sz="2800" dirty="0" smtClean="0"/>
          </a:p>
          <a:p>
            <a:pPr lvl="1"/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Γνωστική Ψυχολογία (</a:t>
            </a:r>
            <a:r>
              <a:rPr lang="en-US" sz="3200" b="1" i="1" dirty="0" smtClean="0"/>
              <a:t>Cognitivism</a:t>
            </a:r>
            <a:r>
              <a:rPr lang="en-US" sz="3200" b="1" i="1" dirty="0" smtClean="0"/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Απαιτεί προσφυγή σε μη </a:t>
            </a:r>
            <a:r>
              <a:rPr lang="el-GR" sz="2800" dirty="0" smtClean="0"/>
              <a:t>αισθητά </a:t>
            </a:r>
            <a:r>
              <a:rPr lang="el-GR" sz="2800" dirty="0" smtClean="0"/>
              <a:t>νοητικά</a:t>
            </a:r>
          </a:p>
          <a:p>
            <a:pPr lvl="1"/>
            <a:r>
              <a:rPr lang="el-GR" sz="2800" dirty="0" smtClean="0"/>
              <a:t>κατασκευάσματα όπως την μνήμη και την παρότρυνση</a:t>
            </a:r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Σημαντικότερες Θεωρίες Μάθησης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556792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/>
              <a:t>Εποικοδομητισμός</a:t>
            </a:r>
            <a:r>
              <a:rPr lang="el-GR" sz="3200" b="1" dirty="0" smtClean="0"/>
              <a:t> ή Κονστρουκτιβισμός</a:t>
            </a:r>
          </a:p>
          <a:p>
            <a:r>
              <a:rPr lang="en-US" sz="3200" b="1" dirty="0" smtClean="0"/>
              <a:t>(</a:t>
            </a:r>
            <a:r>
              <a:rPr lang="en-US" sz="3200" b="1" i="1" dirty="0" smtClean="0"/>
              <a:t>Constructivism)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Βασίζεται στην θεώρηση ότι οι γνώσεις δεν</a:t>
            </a:r>
          </a:p>
          <a:p>
            <a:pPr lvl="1"/>
            <a:r>
              <a:rPr lang="el-GR" sz="2800" dirty="0" smtClean="0"/>
              <a:t>μεταφέρονται απλά από το περιβάλλον αλλά δομούνται</a:t>
            </a:r>
            <a:r>
              <a:rPr lang="en-US" sz="2800" dirty="0" smtClean="0"/>
              <a:t> </a:t>
            </a:r>
            <a:r>
              <a:rPr lang="el-GR" sz="2800" dirty="0" smtClean="0"/>
              <a:t>από τους μαθητές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Παρατηρήσεις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55679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Πολλοί </a:t>
            </a:r>
            <a:r>
              <a:rPr lang="el-GR" sz="3200" dirty="0" smtClean="0"/>
              <a:t>συμπεριφοριστές</a:t>
            </a:r>
            <a:r>
              <a:rPr lang="el-GR" sz="3200" dirty="0" smtClean="0"/>
              <a:t> εκπαιδευτικοί εκτιμούν</a:t>
            </a:r>
            <a:r>
              <a:rPr lang="en-US" sz="3200" dirty="0" smtClean="0"/>
              <a:t> </a:t>
            </a:r>
            <a:r>
              <a:rPr lang="el-GR" sz="3200" dirty="0" smtClean="0"/>
              <a:t>ότι οι άλλες δυο θεωρίες είναι αντιεπιστημονικές</a:t>
            </a:r>
            <a:r>
              <a:rPr lang="en-US" sz="3200" dirty="0" smtClean="0"/>
              <a:t> </a:t>
            </a:r>
            <a:r>
              <a:rPr lang="el-GR" sz="3200" dirty="0" smtClean="0"/>
              <a:t>επειδή βασίζονται σε ιδέες που δεν μπορούν να</a:t>
            </a:r>
            <a:r>
              <a:rPr lang="en-US" sz="3200" dirty="0" smtClean="0"/>
              <a:t> </a:t>
            </a:r>
            <a:r>
              <a:rPr lang="el-GR" sz="3200" dirty="0" smtClean="0"/>
              <a:t>μετρηθούν.</a:t>
            </a:r>
            <a:endParaRPr lang="en-US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Οι περισσότεροι εκπαιδευτικοί προτιμούν να</a:t>
            </a:r>
          </a:p>
          <a:p>
            <a:r>
              <a:rPr lang="el-GR" sz="3200" dirty="0" smtClean="0"/>
              <a:t>συγχωνεύουν αρχές που πηγάζουν από όλες</a:t>
            </a:r>
          </a:p>
          <a:p>
            <a:r>
              <a:rPr lang="el-GR" sz="3200" dirty="0" smtClean="0"/>
              <a:t>τις μαθησιακές θεωρίες σε μια ενοποιημένη</a:t>
            </a:r>
          </a:p>
          <a:p>
            <a:r>
              <a:rPr lang="el-GR" sz="3200" dirty="0" smtClean="0"/>
              <a:t>προσέγγιση.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Ψυχολογία της Συμπεριφοράς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556792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Βασικοί ερευνητές : </a:t>
            </a:r>
            <a:r>
              <a:rPr lang="en-US" sz="3200" dirty="0" smtClean="0"/>
              <a:t>Pavlov, Thorndike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Πείραμα </a:t>
            </a:r>
            <a:r>
              <a:rPr lang="en-US" sz="3200" dirty="0" smtClean="0"/>
              <a:t>Pavlov </a:t>
            </a:r>
            <a:r>
              <a:rPr lang="el-GR" sz="3200" dirty="0" smtClean="0"/>
              <a:t>με σκύλο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Κάθε φορά που έδινε φαγητό σε ένα σκύλο</a:t>
            </a:r>
          </a:p>
          <a:p>
            <a:pPr lvl="1"/>
            <a:r>
              <a:rPr lang="el-GR" sz="2800" dirty="0" smtClean="0"/>
              <a:t>χτυπούσε ένα κουδούνι</a:t>
            </a: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Μετά από </a:t>
            </a:r>
            <a:r>
              <a:rPr lang="el-GR" sz="2800" dirty="0" smtClean="0"/>
              <a:t>κάποιο </a:t>
            </a:r>
            <a:r>
              <a:rPr lang="el-GR" sz="2800" dirty="0" smtClean="0"/>
              <a:t>διάστημα όταν χτυπούσε το</a:t>
            </a:r>
          </a:p>
          <a:p>
            <a:pPr lvl="1"/>
            <a:r>
              <a:rPr lang="el-GR" sz="2800" dirty="0" smtClean="0"/>
              <a:t>κουδούνι έτρεχαν τα σίελα του σκύλου.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Συμπέρασμα ...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Συμπέρασμα Πειράματος </a:t>
            </a:r>
            <a:r>
              <a:rPr lang="en-US" dirty="0" smtClean="0"/>
              <a:t>Pavlov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79512" y="1268760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Γενικά ένα Φυσικό Ερέθισμα (Φαγητό) προκαλεί μια Φυσική</a:t>
            </a:r>
            <a:r>
              <a:rPr lang="en-US" sz="3200" dirty="0" smtClean="0"/>
              <a:t> </a:t>
            </a:r>
            <a:r>
              <a:rPr lang="el-GR" sz="3200" dirty="0" smtClean="0"/>
              <a:t>Αντίδραση (εκροή σιέλων)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Γενικά ένα Ουδέτερο Ερέθισμα (χτύπημα κουδουνιού) δεν</a:t>
            </a:r>
            <a:r>
              <a:rPr lang="en-US" sz="3200" dirty="0" smtClean="0"/>
              <a:t> </a:t>
            </a:r>
            <a:r>
              <a:rPr lang="el-GR" sz="3200" dirty="0" smtClean="0"/>
              <a:t>προκαλεί από μόνο του μια Φυσική Αντίδραση (εκροή σιέλων)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ένα Ουδέτερο Ερέθισμα συζευχθεί με ένα Φυσικό Ερέθισμα</a:t>
            </a:r>
            <a:r>
              <a:rPr lang="en-US" sz="3200" dirty="0" smtClean="0"/>
              <a:t> </a:t>
            </a:r>
            <a:r>
              <a:rPr lang="el-GR" sz="3200" dirty="0" smtClean="0"/>
              <a:t>τότε μπορεί να προκαλέσει την ίδια Φυσική Αντίδραση (Το</a:t>
            </a:r>
            <a:r>
              <a:rPr lang="en-US" sz="3200" dirty="0" smtClean="0"/>
              <a:t> </a:t>
            </a:r>
            <a:r>
              <a:rPr lang="el-GR" sz="3200" dirty="0" smtClean="0"/>
              <a:t>ερέθισμα σε αυτή την περίπτωση γίνεται </a:t>
            </a:r>
            <a:r>
              <a:rPr lang="el-GR" sz="3200" b="1" dirty="0" smtClean="0"/>
              <a:t>προετοιμασμένο</a:t>
            </a:r>
            <a:r>
              <a:rPr lang="en-US" sz="3200" b="1" dirty="0" smtClean="0"/>
              <a:t> </a:t>
            </a:r>
            <a:r>
              <a:rPr lang="el-GR" sz="3200" b="1" dirty="0" smtClean="0"/>
              <a:t>ερέθισμα)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Συμπέρασμα Πειράματος </a:t>
            </a:r>
            <a:r>
              <a:rPr lang="en-US" dirty="0" smtClean="0"/>
              <a:t>Pavlov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556792"/>
            <a:ext cx="8892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κατ’ επανάληψη σύζευξη ουδέτερου ερεθίσματος με φυσικό</a:t>
            </a:r>
            <a:r>
              <a:rPr lang="en-US" sz="3200" dirty="0" smtClean="0"/>
              <a:t> </a:t>
            </a:r>
            <a:r>
              <a:rPr lang="el-GR" sz="3200" dirty="0" smtClean="0"/>
              <a:t>ερέθισμα οδηγεί το ουδέτερο ερέθισμα να προκαλεί την ίδια</a:t>
            </a:r>
          </a:p>
          <a:p>
            <a:r>
              <a:rPr lang="el-GR" sz="3200" dirty="0" smtClean="0"/>
              <a:t>αντίδραση (</a:t>
            </a:r>
            <a:r>
              <a:rPr lang="el-GR" sz="3200" b="1" dirty="0" smtClean="0"/>
              <a:t>Θεωρία Κλασικής Προετοιμασίας)</a:t>
            </a:r>
            <a:endParaRPr lang="en-US" sz="3200" b="1" dirty="0" smtClean="0"/>
          </a:p>
          <a:p>
            <a:endParaRPr lang="el-GR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b="1" u="sng" dirty="0" smtClean="0"/>
              <a:t>Επαγωγικό Συμπέρασμα: </a:t>
            </a:r>
            <a:r>
              <a:rPr lang="el-GR" sz="3200" i="1" dirty="0" smtClean="0"/>
              <a:t>Οι άνθρωποι μαθαίνουν πολλές</a:t>
            </a:r>
            <a:r>
              <a:rPr lang="en-US" sz="3200" i="1" dirty="0" smtClean="0"/>
              <a:t> </a:t>
            </a:r>
            <a:r>
              <a:rPr lang="el-GR" sz="3200" i="1" dirty="0" smtClean="0"/>
              <a:t>συμπεριφορές λόγω του συσχετισμού τους με βασικές ανάγκες</a:t>
            </a:r>
            <a:r>
              <a:rPr lang="en-US" sz="3200" i="1" dirty="0" smtClean="0"/>
              <a:t> </a:t>
            </a:r>
            <a:r>
              <a:rPr lang="el-GR" sz="3200" i="1" dirty="0" smtClean="0"/>
              <a:t>(ανάγκη για τροφή, ύπνο κλπ)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Θεωρία Αποτελεσματικής</a:t>
            </a:r>
            <a:br>
              <a:rPr lang="el-GR" dirty="0" smtClean="0"/>
            </a:br>
            <a:r>
              <a:rPr lang="el-GR" dirty="0" smtClean="0"/>
              <a:t>Προετοιμασίας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556792"/>
            <a:ext cx="8892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Προτείνει την χρήση </a:t>
            </a:r>
            <a:r>
              <a:rPr lang="el-GR" sz="3200" b="1" dirty="0" smtClean="0"/>
              <a:t>αμοιβών και ποινών για</a:t>
            </a:r>
          </a:p>
          <a:p>
            <a:r>
              <a:rPr lang="el-GR" sz="3200" dirty="0" smtClean="0"/>
              <a:t>τροποποίηση της συμπεριφοράς (</a:t>
            </a:r>
            <a:r>
              <a:rPr lang="el-GR" sz="3200" dirty="0" smtClean="0"/>
              <a:t>Thorndike</a:t>
            </a:r>
            <a:r>
              <a:rPr lang="el-GR" sz="3200" dirty="0" smtClean="0"/>
              <a:t>).</a:t>
            </a:r>
          </a:p>
          <a:p>
            <a:r>
              <a:rPr lang="el-GR" sz="3200" dirty="0" smtClean="0"/>
              <a:t>Ορισμένοι</a:t>
            </a:r>
            <a:r>
              <a:rPr lang="en-US" sz="3200" dirty="0" smtClean="0"/>
              <a:t> </a:t>
            </a:r>
            <a:r>
              <a:rPr lang="el-GR" sz="3200" dirty="0" smtClean="0"/>
              <a:t>βασικοί κανόνες συμπεριφοράς</a:t>
            </a:r>
            <a:r>
              <a:rPr lang="en-US" sz="3200" dirty="0" smtClean="0"/>
              <a:t> </a:t>
            </a:r>
            <a:r>
              <a:rPr lang="el-GR" sz="3200" dirty="0" smtClean="0"/>
              <a:t>διατυπώθηκαν από τον</a:t>
            </a:r>
            <a:r>
              <a:rPr lang="en-US" sz="3200" dirty="0" smtClean="0"/>
              <a:t> Skinner:</a:t>
            </a:r>
            <a:endParaRPr lang="el-GR" sz="3200" b="1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dirty="0" smtClean="0"/>
              <a:t> </a:t>
            </a:r>
            <a:r>
              <a:rPr lang="el-GR" sz="2800" b="1" i="1" dirty="0" smtClean="0"/>
              <a:t>Θετική Ενίσχυση η Επιβράβευση : Συμπεριφορά που</a:t>
            </a:r>
          </a:p>
          <a:p>
            <a:pPr lvl="1"/>
            <a:r>
              <a:rPr lang="el-GR" sz="2800" dirty="0" smtClean="0"/>
              <a:t>ακολουθείται από θετικές </a:t>
            </a:r>
            <a:r>
              <a:rPr lang="el-GR" sz="2800" dirty="0" smtClean="0"/>
              <a:t>περιβαλλοντικές </a:t>
            </a:r>
            <a:r>
              <a:rPr lang="el-GR" sz="2800" dirty="0" smtClean="0"/>
              <a:t>επιπτώσεις αυξάνει σε συχνότητα</a:t>
            </a:r>
          </a:p>
          <a:p>
            <a:pPr lvl="1"/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Αρνητική Ενίσχυση : Συμπεριφορά που ακολουθείται </a:t>
            </a:r>
            <a:r>
              <a:rPr lang="el-GR" sz="2800" b="1" i="1" dirty="0" smtClean="0"/>
              <a:t>από</a:t>
            </a:r>
            <a:r>
              <a:rPr lang="en-US" sz="2800" b="1" i="1" dirty="0" smtClean="0"/>
              <a:t> </a:t>
            </a:r>
            <a:r>
              <a:rPr lang="el-GR" sz="2800" dirty="0" smtClean="0"/>
              <a:t>υποχώρηση αρνητικών </a:t>
            </a:r>
            <a:r>
              <a:rPr lang="el-GR" sz="2800" dirty="0" smtClean="0"/>
              <a:t>περιβαλλοντικών </a:t>
            </a:r>
            <a:r>
              <a:rPr lang="el-GR" sz="2800" dirty="0" smtClean="0"/>
              <a:t>επιπτώσεων</a:t>
            </a:r>
            <a:r>
              <a:rPr lang="en-US" sz="2800" dirty="0" smtClean="0"/>
              <a:t> </a:t>
            </a:r>
            <a:r>
              <a:rPr lang="el-GR" sz="2800" dirty="0" smtClean="0"/>
              <a:t>αυξάνεται σε συχνότητα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Θεωρία Αποτελεσματικής</a:t>
            </a:r>
            <a:br>
              <a:rPr lang="el-GR" dirty="0" smtClean="0"/>
            </a:br>
            <a:r>
              <a:rPr lang="el-GR" dirty="0" smtClean="0"/>
              <a:t>Προετοιμασίας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556792"/>
            <a:ext cx="88924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 Ορισμένοι</a:t>
            </a:r>
            <a:r>
              <a:rPr lang="en-US" sz="3200" dirty="0" smtClean="0"/>
              <a:t> </a:t>
            </a:r>
            <a:r>
              <a:rPr lang="el-GR" sz="3200" dirty="0" smtClean="0"/>
              <a:t>βασικοί κανόνες συμπεριφοράς</a:t>
            </a:r>
            <a:r>
              <a:rPr lang="en-US" sz="3200" dirty="0" smtClean="0"/>
              <a:t> </a:t>
            </a:r>
            <a:r>
              <a:rPr lang="el-GR" sz="3200" dirty="0" smtClean="0"/>
              <a:t>διατυπώθηκαν από τον</a:t>
            </a:r>
            <a:r>
              <a:rPr lang="en-US" sz="3200" dirty="0" smtClean="0"/>
              <a:t> Skinner (</a:t>
            </a:r>
            <a:r>
              <a:rPr lang="el-GR" sz="3200" dirty="0" smtClean="0"/>
              <a:t>συνέχεια</a:t>
            </a:r>
            <a:r>
              <a:rPr lang="en-US" sz="3200" dirty="0" smtClean="0"/>
              <a:t>):</a:t>
            </a:r>
            <a:endParaRPr lang="el-GR" sz="3200" b="1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Ποινή : Συμπεριφορά που ακολουθείται από αρνητικές</a:t>
            </a:r>
            <a:r>
              <a:rPr lang="en-US" sz="2800" b="1" i="1" dirty="0" smtClean="0"/>
              <a:t> </a:t>
            </a:r>
            <a:r>
              <a:rPr lang="el-GR" sz="2800" dirty="0" smtClean="0"/>
              <a:t>επιπτώσεις μειώνεται σε συχνότητα</a:t>
            </a:r>
          </a:p>
          <a:p>
            <a:pPr lvl="1"/>
            <a:endParaRPr lang="el-GR" sz="2800" dirty="0" smtClean="0"/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Εξάλειψη : Συμπεριφορά που είχε γίνει συχνότερη μέσω</a:t>
            </a:r>
            <a:r>
              <a:rPr lang="en-US" sz="2800" b="1" i="1" dirty="0" smtClean="0"/>
              <a:t> </a:t>
            </a:r>
            <a:r>
              <a:rPr lang="el-GR" sz="2800" dirty="0" smtClean="0"/>
              <a:t>ενίσχυσης μειώνεται σε συχνότητα όταν δεν συνοδεύεται με</a:t>
            </a:r>
            <a:r>
              <a:rPr lang="en-US" sz="2800" dirty="0" smtClean="0"/>
              <a:t> </a:t>
            </a:r>
            <a:r>
              <a:rPr lang="el-GR" sz="2800" dirty="0" smtClean="0"/>
              <a:t>ενίσχυση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Γνωστική Ψυχολογία</a:t>
            </a:r>
            <a:br>
              <a:rPr lang="el-GR" dirty="0" smtClean="0"/>
            </a:br>
            <a:r>
              <a:rPr lang="en-US" dirty="0" smtClean="0"/>
              <a:t>(Cognitive Psychology)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556792"/>
            <a:ext cx="88924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Cognition = </a:t>
            </a:r>
            <a:r>
              <a:rPr lang="el-GR" sz="3200" dirty="0" smtClean="0"/>
              <a:t>Γνώση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Άρχισε να ξεπερνά την θεωρία του </a:t>
            </a:r>
            <a:r>
              <a:rPr lang="el-GR" sz="3200" dirty="0" smtClean="0"/>
              <a:t>Συμπεριφορισμού </a:t>
            </a:r>
            <a:r>
              <a:rPr lang="el-GR" sz="3200" dirty="0" smtClean="0"/>
              <a:t>την δεκαετία του 1970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Δίνει έμφαση σε μη παρατηρήσιμες έννοιες</a:t>
            </a:r>
          </a:p>
          <a:p>
            <a:r>
              <a:rPr lang="el-GR" sz="3200" dirty="0" smtClean="0"/>
              <a:t>όπως: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νους,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μνήμη,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κίνητρο,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σκέψη, 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διάθεση,</a:t>
            </a:r>
          </a:p>
          <a:p>
            <a:pPr lvl="1">
              <a:buFont typeface="Wingdings" pitchFamily="2" charset="2"/>
              <a:buChar char="Ø"/>
            </a:pPr>
            <a:r>
              <a:rPr lang="el-GR" sz="2800" b="1" i="1" dirty="0" smtClean="0"/>
              <a:t>λογισμός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Σχολή Επεξεργασίας Πληροφοριών</a:t>
            </a:r>
            <a:br>
              <a:rPr lang="el-GR" dirty="0" smtClean="0"/>
            </a:br>
            <a:r>
              <a:rPr lang="el-GR" dirty="0" smtClean="0"/>
              <a:t>(Γνωστική Ψυχολογία)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556792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Πληροφορίες αποθηκεύονται αρχικώς στην</a:t>
            </a:r>
          </a:p>
          <a:p>
            <a:r>
              <a:rPr lang="el-GR" sz="3200" dirty="0" smtClean="0"/>
              <a:t>βραχύβια μνήμη, και πρέπει να</a:t>
            </a:r>
          </a:p>
          <a:p>
            <a:r>
              <a:rPr lang="el-GR" sz="3200" dirty="0" smtClean="0"/>
              <a:t>χρησιμοποιηθούν ή να οργανωθούν για να</a:t>
            </a:r>
          </a:p>
          <a:p>
            <a:r>
              <a:rPr lang="el-GR" sz="3200" dirty="0" smtClean="0"/>
              <a:t>αποθηκευτούν στην μακρόβια μνήμη.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b="1" i="1" dirty="0" smtClean="0"/>
              <a:t>Υπόθεση</a:t>
            </a:r>
            <a:r>
              <a:rPr lang="el-GR" sz="3200" i="1" dirty="0" smtClean="0"/>
              <a:t>: Οι </a:t>
            </a:r>
            <a:r>
              <a:rPr lang="el-GR" sz="3200" b="1" i="1" dirty="0" smtClean="0"/>
              <a:t>αισθήσεις</a:t>
            </a:r>
            <a:r>
              <a:rPr lang="el-GR" sz="3200" i="1" dirty="0" smtClean="0"/>
              <a:t> και ο </a:t>
            </a:r>
            <a:r>
              <a:rPr lang="el-GR" sz="3200" b="1" i="1" dirty="0" smtClean="0"/>
              <a:t>εγκέφαλος</a:t>
            </a:r>
          </a:p>
          <a:p>
            <a:r>
              <a:rPr lang="el-GR" sz="3200" dirty="0" smtClean="0"/>
              <a:t>ακολουθούν πολύπλοκους αλλά πολύ</a:t>
            </a:r>
          </a:p>
          <a:p>
            <a:r>
              <a:rPr lang="el-GR" sz="3200" dirty="0" smtClean="0"/>
              <a:t>συστηματικούς νόμους. Μπορούμε να</a:t>
            </a:r>
          </a:p>
          <a:p>
            <a:r>
              <a:rPr lang="el-GR" sz="3200" dirty="0" smtClean="0"/>
              <a:t>διευκολύνουμε την μάθηση στο βαθμό που θα</a:t>
            </a:r>
          </a:p>
          <a:p>
            <a:r>
              <a:rPr lang="el-GR" sz="3200" dirty="0" smtClean="0"/>
              <a:t>καθορίσουμε αυτούς τους νόμους.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Συστήματα Τηλεκπαίδευσης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6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Μαθησιακές Θεωρίες</a:t>
            </a:r>
            <a:r>
              <a:rPr lang="en-US" sz="2800" dirty="0" smtClean="0">
                <a:solidFill>
                  <a:schemeClr val="tx1"/>
                </a:solidFill>
              </a:rPr>
              <a:t> I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Σχολή Σημασιολογικών Δικτύων</a:t>
            </a:r>
            <a:br>
              <a:rPr lang="el-GR" dirty="0" smtClean="0"/>
            </a:br>
            <a:r>
              <a:rPr lang="el-GR" dirty="0" smtClean="0"/>
              <a:t>(Γνωστική Ψυχολογία)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786165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Προσεγγίζει τον τρόπο που οι βιολόγοι αντιλαμβάνονται</a:t>
            </a:r>
            <a:r>
              <a:rPr lang="en-US" sz="3200" dirty="0" smtClean="0"/>
              <a:t> </a:t>
            </a:r>
            <a:r>
              <a:rPr lang="el-GR" sz="3200" dirty="0" smtClean="0"/>
              <a:t>την δομή του εγκεφάλου. Κύτταρα συνδέονται με άλλα</a:t>
            </a:r>
            <a:r>
              <a:rPr lang="en-US" sz="3200" dirty="0" smtClean="0"/>
              <a:t> </a:t>
            </a:r>
            <a:r>
              <a:rPr lang="el-GR" sz="3200" dirty="0" smtClean="0"/>
              <a:t>κύτταρα. Περιοχές συνδέονται με άλλες περιοχές. Οι</a:t>
            </a:r>
            <a:r>
              <a:rPr lang="en-US" sz="3200" dirty="0" smtClean="0"/>
              <a:t> </a:t>
            </a:r>
            <a:r>
              <a:rPr lang="el-GR" sz="3200" dirty="0" smtClean="0"/>
              <a:t>σχέσεις ή συνδέσεις μπορεί να χαρακτηριστούν από</a:t>
            </a:r>
            <a:r>
              <a:rPr lang="en-US" sz="3200" dirty="0" smtClean="0"/>
              <a:t> </a:t>
            </a:r>
            <a:r>
              <a:rPr lang="el-GR" sz="3200" dirty="0" smtClean="0"/>
              <a:t>ομοιότητα, αντίθεση, αιτία, επίπτωση ή διάρκεια.</a:t>
            </a:r>
            <a:endParaRPr lang="en-US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γνώση αποτελείται από κόμβους συνδεδεμένους με</a:t>
            </a:r>
            <a:r>
              <a:rPr lang="en-US" sz="3200" dirty="0" smtClean="0"/>
              <a:t> </a:t>
            </a:r>
            <a:r>
              <a:rPr lang="el-GR" sz="3200" dirty="0" smtClean="0"/>
              <a:t>αμέτρητους τρόπους.</a:t>
            </a:r>
          </a:p>
          <a:p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Σχολή Σημασιολογικών Δικτύων</a:t>
            </a:r>
            <a:br>
              <a:rPr lang="el-GR" dirty="0" smtClean="0"/>
            </a:br>
            <a:r>
              <a:rPr lang="el-GR" dirty="0" smtClean="0"/>
              <a:t>(Γνωστική Ψυχολογία)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833786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Η ενθύμηση, η σκέψη, η επίλυση προβλημάτων</a:t>
            </a:r>
          </a:p>
          <a:p>
            <a:r>
              <a:rPr lang="el-GR" sz="3200" dirty="0" smtClean="0"/>
              <a:t>δημιουργούνται με την ενεργοποίηση συνδέσεων η οποία</a:t>
            </a:r>
            <a:r>
              <a:rPr lang="en-US" sz="3200" dirty="0" smtClean="0"/>
              <a:t> </a:t>
            </a:r>
            <a:r>
              <a:rPr lang="el-GR" sz="3200" dirty="0" smtClean="0"/>
              <a:t>μπορεί να ενεργοποιήσει άλλες συνδέσεις.</a:t>
            </a:r>
            <a:endParaRPr lang="en-US" sz="3200" dirty="0" smtClean="0"/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μάθηση αποτελείται από την πρόσθεση ή αφαίρεση</a:t>
            </a:r>
            <a:r>
              <a:rPr lang="en-US" sz="3200" dirty="0" smtClean="0"/>
              <a:t> </a:t>
            </a:r>
            <a:r>
              <a:rPr lang="el-GR" sz="3200" dirty="0" smtClean="0"/>
              <a:t>συνδέσεων μεταξύ κόμβων ή από την δημιουργία ή</a:t>
            </a:r>
            <a:r>
              <a:rPr lang="en-US" sz="3200" dirty="0" smtClean="0"/>
              <a:t> </a:t>
            </a:r>
            <a:r>
              <a:rPr lang="el-GR" sz="3200" dirty="0" smtClean="0"/>
              <a:t>τροποποίηση κόμβων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Σχολή Σημασιολογικών Δικτύων</a:t>
            </a:r>
            <a:br>
              <a:rPr lang="el-GR" dirty="0" smtClean="0"/>
            </a:br>
            <a:r>
              <a:rPr lang="el-GR" dirty="0" smtClean="0"/>
              <a:t>(Γνωστική Ψυχολογία)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144016" y="1833786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Η μάθηση είναι μια διαδικασία </a:t>
            </a:r>
            <a:r>
              <a:rPr lang="el-GR" sz="3200" b="1" dirty="0" smtClean="0"/>
              <a:t>αφομοίωσης</a:t>
            </a:r>
          </a:p>
          <a:p>
            <a:r>
              <a:rPr lang="el-GR" sz="3200" dirty="0" smtClean="0"/>
              <a:t>νέων γνώσεων και </a:t>
            </a:r>
            <a:r>
              <a:rPr lang="el-GR" sz="3200" b="1" dirty="0" smtClean="0"/>
              <a:t>προσαρμογής</a:t>
            </a:r>
            <a:r>
              <a:rPr lang="en-US" sz="3200" b="1" dirty="0" smtClean="0"/>
              <a:t> </a:t>
            </a:r>
            <a:r>
              <a:rPr lang="el-GR" sz="3200" dirty="0" smtClean="0"/>
              <a:t>παλαιοτέρων γνώσεων</a:t>
            </a:r>
            <a:r>
              <a:rPr lang="en-US" sz="3200" dirty="0" smtClean="0"/>
              <a:t>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</a:t>
            </a:r>
            <a:r>
              <a:rPr lang="el-GR" sz="3200" i="1" dirty="0" smtClean="0"/>
              <a:t>αφομοίωση οι προσλαμβάνουσες</a:t>
            </a:r>
          </a:p>
          <a:p>
            <a:r>
              <a:rPr lang="el-GR" sz="3200" dirty="0" smtClean="0"/>
              <a:t>πληροφορίες μπορεί να τροποποιηθούν για να</a:t>
            </a:r>
          </a:p>
          <a:p>
            <a:r>
              <a:rPr lang="el-GR" sz="3200" dirty="0" smtClean="0"/>
              <a:t>ταιριάξουν με το μοντέλο. Στην </a:t>
            </a:r>
            <a:r>
              <a:rPr lang="el-GR" sz="3200" i="1" dirty="0" smtClean="0"/>
              <a:t>προσαρμογή το</a:t>
            </a:r>
          </a:p>
          <a:p>
            <a:r>
              <a:rPr lang="el-GR" sz="3200" dirty="0" smtClean="0"/>
              <a:t>υπάρχον μοντέλο πρέπει να τροποποιηθεί για</a:t>
            </a:r>
          </a:p>
          <a:p>
            <a:r>
              <a:rPr lang="el-GR" sz="3200" dirty="0" smtClean="0"/>
              <a:t>να αναπαραστήσει τις νέες γνώσεις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438150" y="166020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William Horton (2001).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by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Design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,.Pfeifer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Clark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R. &amp; Mayer, R. (2008).  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E-Learning and the Science of Instruction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Pfeifer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Alessi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S.  &amp;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Trolip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 S. (2005). </a:t>
            </a: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ΠΟΛΥΜΕΣΑ και ΕΚΠΑΙΔΕΥΣΗ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Μ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Nash, S.  &amp;  Moore, M. 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(2014). </a:t>
            </a:r>
            <a:r>
              <a:rPr lang="en-US" sz="1400" i="1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Moodle</a:t>
            </a:r>
            <a:r>
              <a:rPr lang="en-US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Course Design Best Practices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Packt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Newby J. Timothy, 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Stepich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Donald, Lehman D. James,  &amp; </a:t>
            </a: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Russel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D James. (2009).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i="1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Εκπαιδευτική τεχνολογία για διδασκαλία και μάθηση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Επίκεντρο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. 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Αναφοράς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Δημήτριος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Λιαροκάπης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Συστήματα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Τηλεκπαίδευσης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Έκδοση: 1.0  Άρτα, 2015. Διαθέσιμο από τη δικτυακή διεύθυνση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http://eclass.teiep.gr/OpenClass/courses/COMP119/</a:t>
            </a:r>
            <a:endParaRPr lang="en-US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 6</a:t>
            </a:r>
            <a:r>
              <a:rPr lang="el-GR" sz="1200" dirty="0" smtClean="0">
                <a:solidFill>
                  <a:schemeClr val="bg1"/>
                </a:solidFill>
              </a:rPr>
              <a:t>, 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4,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Άδειες Χρήσης</a:t>
            </a:r>
          </a:p>
        </p:txBody>
      </p:sp>
      <p:sp>
        <p:nvSpPr>
          <p:cNvPr id="43014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 dirty="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430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6,</a:t>
            </a:r>
            <a:r>
              <a:rPr lang="el-GR" sz="1200" dirty="0" smtClean="0">
                <a:solidFill>
                  <a:schemeClr val="bg1"/>
                </a:solidFill>
              </a:rPr>
              <a:t>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/>
              <a:t>Χρηματοδότηση</a:t>
            </a:r>
          </a:p>
        </p:txBody>
      </p:sp>
      <p:sp>
        <p:nvSpPr>
          <p:cNvPr id="44038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4403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Εξοικείωση με τις βασικές αρχές της Θεωρίας</a:t>
            </a:r>
            <a:r>
              <a:rPr lang="en-US" sz="3200" dirty="0" smtClean="0"/>
              <a:t> </a:t>
            </a:r>
            <a:r>
              <a:rPr lang="el-GR" sz="3200" dirty="0" smtClean="0"/>
              <a:t>του Συμπεριφορισμού (Behaviorism)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Εξοικείωση με τις βασικές αρχές της Γνωστικής (Cognitivism) Θεωρίας</a:t>
            </a: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Σημασία Θεωριών Μάθησης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Ψυχολογία της Συμπεριφοράς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Θεωρία Αποτελεσματικής</a:t>
            </a:r>
            <a:r>
              <a:rPr lang="en-US" sz="3200" dirty="0" smtClean="0"/>
              <a:t> </a:t>
            </a:r>
            <a:r>
              <a:rPr lang="el-GR" sz="3200" dirty="0" smtClean="0"/>
              <a:t>Προετοιμασίας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Γνωστική Ψυχολογία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Σχολή Επεξεργασίας Πληροφοριών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Περιεχόμενα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,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84784"/>
            <a:ext cx="8712968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Κονστρουκτιβισμός (</a:t>
            </a:r>
            <a:r>
              <a:rPr lang="en-US" sz="3200" dirty="0" smtClean="0"/>
              <a:t>Constructivism</a:t>
            </a:r>
            <a:r>
              <a:rPr lang="el-GR" sz="3200" dirty="0" smtClean="0"/>
              <a:t>)</a:t>
            </a: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Εκπαιδευτικός Σχεδιασμός &amp;</a:t>
            </a:r>
            <a:r>
              <a:rPr lang="en-US" sz="3200" dirty="0" smtClean="0"/>
              <a:t> </a:t>
            </a:r>
            <a:r>
              <a:rPr lang="el-GR" sz="3200" dirty="0" smtClean="0"/>
              <a:t>Κονστρουκτιβισμός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Συνεργατική Μάθηση </a:t>
            </a: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Μάθηση με Σύμπραξη </a:t>
            </a:r>
            <a:endParaRPr lang="en-US" sz="3200" dirty="0" smtClean="0"/>
          </a:p>
          <a:p>
            <a:pPr indent="-342900">
              <a:spcBef>
                <a:spcPct val="20000"/>
              </a:spcBef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l-GR" sz="3200" dirty="0" smtClean="0"/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Συστήματα Τηλεκπαίδευσης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Μαθησιακές Θεωρίες</a:t>
            </a: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/>
              <a:t>Σημασία Θεωριών Μάθησης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ΣΥΣΤΗΜΑΤΑ ΤΗΛΕΚΠΑΙΔΕΥΣΗΣ</a:t>
            </a:r>
            <a:r>
              <a:rPr lang="el-GR" sz="1200" dirty="0" smtClean="0">
                <a:solidFill>
                  <a:schemeClr val="bg1"/>
                </a:solidFill>
              </a:rPr>
              <a:t> Ενότητα </a:t>
            </a:r>
            <a:r>
              <a:rPr lang="en-US" sz="1200" dirty="0" smtClean="0">
                <a:solidFill>
                  <a:schemeClr val="bg1"/>
                </a:solidFill>
              </a:rPr>
              <a:t>6</a:t>
            </a:r>
            <a:r>
              <a:rPr lang="el-GR" sz="1200" dirty="0" smtClean="0">
                <a:solidFill>
                  <a:schemeClr val="bg1"/>
                </a:solidFill>
              </a:rPr>
              <a:t>, ΤΜΗΜΑ ΜΗΧΑΝΙΚΩΝ ΠΛΗΡΟΦΟΡΙΚΗΣ,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528" y="155679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διδασκαλία είναι η εφαρμογή των βασικών</a:t>
            </a:r>
          </a:p>
          <a:p>
            <a:r>
              <a:rPr lang="el-GR" sz="3200" dirty="0" smtClean="0"/>
              <a:t>αρχών μάθησης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Όταν σχεδιάζουμε εκπαιδευτικό λογισμικό θα</a:t>
            </a:r>
          </a:p>
          <a:p>
            <a:r>
              <a:rPr lang="el-GR" sz="3200" dirty="0" smtClean="0"/>
              <a:t>πρέπει να έχουμε υπ' όψη μας τις αρχές</a:t>
            </a:r>
          </a:p>
          <a:p>
            <a:r>
              <a:rPr lang="el-GR" sz="3200" dirty="0" smtClean="0"/>
              <a:t>μάθησης και να αποτιμάμε αν είναι συμβατό με</a:t>
            </a:r>
          </a:p>
          <a:p>
            <a:r>
              <a:rPr lang="el-GR" sz="3200" dirty="0" smtClean="0"/>
              <a:t>αυτές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Δεν υπάρχει ένα γενικά αποδεκτό σύνολο</a:t>
            </a:r>
          </a:p>
          <a:p>
            <a:r>
              <a:rPr lang="el-GR" sz="3200" dirty="0" smtClean="0"/>
              <a:t>αρχών μάθησης ή μια αποδεδειγμένη θεωρία</a:t>
            </a:r>
          </a:p>
          <a:p>
            <a:r>
              <a:rPr lang="el-GR" sz="3200" dirty="0" smtClean="0"/>
              <a:t>για το πώς μαθαίνουμε, </a:t>
            </a:r>
            <a:r>
              <a:rPr lang="el-GR" sz="3200" dirty="0" smtClean="0"/>
              <a:t>αλλά </a:t>
            </a:r>
            <a:r>
              <a:rPr lang="el-GR" sz="3200" dirty="0" smtClean="0"/>
              <a:t>έχουν προταθεί</a:t>
            </a:r>
          </a:p>
          <a:p>
            <a:r>
              <a:rPr lang="el-GR" sz="3200" dirty="0" smtClean="0"/>
              <a:t>διάφορες προσεγγίσεις.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1401</Words>
  <Application>Microsoft Office PowerPoint</Application>
  <PresentationFormat>Προβολή στην οθόνη (4:3)</PresentationFormat>
  <Paragraphs>230</Paragraphs>
  <Slides>27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Θέμα του Office</vt:lpstr>
      <vt:lpstr>2_Θέμα του Office</vt:lpstr>
      <vt:lpstr>Συστήματα Τηλεκπαίδευσης</vt:lpstr>
      <vt:lpstr>Διαφάνεια 2</vt:lpstr>
      <vt:lpstr>Άδειες Χρήσης</vt:lpstr>
      <vt:lpstr>Χρηματοδότηση</vt:lpstr>
      <vt:lpstr>Σκοποί  ενότητας</vt:lpstr>
      <vt:lpstr>Περιεχόμενα ενότητας</vt:lpstr>
      <vt:lpstr>Περιεχόμενα ενότητας</vt:lpstr>
      <vt:lpstr>Συστήματα Τηλεκπαίδευσης</vt:lpstr>
      <vt:lpstr>Σημασία Θεωριών Μάθησης</vt:lpstr>
      <vt:lpstr>Σημαντικότερες Θεωρίες Μάθησης</vt:lpstr>
      <vt:lpstr>Σημαντικότερες Θεωρίες Μάθησης</vt:lpstr>
      <vt:lpstr>Παρατηρήσεις</vt:lpstr>
      <vt:lpstr>Ψυχολογία της Συμπεριφοράς</vt:lpstr>
      <vt:lpstr>Συμπέρασμα Πειράματος Pavlov</vt:lpstr>
      <vt:lpstr>Συμπέρασμα Πειράματος Pavlov</vt:lpstr>
      <vt:lpstr>Θεωρία Αποτελεσματικής Προετοιμασίας</vt:lpstr>
      <vt:lpstr>Θεωρία Αποτελεσματικής Προετοιμασίας</vt:lpstr>
      <vt:lpstr>Γνωστική Ψυχολογία (Cognitive Psychology)</vt:lpstr>
      <vt:lpstr>Σχολή Επεξεργασίας Πληροφοριών (Γνωστική Ψυχολογία)</vt:lpstr>
      <vt:lpstr>Σχολή Σημασιολογικών Δικτύων (Γνωστική Ψυχολογία)</vt:lpstr>
      <vt:lpstr>Σχολή Σημασιολογικών Δικτύων (Γνωστική Ψυχολογία)</vt:lpstr>
      <vt:lpstr>Σχολή Σημασιολογικών Δικτύων (Γνωστική Ψυχολογία)</vt:lpstr>
      <vt:lpstr>Βιβλιογραφία</vt:lpstr>
      <vt:lpstr>Σημείωμα Αναφοράς</vt:lpstr>
      <vt:lpstr>Σημείωμα Αδειοδότησης</vt:lpstr>
      <vt:lpstr>Διαφάνεια 26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123</cp:revision>
  <dcterms:created xsi:type="dcterms:W3CDTF">2015-04-14T16:45:01Z</dcterms:created>
  <dcterms:modified xsi:type="dcterms:W3CDTF">2015-11-22T11:10:10Z</dcterms:modified>
</cp:coreProperties>
</file>