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89" r:id="rId3"/>
    <p:sldId id="257" r:id="rId4"/>
    <p:sldId id="259" r:id="rId5"/>
    <p:sldId id="261" r:id="rId6"/>
    <p:sldId id="307" r:id="rId7"/>
    <p:sldId id="306" r:id="rId8"/>
    <p:sldId id="305" r:id="rId9"/>
    <p:sldId id="304" r:id="rId10"/>
    <p:sldId id="303" r:id="rId11"/>
    <p:sldId id="308" r:id="rId12"/>
    <p:sldId id="309" r:id="rId13"/>
    <p:sldId id="302" r:id="rId14"/>
    <p:sldId id="301" r:id="rId15"/>
    <p:sldId id="300" r:id="rId16"/>
    <p:sldId id="299" r:id="rId17"/>
    <p:sldId id="298" r:id="rId18"/>
    <p:sldId id="297" r:id="rId19"/>
    <p:sldId id="310" r:id="rId20"/>
    <p:sldId id="296" r:id="rId21"/>
    <p:sldId id="323" r:id="rId22"/>
    <p:sldId id="322" r:id="rId23"/>
    <p:sldId id="321" r:id="rId24"/>
    <p:sldId id="320" r:id="rId25"/>
    <p:sldId id="324" r:id="rId26"/>
    <p:sldId id="319" r:id="rId27"/>
    <p:sldId id="318" r:id="rId28"/>
    <p:sldId id="317" r:id="rId29"/>
    <p:sldId id="316" r:id="rId30"/>
    <p:sldId id="315" r:id="rId31"/>
    <p:sldId id="314" r:id="rId32"/>
    <p:sldId id="313" r:id="rId33"/>
    <p:sldId id="312" r:id="rId34"/>
    <p:sldId id="327" r:id="rId35"/>
    <p:sldId id="326" r:id="rId36"/>
    <p:sldId id="325" r:id="rId37"/>
    <p:sldId id="290" r:id="rId38"/>
    <p:sldId id="291" r:id="rId39"/>
    <p:sldId id="292" r:id="rId40"/>
    <p:sldId id="293" r:id="rId41"/>
    <p:sldId id="294" r:id="rId42"/>
    <p:sldId id="295" r:id="rId43"/>
    <p:sldId id="280" r:id="rId44"/>
  </p:sldIdLst>
  <p:sldSz cx="9144000" cy="5715000" type="screen16x10"/>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7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400BF-7405-4087-BDBF-06556EF44B71}" type="doc">
      <dgm:prSet loTypeId="urn:microsoft.com/office/officeart/2005/8/layout/chevron1" loCatId="process" qsTypeId="urn:microsoft.com/office/officeart/2005/8/quickstyle/simple3" qsCatId="simple" csTypeId="urn:microsoft.com/office/officeart/2005/8/colors/accent1_2" csCatId="accent1" phldr="1"/>
      <dgm:spPr/>
    </dgm:pt>
    <dgm:pt modelId="{C864B917-CCA8-4A0C-8FAF-73198A6F548E}">
      <dgm:prSet phldrT="[Κείμενο]"/>
      <dgm:spPr/>
      <dgm:t>
        <a:bodyPr/>
        <a:lstStyle/>
        <a:p>
          <a:r>
            <a:rPr lang="el-GR" dirty="0" smtClean="0"/>
            <a:t>Λειτουργίες Χειρισμού Εισερχομένων</a:t>
          </a:r>
          <a:endParaRPr lang="el-GR" dirty="0"/>
        </a:p>
      </dgm:t>
    </dgm:pt>
    <dgm:pt modelId="{67A500E1-8172-4323-922C-7A5FD01DD432}" type="parTrans" cxnId="{CB7495BA-F89F-4BE1-AC9F-CE5BF25C7114}">
      <dgm:prSet/>
      <dgm:spPr/>
      <dgm:t>
        <a:bodyPr/>
        <a:lstStyle/>
        <a:p>
          <a:endParaRPr lang="el-GR"/>
        </a:p>
      </dgm:t>
    </dgm:pt>
    <dgm:pt modelId="{FEBA33B4-5321-44A0-AE5D-61D6C8DCC1E3}" type="sibTrans" cxnId="{CB7495BA-F89F-4BE1-AC9F-CE5BF25C7114}">
      <dgm:prSet/>
      <dgm:spPr/>
      <dgm:t>
        <a:bodyPr/>
        <a:lstStyle/>
        <a:p>
          <a:endParaRPr lang="el-GR"/>
        </a:p>
      </dgm:t>
    </dgm:pt>
    <dgm:pt modelId="{9CE67503-246E-49A3-8DB4-6F5F7364BBE6}">
      <dgm:prSet phldrT="[Κείμενο]"/>
      <dgm:spPr/>
      <dgm:t>
        <a:bodyPr/>
        <a:lstStyle/>
        <a:p>
          <a:r>
            <a:rPr lang="el-GR" dirty="0" smtClean="0"/>
            <a:t>Λειτουργίες Παραγωγής</a:t>
          </a:r>
          <a:endParaRPr lang="el-GR" dirty="0"/>
        </a:p>
      </dgm:t>
    </dgm:pt>
    <dgm:pt modelId="{1B50C919-DD66-41CD-9D82-2B7207CD4F73}" type="parTrans" cxnId="{F1D24842-91ED-44BE-9126-663DCD3410FA}">
      <dgm:prSet/>
      <dgm:spPr/>
      <dgm:t>
        <a:bodyPr/>
        <a:lstStyle/>
        <a:p>
          <a:endParaRPr lang="el-GR"/>
        </a:p>
      </dgm:t>
    </dgm:pt>
    <dgm:pt modelId="{0D04AE02-F591-4630-BD26-07B664B7F5CA}" type="sibTrans" cxnId="{F1D24842-91ED-44BE-9126-663DCD3410FA}">
      <dgm:prSet/>
      <dgm:spPr/>
      <dgm:t>
        <a:bodyPr/>
        <a:lstStyle/>
        <a:p>
          <a:endParaRPr lang="el-GR"/>
        </a:p>
      </dgm:t>
    </dgm:pt>
    <dgm:pt modelId="{8EDC2778-2FD2-45C6-B4F2-CF554264C48C}">
      <dgm:prSet phldrT="[Κείμενο]"/>
      <dgm:spPr/>
      <dgm:t>
        <a:bodyPr/>
        <a:lstStyle/>
        <a:p>
          <a:r>
            <a:rPr lang="el-GR" dirty="0" smtClean="0"/>
            <a:t>Υπηρεσίες μετά την πώληση</a:t>
          </a:r>
          <a:endParaRPr lang="el-GR" dirty="0"/>
        </a:p>
      </dgm:t>
    </dgm:pt>
    <dgm:pt modelId="{D7D281C3-E635-4F29-9BC3-A15B1004E969}" type="parTrans" cxnId="{4A84BD14-6BE7-4626-9F27-EB4C58FC978D}">
      <dgm:prSet/>
      <dgm:spPr/>
      <dgm:t>
        <a:bodyPr/>
        <a:lstStyle/>
        <a:p>
          <a:endParaRPr lang="el-GR"/>
        </a:p>
      </dgm:t>
    </dgm:pt>
    <dgm:pt modelId="{CE623092-1F75-42E0-A2E8-4452A9429EE1}" type="sibTrans" cxnId="{4A84BD14-6BE7-4626-9F27-EB4C58FC978D}">
      <dgm:prSet/>
      <dgm:spPr/>
      <dgm:t>
        <a:bodyPr/>
        <a:lstStyle/>
        <a:p>
          <a:endParaRPr lang="el-GR"/>
        </a:p>
      </dgm:t>
    </dgm:pt>
    <dgm:pt modelId="{4CED61F9-5C5F-43A6-A9F3-AAD803F01245}">
      <dgm:prSet/>
      <dgm:spPr/>
      <dgm:t>
        <a:bodyPr/>
        <a:lstStyle/>
        <a:p>
          <a:r>
            <a:rPr lang="el-GR" dirty="0" smtClean="0"/>
            <a:t>Διαχείριση Εξερχομένων</a:t>
          </a:r>
          <a:endParaRPr lang="el-GR" dirty="0"/>
        </a:p>
      </dgm:t>
    </dgm:pt>
    <dgm:pt modelId="{91CFD52D-9A14-45E0-9239-271B717D0E7F}" type="parTrans" cxnId="{5088390D-5962-499E-B322-BBA006214BE0}">
      <dgm:prSet/>
      <dgm:spPr/>
      <dgm:t>
        <a:bodyPr/>
        <a:lstStyle/>
        <a:p>
          <a:endParaRPr lang="el-GR"/>
        </a:p>
      </dgm:t>
    </dgm:pt>
    <dgm:pt modelId="{474E8189-D536-41FC-9510-12736CCE4307}" type="sibTrans" cxnId="{5088390D-5962-499E-B322-BBA006214BE0}">
      <dgm:prSet/>
      <dgm:spPr/>
      <dgm:t>
        <a:bodyPr/>
        <a:lstStyle/>
        <a:p>
          <a:endParaRPr lang="el-GR"/>
        </a:p>
      </dgm:t>
    </dgm:pt>
    <dgm:pt modelId="{8184F0B4-2400-4648-B096-BC67D04B1130}">
      <dgm:prSet/>
      <dgm:spPr/>
      <dgm:t>
        <a:bodyPr/>
        <a:lstStyle/>
        <a:p>
          <a:r>
            <a:rPr lang="el-GR" dirty="0" smtClean="0"/>
            <a:t>Μάρκετινγκ και Πωλήσεις</a:t>
          </a:r>
          <a:endParaRPr lang="el-GR" dirty="0"/>
        </a:p>
      </dgm:t>
    </dgm:pt>
    <dgm:pt modelId="{4FB0BE71-4A34-4A58-832D-CA9EAF351882}" type="parTrans" cxnId="{05FC5D51-A09B-4C87-B5AA-AD6CD0DAF537}">
      <dgm:prSet/>
      <dgm:spPr/>
      <dgm:t>
        <a:bodyPr/>
        <a:lstStyle/>
        <a:p>
          <a:endParaRPr lang="el-GR"/>
        </a:p>
      </dgm:t>
    </dgm:pt>
    <dgm:pt modelId="{3141EA88-8662-4BC3-9D5D-4F6D063249C8}" type="sibTrans" cxnId="{05FC5D51-A09B-4C87-B5AA-AD6CD0DAF537}">
      <dgm:prSet/>
      <dgm:spPr/>
      <dgm:t>
        <a:bodyPr/>
        <a:lstStyle/>
        <a:p>
          <a:endParaRPr lang="el-GR"/>
        </a:p>
      </dgm:t>
    </dgm:pt>
    <dgm:pt modelId="{C979AC17-3590-48A7-9149-3F428F367D09}" type="pres">
      <dgm:prSet presAssocID="{C89400BF-7405-4087-BDBF-06556EF44B71}" presName="Name0" presStyleCnt="0">
        <dgm:presLayoutVars>
          <dgm:dir/>
          <dgm:animLvl val="lvl"/>
          <dgm:resizeHandles val="exact"/>
        </dgm:presLayoutVars>
      </dgm:prSet>
      <dgm:spPr/>
    </dgm:pt>
    <dgm:pt modelId="{0E6417D4-817C-4EA4-A2F8-1F594C464682}" type="pres">
      <dgm:prSet presAssocID="{C864B917-CCA8-4A0C-8FAF-73198A6F548E}" presName="parTxOnly" presStyleLbl="node1" presStyleIdx="0" presStyleCnt="5">
        <dgm:presLayoutVars>
          <dgm:chMax val="0"/>
          <dgm:chPref val="0"/>
          <dgm:bulletEnabled val="1"/>
        </dgm:presLayoutVars>
      </dgm:prSet>
      <dgm:spPr/>
      <dgm:t>
        <a:bodyPr/>
        <a:lstStyle/>
        <a:p>
          <a:endParaRPr lang="el-GR"/>
        </a:p>
      </dgm:t>
    </dgm:pt>
    <dgm:pt modelId="{59B58990-C853-4C38-8379-5131D62E1724}" type="pres">
      <dgm:prSet presAssocID="{FEBA33B4-5321-44A0-AE5D-61D6C8DCC1E3}" presName="parTxOnlySpace" presStyleCnt="0"/>
      <dgm:spPr/>
    </dgm:pt>
    <dgm:pt modelId="{8512725E-A1F7-42AC-80F5-08D174247F95}" type="pres">
      <dgm:prSet presAssocID="{9CE67503-246E-49A3-8DB4-6F5F7364BBE6}" presName="parTxOnly" presStyleLbl="node1" presStyleIdx="1" presStyleCnt="5">
        <dgm:presLayoutVars>
          <dgm:chMax val="0"/>
          <dgm:chPref val="0"/>
          <dgm:bulletEnabled val="1"/>
        </dgm:presLayoutVars>
      </dgm:prSet>
      <dgm:spPr/>
      <dgm:t>
        <a:bodyPr/>
        <a:lstStyle/>
        <a:p>
          <a:endParaRPr lang="el-GR"/>
        </a:p>
      </dgm:t>
    </dgm:pt>
    <dgm:pt modelId="{A178BF3C-82CF-4D77-B14D-6A47DEB37A55}" type="pres">
      <dgm:prSet presAssocID="{0D04AE02-F591-4630-BD26-07B664B7F5CA}" presName="parTxOnlySpace" presStyleCnt="0"/>
      <dgm:spPr/>
    </dgm:pt>
    <dgm:pt modelId="{FF8946D8-3211-4260-B829-F894B785EF0D}" type="pres">
      <dgm:prSet presAssocID="{4CED61F9-5C5F-43A6-A9F3-AAD803F01245}" presName="parTxOnly" presStyleLbl="node1" presStyleIdx="2" presStyleCnt="5">
        <dgm:presLayoutVars>
          <dgm:chMax val="0"/>
          <dgm:chPref val="0"/>
          <dgm:bulletEnabled val="1"/>
        </dgm:presLayoutVars>
      </dgm:prSet>
      <dgm:spPr/>
      <dgm:t>
        <a:bodyPr/>
        <a:lstStyle/>
        <a:p>
          <a:endParaRPr lang="el-GR"/>
        </a:p>
      </dgm:t>
    </dgm:pt>
    <dgm:pt modelId="{45792F16-6FBA-4091-B39D-163B4330A2F8}" type="pres">
      <dgm:prSet presAssocID="{474E8189-D536-41FC-9510-12736CCE4307}" presName="parTxOnlySpace" presStyleCnt="0"/>
      <dgm:spPr/>
    </dgm:pt>
    <dgm:pt modelId="{E71E2F5E-8941-486F-B604-1F9A40CC550F}" type="pres">
      <dgm:prSet presAssocID="{8184F0B4-2400-4648-B096-BC67D04B1130}" presName="parTxOnly" presStyleLbl="node1" presStyleIdx="3" presStyleCnt="5">
        <dgm:presLayoutVars>
          <dgm:chMax val="0"/>
          <dgm:chPref val="0"/>
          <dgm:bulletEnabled val="1"/>
        </dgm:presLayoutVars>
      </dgm:prSet>
      <dgm:spPr/>
      <dgm:t>
        <a:bodyPr/>
        <a:lstStyle/>
        <a:p>
          <a:endParaRPr lang="el-GR"/>
        </a:p>
      </dgm:t>
    </dgm:pt>
    <dgm:pt modelId="{9485A24A-383F-49B2-A6C9-1C987C7F4BE1}" type="pres">
      <dgm:prSet presAssocID="{3141EA88-8662-4BC3-9D5D-4F6D063249C8}" presName="parTxOnlySpace" presStyleCnt="0"/>
      <dgm:spPr/>
    </dgm:pt>
    <dgm:pt modelId="{3A8AB641-54FD-4448-8710-2DEF7BC9AFFA}" type="pres">
      <dgm:prSet presAssocID="{8EDC2778-2FD2-45C6-B4F2-CF554264C48C}" presName="parTxOnly" presStyleLbl="node1" presStyleIdx="4" presStyleCnt="5">
        <dgm:presLayoutVars>
          <dgm:chMax val="0"/>
          <dgm:chPref val="0"/>
          <dgm:bulletEnabled val="1"/>
        </dgm:presLayoutVars>
      </dgm:prSet>
      <dgm:spPr/>
      <dgm:t>
        <a:bodyPr/>
        <a:lstStyle/>
        <a:p>
          <a:endParaRPr lang="el-GR"/>
        </a:p>
      </dgm:t>
    </dgm:pt>
  </dgm:ptLst>
  <dgm:cxnLst>
    <dgm:cxn modelId="{27D959EE-40C7-457E-A83B-1851A3EC308E}" type="presOf" srcId="{9CE67503-246E-49A3-8DB4-6F5F7364BBE6}" destId="{8512725E-A1F7-42AC-80F5-08D174247F95}" srcOrd="0" destOrd="0" presId="urn:microsoft.com/office/officeart/2005/8/layout/chevron1"/>
    <dgm:cxn modelId="{CB7495BA-F89F-4BE1-AC9F-CE5BF25C7114}" srcId="{C89400BF-7405-4087-BDBF-06556EF44B71}" destId="{C864B917-CCA8-4A0C-8FAF-73198A6F548E}" srcOrd="0" destOrd="0" parTransId="{67A500E1-8172-4323-922C-7A5FD01DD432}" sibTransId="{FEBA33B4-5321-44A0-AE5D-61D6C8DCC1E3}"/>
    <dgm:cxn modelId="{024101BC-2C08-4272-A33A-8467E9A48FB4}" type="presOf" srcId="{C89400BF-7405-4087-BDBF-06556EF44B71}" destId="{C979AC17-3590-48A7-9149-3F428F367D09}" srcOrd="0" destOrd="0" presId="urn:microsoft.com/office/officeart/2005/8/layout/chevron1"/>
    <dgm:cxn modelId="{5088390D-5962-499E-B322-BBA006214BE0}" srcId="{C89400BF-7405-4087-BDBF-06556EF44B71}" destId="{4CED61F9-5C5F-43A6-A9F3-AAD803F01245}" srcOrd="2" destOrd="0" parTransId="{91CFD52D-9A14-45E0-9239-271B717D0E7F}" sibTransId="{474E8189-D536-41FC-9510-12736CCE4307}"/>
    <dgm:cxn modelId="{E94842E4-18ED-49B4-A890-F018B29CCA51}" type="presOf" srcId="{8184F0B4-2400-4648-B096-BC67D04B1130}" destId="{E71E2F5E-8941-486F-B604-1F9A40CC550F}" srcOrd="0" destOrd="0" presId="urn:microsoft.com/office/officeart/2005/8/layout/chevron1"/>
    <dgm:cxn modelId="{05FC5D51-A09B-4C87-B5AA-AD6CD0DAF537}" srcId="{C89400BF-7405-4087-BDBF-06556EF44B71}" destId="{8184F0B4-2400-4648-B096-BC67D04B1130}" srcOrd="3" destOrd="0" parTransId="{4FB0BE71-4A34-4A58-832D-CA9EAF351882}" sibTransId="{3141EA88-8662-4BC3-9D5D-4F6D063249C8}"/>
    <dgm:cxn modelId="{61953BE7-DCAE-4F55-9DDE-263C3B5B0EC6}" type="presOf" srcId="{8EDC2778-2FD2-45C6-B4F2-CF554264C48C}" destId="{3A8AB641-54FD-4448-8710-2DEF7BC9AFFA}" srcOrd="0" destOrd="0" presId="urn:microsoft.com/office/officeart/2005/8/layout/chevron1"/>
    <dgm:cxn modelId="{B8D781E8-0740-4DC3-868A-1802236E029A}" type="presOf" srcId="{C864B917-CCA8-4A0C-8FAF-73198A6F548E}" destId="{0E6417D4-817C-4EA4-A2F8-1F594C464682}" srcOrd="0" destOrd="0" presId="urn:microsoft.com/office/officeart/2005/8/layout/chevron1"/>
    <dgm:cxn modelId="{4A84BD14-6BE7-4626-9F27-EB4C58FC978D}" srcId="{C89400BF-7405-4087-BDBF-06556EF44B71}" destId="{8EDC2778-2FD2-45C6-B4F2-CF554264C48C}" srcOrd="4" destOrd="0" parTransId="{D7D281C3-E635-4F29-9BC3-A15B1004E969}" sibTransId="{CE623092-1F75-42E0-A2E8-4452A9429EE1}"/>
    <dgm:cxn modelId="{F1D24842-91ED-44BE-9126-663DCD3410FA}" srcId="{C89400BF-7405-4087-BDBF-06556EF44B71}" destId="{9CE67503-246E-49A3-8DB4-6F5F7364BBE6}" srcOrd="1" destOrd="0" parTransId="{1B50C919-DD66-41CD-9D82-2B7207CD4F73}" sibTransId="{0D04AE02-F591-4630-BD26-07B664B7F5CA}"/>
    <dgm:cxn modelId="{88E0EEB4-EADC-4FFE-B91C-059C8AA77FCF}" type="presOf" srcId="{4CED61F9-5C5F-43A6-A9F3-AAD803F01245}" destId="{FF8946D8-3211-4260-B829-F894B785EF0D}" srcOrd="0" destOrd="0" presId="urn:microsoft.com/office/officeart/2005/8/layout/chevron1"/>
    <dgm:cxn modelId="{F9BC1179-78DC-466B-A09B-2CA48BAB99AA}" type="presParOf" srcId="{C979AC17-3590-48A7-9149-3F428F367D09}" destId="{0E6417D4-817C-4EA4-A2F8-1F594C464682}" srcOrd="0" destOrd="0" presId="urn:microsoft.com/office/officeart/2005/8/layout/chevron1"/>
    <dgm:cxn modelId="{06CC449F-05FF-41F2-83AF-F46F9114DB0A}" type="presParOf" srcId="{C979AC17-3590-48A7-9149-3F428F367D09}" destId="{59B58990-C853-4C38-8379-5131D62E1724}" srcOrd="1" destOrd="0" presId="urn:microsoft.com/office/officeart/2005/8/layout/chevron1"/>
    <dgm:cxn modelId="{589905F2-0219-4DBD-9092-3E03190D693F}" type="presParOf" srcId="{C979AC17-3590-48A7-9149-3F428F367D09}" destId="{8512725E-A1F7-42AC-80F5-08D174247F95}" srcOrd="2" destOrd="0" presId="urn:microsoft.com/office/officeart/2005/8/layout/chevron1"/>
    <dgm:cxn modelId="{2B159C7A-C94E-4FC1-A2DA-7F6C8CCBA281}" type="presParOf" srcId="{C979AC17-3590-48A7-9149-3F428F367D09}" destId="{A178BF3C-82CF-4D77-B14D-6A47DEB37A55}" srcOrd="3" destOrd="0" presId="urn:microsoft.com/office/officeart/2005/8/layout/chevron1"/>
    <dgm:cxn modelId="{97A4CA8D-A933-4577-AD20-A55C0D575FD3}" type="presParOf" srcId="{C979AC17-3590-48A7-9149-3F428F367D09}" destId="{FF8946D8-3211-4260-B829-F894B785EF0D}" srcOrd="4" destOrd="0" presId="urn:microsoft.com/office/officeart/2005/8/layout/chevron1"/>
    <dgm:cxn modelId="{8C9DA324-7459-456F-B921-1D3B0543714B}" type="presParOf" srcId="{C979AC17-3590-48A7-9149-3F428F367D09}" destId="{45792F16-6FBA-4091-B39D-163B4330A2F8}" srcOrd="5" destOrd="0" presId="urn:microsoft.com/office/officeart/2005/8/layout/chevron1"/>
    <dgm:cxn modelId="{0A3488CA-0F81-4F67-9E33-CCCDE1CC715E}" type="presParOf" srcId="{C979AC17-3590-48A7-9149-3F428F367D09}" destId="{E71E2F5E-8941-486F-B604-1F9A40CC550F}" srcOrd="6" destOrd="0" presId="urn:microsoft.com/office/officeart/2005/8/layout/chevron1"/>
    <dgm:cxn modelId="{90A06DED-CD0F-41ED-9BE2-78B9AC45E157}" type="presParOf" srcId="{C979AC17-3590-48A7-9149-3F428F367D09}" destId="{9485A24A-383F-49B2-A6C9-1C987C7F4BE1}" srcOrd="7" destOrd="0" presId="urn:microsoft.com/office/officeart/2005/8/layout/chevron1"/>
    <dgm:cxn modelId="{8674E655-53DC-47FB-9273-8DEB63BAF15F}" type="presParOf" srcId="{C979AC17-3590-48A7-9149-3F428F367D09}" destId="{3A8AB641-54FD-4448-8710-2DEF7BC9AFFA}"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B5776-55D2-4637-B9F8-4465F3A055D2}" type="doc">
      <dgm:prSet loTypeId="urn:microsoft.com/office/officeart/2005/8/layout/chevron1" loCatId="process" qsTypeId="urn:microsoft.com/office/officeart/2005/8/quickstyle/simple3" qsCatId="simple" csTypeId="urn:microsoft.com/office/officeart/2005/8/colors/colorful1#2" csCatId="colorful" phldr="1"/>
      <dgm:spPr/>
    </dgm:pt>
    <dgm:pt modelId="{AAEA377A-B805-48CF-A956-39123F7EE6D7}">
      <dgm:prSet phldrT="[Κείμενο]"/>
      <dgm:spPr/>
      <dgm:t>
        <a:bodyPr/>
        <a:lstStyle/>
        <a:p>
          <a:r>
            <a:rPr lang="el-GR" dirty="0" smtClean="0"/>
            <a:t>Αλυσίδα Αξίας Επιχείρησης</a:t>
          </a:r>
          <a:endParaRPr lang="el-GR" dirty="0"/>
        </a:p>
      </dgm:t>
    </dgm:pt>
    <dgm:pt modelId="{F31EFEA0-1FF9-4DA4-BBFD-5AE598810F69}" type="parTrans" cxnId="{E31D9B45-08A1-4685-846D-9A90960FB11E}">
      <dgm:prSet/>
      <dgm:spPr/>
      <dgm:t>
        <a:bodyPr/>
        <a:lstStyle/>
        <a:p>
          <a:endParaRPr lang="el-GR"/>
        </a:p>
      </dgm:t>
    </dgm:pt>
    <dgm:pt modelId="{28D97601-C5C6-4A65-8B5B-144143E4222E}" type="sibTrans" cxnId="{E31D9B45-08A1-4685-846D-9A90960FB11E}">
      <dgm:prSet/>
      <dgm:spPr/>
      <dgm:t>
        <a:bodyPr/>
        <a:lstStyle/>
        <a:p>
          <a:endParaRPr lang="el-GR"/>
        </a:p>
      </dgm:t>
    </dgm:pt>
    <dgm:pt modelId="{A61F297A-B284-4DE4-B8A6-6B9751CAF087}">
      <dgm:prSet phldrT="[Κείμενο]"/>
      <dgm:spPr/>
      <dgm:t>
        <a:bodyPr/>
        <a:lstStyle/>
        <a:p>
          <a:r>
            <a:rPr lang="el-GR" dirty="0" smtClean="0"/>
            <a:t>Αλυσίδες Αξίας Καναλιών</a:t>
          </a:r>
          <a:endParaRPr lang="el-GR" dirty="0"/>
        </a:p>
      </dgm:t>
    </dgm:pt>
    <dgm:pt modelId="{79434846-FC6E-4C54-B125-1AB3ECC74867}" type="parTrans" cxnId="{55E05438-4FFE-40AE-A762-49871E42A9EF}">
      <dgm:prSet/>
      <dgm:spPr/>
      <dgm:t>
        <a:bodyPr/>
        <a:lstStyle/>
        <a:p>
          <a:endParaRPr lang="el-GR"/>
        </a:p>
      </dgm:t>
    </dgm:pt>
    <dgm:pt modelId="{5F4949A4-66A8-4979-8002-A87EAC220C82}" type="sibTrans" cxnId="{55E05438-4FFE-40AE-A762-49871E42A9EF}">
      <dgm:prSet/>
      <dgm:spPr/>
      <dgm:t>
        <a:bodyPr/>
        <a:lstStyle/>
        <a:p>
          <a:endParaRPr lang="el-GR"/>
        </a:p>
      </dgm:t>
    </dgm:pt>
    <dgm:pt modelId="{E114AE95-0EC0-4C8B-9340-C44DB0F800EB}">
      <dgm:prSet phldrT="[Κείμενο]"/>
      <dgm:spPr/>
      <dgm:t>
        <a:bodyPr/>
        <a:lstStyle/>
        <a:p>
          <a:r>
            <a:rPr lang="el-GR" dirty="0" smtClean="0"/>
            <a:t>Αλυσίδες Αξίας Αγοραστών</a:t>
          </a:r>
          <a:endParaRPr lang="el-GR" dirty="0"/>
        </a:p>
      </dgm:t>
    </dgm:pt>
    <dgm:pt modelId="{B10C54CC-7B61-4D7D-A6CE-B8804273E3C9}" type="parTrans" cxnId="{D68C14F7-044E-4C6E-BF13-18F14ADD5C9D}">
      <dgm:prSet/>
      <dgm:spPr/>
      <dgm:t>
        <a:bodyPr/>
        <a:lstStyle/>
        <a:p>
          <a:endParaRPr lang="el-GR"/>
        </a:p>
      </dgm:t>
    </dgm:pt>
    <dgm:pt modelId="{716F6C9F-65D7-4CD1-AA2C-D50EF3F9B167}" type="sibTrans" cxnId="{D68C14F7-044E-4C6E-BF13-18F14ADD5C9D}">
      <dgm:prSet/>
      <dgm:spPr/>
      <dgm:t>
        <a:bodyPr/>
        <a:lstStyle/>
        <a:p>
          <a:endParaRPr lang="el-GR"/>
        </a:p>
      </dgm:t>
    </dgm:pt>
    <dgm:pt modelId="{4F707198-D9AE-4C80-BEE9-BB0EA12469AF}">
      <dgm:prSet/>
      <dgm:spPr/>
      <dgm:t>
        <a:bodyPr/>
        <a:lstStyle/>
        <a:p>
          <a:r>
            <a:rPr lang="el-GR" dirty="0" smtClean="0"/>
            <a:t>Αλυσίδες Αξίας Προμηθευτών</a:t>
          </a:r>
          <a:endParaRPr lang="el-GR" dirty="0"/>
        </a:p>
      </dgm:t>
    </dgm:pt>
    <dgm:pt modelId="{03D32152-7D39-4099-AD2C-E30F01F0747A}" type="parTrans" cxnId="{8146F8DC-7B61-40C7-826C-3D588666CA50}">
      <dgm:prSet/>
      <dgm:spPr/>
      <dgm:t>
        <a:bodyPr/>
        <a:lstStyle/>
        <a:p>
          <a:endParaRPr lang="el-GR"/>
        </a:p>
      </dgm:t>
    </dgm:pt>
    <dgm:pt modelId="{2CC0826C-10AF-468D-A542-86FAF89C6A3D}" type="sibTrans" cxnId="{8146F8DC-7B61-40C7-826C-3D588666CA50}">
      <dgm:prSet/>
      <dgm:spPr/>
      <dgm:t>
        <a:bodyPr/>
        <a:lstStyle/>
        <a:p>
          <a:endParaRPr lang="el-GR"/>
        </a:p>
      </dgm:t>
    </dgm:pt>
    <dgm:pt modelId="{889C5FBA-C69E-41F4-A107-8090E85BB61C}" type="pres">
      <dgm:prSet presAssocID="{89CB5776-55D2-4637-B9F8-4465F3A055D2}" presName="Name0" presStyleCnt="0">
        <dgm:presLayoutVars>
          <dgm:dir/>
          <dgm:animLvl val="lvl"/>
          <dgm:resizeHandles val="exact"/>
        </dgm:presLayoutVars>
      </dgm:prSet>
      <dgm:spPr/>
    </dgm:pt>
    <dgm:pt modelId="{83E29C30-533A-4E8C-9A0A-EB649BC28EC4}" type="pres">
      <dgm:prSet presAssocID="{4F707198-D9AE-4C80-BEE9-BB0EA12469AF}" presName="parTxOnly" presStyleLbl="node1" presStyleIdx="0" presStyleCnt="4">
        <dgm:presLayoutVars>
          <dgm:chMax val="0"/>
          <dgm:chPref val="0"/>
          <dgm:bulletEnabled val="1"/>
        </dgm:presLayoutVars>
      </dgm:prSet>
      <dgm:spPr/>
      <dgm:t>
        <a:bodyPr/>
        <a:lstStyle/>
        <a:p>
          <a:endParaRPr lang="el-GR"/>
        </a:p>
      </dgm:t>
    </dgm:pt>
    <dgm:pt modelId="{E1836CFF-B448-43D8-8812-02153B4EED55}" type="pres">
      <dgm:prSet presAssocID="{2CC0826C-10AF-468D-A542-86FAF89C6A3D}" presName="parTxOnlySpace" presStyleCnt="0"/>
      <dgm:spPr/>
    </dgm:pt>
    <dgm:pt modelId="{0CEF42F5-43DC-4902-9FC3-45D4EC4AFB1D}" type="pres">
      <dgm:prSet presAssocID="{AAEA377A-B805-48CF-A956-39123F7EE6D7}" presName="parTxOnly" presStyleLbl="node1" presStyleIdx="1" presStyleCnt="4">
        <dgm:presLayoutVars>
          <dgm:chMax val="0"/>
          <dgm:chPref val="0"/>
          <dgm:bulletEnabled val="1"/>
        </dgm:presLayoutVars>
      </dgm:prSet>
      <dgm:spPr/>
      <dgm:t>
        <a:bodyPr/>
        <a:lstStyle/>
        <a:p>
          <a:endParaRPr lang="el-GR"/>
        </a:p>
      </dgm:t>
    </dgm:pt>
    <dgm:pt modelId="{77004C22-60D2-4221-9654-C91685C16159}" type="pres">
      <dgm:prSet presAssocID="{28D97601-C5C6-4A65-8B5B-144143E4222E}" presName="parTxOnlySpace" presStyleCnt="0"/>
      <dgm:spPr/>
    </dgm:pt>
    <dgm:pt modelId="{9F87649B-E0C4-46B3-AE41-9782079DC288}" type="pres">
      <dgm:prSet presAssocID="{A61F297A-B284-4DE4-B8A6-6B9751CAF087}" presName="parTxOnly" presStyleLbl="node1" presStyleIdx="2" presStyleCnt="4">
        <dgm:presLayoutVars>
          <dgm:chMax val="0"/>
          <dgm:chPref val="0"/>
          <dgm:bulletEnabled val="1"/>
        </dgm:presLayoutVars>
      </dgm:prSet>
      <dgm:spPr/>
      <dgm:t>
        <a:bodyPr/>
        <a:lstStyle/>
        <a:p>
          <a:endParaRPr lang="el-GR"/>
        </a:p>
      </dgm:t>
    </dgm:pt>
    <dgm:pt modelId="{7ECABD5B-79D0-41A3-916D-62819737483B}" type="pres">
      <dgm:prSet presAssocID="{5F4949A4-66A8-4979-8002-A87EAC220C82}" presName="parTxOnlySpace" presStyleCnt="0"/>
      <dgm:spPr/>
    </dgm:pt>
    <dgm:pt modelId="{1670596C-D33D-481A-BFFE-B372F1D404FF}" type="pres">
      <dgm:prSet presAssocID="{E114AE95-0EC0-4C8B-9340-C44DB0F800EB}" presName="parTxOnly" presStyleLbl="node1" presStyleIdx="3" presStyleCnt="4">
        <dgm:presLayoutVars>
          <dgm:chMax val="0"/>
          <dgm:chPref val="0"/>
          <dgm:bulletEnabled val="1"/>
        </dgm:presLayoutVars>
      </dgm:prSet>
      <dgm:spPr/>
      <dgm:t>
        <a:bodyPr/>
        <a:lstStyle/>
        <a:p>
          <a:endParaRPr lang="el-GR"/>
        </a:p>
      </dgm:t>
    </dgm:pt>
  </dgm:ptLst>
  <dgm:cxnLst>
    <dgm:cxn modelId="{E31D9B45-08A1-4685-846D-9A90960FB11E}" srcId="{89CB5776-55D2-4637-B9F8-4465F3A055D2}" destId="{AAEA377A-B805-48CF-A956-39123F7EE6D7}" srcOrd="1" destOrd="0" parTransId="{F31EFEA0-1FF9-4DA4-BBFD-5AE598810F69}" sibTransId="{28D97601-C5C6-4A65-8B5B-144143E4222E}"/>
    <dgm:cxn modelId="{D68C14F7-044E-4C6E-BF13-18F14ADD5C9D}" srcId="{89CB5776-55D2-4637-B9F8-4465F3A055D2}" destId="{E114AE95-0EC0-4C8B-9340-C44DB0F800EB}" srcOrd="3" destOrd="0" parTransId="{B10C54CC-7B61-4D7D-A6CE-B8804273E3C9}" sibTransId="{716F6C9F-65D7-4CD1-AA2C-D50EF3F9B167}"/>
    <dgm:cxn modelId="{71A92E9C-2144-470A-B591-4A892BEAAB2C}" type="presOf" srcId="{89CB5776-55D2-4637-B9F8-4465F3A055D2}" destId="{889C5FBA-C69E-41F4-A107-8090E85BB61C}" srcOrd="0" destOrd="0" presId="urn:microsoft.com/office/officeart/2005/8/layout/chevron1"/>
    <dgm:cxn modelId="{42A567E8-3D1F-4EA8-ADF9-E643B07509DD}" type="presOf" srcId="{E114AE95-0EC0-4C8B-9340-C44DB0F800EB}" destId="{1670596C-D33D-481A-BFFE-B372F1D404FF}" srcOrd="0" destOrd="0" presId="urn:microsoft.com/office/officeart/2005/8/layout/chevron1"/>
    <dgm:cxn modelId="{537988BA-630F-47B0-A080-821B8A8C235A}" type="presOf" srcId="{A61F297A-B284-4DE4-B8A6-6B9751CAF087}" destId="{9F87649B-E0C4-46B3-AE41-9782079DC288}" srcOrd="0" destOrd="0" presId="urn:microsoft.com/office/officeart/2005/8/layout/chevron1"/>
    <dgm:cxn modelId="{1430AB02-B0FB-4AF0-9088-F6A687B22618}" type="presOf" srcId="{AAEA377A-B805-48CF-A956-39123F7EE6D7}" destId="{0CEF42F5-43DC-4902-9FC3-45D4EC4AFB1D}" srcOrd="0" destOrd="0" presId="urn:microsoft.com/office/officeart/2005/8/layout/chevron1"/>
    <dgm:cxn modelId="{8146F8DC-7B61-40C7-826C-3D588666CA50}" srcId="{89CB5776-55D2-4637-B9F8-4465F3A055D2}" destId="{4F707198-D9AE-4C80-BEE9-BB0EA12469AF}" srcOrd="0" destOrd="0" parTransId="{03D32152-7D39-4099-AD2C-E30F01F0747A}" sibTransId="{2CC0826C-10AF-468D-A542-86FAF89C6A3D}"/>
    <dgm:cxn modelId="{55E05438-4FFE-40AE-A762-49871E42A9EF}" srcId="{89CB5776-55D2-4637-B9F8-4465F3A055D2}" destId="{A61F297A-B284-4DE4-B8A6-6B9751CAF087}" srcOrd="2" destOrd="0" parTransId="{79434846-FC6E-4C54-B125-1AB3ECC74867}" sibTransId="{5F4949A4-66A8-4979-8002-A87EAC220C82}"/>
    <dgm:cxn modelId="{CD022176-6D33-4BF1-B27B-8C2FB3CC95B8}" type="presOf" srcId="{4F707198-D9AE-4C80-BEE9-BB0EA12469AF}" destId="{83E29C30-533A-4E8C-9A0A-EB649BC28EC4}" srcOrd="0" destOrd="0" presId="urn:microsoft.com/office/officeart/2005/8/layout/chevron1"/>
    <dgm:cxn modelId="{C2C0FF90-5573-4EBB-B873-3FB3B2047FEA}" type="presParOf" srcId="{889C5FBA-C69E-41F4-A107-8090E85BB61C}" destId="{83E29C30-533A-4E8C-9A0A-EB649BC28EC4}" srcOrd="0" destOrd="0" presId="urn:microsoft.com/office/officeart/2005/8/layout/chevron1"/>
    <dgm:cxn modelId="{CA178FE8-56A0-4AA3-AF4A-1676361AF235}" type="presParOf" srcId="{889C5FBA-C69E-41F4-A107-8090E85BB61C}" destId="{E1836CFF-B448-43D8-8812-02153B4EED55}" srcOrd="1" destOrd="0" presId="urn:microsoft.com/office/officeart/2005/8/layout/chevron1"/>
    <dgm:cxn modelId="{0B504240-EA66-4B5D-B240-19DAB4504AAC}" type="presParOf" srcId="{889C5FBA-C69E-41F4-A107-8090E85BB61C}" destId="{0CEF42F5-43DC-4902-9FC3-45D4EC4AFB1D}" srcOrd="2" destOrd="0" presId="urn:microsoft.com/office/officeart/2005/8/layout/chevron1"/>
    <dgm:cxn modelId="{DB72FC6C-99A2-4B4A-9503-12EFCC788A32}" type="presParOf" srcId="{889C5FBA-C69E-41F4-A107-8090E85BB61C}" destId="{77004C22-60D2-4221-9654-C91685C16159}" srcOrd="3" destOrd="0" presId="urn:microsoft.com/office/officeart/2005/8/layout/chevron1"/>
    <dgm:cxn modelId="{8005757F-081B-4458-A695-A5CB1D59DB85}" type="presParOf" srcId="{889C5FBA-C69E-41F4-A107-8090E85BB61C}" destId="{9F87649B-E0C4-46B3-AE41-9782079DC288}" srcOrd="4" destOrd="0" presId="urn:microsoft.com/office/officeart/2005/8/layout/chevron1"/>
    <dgm:cxn modelId="{0E378598-0E32-4E98-9966-7AA24882448F}" type="presParOf" srcId="{889C5FBA-C69E-41F4-A107-8090E85BB61C}" destId="{7ECABD5B-79D0-41A3-916D-62819737483B}" srcOrd="5" destOrd="0" presId="urn:microsoft.com/office/officeart/2005/8/layout/chevron1"/>
    <dgm:cxn modelId="{909F4BEB-D077-4D8B-B1EF-50EA844C5E8E}" type="presParOf" srcId="{889C5FBA-C69E-41F4-A107-8090E85BB61C}" destId="{1670596C-D33D-481A-BFFE-B372F1D404FF}"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6417D4-817C-4EA4-A2F8-1F594C464682}">
      <dsp:nvSpPr>
        <dsp:cNvPr id="0" name=""/>
        <dsp:cNvSpPr/>
      </dsp:nvSpPr>
      <dsp:spPr>
        <a:xfrm>
          <a:off x="1488" y="224130"/>
          <a:ext cx="1324570" cy="5298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l-GR" sz="1000" kern="1200" dirty="0" smtClean="0"/>
            <a:t>Λειτουργίες Χειρισμού Εισερχομένων</a:t>
          </a:r>
          <a:endParaRPr lang="el-GR" sz="1000" kern="1200" dirty="0"/>
        </a:p>
      </dsp:txBody>
      <dsp:txXfrm>
        <a:off x="1488" y="224130"/>
        <a:ext cx="1324570" cy="529828"/>
      </dsp:txXfrm>
    </dsp:sp>
    <dsp:sp modelId="{8512725E-A1F7-42AC-80F5-08D174247F95}">
      <dsp:nvSpPr>
        <dsp:cNvPr id="0" name=""/>
        <dsp:cNvSpPr/>
      </dsp:nvSpPr>
      <dsp:spPr>
        <a:xfrm>
          <a:off x="1193601" y="224130"/>
          <a:ext cx="1324570" cy="5298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l-GR" sz="1000" kern="1200" dirty="0" smtClean="0"/>
            <a:t>Λειτουργίες Παραγωγής</a:t>
          </a:r>
          <a:endParaRPr lang="el-GR" sz="1000" kern="1200" dirty="0"/>
        </a:p>
      </dsp:txBody>
      <dsp:txXfrm>
        <a:off x="1193601" y="224130"/>
        <a:ext cx="1324570" cy="529828"/>
      </dsp:txXfrm>
    </dsp:sp>
    <dsp:sp modelId="{FF8946D8-3211-4260-B829-F894B785EF0D}">
      <dsp:nvSpPr>
        <dsp:cNvPr id="0" name=""/>
        <dsp:cNvSpPr/>
      </dsp:nvSpPr>
      <dsp:spPr>
        <a:xfrm>
          <a:off x="2385714" y="224130"/>
          <a:ext cx="1324570" cy="5298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l-GR" sz="1000" kern="1200" dirty="0" smtClean="0"/>
            <a:t>Διαχείριση Εξερχομένων</a:t>
          </a:r>
          <a:endParaRPr lang="el-GR" sz="1000" kern="1200" dirty="0"/>
        </a:p>
      </dsp:txBody>
      <dsp:txXfrm>
        <a:off x="2385714" y="224130"/>
        <a:ext cx="1324570" cy="529828"/>
      </dsp:txXfrm>
    </dsp:sp>
    <dsp:sp modelId="{E71E2F5E-8941-486F-B604-1F9A40CC550F}">
      <dsp:nvSpPr>
        <dsp:cNvPr id="0" name=""/>
        <dsp:cNvSpPr/>
      </dsp:nvSpPr>
      <dsp:spPr>
        <a:xfrm>
          <a:off x="3577828" y="224130"/>
          <a:ext cx="1324570" cy="5298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l-GR" sz="1000" kern="1200" dirty="0" smtClean="0"/>
            <a:t>Μάρκετινγκ και Πωλήσεις</a:t>
          </a:r>
          <a:endParaRPr lang="el-GR" sz="1000" kern="1200" dirty="0"/>
        </a:p>
      </dsp:txBody>
      <dsp:txXfrm>
        <a:off x="3577828" y="224130"/>
        <a:ext cx="1324570" cy="529828"/>
      </dsp:txXfrm>
    </dsp:sp>
    <dsp:sp modelId="{3A8AB641-54FD-4448-8710-2DEF7BC9AFFA}">
      <dsp:nvSpPr>
        <dsp:cNvPr id="0" name=""/>
        <dsp:cNvSpPr/>
      </dsp:nvSpPr>
      <dsp:spPr>
        <a:xfrm>
          <a:off x="4769941" y="224130"/>
          <a:ext cx="1324570" cy="5298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l-GR" sz="1000" kern="1200" dirty="0" smtClean="0"/>
            <a:t>Υπηρεσίες μετά την πώληση</a:t>
          </a:r>
          <a:endParaRPr lang="el-GR" sz="1000" kern="1200" dirty="0"/>
        </a:p>
      </dsp:txBody>
      <dsp:txXfrm>
        <a:off x="4769941" y="224130"/>
        <a:ext cx="1324570" cy="5298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Εσωτερικού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lvl="1"/>
            <a:r>
              <a:rPr lang="el-GR" dirty="0" smtClean="0"/>
              <a:t>Η εταιρεία  που ανταγωνίζεται μέσω της επίτευξης πλεονεκτήματος διαφοροποίησης θα προσπαθήσει να εκτελέσει τις δραστηριότητες της καλύτερα από ότι οι ανταγωνιστές της. </a:t>
            </a:r>
          </a:p>
          <a:p>
            <a:pPr lvl="1"/>
            <a:r>
              <a:rPr lang="el-GR" dirty="0" smtClean="0"/>
              <a:t>Η εταιρεία  που ανταγωνίζεται μέσω της επίτευξης κοστολογικού πλεονεκτήματος θα προσπαθήσει να εκτελέσει τις δραστηριότητές της με χαμηλότερο κόστος από ότι οι ανταγωνιστές της. </a:t>
            </a:r>
          </a:p>
          <a:p>
            <a:r>
              <a:rPr lang="el-GR" dirty="0" smtClean="0"/>
              <a:t>Όταν η εταιρεία καταστεί ικανή να παράγει προϊόντα με χαμηλότερο κόστος από ότι η τιμή της αγοράς ή να παράγει εξαιρετικά διαφοροποιημένα προϊόντα τότε θα έχει κέρδη.</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p:cNvSpPr/>
          <p:nvPr/>
        </p:nvSpPr>
        <p:spPr>
          <a:xfrm>
            <a:off x="972403" y="2421341"/>
            <a:ext cx="7154839" cy="310571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3" name="Θέση περιεχομένου 2"/>
          <p:cNvSpPr>
            <a:spLocks noGrp="1"/>
          </p:cNvSpPr>
          <p:nvPr>
            <p:ph idx="1"/>
          </p:nvPr>
        </p:nvSpPr>
        <p:spPr>
          <a:xfrm>
            <a:off x="107504" y="913284"/>
            <a:ext cx="8856984" cy="4073269"/>
          </a:xfrm>
        </p:spPr>
        <p:txBody>
          <a:bodyPr>
            <a:normAutofit/>
          </a:bodyPr>
          <a:lstStyle/>
          <a:p>
            <a:pPr>
              <a:lnSpc>
                <a:spcPct val="80000"/>
              </a:lnSpc>
              <a:buNone/>
            </a:pPr>
            <a:r>
              <a:rPr lang="el-GR" sz="2000" b="1" dirty="0" smtClean="0"/>
              <a:t>Ο </a:t>
            </a:r>
            <a:r>
              <a:rPr lang="en-US" sz="2000" b="1" dirty="0" err="1" smtClean="0"/>
              <a:t>M.Porter</a:t>
            </a:r>
            <a:r>
              <a:rPr lang="en-US" sz="2000" b="1" dirty="0" smtClean="0"/>
              <a:t> </a:t>
            </a:r>
            <a:r>
              <a:rPr lang="el-GR" sz="2000" b="1" dirty="0" smtClean="0"/>
              <a:t>και η Αλυσίδα Αξίας</a:t>
            </a:r>
          </a:p>
          <a:p>
            <a:pPr>
              <a:lnSpc>
                <a:spcPct val="80000"/>
              </a:lnSpc>
            </a:pPr>
            <a:r>
              <a:rPr lang="el-GR" sz="2000" dirty="0" smtClean="0"/>
              <a:t>Το </a:t>
            </a:r>
            <a:r>
              <a:rPr lang="el-GR" sz="2000" dirty="0"/>
              <a:t>1985 ο </a:t>
            </a:r>
            <a:r>
              <a:rPr lang="en-US" sz="2000" dirty="0"/>
              <a:t>M</a:t>
            </a:r>
            <a:r>
              <a:rPr lang="en-US" sz="2000" dirty="0" smtClean="0"/>
              <a:t>.</a:t>
            </a:r>
            <a:r>
              <a:rPr lang="el-GR" sz="2000" dirty="0" smtClean="0"/>
              <a:t> </a:t>
            </a:r>
            <a:r>
              <a:rPr lang="en-US" sz="2000" dirty="0" smtClean="0"/>
              <a:t>Porter </a:t>
            </a:r>
            <a:r>
              <a:rPr lang="el-GR" sz="2000" dirty="0"/>
              <a:t>εισήγαγε το γενικό μοντέλο της </a:t>
            </a:r>
            <a:r>
              <a:rPr lang="el-GR" sz="2000" b="1" dirty="0"/>
              <a:t>Αλυσίδας Αξίας</a:t>
            </a:r>
            <a:r>
              <a:rPr lang="el-GR" sz="2000" dirty="0"/>
              <a:t>, όπου σύμφωνα με αυτό οι </a:t>
            </a:r>
            <a:r>
              <a:rPr lang="el-GR" sz="2000" b="1" dirty="0"/>
              <a:t>λειτουργίες</a:t>
            </a:r>
            <a:r>
              <a:rPr lang="el-GR" sz="2000" dirty="0"/>
              <a:t> μιας επιχείρησης μπορούν να διαχωριστούν σε δύο ομάδες , τις </a:t>
            </a:r>
            <a:r>
              <a:rPr lang="el-GR" sz="2000" b="1" dirty="0"/>
              <a:t>κύριες</a:t>
            </a:r>
            <a:r>
              <a:rPr lang="el-GR" sz="2000" dirty="0"/>
              <a:t> που προσθέτουν απευθείας αξία στο τελικό προϊόν και τις </a:t>
            </a:r>
            <a:r>
              <a:rPr lang="el-GR" sz="2000" b="1" dirty="0"/>
              <a:t>υποστηρικτικές</a:t>
            </a:r>
            <a:r>
              <a:rPr lang="el-GR" sz="2000" dirty="0"/>
              <a:t> που προσθέτουν εμμέσως </a:t>
            </a:r>
            <a:r>
              <a:rPr lang="el-GR" sz="2000" dirty="0" smtClean="0"/>
              <a:t>αξία.</a:t>
            </a:r>
          </a:p>
          <a:p>
            <a:pPr>
              <a:lnSpc>
                <a:spcPct val="80000"/>
              </a:lnSpc>
            </a:pPr>
            <a:endParaRPr lang="el-GR" sz="2000" dirty="0"/>
          </a:p>
        </p:txBody>
      </p:sp>
      <p:graphicFrame>
        <p:nvGraphicFramePr>
          <p:cNvPr id="4" name="Διάγραμμα 3"/>
          <p:cNvGraphicFramePr/>
          <p:nvPr>
            <p:extLst>
              <p:ext uri="{D42A27DB-BD31-4B8C-83A1-F6EECF244321}">
                <p14:modId xmlns:p14="http://schemas.microsoft.com/office/powerpoint/2010/main" xmlns="" val="1591019490"/>
              </p:ext>
            </p:extLst>
          </p:nvPr>
        </p:nvGraphicFramePr>
        <p:xfrm>
          <a:off x="1104331" y="2820538"/>
          <a:ext cx="6096000" cy="97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p:cNvSpPr/>
          <p:nvPr/>
        </p:nvSpPr>
        <p:spPr>
          <a:xfrm>
            <a:off x="2712492" y="2581703"/>
            <a:ext cx="3162869" cy="2502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dirty="0" smtClean="0">
                <a:effectLst>
                  <a:outerShdw blurRad="38100" dist="38100" dir="2700000" algn="tl">
                    <a:srgbClr val="000000">
                      <a:alpha val="43137"/>
                    </a:srgbClr>
                  </a:outerShdw>
                </a:effectLst>
              </a:rPr>
              <a:t>Κύριες Λειτουργίες </a:t>
            </a:r>
            <a:endParaRPr lang="el-GR" dirty="0">
              <a:effectLst>
                <a:outerShdw blurRad="38100" dist="38100" dir="2700000" algn="tl">
                  <a:srgbClr val="000000">
                    <a:alpha val="43137"/>
                  </a:srgbClr>
                </a:outerShdw>
              </a:effectLst>
            </a:endParaRPr>
          </a:p>
        </p:txBody>
      </p:sp>
      <p:sp>
        <p:nvSpPr>
          <p:cNvPr id="6" name="Ορθογώνιο 5"/>
          <p:cNvSpPr/>
          <p:nvPr/>
        </p:nvSpPr>
        <p:spPr>
          <a:xfrm>
            <a:off x="1084997" y="3889612"/>
            <a:ext cx="2886501" cy="409433"/>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dirty="0" smtClean="0">
                <a:solidFill>
                  <a:sysClr val="windowText" lastClr="000000"/>
                </a:solidFill>
              </a:rPr>
              <a:t>Εσωτερική Υποδομή</a:t>
            </a:r>
            <a:endParaRPr lang="el-GR" sz="1100" dirty="0">
              <a:solidFill>
                <a:sysClr val="windowText" lastClr="000000"/>
              </a:solidFill>
            </a:endParaRPr>
          </a:p>
        </p:txBody>
      </p:sp>
      <p:sp>
        <p:nvSpPr>
          <p:cNvPr id="7" name="Ορθογώνιο 6"/>
          <p:cNvSpPr/>
          <p:nvPr/>
        </p:nvSpPr>
        <p:spPr>
          <a:xfrm>
            <a:off x="4227821" y="3889612"/>
            <a:ext cx="2886501" cy="409433"/>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dirty="0">
                <a:solidFill>
                  <a:sysClr val="windowText" lastClr="000000"/>
                </a:solidFill>
              </a:rPr>
              <a:t>Διοίκηση Ανθρωπίνων Πόρων</a:t>
            </a:r>
          </a:p>
        </p:txBody>
      </p:sp>
      <p:sp>
        <p:nvSpPr>
          <p:cNvPr id="8" name="Ορθογώνιο 7"/>
          <p:cNvSpPr/>
          <p:nvPr/>
        </p:nvSpPr>
        <p:spPr>
          <a:xfrm>
            <a:off x="1084997" y="4577119"/>
            <a:ext cx="2886501" cy="409433"/>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dirty="0">
                <a:solidFill>
                  <a:sysClr val="windowText" lastClr="000000"/>
                </a:solidFill>
              </a:rPr>
              <a:t>Προμήθειες</a:t>
            </a:r>
          </a:p>
        </p:txBody>
      </p:sp>
      <p:sp>
        <p:nvSpPr>
          <p:cNvPr id="9" name="Ορθογώνιο 8"/>
          <p:cNvSpPr/>
          <p:nvPr/>
        </p:nvSpPr>
        <p:spPr>
          <a:xfrm>
            <a:off x="4227821" y="4577119"/>
            <a:ext cx="2886501" cy="409433"/>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dirty="0" smtClean="0">
                <a:solidFill>
                  <a:sysClr val="windowText" lastClr="000000"/>
                </a:solidFill>
              </a:rPr>
              <a:t>Έρευνα και Ανάπτυξη</a:t>
            </a:r>
            <a:endParaRPr lang="el-GR" sz="1100" dirty="0">
              <a:solidFill>
                <a:sysClr val="windowText" lastClr="000000"/>
              </a:solidFill>
            </a:endParaRPr>
          </a:p>
        </p:txBody>
      </p:sp>
      <p:sp>
        <p:nvSpPr>
          <p:cNvPr id="10" name="Ορθογώνιο 9"/>
          <p:cNvSpPr/>
          <p:nvPr/>
        </p:nvSpPr>
        <p:spPr>
          <a:xfrm>
            <a:off x="7475220" y="3028950"/>
            <a:ext cx="480060" cy="195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lIns="71323" tIns="35662" rIns="71323" bIns="35662" rtlCol="0" anchor="ctr"/>
          <a:lstStyle/>
          <a:p>
            <a:pPr algn="ctr"/>
            <a:r>
              <a:rPr lang="el-GR" dirty="0" smtClean="0"/>
              <a:t>Αξία</a:t>
            </a:r>
            <a:endParaRPr lang="el-GR" dirty="0"/>
          </a:p>
        </p:txBody>
      </p:sp>
      <p:sp>
        <p:nvSpPr>
          <p:cNvPr id="11" name="Ορθογώνιο 10"/>
          <p:cNvSpPr/>
          <p:nvPr/>
        </p:nvSpPr>
        <p:spPr>
          <a:xfrm>
            <a:off x="2712492" y="5108244"/>
            <a:ext cx="3162869" cy="2502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dirty="0" smtClean="0">
                <a:effectLst>
                  <a:outerShdw blurRad="38100" dist="38100" dir="2700000" algn="tl">
                    <a:srgbClr val="000000">
                      <a:alpha val="43137"/>
                    </a:srgbClr>
                  </a:outerShdw>
                </a:effectLst>
              </a:rPr>
              <a:t>Υποστηρικτικές Λειτουργίες </a:t>
            </a:r>
            <a:endParaRPr lang="el-GR" dirty="0">
              <a:effectLst>
                <a:outerShdw blurRad="38100" dist="38100" dir="2700000" algn="tl">
                  <a:srgbClr val="000000">
                    <a:alpha val="43137"/>
                  </a:srgbClr>
                </a:outerShdw>
              </a:effectLst>
            </a:endParaRPr>
          </a:p>
        </p:txBody>
      </p:sp>
      <p:sp>
        <p:nvSpPr>
          <p:cNvPr id="13" name="12 - Τίτλος"/>
          <p:cNvSpPr>
            <a:spLocks noGrp="1"/>
          </p:cNvSpPr>
          <p:nvPr>
            <p:ph type="title"/>
          </p:nvPr>
        </p:nvSpPr>
        <p:spPr>
          <a:xfrm>
            <a:off x="467544" y="228865"/>
            <a:ext cx="8219256" cy="684419"/>
          </a:xfrm>
        </p:spPr>
        <p:txBody>
          <a:bodyPr>
            <a:noAutofit/>
          </a:bodyPr>
          <a:lstStyle/>
          <a:p>
            <a:r>
              <a:rPr lang="el-GR" altLang="zh-CN" sz="3000" dirty="0" smtClean="0">
                <a:cs typeface="Segoe UI" pitchFamily="18" charset="0"/>
              </a:rPr>
              <a:t>Στρατηγική Ανάλυση του Εσωτερικού Περιβάλλοντος</a:t>
            </a:r>
            <a:endParaRPr lang="en-US" sz="3000" dirty="0"/>
          </a:p>
        </p:txBody>
      </p:sp>
    </p:spTree>
    <p:extLst>
      <p:ext uri="{BB962C8B-B14F-4D97-AF65-F5344CB8AC3E}">
        <p14:creationId xmlns:p14="http://schemas.microsoft.com/office/powerpoint/2010/main" xmlns="" val="2896270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63500"/>
            <a:ext cx="7779650" cy="914135"/>
          </a:xfrm>
          <a:ln w="38100">
            <a:solidFill>
              <a:schemeClr val="tx1"/>
            </a:solidFill>
          </a:ln>
        </p:spPr>
        <p:txBody>
          <a:bodyPr>
            <a:noAutofit/>
          </a:bodyPr>
          <a:lstStyle/>
          <a:p>
            <a:r>
              <a:rPr lang="el-GR" sz="2800" dirty="0" smtClean="0"/>
              <a:t>Οι Κύριες και οι Υποστηρικτικές Λειτουργίες της  Αλυσίδας Αξίας (1/2)</a:t>
            </a:r>
            <a:endParaRPr lang="el-GR" sz="2800" dirty="0"/>
          </a:p>
        </p:txBody>
      </p:sp>
      <p:sp>
        <p:nvSpPr>
          <p:cNvPr id="7" name="Θέση κειμένου 6"/>
          <p:cNvSpPr>
            <a:spLocks noGrp="1"/>
          </p:cNvSpPr>
          <p:nvPr>
            <p:ph type="body" idx="1"/>
          </p:nvPr>
        </p:nvSpPr>
        <p:spPr>
          <a:xfrm>
            <a:off x="179512" y="1206006"/>
            <a:ext cx="4338767" cy="292858"/>
          </a:xfrm>
          <a:solidFill>
            <a:schemeClr val="accent1">
              <a:lumMod val="60000"/>
              <a:lumOff val="40000"/>
            </a:schemeClr>
          </a:solidFill>
        </p:spPr>
        <p:txBody>
          <a:bodyPr>
            <a:normAutofit fontScale="62500" lnSpcReduction="20000"/>
          </a:bodyPr>
          <a:lstStyle/>
          <a:p>
            <a:r>
              <a:rPr lang="el-GR" dirty="0" smtClean="0"/>
              <a:t>Κύριες Λειτουργίες</a:t>
            </a:r>
            <a:endParaRPr lang="el-GR" dirty="0"/>
          </a:p>
        </p:txBody>
      </p:sp>
      <p:sp>
        <p:nvSpPr>
          <p:cNvPr id="3" name="Θέση περιεχομένου 2"/>
          <p:cNvSpPr>
            <a:spLocks noGrp="1"/>
          </p:cNvSpPr>
          <p:nvPr>
            <p:ph sz="half" idx="2"/>
          </p:nvPr>
        </p:nvSpPr>
        <p:spPr>
          <a:xfrm>
            <a:off x="179512" y="1636990"/>
            <a:ext cx="4464496" cy="4078009"/>
          </a:xfrm>
          <a:solidFill>
            <a:schemeClr val="accent1">
              <a:lumMod val="60000"/>
              <a:lumOff val="40000"/>
            </a:schemeClr>
          </a:solidFill>
        </p:spPr>
        <p:txBody>
          <a:bodyPr>
            <a:noAutofit/>
          </a:bodyPr>
          <a:lstStyle/>
          <a:p>
            <a:r>
              <a:rPr lang="el-GR" sz="1100" b="1" dirty="0"/>
              <a:t>Λειτουργίες χειρισμού εισερχομένων (</a:t>
            </a:r>
            <a:r>
              <a:rPr lang="en-US" sz="1100" b="1" dirty="0"/>
              <a:t>inbound logistics)</a:t>
            </a:r>
            <a:r>
              <a:rPr lang="el-GR" sz="1100" dirty="0"/>
              <a:t>: </a:t>
            </a:r>
          </a:p>
          <a:p>
            <a:pPr lvl="1">
              <a:buNone/>
            </a:pPr>
            <a:r>
              <a:rPr lang="el-GR" sz="1100" dirty="0"/>
              <a:t>     </a:t>
            </a:r>
            <a:r>
              <a:rPr lang="el-GR" sz="1100" dirty="0" smtClean="0"/>
              <a:t> </a:t>
            </a:r>
            <a:r>
              <a:rPr lang="el-GR" sz="1100" dirty="0"/>
              <a:t>λειτουργίες που σχετίζονται με την υποδοχή, αποθήκευση, διακίνηση </a:t>
            </a:r>
            <a:r>
              <a:rPr lang="el-GR" sz="1100" dirty="0" err="1"/>
              <a:t>α΄υλών</a:t>
            </a:r>
            <a:r>
              <a:rPr lang="el-GR" sz="1100" dirty="0"/>
              <a:t>, απογραφή, επιστροφές σε προμηθευτές, έλεγχο αποθεμάτων.</a:t>
            </a:r>
          </a:p>
          <a:p>
            <a:r>
              <a:rPr lang="el-GR" sz="1100" b="1" dirty="0"/>
              <a:t>Λειτουργίες παραγωγής (</a:t>
            </a:r>
            <a:r>
              <a:rPr lang="en-US" sz="1100" b="1" dirty="0"/>
              <a:t>operations)</a:t>
            </a:r>
            <a:r>
              <a:rPr lang="el-GR" sz="1100" dirty="0"/>
              <a:t>: </a:t>
            </a:r>
          </a:p>
          <a:p>
            <a:pPr lvl="1">
              <a:buNone/>
            </a:pPr>
            <a:r>
              <a:rPr lang="el-GR" sz="1100" dirty="0"/>
              <a:t>     </a:t>
            </a:r>
            <a:r>
              <a:rPr lang="el-GR" sz="1100" dirty="0" smtClean="0"/>
              <a:t>δραστηριότητες </a:t>
            </a:r>
            <a:r>
              <a:rPr lang="el-GR" sz="1100" dirty="0"/>
              <a:t>που σχετίζονται με μεταποίηση εισροών σε τελικό προϊόν όπως συσκευασία, συναρμολόγηση, έλεγχος, συντήρηση εξοπλισμού, εγκαταστάσεις.</a:t>
            </a:r>
          </a:p>
          <a:p>
            <a:r>
              <a:rPr lang="el-GR" sz="1100" b="1" dirty="0"/>
              <a:t>Διαχείριση εξερχομένων (</a:t>
            </a:r>
            <a:r>
              <a:rPr lang="en-US" sz="1100" b="1" dirty="0"/>
              <a:t>outbound logistics)</a:t>
            </a:r>
            <a:r>
              <a:rPr lang="el-GR" sz="1100" dirty="0"/>
              <a:t>: </a:t>
            </a:r>
          </a:p>
          <a:p>
            <a:pPr lvl="1">
              <a:buNone/>
            </a:pPr>
            <a:r>
              <a:rPr lang="el-GR" sz="1100" dirty="0"/>
              <a:t>     </a:t>
            </a:r>
            <a:r>
              <a:rPr lang="el-GR" sz="1100" dirty="0" smtClean="0"/>
              <a:t>δραστηριότητες </a:t>
            </a:r>
            <a:r>
              <a:rPr lang="el-GR" sz="1100" dirty="0"/>
              <a:t>που σχετίζονται με τη συλλογή, την αποθήκευση και τη φυσική διανομή του προϊόντος ( χειρισμός υλικών, μεταφορές, αποθέματα )</a:t>
            </a:r>
          </a:p>
          <a:p>
            <a:r>
              <a:rPr lang="el-GR" sz="1100" b="1" dirty="0"/>
              <a:t>Μάρκετινγκ και πωλήσεις (</a:t>
            </a:r>
            <a:r>
              <a:rPr lang="en-US" sz="1100" b="1" dirty="0"/>
              <a:t>marketing and sales)</a:t>
            </a:r>
            <a:r>
              <a:rPr lang="el-GR" sz="1100" dirty="0"/>
              <a:t>: </a:t>
            </a:r>
          </a:p>
          <a:p>
            <a:pPr lvl="1">
              <a:buNone/>
            </a:pPr>
            <a:r>
              <a:rPr lang="el-GR" sz="1100" dirty="0"/>
              <a:t>   </a:t>
            </a:r>
            <a:r>
              <a:rPr lang="el-GR" sz="1100" dirty="0" smtClean="0"/>
              <a:t>  </a:t>
            </a:r>
            <a:r>
              <a:rPr lang="el-GR" sz="1100" dirty="0"/>
              <a:t>δραστηριότητες που σχετίζονται με την παροχή μέσων που ενημερώνουν τον καταναλωτή για το προϊόν που θα αγοράσει, όπως διαφήμιση, διοίκηση πωλήσεων, προώθηση, τιμολόγηση, επιλογή καναλιών διανομής.</a:t>
            </a:r>
          </a:p>
          <a:p>
            <a:r>
              <a:rPr lang="el-GR" sz="1100" b="1" dirty="0"/>
              <a:t>Υπηρεσίες μετά την πώληση </a:t>
            </a:r>
            <a:r>
              <a:rPr lang="en-US" sz="1100" b="1" dirty="0"/>
              <a:t>(services)</a:t>
            </a:r>
            <a:r>
              <a:rPr lang="el-GR" sz="1100" dirty="0"/>
              <a:t>: </a:t>
            </a:r>
          </a:p>
          <a:p>
            <a:pPr lvl="1">
              <a:buNone/>
            </a:pPr>
            <a:r>
              <a:rPr lang="el-GR" sz="1100" dirty="0"/>
              <a:t>     </a:t>
            </a:r>
            <a:r>
              <a:rPr lang="el-GR" sz="1100" dirty="0" smtClean="0"/>
              <a:t>δραστηριότητες </a:t>
            </a:r>
            <a:r>
              <a:rPr lang="el-GR" sz="1100" dirty="0"/>
              <a:t>που σχετίζονται με την παροχή υπηρεσιών για την αύξηση ή διατήρηση της αξίας του προϊόντος, όπως εγκατάσταση, επισκευή, εκπαίδευση, παροχή ανταλλακτικών, προσαρμογή προϊόντος</a:t>
            </a:r>
            <a:r>
              <a:rPr lang="el-GR" sz="1100" dirty="0" smtClean="0"/>
              <a:t>.</a:t>
            </a:r>
            <a:endParaRPr lang="el-GR" sz="1100" dirty="0"/>
          </a:p>
        </p:txBody>
      </p:sp>
      <p:sp>
        <p:nvSpPr>
          <p:cNvPr id="8" name="Θέση κειμένου 7"/>
          <p:cNvSpPr>
            <a:spLocks noGrp="1"/>
          </p:cNvSpPr>
          <p:nvPr>
            <p:ph type="body" sz="quarter" idx="3"/>
          </p:nvPr>
        </p:nvSpPr>
        <p:spPr>
          <a:xfrm>
            <a:off x="4624582" y="1206006"/>
            <a:ext cx="4267897" cy="292858"/>
          </a:xfrm>
          <a:solidFill>
            <a:schemeClr val="accent1">
              <a:lumMod val="20000"/>
              <a:lumOff val="80000"/>
            </a:schemeClr>
          </a:solidFill>
        </p:spPr>
        <p:txBody>
          <a:bodyPr>
            <a:normAutofit fontScale="62500" lnSpcReduction="20000"/>
          </a:bodyPr>
          <a:lstStyle/>
          <a:p>
            <a:r>
              <a:rPr lang="el-GR" dirty="0" smtClean="0"/>
              <a:t>Υποστηρικτικές Λειτουργίες</a:t>
            </a:r>
            <a:endParaRPr lang="el-GR" dirty="0"/>
          </a:p>
        </p:txBody>
      </p:sp>
      <p:sp>
        <p:nvSpPr>
          <p:cNvPr id="9" name="Θέση περιεχομένου 8"/>
          <p:cNvSpPr>
            <a:spLocks noGrp="1"/>
          </p:cNvSpPr>
          <p:nvPr>
            <p:ph sz="quarter" idx="4"/>
          </p:nvPr>
        </p:nvSpPr>
        <p:spPr>
          <a:xfrm>
            <a:off x="4624582" y="1636990"/>
            <a:ext cx="4267897" cy="4078009"/>
          </a:xfrm>
          <a:solidFill>
            <a:schemeClr val="accent1">
              <a:lumMod val="20000"/>
              <a:lumOff val="80000"/>
            </a:schemeClr>
          </a:solidFill>
        </p:spPr>
        <p:txBody>
          <a:bodyPr>
            <a:normAutofit fontScale="55000" lnSpcReduction="20000"/>
          </a:bodyPr>
          <a:lstStyle/>
          <a:p>
            <a:r>
              <a:rPr lang="el-GR" b="1" dirty="0"/>
              <a:t>Προμήθειες-Αγορές</a:t>
            </a:r>
            <a:r>
              <a:rPr lang="el-GR" dirty="0"/>
              <a:t>: </a:t>
            </a:r>
          </a:p>
          <a:p>
            <a:pPr lvl="1">
              <a:buNone/>
            </a:pPr>
            <a:r>
              <a:rPr lang="el-GR" dirty="0"/>
              <a:t>      </a:t>
            </a:r>
            <a:r>
              <a:rPr lang="el-GR" dirty="0" smtClean="0"/>
              <a:t>δραστηριότητες </a:t>
            </a:r>
            <a:r>
              <a:rPr lang="el-GR" dirty="0"/>
              <a:t>που συνδέονται με την απόκτηση υλικών που εισέρχονται στην παραγωγική διαδικασία όπως </a:t>
            </a:r>
            <a:r>
              <a:rPr lang="el-GR" dirty="0" err="1"/>
              <a:t>α΄ύλες</a:t>
            </a:r>
            <a:r>
              <a:rPr lang="el-GR" dirty="0"/>
              <a:t>, εξωτερικές υπηρεσίες, εξοπλισμός κλπ. Έχουν να κάνουν με την αλυσίδα αξίας στο σύνολό της γιατί υποστηρίζουν όλες τις κύριες λειτουργίες.</a:t>
            </a:r>
          </a:p>
          <a:p>
            <a:r>
              <a:rPr lang="el-GR" b="1" dirty="0"/>
              <a:t>Έρευνα &amp; ανάπτυξη</a:t>
            </a:r>
            <a:r>
              <a:rPr lang="el-GR" dirty="0"/>
              <a:t>: </a:t>
            </a:r>
          </a:p>
          <a:p>
            <a:pPr lvl="1">
              <a:buNone/>
            </a:pPr>
            <a:r>
              <a:rPr lang="el-GR" dirty="0"/>
              <a:t>     </a:t>
            </a:r>
            <a:r>
              <a:rPr lang="el-GR" dirty="0" smtClean="0"/>
              <a:t>δραστηριότητες </a:t>
            </a:r>
            <a:r>
              <a:rPr lang="el-GR" dirty="0"/>
              <a:t>που συνδέονται τόσο με το σχεδιασμό των προϊόντων όσο και με τη βελτίωση της εκτέλεσης των υπολοίπων λειτουργιών στην αλυσίδα της αξίας. Κάθε δραστηριότητα περιλαμβάνει τεχνολογία, και τεχνογνωσία </a:t>
            </a:r>
            <a:r>
              <a:rPr lang="en-US" dirty="0"/>
              <a:t>(know-how) </a:t>
            </a:r>
            <a:r>
              <a:rPr lang="el-GR" dirty="0"/>
              <a:t>σε κάποιο βαθμό.</a:t>
            </a:r>
          </a:p>
          <a:p>
            <a:r>
              <a:rPr lang="el-GR" b="1" dirty="0"/>
              <a:t>Διοίκηση ανθρωπίνων πόρων</a:t>
            </a:r>
            <a:r>
              <a:rPr lang="el-GR" dirty="0"/>
              <a:t>: </a:t>
            </a:r>
          </a:p>
          <a:p>
            <a:pPr lvl="1">
              <a:buNone/>
            </a:pPr>
            <a:r>
              <a:rPr lang="el-GR" dirty="0"/>
              <a:t>      </a:t>
            </a:r>
            <a:r>
              <a:rPr lang="el-GR" dirty="0" smtClean="0"/>
              <a:t>δραστηριότητες </a:t>
            </a:r>
            <a:r>
              <a:rPr lang="el-GR" dirty="0"/>
              <a:t>που απαιτούνται για τη διασφάλιση της στελέχωσης, εκπαίδευσης και ανάπτυξης προσωπικού. Σημαντική σε όλη την αλυσίδα αξίας καθώς για όλες τις δραστηριότητες απαιτείται προσωπικό.</a:t>
            </a:r>
          </a:p>
          <a:p>
            <a:r>
              <a:rPr lang="el-GR" b="1" dirty="0"/>
              <a:t>Εσωτερική υποδομή:</a:t>
            </a:r>
            <a:r>
              <a:rPr lang="el-GR" dirty="0"/>
              <a:t> </a:t>
            </a:r>
          </a:p>
          <a:p>
            <a:pPr lvl="1">
              <a:buNone/>
            </a:pPr>
            <a:r>
              <a:rPr lang="el-GR" dirty="0"/>
              <a:t>     </a:t>
            </a:r>
            <a:r>
              <a:rPr lang="el-GR" dirty="0" smtClean="0"/>
              <a:t> </a:t>
            </a:r>
            <a:r>
              <a:rPr lang="el-GR" dirty="0"/>
              <a:t>δραστηριότητες όπως γενική διοίκηση, χρηματοδοτική διοίκηση, ανάπτυξη στρατηγικής-στρατηγικός προγραμματισμός, νομική υποστήριξη είναι απολύτως σημαντικές για όλες τις λειτουργίες σε μια επιχείρηση.</a:t>
            </a:r>
          </a:p>
          <a:p>
            <a:endParaRPr lang="el-GR" dirty="0"/>
          </a:p>
        </p:txBody>
      </p:sp>
    </p:spTree>
    <p:extLst>
      <p:ext uri="{BB962C8B-B14F-4D97-AF65-F5344CB8AC3E}">
        <p14:creationId xmlns:p14="http://schemas.microsoft.com/office/powerpoint/2010/main" xmlns="" val="1587490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Οι Κύριες και οι Υποστηρικτικές Λειτουργίες της  Αλυσίδας Αξίας (2/2)</a:t>
            </a:r>
          </a:p>
          <a:p>
            <a:pPr marL="0" indent="0">
              <a:buNone/>
            </a:pPr>
            <a:r>
              <a:rPr lang="el-GR" sz="2400" dirty="0" smtClean="0"/>
              <a:t>Διαχωρίζοντας και αναλύοντας μια επιχείρηση στις ξεχωριστές λειτουργίες αξίας της (στις 9 κατηγορίες), τα στελέχη που χαράσσουν στρατηγική εντοπίζουν του κύριους εσωτερικούς παράγοντες που αξιολογούνται ως ενδεχόμενες πηγές ανταγωνιστικού πλεονεκτήματος. Συχνά όμως η ανάλυση αυτή οδηγεί την επιχείρηση στον επανασχεδιασμό της αλυσίδας αξίας της.</a:t>
            </a:r>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4188296"/>
          </a:xfrm>
        </p:spPr>
        <p:txBody>
          <a:bodyPr>
            <a:normAutofit fontScale="70000" lnSpcReduction="20000"/>
          </a:bodyPr>
          <a:lstStyle/>
          <a:p>
            <a:pPr marL="0" indent="0">
              <a:buNone/>
            </a:pPr>
            <a:r>
              <a:rPr lang="el-GR" sz="3700" dirty="0" smtClean="0"/>
              <a:t>Οι Κύριες και οι Υποστηρικτικές Λειτουργίες της  Αλυσίδας Αξίας (2/2)</a:t>
            </a:r>
          </a:p>
          <a:p>
            <a:r>
              <a:rPr lang="el-GR" sz="2900" dirty="0" smtClean="0"/>
              <a:t>Παρόλο που οι </a:t>
            </a:r>
            <a:r>
              <a:rPr lang="el-GR" sz="2900" b="1" dirty="0" smtClean="0"/>
              <a:t>κύριες λειτουργίες </a:t>
            </a:r>
            <a:r>
              <a:rPr lang="el-GR" sz="2900" dirty="0" smtClean="0"/>
              <a:t>προσθέτουν απευθείας αξία στη διαδικασία παραγωγής αυτό δε σημαίνει ότι είναι και πιο σημαντικές από τις </a:t>
            </a:r>
            <a:r>
              <a:rPr lang="el-GR" sz="2900" b="1" dirty="0" smtClean="0"/>
              <a:t>υποστηρικτικές λειτουργίες</a:t>
            </a:r>
            <a:r>
              <a:rPr lang="el-GR" sz="2900" dirty="0" smtClean="0"/>
              <a:t>. Στη σύγχρονη εποχή, το ανταγωνιστικό πλεονέκτημα προέρχεται κυρίως από τις τεχνολογικές εξελίξεις ή τις καινοτομίες στα επιχειρησιακά μοντέλα ή στις διαδικασίες.</a:t>
            </a:r>
          </a:p>
          <a:p>
            <a:pPr lvl="1">
              <a:buFont typeface="Courier New" panose="02070309020205020404" pitchFamily="49" charset="0"/>
              <a:buChar char="o"/>
            </a:pPr>
            <a:r>
              <a:rPr lang="el-GR" sz="2900" dirty="0" smtClean="0"/>
              <a:t> Επομένως, </a:t>
            </a:r>
            <a:r>
              <a:rPr lang="el-GR" sz="2900" b="1" dirty="0" smtClean="0"/>
              <a:t>υποστηρικτικές λειτουργίες </a:t>
            </a:r>
            <a:r>
              <a:rPr lang="el-GR" sz="2900" dirty="0" smtClean="0"/>
              <a:t>όπως τα "πληροφοριακά συστήματα", "η Έρευνα και Ανάπτυξη" ή "Διοίκηση" αποτελούν τη πιο σημαντική πληγή του πλεονεκτήματος διαφοροποίησης.</a:t>
            </a:r>
          </a:p>
          <a:p>
            <a:pPr lvl="1">
              <a:buFont typeface="Courier New" panose="02070309020205020404" pitchFamily="49" charset="0"/>
              <a:buChar char="o"/>
            </a:pPr>
            <a:r>
              <a:rPr lang="el-GR" sz="2900" dirty="0" smtClean="0"/>
              <a:t> Από την άλλη πλευρά οι </a:t>
            </a:r>
            <a:r>
              <a:rPr lang="el-GR" sz="2900" b="1" dirty="0" smtClean="0"/>
              <a:t>κύριες λειτουργίες</a:t>
            </a:r>
            <a:r>
              <a:rPr lang="el-GR" sz="2900" dirty="0" smtClean="0"/>
              <a:t> είναι συνήθως η πηγή του κοστολογικού πλεονεκτήματος, καθώς το κόστος κάθε λειτουργίας μπορεί εύκολα να προσδιοριστεί και καταλλήλως να διαχειριστεί.</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62500" lnSpcReduction="20000"/>
          </a:bodyPr>
          <a:lstStyle/>
          <a:p>
            <a:pPr>
              <a:buNone/>
            </a:pPr>
            <a:r>
              <a:rPr lang="el-GR" sz="4200" dirty="0" smtClean="0"/>
              <a:t>Το Σύστημα Αξίας (</a:t>
            </a:r>
            <a:r>
              <a:rPr lang="en-US" sz="4200" dirty="0" smtClean="0"/>
              <a:t>Value System)</a:t>
            </a:r>
            <a:endParaRPr lang="el-GR" sz="4200" dirty="0" smtClean="0"/>
          </a:p>
          <a:p>
            <a:r>
              <a:rPr lang="el-GR" dirty="0" smtClean="0"/>
              <a:t>Η ανταγωνιστικότητα μιας επιχείρησης δε στηρίζεται αποκλειστικά στο κόστος ή την απόδοση των δραστηριοτήτων της δικής της αλυσίδας αξίας αλλά και σε εκείνες των προμηθευτών της, των καναλιών διανομής ακόμα και των αγοραστών.</a:t>
            </a:r>
          </a:p>
          <a:p>
            <a:r>
              <a:rPr lang="el-GR" dirty="0" smtClean="0"/>
              <a:t>Σπάνια μια επιχείρηση αναλαμβάνει όλες τις δραστηριότητες αξίας, από το σχεδιασμό του προϊόντος ως την παράδοσή του στον τελικό καταναλωτή. </a:t>
            </a:r>
          </a:p>
          <a:p>
            <a:r>
              <a:rPr lang="el-GR" dirty="0" smtClean="0"/>
              <a:t>Η αλυσίδα αξίας μιας επιχείρησης αποτελεί τμήμα μιας μεγαλύτερης σειράς δραστηριοτήτων του λεγόμενου </a:t>
            </a:r>
            <a:r>
              <a:rPr lang="el-GR" b="1" dirty="0" smtClean="0"/>
              <a:t>συστήματος αξίας (</a:t>
            </a:r>
            <a:r>
              <a:rPr lang="en-US" b="1" dirty="0" smtClean="0"/>
              <a:t>value system)</a:t>
            </a:r>
            <a:r>
              <a:rPr lang="en-US" dirty="0" smtClean="0"/>
              <a:t> </a:t>
            </a:r>
            <a:r>
              <a:rPr lang="el-GR" dirty="0" smtClean="0"/>
              <a:t>που περιλαμβάνει και τις αλυσίδες αξίας</a:t>
            </a:r>
            <a:r>
              <a:rPr lang="en-US" dirty="0" smtClean="0"/>
              <a:t> </a:t>
            </a:r>
            <a:r>
              <a:rPr lang="el-GR" dirty="0" smtClean="0"/>
              <a:t>των προμηθευτών της, των καναλιών διανομής και των αγοραστών.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457200" y="1333500"/>
            <a:ext cx="8229600" cy="1668016"/>
          </a:xfrm>
        </p:spPr>
        <p:txBody>
          <a:bodyPr>
            <a:normAutofit fontScale="70000" lnSpcReduction="20000"/>
          </a:bodyPr>
          <a:lstStyle/>
          <a:p>
            <a:pPr>
              <a:buNone/>
            </a:pPr>
            <a:r>
              <a:rPr lang="el-GR" sz="3700" dirty="0" smtClean="0"/>
              <a:t>Το Σύστημα Αξίας (</a:t>
            </a:r>
            <a:r>
              <a:rPr lang="en-US" sz="3700" dirty="0" smtClean="0"/>
              <a:t>Value System)</a:t>
            </a:r>
            <a:endParaRPr lang="el-GR" sz="3700" dirty="0" smtClean="0"/>
          </a:p>
          <a:p>
            <a:pPr marL="0" indent="0">
              <a:buNone/>
            </a:pPr>
            <a:r>
              <a:rPr lang="el-GR" dirty="0" smtClean="0"/>
              <a:t>Η δημιουργία </a:t>
            </a:r>
            <a:r>
              <a:rPr lang="el-GR" b="1" dirty="0" smtClean="0"/>
              <a:t>ανταγωνιστικού πλεονεκτήματος </a:t>
            </a:r>
            <a:r>
              <a:rPr lang="el-GR" dirty="0" smtClean="0"/>
              <a:t>αποτελεί συνάρτηση του τρόπου με τον οποίο η επιχείρηση διαχειρίζεται το σύστημα αξίας και συντονίζει της δραστηριότητες με εκείνες των προμηθευτών, των καναλιών διανομής και των αγοραστών.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graphicFrame>
        <p:nvGraphicFramePr>
          <p:cNvPr id="5" name="Διάγραμμα 3"/>
          <p:cNvGraphicFramePr/>
          <p:nvPr>
            <p:extLst>
              <p:ext uri="{D42A27DB-BD31-4B8C-83A1-F6EECF244321}">
                <p14:modId xmlns:p14="http://schemas.microsoft.com/office/powerpoint/2010/main" xmlns="" val="2123526719"/>
              </p:ext>
            </p:extLst>
          </p:nvPr>
        </p:nvGraphicFramePr>
        <p:xfrm>
          <a:off x="683568" y="3217540"/>
          <a:ext cx="8128000" cy="1787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Σύστημα αξίας: κάθετη ολοκλήρωση</a:t>
            </a:r>
          </a:p>
          <a:p>
            <a:r>
              <a:rPr lang="el-GR" dirty="0" smtClean="0"/>
              <a:t>Με την </a:t>
            </a:r>
            <a:r>
              <a:rPr lang="el-GR" b="1" dirty="0" smtClean="0"/>
              <a:t>κάθετη ολοκλήρωση </a:t>
            </a:r>
            <a:r>
              <a:rPr lang="el-GR" dirty="0" smtClean="0"/>
              <a:t>επιχειρείται βελτίωση της απόδοσης μέσω της απόκτησης από την εταιρεία περισσότερων τμημάτων του συστήματος αξίας, αποσκοπώντας στην επίτευξη περισσότερων </a:t>
            </a:r>
            <a:r>
              <a:rPr lang="el-GR" b="1" dirty="0" smtClean="0"/>
              <a:t>εσωτερικών διασυνδέσεων</a:t>
            </a:r>
            <a:r>
              <a:rPr lang="el-GR" dirty="0" smtClean="0"/>
              <a:t>.</a:t>
            </a:r>
          </a:p>
          <a:p>
            <a:pPr lvl="1">
              <a:buFont typeface="Wingdings" pitchFamily="2" charset="2"/>
              <a:buChar char="Ø"/>
            </a:pPr>
            <a:r>
              <a:rPr lang="el-GR" b="1" dirty="0" smtClean="0"/>
              <a:t>Διασυνδέσεις με τους προμηθευτές: </a:t>
            </a:r>
          </a:p>
          <a:p>
            <a:pPr lvl="1">
              <a:buNone/>
            </a:pPr>
            <a:r>
              <a:rPr lang="el-GR" dirty="0" smtClean="0"/>
              <a:t>    οι προμηθευτές προσθέτουν κόστη στην αλυσίδα αξίας της επιχείρησης, γεγονός που επιδρά στη στρατηγική της επιχείρησης για διαφοροποίηση ή ηγεσία κόστους. Οποιαδήποτε ενέργεια που </a:t>
            </a:r>
            <a:r>
              <a:rPr lang="el-GR" u="sng" dirty="0" smtClean="0"/>
              <a:t>μειώνει το κόστος</a:t>
            </a:r>
            <a:r>
              <a:rPr lang="el-GR" dirty="0" smtClean="0"/>
              <a:t> ή βελτιώνει την απόδοση των προμηθευτών έχει αντίκτυπο και </a:t>
            </a:r>
            <a:r>
              <a:rPr lang="el-GR" u="sng" dirty="0" smtClean="0"/>
              <a:t>αυξάνει και την ανταγωνιστικότητα της ίδιας της επιχείρησης.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8865"/>
            <a:ext cx="8219256" cy="540403"/>
          </a:xfrm>
        </p:spPr>
        <p:txBody>
          <a:bodyPr>
            <a:normAutofit fontScale="90000"/>
          </a:bodyPr>
          <a:lstStyle/>
          <a:p>
            <a:endParaRPr lang="en-US" dirty="0"/>
          </a:p>
        </p:txBody>
      </p:sp>
      <p:sp>
        <p:nvSpPr>
          <p:cNvPr id="3" name="2 - Θέση περιεχομένου"/>
          <p:cNvSpPr>
            <a:spLocks noGrp="1"/>
          </p:cNvSpPr>
          <p:nvPr>
            <p:ph idx="1"/>
          </p:nvPr>
        </p:nvSpPr>
        <p:spPr>
          <a:xfrm>
            <a:off x="467544" y="674440"/>
            <a:ext cx="8229600" cy="5040560"/>
          </a:xfrm>
        </p:spPr>
        <p:txBody>
          <a:bodyPr>
            <a:normAutofit fontScale="32500" lnSpcReduction="20000"/>
          </a:bodyPr>
          <a:lstStyle/>
          <a:p>
            <a:pPr>
              <a:buNone/>
            </a:pPr>
            <a:r>
              <a:rPr lang="el-GR" sz="5500" dirty="0" smtClean="0"/>
              <a:t>Σύστημα αξίας: κάθετη ολοκλήρωση</a:t>
            </a:r>
          </a:p>
          <a:p>
            <a:pPr marL="274320" lvl="1" indent="-91440" algn="just">
              <a:lnSpc>
                <a:spcPct val="95000"/>
              </a:lnSpc>
              <a:buFont typeface="Wingdings" pitchFamily="2" charset="2"/>
              <a:buChar char="Ø"/>
            </a:pPr>
            <a:r>
              <a:rPr lang="el-GR" sz="6200" b="1" dirty="0" smtClean="0"/>
              <a:t>Διασυνδέσεις με τα κανάλια διανομής</a:t>
            </a:r>
            <a:r>
              <a:rPr lang="el-GR" sz="6200" dirty="0" smtClean="0"/>
              <a:t>: </a:t>
            </a:r>
          </a:p>
          <a:p>
            <a:pPr marL="274320" lvl="1" indent="-91440" algn="just">
              <a:lnSpc>
                <a:spcPct val="95000"/>
              </a:lnSpc>
              <a:buNone/>
            </a:pPr>
            <a:r>
              <a:rPr lang="el-GR" sz="6200" dirty="0" smtClean="0"/>
              <a:t>    στην τιμή που πληρώνει ο τελικός αγοραστής ενσωματώνονται τα κόστη και τα περιθώρια κέρδους αυτών.  Οι δραστηριότητες που επιτελούν όπως πωλήσεις και τρόποι προώθησης αντικαθιστούν ή συμπληρώνουν δραστηριότητες της επιχείρησης και επηρεάζουν την ικανοποίηση του καταναλωτή.  Ο καλύτερος συντονισμός και η αριστοποίηση των δραστηριοτήτων μπορούν να </a:t>
            </a:r>
            <a:r>
              <a:rPr lang="el-GR" sz="6200" u="sng" dirty="0" smtClean="0"/>
              <a:t>μειώσουν το κόστος ή να αυξήσουν </a:t>
            </a:r>
            <a:r>
              <a:rPr lang="el-GR" sz="6200" dirty="0" smtClean="0"/>
              <a:t>τη διαφοροποίηση και κατ’ επέκταση την </a:t>
            </a:r>
            <a:r>
              <a:rPr lang="el-GR" sz="6200" u="sng" dirty="0" smtClean="0"/>
              <a:t>ανταγωνιστικότητα της επιχείρησης.</a:t>
            </a:r>
          </a:p>
          <a:p>
            <a:pPr marL="274320" lvl="1" indent="-91440" algn="just">
              <a:lnSpc>
                <a:spcPct val="95000"/>
              </a:lnSpc>
              <a:buFont typeface="Wingdings" pitchFamily="2" charset="2"/>
              <a:buChar char="Ø"/>
            </a:pPr>
            <a:r>
              <a:rPr lang="el-GR" sz="6200" b="1" dirty="0" smtClean="0"/>
              <a:t>Διασυνδέσεις με τους αγοραστές</a:t>
            </a:r>
            <a:r>
              <a:rPr lang="el-GR" sz="6200" dirty="0" smtClean="0"/>
              <a:t>: </a:t>
            </a:r>
          </a:p>
          <a:p>
            <a:pPr marL="274320" lvl="1" indent="-91440" algn="just">
              <a:lnSpc>
                <a:spcPct val="95000"/>
              </a:lnSpc>
              <a:buNone/>
            </a:pPr>
            <a:r>
              <a:rPr lang="el-GR" sz="6200" dirty="0" smtClean="0"/>
              <a:t>    ιδιαίτερη βαρύτητα δίνεται στον τρόπο με τον οποίο το προϊόν, οι συνοδευτικές υπηρεσίες και άλλες δραστηριότητες αλληλεπιδρούν με εκείνες του αγοραστή. Αφενός το κόστος της επιχείρησης αποτελεί το άθροισμα του κόστους όλων των δραστηριοτήτων της, κάθε μία από τις οποίες αποτελεί πηγή κοστολογικού πλεονεκτήματος, αφετέρου η επιχείρηση αυξάνει την αξία του προϊόντος για τον καταναλωτή και συνεχώς διαφοροποιείται, όταν </a:t>
            </a:r>
            <a:r>
              <a:rPr lang="el-GR" sz="6200" u="sng" dirty="0" smtClean="0"/>
              <a:t>μειώνει το κόστος ή αυξάνει την αποδοτικότητα σε σχέση με τον ανταγωνισμό</a:t>
            </a:r>
            <a:r>
              <a:rPr lang="el-GR" sz="62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800" dirty="0" smtClean="0"/>
              <a:t>Αστερισμός Αξίας</a:t>
            </a:r>
            <a:endParaRPr lang="en-US" sz="3800"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Στρατηγική Ανάλυση του Εσωτερικού Περιβάλλοντος</a:t>
            </a:r>
            <a:endParaRPr lang="en-US" sz="40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8: </a:t>
            </a:r>
            <a:r>
              <a:rPr lang="el-GR" altLang="zh-CN" sz="2800" b="1" dirty="0" smtClean="0">
                <a:cs typeface="Segoe UI" pitchFamily="18" charset="0"/>
              </a:rPr>
              <a:t>Στρατηγική Ανάλυση του Εσωτερικού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323528" y="1333500"/>
            <a:ext cx="8568952" cy="3771636"/>
          </a:xfrm>
        </p:spPr>
        <p:txBody>
          <a:bodyPr>
            <a:normAutofit lnSpcReduction="10000"/>
          </a:bodyPr>
          <a:lstStyle/>
          <a:p>
            <a:pPr>
              <a:buNone/>
            </a:pPr>
            <a:r>
              <a:rPr lang="el-GR" sz="2600" dirty="0" smtClean="0"/>
              <a:t>Από την αλυσίδα αξίας στον αστερισμό αξίας (1</a:t>
            </a:r>
            <a:r>
              <a:rPr lang="en-US" sz="2600" dirty="0" smtClean="0"/>
              <a:t>/2</a:t>
            </a:r>
            <a:r>
              <a:rPr lang="el-GR" sz="2600" dirty="0" smtClean="0"/>
              <a:t>)</a:t>
            </a:r>
          </a:p>
          <a:p>
            <a:pPr marL="0" indent="0">
              <a:lnSpc>
                <a:spcPct val="80000"/>
              </a:lnSpc>
              <a:spcBef>
                <a:spcPts val="600"/>
              </a:spcBef>
              <a:buNone/>
            </a:pPr>
            <a:r>
              <a:rPr lang="el-GR" sz="2000" b="1" dirty="0" smtClean="0"/>
              <a:t>Οι </a:t>
            </a:r>
            <a:r>
              <a:rPr lang="en-US" sz="2000" b="1" dirty="0" smtClean="0"/>
              <a:t>Norman &amp; Ramirez</a:t>
            </a:r>
            <a:r>
              <a:rPr lang="el-GR" sz="2000" b="1" dirty="0" smtClean="0"/>
              <a:t> το 1993 </a:t>
            </a:r>
            <a:r>
              <a:rPr lang="el-GR" sz="2000" dirty="0" smtClean="0"/>
              <a:t>με άρθρο τους στο </a:t>
            </a:r>
            <a:r>
              <a:rPr lang="en-US" sz="2000" dirty="0" smtClean="0"/>
              <a:t>Harvard Business Review</a:t>
            </a:r>
            <a:r>
              <a:rPr lang="el-GR" sz="2000" dirty="0" smtClean="0"/>
              <a:t>, θεώρησαν τη θεωρία της αλυσίδας αξίας ξεπερασμένη.</a:t>
            </a:r>
          </a:p>
          <a:p>
            <a:pPr>
              <a:lnSpc>
                <a:spcPct val="80000"/>
              </a:lnSpc>
              <a:spcBef>
                <a:spcPts val="600"/>
              </a:spcBef>
            </a:pPr>
            <a:r>
              <a:rPr lang="el-GR" sz="2000" dirty="0" smtClean="0"/>
              <a:t>Υποστηρίζουν ότι:</a:t>
            </a:r>
          </a:p>
          <a:p>
            <a:pPr lvl="1">
              <a:lnSpc>
                <a:spcPct val="80000"/>
              </a:lnSpc>
              <a:buFont typeface="Courier New" panose="02070309020205020404" pitchFamily="49" charset="0"/>
              <a:buChar char="o"/>
            </a:pPr>
            <a:r>
              <a:rPr lang="el-GR" sz="2000" b="1" dirty="0" smtClean="0"/>
              <a:t>Η αξία αυξάνεται ανάλογα με το πώς ο πελάτης χρησιμοποιεί το προσφερόμενο προϊόν ή υπηρεσία</a:t>
            </a:r>
            <a:r>
              <a:rPr lang="el-GR" sz="2000" dirty="0" smtClean="0"/>
              <a:t>.  Λίγο ενδιαφέρει τον πελάτη, τι έλαβε χώρα μέχρι το προϊόν να φτάσει στα χέρια του</a:t>
            </a:r>
            <a:r>
              <a:rPr lang="en-US" sz="2000" dirty="0" smtClean="0"/>
              <a:t> (</a:t>
            </a:r>
            <a:r>
              <a:rPr lang="el-GR" sz="2000" dirty="0" smtClean="0"/>
              <a:t>ανάλυση της αλυσίδας της αξίας), ενώ επικεντρώνεται στο τι μπορεί να επιτύχει με την απόκτησή του.</a:t>
            </a:r>
          </a:p>
          <a:p>
            <a:pPr lvl="1">
              <a:lnSpc>
                <a:spcPct val="80000"/>
              </a:lnSpc>
              <a:buFont typeface="Courier New" panose="02070309020205020404" pitchFamily="49" charset="0"/>
              <a:buChar char="o"/>
            </a:pPr>
            <a:r>
              <a:rPr lang="el-GR" sz="2000" dirty="0" smtClean="0"/>
              <a:t>Οι 2 μοναδικές πηγές που έχουν σημασία στις σημερινές οικονομίες είναι οι γνώσεις και οι σχέσεις ή αλλιώς </a:t>
            </a:r>
            <a:r>
              <a:rPr lang="el-GR" sz="2000" u="sng" dirty="0" smtClean="0"/>
              <a:t>οι ικανότητες μιας επιχείρησης και οι πελάτες. </a:t>
            </a:r>
            <a:r>
              <a:rPr lang="el-GR" sz="2000" dirty="0" smtClean="0"/>
              <a:t>Η αξία δημιουργείται μέσα από τη συν-λειτουργία και συνεργασία όλων των μερών ενός συστήματος που μοιάζει με </a:t>
            </a:r>
            <a:r>
              <a:rPr lang="el-GR" sz="2000" b="1" dirty="0" smtClean="0"/>
              <a:t>αστερισμό της αξίας.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a:buNone/>
            </a:pPr>
            <a:r>
              <a:rPr lang="el-GR" sz="2600" dirty="0" smtClean="0"/>
              <a:t>Από την αλυσίδα αξίας στον αστερισμό αξίας (1</a:t>
            </a:r>
            <a:r>
              <a:rPr lang="en-US" sz="2600" dirty="0" smtClean="0"/>
              <a:t>/2</a:t>
            </a:r>
            <a:r>
              <a:rPr lang="el-GR" sz="2600" dirty="0" smtClean="0"/>
              <a:t>)</a:t>
            </a:r>
          </a:p>
          <a:p>
            <a:pPr marL="0" indent="0">
              <a:lnSpc>
                <a:spcPct val="90000"/>
              </a:lnSpc>
            </a:pPr>
            <a:r>
              <a:rPr lang="el-GR" sz="2400" b="1" dirty="0" smtClean="0"/>
              <a:t>  Ο αστερισμός της αξίας</a:t>
            </a:r>
            <a:r>
              <a:rPr lang="el-GR" sz="2400" dirty="0" smtClean="0"/>
              <a:t> περιλαμβάνει προμηθευτές, συνεργαζόμενες επιχειρήσεις, συμμαχίες, πελάτες. </a:t>
            </a:r>
            <a:r>
              <a:rPr lang="el-GR" sz="2400" u="sng" dirty="0" smtClean="0"/>
              <a:t>Το κύριο στρατηγικό καθήκον </a:t>
            </a:r>
            <a:r>
              <a:rPr lang="el-GR" sz="2400" dirty="0" smtClean="0"/>
              <a:t>όλων αυτών είναι η αναδιαμόρφωση των ρόλων και των σχέσεων μεταξύ τους για τη δημιουργία αξίας σε νέες μορφές και από νέους φορείς και ο </a:t>
            </a:r>
            <a:r>
              <a:rPr lang="el-GR" sz="2400" u="sng" dirty="0" smtClean="0"/>
              <a:t>βασικός στρατηγικός στόχος τους </a:t>
            </a:r>
            <a:r>
              <a:rPr lang="el-GR" sz="2400" dirty="0" smtClean="0"/>
              <a:t>είναι η δημιουργία ενός ολοένα και καλύτερου συνταιριάσματος μεταξύ ικανοτήτων και πελατών.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8865"/>
            <a:ext cx="8219256" cy="756427"/>
          </a:xfrm>
        </p:spPr>
        <p:txBody>
          <a:bodyPr>
            <a:noAutofit/>
          </a:bodyPr>
          <a:lstStyle/>
          <a:p>
            <a:r>
              <a:rPr lang="el-GR" altLang="zh-CN" sz="3200" dirty="0" smtClean="0">
                <a:cs typeface="Segoe UI" pitchFamily="18" charset="0"/>
              </a:rPr>
              <a:t>Στρατηγική Ανάλυση του Εσωτερικού Περιβάλλοντος</a:t>
            </a:r>
            <a:endParaRPr lang="en-US" sz="3200" dirty="0"/>
          </a:p>
        </p:txBody>
      </p:sp>
      <p:sp>
        <p:nvSpPr>
          <p:cNvPr id="3" name="2 - Θέση περιεχομένου"/>
          <p:cNvSpPr>
            <a:spLocks noGrp="1"/>
          </p:cNvSpPr>
          <p:nvPr>
            <p:ph idx="1"/>
          </p:nvPr>
        </p:nvSpPr>
        <p:spPr>
          <a:xfrm>
            <a:off x="467544" y="1034480"/>
            <a:ext cx="8229600" cy="4680520"/>
          </a:xfrm>
        </p:spPr>
        <p:txBody>
          <a:bodyPr>
            <a:normAutofit fontScale="92500" lnSpcReduction="20000"/>
          </a:bodyPr>
          <a:lstStyle/>
          <a:p>
            <a:pPr>
              <a:buNone/>
            </a:pPr>
            <a:r>
              <a:rPr lang="el-GR" sz="2800" dirty="0" smtClean="0"/>
              <a:t>Από την αλυσίδα αξίας στον αστερισμό αξίας (1</a:t>
            </a:r>
            <a:r>
              <a:rPr lang="en-US" sz="2800" dirty="0" smtClean="0"/>
              <a:t>/2</a:t>
            </a:r>
            <a:r>
              <a:rPr lang="el-GR" sz="2800" dirty="0" smtClean="0"/>
              <a:t>)</a:t>
            </a:r>
          </a:p>
          <a:p>
            <a:pPr>
              <a:lnSpc>
                <a:spcPct val="90000"/>
              </a:lnSpc>
              <a:spcBef>
                <a:spcPts val="600"/>
              </a:spcBef>
              <a:buNone/>
            </a:pPr>
            <a:r>
              <a:rPr lang="el-GR" sz="2000" b="1" dirty="0" smtClean="0"/>
              <a:t>Παράδειγμα ΙΚΕΑ:</a:t>
            </a:r>
          </a:p>
          <a:p>
            <a:pPr>
              <a:lnSpc>
                <a:spcPct val="90000"/>
              </a:lnSpc>
              <a:spcBef>
                <a:spcPts val="600"/>
              </a:spcBef>
            </a:pPr>
            <a:r>
              <a:rPr lang="el-GR" sz="2000" dirty="0" smtClean="0"/>
              <a:t>Οι συμφωνίες καταμερισμού των εργασιών και συν-παραγωγής, που προσφέρει η επιχείρηση σε πελάτες και προμηθευτές, παρακινούν και τους δύο να δουν την αξία από μία νέα οπτική, με έναν νέο τρόπο, όπου</a:t>
            </a:r>
          </a:p>
          <a:p>
            <a:pPr lvl="1">
              <a:lnSpc>
                <a:spcPct val="90000"/>
              </a:lnSpc>
              <a:buFont typeface="Courier New" panose="02070309020205020404" pitchFamily="49" charset="0"/>
              <a:buChar char="o"/>
            </a:pPr>
            <a:r>
              <a:rPr lang="el-GR" sz="2000" dirty="0" smtClean="0"/>
              <a:t>οι </a:t>
            </a:r>
            <a:r>
              <a:rPr lang="el-GR" sz="2000" b="1" dirty="0" smtClean="0"/>
              <a:t>πελάτες</a:t>
            </a:r>
            <a:r>
              <a:rPr lang="el-GR" sz="2000" dirty="0" smtClean="0"/>
              <a:t> είναι  επίσης </a:t>
            </a:r>
            <a:r>
              <a:rPr lang="el-GR" sz="2000" u="sng" dirty="0" smtClean="0"/>
              <a:t>προμηθευτές</a:t>
            </a:r>
            <a:r>
              <a:rPr lang="el-GR" sz="2000" dirty="0" smtClean="0"/>
              <a:t> (χρόνου, εργασίας, πληροφοριών και μεταφοράς), </a:t>
            </a:r>
          </a:p>
          <a:p>
            <a:pPr lvl="1">
              <a:lnSpc>
                <a:spcPct val="90000"/>
              </a:lnSpc>
              <a:buFont typeface="Courier New" panose="02070309020205020404" pitchFamily="49" charset="0"/>
              <a:buChar char="o"/>
            </a:pPr>
            <a:r>
              <a:rPr lang="el-GR" sz="2000" dirty="0" smtClean="0"/>
              <a:t>οι </a:t>
            </a:r>
            <a:r>
              <a:rPr lang="el-GR" sz="2000" b="1" dirty="0" smtClean="0"/>
              <a:t>προμηθευτές</a:t>
            </a:r>
            <a:r>
              <a:rPr lang="el-GR" sz="2000" dirty="0" smtClean="0"/>
              <a:t> είναι επίσης </a:t>
            </a:r>
            <a:r>
              <a:rPr lang="el-GR" sz="2000" u="sng" dirty="0" smtClean="0"/>
              <a:t>πελάτες</a:t>
            </a:r>
            <a:r>
              <a:rPr lang="el-GR" sz="2000" dirty="0" smtClean="0"/>
              <a:t> (πχ τεχνικών υπηρεσιών της ΙΚΕΑ) και </a:t>
            </a:r>
          </a:p>
          <a:p>
            <a:pPr lvl="1">
              <a:lnSpc>
                <a:spcPct val="90000"/>
              </a:lnSpc>
              <a:buFont typeface="Courier New" panose="02070309020205020404" pitchFamily="49" charset="0"/>
              <a:buChar char="o"/>
            </a:pPr>
            <a:r>
              <a:rPr lang="el-GR" sz="2000" dirty="0" smtClean="0"/>
              <a:t>η </a:t>
            </a:r>
            <a:r>
              <a:rPr lang="el-GR" sz="2000" b="1" dirty="0" smtClean="0"/>
              <a:t>ΙΚΕΑ</a:t>
            </a:r>
            <a:r>
              <a:rPr lang="el-GR" sz="2000" dirty="0" smtClean="0"/>
              <a:t> δεν είναι τόσο λιανοπωλητής όσο </a:t>
            </a:r>
            <a:r>
              <a:rPr lang="el-GR" sz="2000" u="sng" dirty="0" smtClean="0"/>
              <a:t>το κεντρικό αστέρι </a:t>
            </a:r>
            <a:r>
              <a:rPr lang="el-GR" sz="2000" dirty="0" smtClean="0"/>
              <a:t>σε έναν αστερισμό υπηρεσιών, αγαθών κλπ, που δημιουργεί μεγαλύτερη αξία και εξασφαλίζει περισσότερα κέρδη από και για τους οικονομικούς και ανθρώπινους πόρους της.</a:t>
            </a:r>
          </a:p>
          <a:p>
            <a:pPr>
              <a:lnSpc>
                <a:spcPct val="90000"/>
              </a:lnSpc>
              <a:spcBef>
                <a:spcPts val="600"/>
              </a:spcBef>
            </a:pPr>
            <a:r>
              <a:rPr lang="el-GR" sz="2000" b="1" dirty="0" smtClean="0"/>
              <a:t>Η ΙΚΕΑ προσφέρει προϊόν ή υπηρεσία</a:t>
            </a:r>
            <a:r>
              <a:rPr lang="en-US" sz="2000" dirty="0" smtClean="0"/>
              <a:t>; </a:t>
            </a:r>
            <a:r>
              <a:rPr lang="el-GR" sz="2000" dirty="0" smtClean="0"/>
              <a:t>Και τα δύο καθώς πλέον οι προσφορές ορίζονται ως ένας περίπλοκος συνδυασμός και των δύο.</a:t>
            </a:r>
          </a:p>
          <a:p>
            <a:pPr>
              <a:lnSpc>
                <a:spcPct val="90000"/>
              </a:lnSpc>
              <a:spcBef>
                <a:spcPts val="600"/>
              </a:spcBef>
            </a:pPr>
            <a:r>
              <a:rPr lang="el-GR" sz="2000" dirty="0" smtClean="0"/>
              <a:t>Η </a:t>
            </a:r>
            <a:r>
              <a:rPr lang="el-GR" sz="2000" b="1" dirty="0" smtClean="0"/>
              <a:t>αξία</a:t>
            </a:r>
            <a:r>
              <a:rPr lang="el-GR" sz="2000" dirty="0" smtClean="0"/>
              <a:t> έχει γίνει πιο πυκνή και στο παράδειγμα της ΙΚΕΑ τεκμηριώνεται από το γεγονός ότι μια επίσκεψη σε κατάστημα της ΙΚΕΑ δεν είναι μόνο για αγορές αλλά και για διασκέδαση.</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62500" lnSpcReduction="20000"/>
          </a:bodyPr>
          <a:lstStyle/>
          <a:p>
            <a:pPr>
              <a:buNone/>
            </a:pPr>
            <a:r>
              <a:rPr lang="el-GR" sz="4200" dirty="0" smtClean="0"/>
              <a:t>Από την αλυσίδα αξίας στον αστερισμό αξίας (2</a:t>
            </a:r>
            <a:r>
              <a:rPr lang="en-US" sz="4200" dirty="0" smtClean="0"/>
              <a:t>/2</a:t>
            </a:r>
            <a:r>
              <a:rPr lang="el-GR" sz="4200" dirty="0" smtClean="0"/>
              <a:t>)</a:t>
            </a:r>
          </a:p>
          <a:p>
            <a:r>
              <a:rPr lang="el-GR" dirty="0" smtClean="0"/>
              <a:t>Η νέα λογική της </a:t>
            </a:r>
            <a:r>
              <a:rPr lang="el-GR" b="1" dirty="0" smtClean="0"/>
              <a:t>αξίας</a:t>
            </a:r>
            <a:r>
              <a:rPr lang="el-GR" dirty="0" smtClean="0"/>
              <a:t> έχει 3 στρατηγικές συνέπειες:</a:t>
            </a:r>
          </a:p>
          <a:p>
            <a:pPr marL="875011" lvl="1" indent="-470139">
              <a:buFont typeface="+mj-lt"/>
              <a:buAutoNum type="arabicPeriod"/>
            </a:pPr>
            <a:r>
              <a:rPr lang="el-GR" sz="3200" dirty="0" smtClean="0"/>
              <a:t>Ο </a:t>
            </a:r>
            <a:r>
              <a:rPr lang="el-GR" sz="3200" b="1" dirty="0" smtClean="0"/>
              <a:t>στόχος</a:t>
            </a:r>
            <a:r>
              <a:rPr lang="el-GR" sz="3200" dirty="0" smtClean="0"/>
              <a:t> της επιχείρησης είναι να παρακινήσει τους αγοραστές να εκμεταλλευτούν την προσφερόμενη «πυκνότητα» και να δημιουργήσουν αξία για τους εαυτούς τους.</a:t>
            </a:r>
          </a:p>
          <a:p>
            <a:pPr marL="875011" lvl="1" indent="-470139">
              <a:buFont typeface="+mj-lt"/>
              <a:buAutoNum type="arabicPeriod"/>
            </a:pPr>
            <a:r>
              <a:rPr lang="el-GR" sz="3200" dirty="0" smtClean="0"/>
              <a:t>Το </a:t>
            </a:r>
            <a:r>
              <a:rPr lang="el-GR" sz="3200" b="1" dirty="0" smtClean="0"/>
              <a:t>στρατηγικό καθήκον </a:t>
            </a:r>
            <a:r>
              <a:rPr lang="el-GR" sz="3200" dirty="0" smtClean="0"/>
              <a:t>μιας εταιρείας είναι η αναδιαμόρφωση των σχέσεών της και των επιχειρηματικών συστημάτων.</a:t>
            </a:r>
          </a:p>
          <a:p>
            <a:pPr marL="875011" lvl="1" indent="-470139">
              <a:buFont typeface="+mj-lt"/>
              <a:buAutoNum type="arabicPeriod"/>
            </a:pPr>
            <a:r>
              <a:rPr lang="el-GR" sz="3200" dirty="0" smtClean="0"/>
              <a:t>Η </a:t>
            </a:r>
            <a:r>
              <a:rPr lang="el-GR" sz="3200" b="1" dirty="0" smtClean="0"/>
              <a:t>μόνη αληθινή πηγή</a:t>
            </a:r>
            <a:r>
              <a:rPr lang="el-GR" sz="3200" dirty="0" smtClean="0"/>
              <a:t> ανταγωνιστικού πλεονεκτήματος είναι η ικανότητα κατανόησης ολόκληρου του συστήματος που δημιουργεί αξία.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a:buNone/>
            </a:pPr>
            <a:r>
              <a:rPr lang="el-GR" sz="2600" dirty="0" smtClean="0"/>
              <a:t>Από την αλυσίδα αξίας στον αστερισμό αξίας (2</a:t>
            </a:r>
            <a:r>
              <a:rPr lang="en-US" sz="2600" dirty="0" smtClean="0"/>
              <a:t>/2</a:t>
            </a:r>
            <a:r>
              <a:rPr lang="el-GR" sz="2600" dirty="0" smtClean="0"/>
              <a:t>)</a:t>
            </a:r>
          </a:p>
          <a:p>
            <a:pPr marL="398152">
              <a:lnSpc>
                <a:spcPct val="80000"/>
              </a:lnSpc>
            </a:pPr>
            <a:r>
              <a:rPr lang="el-GR" sz="2400" dirty="0" smtClean="0"/>
              <a:t>Η εταιρεία πρέπει να επανεκτιμά και να επανασχεδιάζει τις ικανότητες και τις σχέσεις προκειμένου τα συστήματα της που δημιουργούν αξία να είναι ευέλικτα, επίκαιρα και να ανταποκρίνονται στις ανάγκες των πελατών</a:t>
            </a:r>
          </a:p>
          <a:p>
            <a:pPr marL="398152">
              <a:lnSpc>
                <a:spcPct val="80000"/>
              </a:lnSpc>
            </a:pPr>
            <a:r>
              <a:rPr lang="el-GR" sz="2400" dirty="0" smtClean="0"/>
              <a:t>Οι εταιρείες που εφαρμόζουν τον διάλογο μεταξύ ικανοτήτων και πελατών εξασφαλίζουν την επιβίωση και επιτυχία τους εν αντιθέσει με αυτές που δεν τον εφαρμόζουν.</a:t>
            </a:r>
          </a:p>
          <a:p>
            <a:pPr>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n-US" sz="3800" dirty="0" smtClean="0"/>
              <a:t>Benchmarking ( </a:t>
            </a:r>
            <a:r>
              <a:rPr lang="el-GR" sz="3800" dirty="0" smtClean="0"/>
              <a:t>Συγκριτική Προτυποποίηση )</a:t>
            </a:r>
            <a:endParaRPr lang="en-US" sz="3800"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Στρατηγική Ανάλυση του Εσωτερικού Περιβάλλοντος</a:t>
            </a:r>
            <a:endParaRPr lang="en-US" sz="40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a:buNone/>
            </a:pPr>
            <a:r>
              <a:rPr lang="el-GR" dirty="0" smtClean="0"/>
              <a:t>Ορισμοί</a:t>
            </a:r>
          </a:p>
          <a:p>
            <a:pPr>
              <a:lnSpc>
                <a:spcPct val="80000"/>
              </a:lnSpc>
            </a:pPr>
            <a:r>
              <a:rPr lang="en-US" sz="2400" b="1" dirty="0" smtClean="0"/>
              <a:t>Benchmarking</a:t>
            </a:r>
            <a:r>
              <a:rPr lang="en-US" sz="2400" dirty="0" smtClean="0"/>
              <a:t> </a:t>
            </a:r>
            <a:r>
              <a:rPr lang="el-GR" sz="2400" dirty="0" smtClean="0"/>
              <a:t>(συγκριτική προτυποποίηση) είναι ένα εργαλείο στρατηγικής που χρησιμοποιείται για τη σύγκριση των επιδόσεων των επιχειρησιακών διαδικασιών και προϊόντων με την καλύτερη επίδοση των άλλων εταιρειών εντός ή εκτός του κλάδου.</a:t>
            </a:r>
          </a:p>
          <a:p>
            <a:pPr>
              <a:lnSpc>
                <a:spcPct val="80000"/>
              </a:lnSpc>
            </a:pPr>
            <a:r>
              <a:rPr lang="en-US" sz="2400" b="1" dirty="0" smtClean="0"/>
              <a:t>Benchmarking</a:t>
            </a:r>
            <a:r>
              <a:rPr lang="el-GR" sz="2400" dirty="0" smtClean="0"/>
              <a:t> είναι η αναζήτηση για τη βιομηχανία των βέλτιστων πρακτικών που οδηγούν στην ανώτερη απόδοση.</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4116288"/>
          </a:xfrm>
        </p:spPr>
        <p:txBody>
          <a:bodyPr>
            <a:normAutofit fontScale="92500" lnSpcReduction="10000"/>
          </a:bodyPr>
          <a:lstStyle/>
          <a:p>
            <a:pPr>
              <a:buNone/>
            </a:pPr>
            <a:r>
              <a:rPr lang="el-GR" sz="3500" dirty="0" smtClean="0"/>
              <a:t>Ορισμοί</a:t>
            </a:r>
          </a:p>
          <a:p>
            <a:pPr marL="228600" lvl="1">
              <a:spcBef>
                <a:spcPts val="1800"/>
              </a:spcBef>
              <a:buFont typeface="Arial" pitchFamily="34" charset="0"/>
              <a:buChar char="•"/>
            </a:pPr>
            <a:r>
              <a:rPr lang="en-US" sz="2400" b="1" dirty="0" smtClean="0"/>
              <a:t>Benchmarking</a:t>
            </a:r>
            <a:r>
              <a:rPr lang="en-US" sz="2400" dirty="0" smtClean="0"/>
              <a:t> </a:t>
            </a:r>
            <a:r>
              <a:rPr lang="el-GR" sz="2400" dirty="0" smtClean="0"/>
              <a:t>είναι η </a:t>
            </a:r>
            <a:r>
              <a:rPr lang="en-US" sz="2400" dirty="0" smtClean="0"/>
              <a:t> </a:t>
            </a:r>
            <a:r>
              <a:rPr lang="el-GR" sz="2400" dirty="0" smtClean="0"/>
              <a:t>συνεχής και συστηματική σύγκριση μιας ή περισσότερων επιχειρησιακών στρατηγικών, λειτουργιών, διαδικασιών ή πρακτικών με αυτές των καλύτερων ανταγωνιστών ή αυτών των επιχειρήσεων που θεωρούνται "άριστες" στο συγκεκριμένο αντικείμενο.</a:t>
            </a:r>
          </a:p>
          <a:p>
            <a:pPr marL="228600" lvl="1">
              <a:spcBef>
                <a:spcPts val="1800"/>
              </a:spcBef>
              <a:buFont typeface="Arial" pitchFamily="34" charset="0"/>
              <a:buChar char="•"/>
            </a:pPr>
            <a:r>
              <a:rPr lang="el-GR" sz="2400" dirty="0" smtClean="0"/>
              <a:t>Το "</a:t>
            </a:r>
            <a:r>
              <a:rPr lang="en-US" sz="2400" dirty="0" smtClean="0"/>
              <a:t>American Productivity and Quality Center" </a:t>
            </a:r>
            <a:r>
              <a:rPr lang="el-GR" sz="2400" dirty="0" smtClean="0"/>
              <a:t>ορίζει το </a:t>
            </a:r>
            <a:r>
              <a:rPr lang="en-US" sz="2400" b="1" dirty="0" smtClean="0"/>
              <a:t>benchmarking</a:t>
            </a:r>
            <a:r>
              <a:rPr lang="el-GR" sz="2400" b="1" dirty="0" smtClean="0"/>
              <a:t>,  </a:t>
            </a:r>
            <a:r>
              <a:rPr lang="el-GR" sz="2400" dirty="0" smtClean="0"/>
              <a:t>ως μια πρακτική του να είναι κανείς αρκετά ταπεινός ώστε να παραδεχθεί ότι κάποιος άλλος είναι καλύτερος σε κάτι και αρκετά σοφός ώστε να προσπαθήσει και να μάθει πως να τον συναγωνιστεί ή ακόμη να τον ξεπεράσει σε αυτό. </a:t>
            </a:r>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4548336"/>
          </a:xfrm>
        </p:spPr>
        <p:txBody>
          <a:bodyPr>
            <a:normAutofit fontScale="55000" lnSpcReduction="20000"/>
          </a:bodyPr>
          <a:lstStyle/>
          <a:p>
            <a:pPr>
              <a:buNone/>
            </a:pPr>
            <a:r>
              <a:rPr lang="el-GR" sz="4400" b="1" dirty="0" smtClean="0"/>
              <a:t>Το </a:t>
            </a:r>
            <a:r>
              <a:rPr lang="en-US" sz="4400" b="1" dirty="0" smtClean="0"/>
              <a:t>Benchmarking </a:t>
            </a:r>
            <a:r>
              <a:rPr lang="el-GR" sz="4400" b="1" dirty="0" smtClean="0"/>
              <a:t>ως εργαλείο στρατηγικής</a:t>
            </a:r>
          </a:p>
          <a:p>
            <a:pPr>
              <a:lnSpc>
                <a:spcPct val="110000"/>
              </a:lnSpc>
            </a:pPr>
            <a:r>
              <a:rPr lang="el-GR" sz="3600" dirty="0" smtClean="0"/>
              <a:t>Η </a:t>
            </a:r>
            <a:r>
              <a:rPr lang="el-GR" sz="3600" b="1" dirty="0" smtClean="0"/>
              <a:t>σύγκριση</a:t>
            </a:r>
            <a:r>
              <a:rPr lang="el-GR" sz="3600" dirty="0" smtClean="0"/>
              <a:t> της επιχείρησης με την αντίπαλή ανταγωνίστρια είναι ιδιαίτερα σημαντική. Χωρίς αυτή την </a:t>
            </a:r>
            <a:r>
              <a:rPr lang="el-GR" sz="3600" b="1" dirty="0" smtClean="0"/>
              <a:t>σύγκριση</a:t>
            </a:r>
            <a:r>
              <a:rPr lang="el-GR" sz="3600" dirty="0" smtClean="0"/>
              <a:t>, ποτέ δεν θα ξέρει η επιχείρηση πόσο επιτυχημένη είναι η απόδοσή της σε μια αγορά ή αν αποδίδει καλύτερα σε μία λειτουργία  από ότι η ανταγωνίστριά της. Για παράδειγμα, το 85% της ικανοποίησης των πελατών μπορεί να φαίνεται ικανοποιητικό για τη συγκεκριμένη επιχείρηση ή ακόμα και σε </a:t>
            </a:r>
            <a:r>
              <a:rPr lang="el-GR" sz="3600" b="1" dirty="0" smtClean="0"/>
              <a:t>σύγκριση</a:t>
            </a:r>
            <a:r>
              <a:rPr lang="el-GR" sz="3600" dirty="0" smtClean="0"/>
              <a:t> με το μέσο όρο του κλάδου της, αλλά τι γίνεται αν κάποιες άλλες εταιρίες (όχι απαραίτητα οι αντίπαλοι της) επιτυγχάνουν εύκολα ποσοστό 97%; Σε αυτήν την περίπτωση, το 85% δεν φαντάζει ιδιαίτερα ικανοποιητικό. Για την καλύτερη κατανόηση της κατάστασή και της βελτίωσης της επίδοσης της επιχείρησης, οι διαχειριστές χρησιμοποιούν τη στρατηγική του </a:t>
            </a:r>
            <a:r>
              <a:rPr lang="en-US" sz="3600" b="1" dirty="0" smtClean="0"/>
              <a:t>benchmarking</a:t>
            </a:r>
            <a:r>
              <a:rPr lang="en-US" sz="3600" dirty="0" smtClean="0"/>
              <a:t>.</a:t>
            </a:r>
            <a:r>
              <a:rPr lang="el-GR" sz="3600" dirty="0" smtClean="0"/>
              <a:t> </a:t>
            </a:r>
          </a:p>
          <a:p>
            <a:pPr>
              <a:lnSpc>
                <a:spcPct val="110000"/>
              </a:lnSpc>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a:buNone/>
            </a:pPr>
            <a:r>
              <a:rPr lang="el-GR" sz="2600" b="1" dirty="0" smtClean="0"/>
              <a:t>Το </a:t>
            </a:r>
            <a:r>
              <a:rPr lang="en-US" sz="2600" b="1" dirty="0" smtClean="0"/>
              <a:t>Benchmarking </a:t>
            </a:r>
            <a:r>
              <a:rPr lang="el-GR" sz="2600" b="1" dirty="0" smtClean="0"/>
              <a:t>ως εργαλείο στρατηγικής</a:t>
            </a:r>
          </a:p>
          <a:p>
            <a:pPr>
              <a:lnSpc>
                <a:spcPct val="110000"/>
              </a:lnSpc>
            </a:pPr>
            <a:r>
              <a:rPr lang="el-GR" sz="2400" dirty="0" smtClean="0"/>
              <a:t>Ο στόχος του </a:t>
            </a:r>
            <a:r>
              <a:rPr lang="en-US" sz="2400" b="1" dirty="0" smtClean="0"/>
              <a:t>benchmarking</a:t>
            </a:r>
            <a:r>
              <a:rPr lang="el-GR" sz="2400" b="1" dirty="0" smtClean="0"/>
              <a:t> είναι ν</a:t>
            </a:r>
            <a:r>
              <a:rPr lang="el-GR" sz="2400" dirty="0" smtClean="0"/>
              <a:t>α βοηθήσει την επιχείρηση να βελτιωθεί μέσω </a:t>
            </a:r>
          </a:p>
          <a:p>
            <a:pPr lvl="1">
              <a:buFont typeface="Wingdings" pitchFamily="2" charset="2"/>
              <a:buChar char="ü"/>
            </a:pPr>
            <a:r>
              <a:rPr lang="el-GR" sz="2200" dirty="0" smtClean="0"/>
              <a:t>Της ποσοτικοποίησης των υφιστάμενων διαφορών στις αποδόσεις και της τεκμηρίωσης του γιατί αυτές οι διαφορές υπάρχουν,</a:t>
            </a:r>
          </a:p>
          <a:p>
            <a:pPr lvl="1">
              <a:buFont typeface="Wingdings" pitchFamily="2" charset="2"/>
              <a:buChar char="ü"/>
            </a:pPr>
            <a:r>
              <a:rPr lang="el-GR" sz="2200" dirty="0" smtClean="0"/>
              <a:t>Της αναγνώρισης των βημάτων που πρέπει να υιοθετήσει, έτσι ώστε να "προλάβει" και να ξεπεράσει τους καλύτερους από τους ανταγωνιστές της.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395536" y="1345332"/>
            <a:ext cx="8229600" cy="4369668"/>
          </a:xfrm>
        </p:spPr>
        <p:txBody>
          <a:bodyPr>
            <a:normAutofit fontScale="92500" lnSpcReduction="20000"/>
          </a:bodyPr>
          <a:lstStyle/>
          <a:p>
            <a:pPr>
              <a:buNone/>
            </a:pPr>
            <a:r>
              <a:rPr lang="el-GR" sz="3100" b="1" dirty="0" smtClean="0"/>
              <a:t>Το </a:t>
            </a:r>
            <a:r>
              <a:rPr lang="en-US" sz="3100" b="1" dirty="0" smtClean="0"/>
              <a:t>Benchmarking </a:t>
            </a:r>
            <a:r>
              <a:rPr lang="el-GR" sz="3100" b="1" dirty="0" smtClean="0"/>
              <a:t>ως εργαλείο στρατηγικής </a:t>
            </a:r>
          </a:p>
          <a:p>
            <a:pPr marL="0" lvl="1" indent="0">
              <a:lnSpc>
                <a:spcPct val="90000"/>
              </a:lnSpc>
              <a:buNone/>
            </a:pPr>
            <a:r>
              <a:rPr lang="el-GR" sz="2200" dirty="0" smtClean="0"/>
              <a:t>Κάποια μορφή </a:t>
            </a:r>
            <a:r>
              <a:rPr lang="el-GR" sz="2200" b="1" dirty="0" smtClean="0"/>
              <a:t>σύγκρισης</a:t>
            </a:r>
            <a:r>
              <a:rPr lang="el-GR" sz="2200" dirty="0" smtClean="0"/>
              <a:t> στις επιχειρήσεις χρησιμοποιούνταν ήδη, από το 1800, και περιλάμβανε κυρίως την </a:t>
            </a:r>
            <a:r>
              <a:rPr lang="el-GR" sz="2200" b="1" dirty="0" smtClean="0"/>
              <a:t>σύγκριση</a:t>
            </a:r>
            <a:r>
              <a:rPr lang="el-GR" sz="2200" dirty="0" smtClean="0"/>
              <a:t> στην ποιότητα και στα χαρακτηριστικά των προϊόντων της. Αυτό το είδος της </a:t>
            </a:r>
            <a:r>
              <a:rPr lang="el-GR" sz="2200" b="1" dirty="0" smtClean="0"/>
              <a:t>σύγκρισης</a:t>
            </a:r>
            <a:r>
              <a:rPr lang="el-GR" sz="2200" dirty="0" smtClean="0"/>
              <a:t> σπάνια χρησιμοποιούνταν και δεν έγινε ένα πολύτιμο εργαλείο διαχείρισης μέχρι τα τέλη της δεκαετίας του 1980 και του 1990, όταν η</a:t>
            </a:r>
            <a:r>
              <a:rPr lang="en-US" sz="2200" dirty="0" smtClean="0"/>
              <a:t> </a:t>
            </a:r>
            <a:r>
              <a:rPr lang="el-GR" sz="2200" dirty="0" smtClean="0"/>
              <a:t>εταιρεία </a:t>
            </a:r>
            <a:r>
              <a:rPr lang="en-US" sz="2200" dirty="0" smtClean="0"/>
              <a:t>Rank </a:t>
            </a:r>
            <a:r>
              <a:rPr lang="el-GR" sz="2200" dirty="0" err="1" smtClean="0"/>
              <a:t>Xerox</a:t>
            </a:r>
            <a:r>
              <a:rPr lang="el-GR" sz="2200" dirty="0" smtClean="0"/>
              <a:t> παρουσίασε την τεχνική του </a:t>
            </a:r>
            <a:r>
              <a:rPr lang="en-US" sz="2200" b="1" dirty="0" smtClean="0"/>
              <a:t>benchmarking</a:t>
            </a:r>
            <a:r>
              <a:rPr lang="el-GR" sz="2200" dirty="0" smtClean="0"/>
              <a:t>. Η </a:t>
            </a:r>
            <a:r>
              <a:rPr lang="en-US" sz="2200" dirty="0" smtClean="0"/>
              <a:t>Rank Xerox  </a:t>
            </a:r>
            <a:r>
              <a:rPr lang="el-GR" sz="2200" dirty="0" smtClean="0"/>
              <a:t>η οποία βλέποντας την ραγδαία πτώση των μεριδίων αγοράς και στην προσπάθειά της να ξεφύγει από τη δυσμενή θέση της επιχείρησε ένα φιλόδοξο πρόγραμμα "</a:t>
            </a:r>
            <a:r>
              <a:rPr lang="en-US" sz="2200" b="1" dirty="0" smtClean="0"/>
              <a:t> benchmarking</a:t>
            </a:r>
            <a:r>
              <a:rPr lang="el-GR" sz="2200" b="1" dirty="0" smtClean="0"/>
              <a:t> "</a:t>
            </a:r>
            <a:r>
              <a:rPr lang="el-GR" sz="2200" dirty="0" smtClean="0"/>
              <a:t> για το σύνολο των λειτουργιών της επιχείρησης έναντι των βασικών ανταγωνιστών. Η εφαρμογή του στη </a:t>
            </a:r>
            <a:r>
              <a:rPr lang="en-US" sz="2200" dirty="0" smtClean="0"/>
              <a:t>Xerox </a:t>
            </a:r>
            <a:r>
              <a:rPr lang="el-GR" sz="2200" dirty="0" smtClean="0"/>
              <a:t>ως βασική επιχειρηματική φιλοσοφία οδήγησε στη δραματική μείωση του κόστους με ταυτόχρονη βελτίωση της ποιότητας των προϊόντων αλλά και του χρόνου ανάπτυξης νέων προϊόντων. Σε λιγότερο από μία δεκαετία ανέκαμψε και στις διεθνείς αγορές. Μετά την </a:t>
            </a:r>
            <a:r>
              <a:rPr lang="el-GR" sz="2200" dirty="0" err="1" smtClean="0"/>
              <a:t>Xerox</a:t>
            </a:r>
            <a:r>
              <a:rPr lang="el-GR" sz="2200" dirty="0" smtClean="0"/>
              <a:t>, η AT &amp; T και άλλες εταιρείες άρχισαν τη </a:t>
            </a:r>
            <a:r>
              <a:rPr lang="en-US" sz="2200" dirty="0" smtClean="0"/>
              <a:t> </a:t>
            </a:r>
            <a:r>
              <a:rPr lang="el-GR" sz="2200" dirty="0" smtClean="0"/>
              <a:t>σύγκριση της απόδοση των διαδικασιών τους με τα καλύτερα πρότυπα στον κλάδο.  </a:t>
            </a:r>
            <a:endParaRPr lang="en-US" sz="22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sz="3700" b="1" dirty="0" smtClean="0"/>
              <a:t>Γιατί να επιλέξει κάποια επιχείρηση την τεχνική του </a:t>
            </a:r>
            <a:r>
              <a:rPr lang="en-US" sz="3700" b="1" dirty="0" smtClean="0"/>
              <a:t>Benchmarking;</a:t>
            </a:r>
            <a:endParaRPr lang="el-GR" sz="3700" b="1" dirty="0" smtClean="0"/>
          </a:p>
          <a:p>
            <a:r>
              <a:rPr lang="el-GR" dirty="0" smtClean="0"/>
              <a:t>Γιατί έχει ως στόχο την "αποκρυπτογράφηση" των στρατηγικών, πρακτικών, διαδικασιών όχι μόνο των ανταγωνιστών αλλά των καλυτέρων στο είδος , την ανίχνευση των δυνάμεων και αδυναμιών τους αλλά και τη χρήση της πληροφόρησης αυτής για τη σχεδίαση των βημάτων που πρέπει να ακολουθηθούν ώστε να ξεπεραστούν οι ανταγωνιστές. </a:t>
            </a:r>
          </a:p>
          <a:p>
            <a:r>
              <a:rPr lang="el-GR" dirty="0" smtClean="0"/>
              <a:t>Η τεχνική αυτή βοηθάει στην αναγνώριση στοιχείων της στρατηγικής των ανταγωνιστών που μπορεί να αποτελέσουν ανεκτίμητη πληροφόρηση για την επιχείρηση.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sz="3100" b="1" dirty="0" smtClean="0"/>
              <a:t>Γιατί να επιλέξει κάποια επιχείρηση την τεχνική του </a:t>
            </a:r>
            <a:r>
              <a:rPr lang="en-US" sz="3100" b="1" dirty="0" smtClean="0"/>
              <a:t>Benchmarking;</a:t>
            </a:r>
            <a:endParaRPr lang="el-GR" sz="3100" b="1" dirty="0" smtClean="0"/>
          </a:p>
          <a:p>
            <a:pPr>
              <a:lnSpc>
                <a:spcPct val="80000"/>
              </a:lnSpc>
            </a:pPr>
            <a:r>
              <a:rPr lang="el-GR" sz="2400" dirty="0" smtClean="0"/>
              <a:t>Η καλύτερη γνώση  των ανταγωνιστών και των δυνατών και αδύνατων σημείων τους αποτελεί τη βάση πάνω στην οποία η επιχείρηση μπορεί και πρέπει να βασιστεί για την απόκτηση του </a:t>
            </a:r>
            <a:r>
              <a:rPr lang="el-GR" sz="2400" b="1" dirty="0" smtClean="0"/>
              <a:t>ανταγωνιστικού της πλεονεκτήματος</a:t>
            </a:r>
            <a:r>
              <a:rPr lang="el-GR" sz="2400" dirty="0" smtClean="0"/>
              <a:t>. </a:t>
            </a:r>
          </a:p>
          <a:p>
            <a:pPr>
              <a:lnSpc>
                <a:spcPct val="80000"/>
              </a:lnSpc>
            </a:pPr>
            <a:r>
              <a:rPr lang="el-GR" sz="2400" dirty="0" smtClean="0"/>
              <a:t>Επίσης οι εργαζόμενοι της επιχείρησης ενθαρρύνονται στο να έχουν στραμμένο το βλέμμα τους πάντα στον ανταγωνισμό.</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3700" dirty="0" smtClean="0"/>
              <a:t>Συμπεράσματα για την τεχνική του </a:t>
            </a:r>
            <a:r>
              <a:rPr lang="en-US" sz="3700" b="1" dirty="0" smtClean="0"/>
              <a:t>benchmarking</a:t>
            </a:r>
            <a:endParaRPr lang="el-GR" sz="3700" b="1" dirty="0" smtClean="0"/>
          </a:p>
          <a:p>
            <a:r>
              <a:rPr lang="el-GR" sz="3100" dirty="0" smtClean="0"/>
              <a:t>Σημαντικά οφέλη που οι ελληνικές επιχειρήσεις θα μπορούσαν να αποκομίσουν αν την υιοθετούσαν. Όπως:</a:t>
            </a:r>
          </a:p>
          <a:p>
            <a:pPr lvl="1">
              <a:buFont typeface="Wingdings" pitchFamily="2" charset="2"/>
              <a:buChar char="Ø"/>
            </a:pPr>
            <a:r>
              <a:rPr lang="el-GR" sz="3100" dirty="0" smtClean="0"/>
              <a:t>ο προσανατολισμός προς την αγορά (</a:t>
            </a:r>
            <a:r>
              <a:rPr lang="en-US" sz="3100" dirty="0" smtClean="0"/>
              <a:t>market orientation),</a:t>
            </a:r>
          </a:p>
          <a:p>
            <a:pPr lvl="1">
              <a:buFont typeface="Wingdings" pitchFamily="2" charset="2"/>
              <a:buChar char="Ø"/>
            </a:pPr>
            <a:r>
              <a:rPr lang="el-GR" sz="3100" dirty="0" smtClean="0"/>
              <a:t>η τοποθέτηση των άριστων πρακτικών στο επίκεντρο </a:t>
            </a:r>
            <a:r>
              <a:rPr lang="en-US" sz="3100" dirty="0" smtClean="0"/>
              <a:t> </a:t>
            </a:r>
            <a:r>
              <a:rPr lang="el-GR" sz="3100" dirty="0" smtClean="0"/>
              <a:t>του ενδιαφέροντος της επιχείρησης,</a:t>
            </a:r>
          </a:p>
          <a:p>
            <a:pPr lvl="1">
              <a:buFont typeface="Wingdings" pitchFamily="2" charset="2"/>
              <a:buChar char="Ø"/>
            </a:pPr>
            <a:r>
              <a:rPr lang="el-GR" sz="3100" dirty="0" smtClean="0"/>
              <a:t>η προσπάθεια επίτευξης </a:t>
            </a:r>
            <a:r>
              <a:rPr lang="el-GR" sz="3100" b="1" dirty="0" smtClean="0"/>
              <a:t>ανταγωνιστικών πλεονεκτημάτων </a:t>
            </a:r>
            <a:r>
              <a:rPr lang="el-GR" sz="3100" dirty="0" smtClean="0"/>
              <a:t>σε τομείς κλειδιά της επιχείρησης.</a:t>
            </a:r>
          </a:p>
          <a:p>
            <a:pPr lvl="1">
              <a:buFont typeface="Wingdings" pitchFamily="2" charset="2"/>
              <a:buChar char="Ø"/>
            </a:pPr>
            <a:r>
              <a:rPr lang="el-GR" sz="3100" dirty="0" smtClean="0"/>
              <a:t>βελτίωση της ανταγωνιστικής θέσης της επιχείρησης και της απόδοσής της.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a:buNone/>
            </a:pPr>
            <a:r>
              <a:rPr lang="el-GR" sz="2600" dirty="0" smtClean="0"/>
              <a:t>Συμπεράσματα για την τεχνική του </a:t>
            </a:r>
            <a:r>
              <a:rPr lang="en-US" sz="2600" b="1" dirty="0" smtClean="0"/>
              <a:t>benchmarking</a:t>
            </a:r>
            <a:endParaRPr lang="el-GR" sz="2600" b="1" dirty="0" smtClean="0"/>
          </a:p>
          <a:p>
            <a:pPr>
              <a:lnSpc>
                <a:spcPct val="80000"/>
              </a:lnSpc>
            </a:pPr>
            <a:r>
              <a:rPr lang="el-GR" sz="2400" dirty="0" smtClean="0"/>
              <a:t>Η σχέση του </a:t>
            </a:r>
            <a:r>
              <a:rPr lang="en-US" sz="2400" b="1" dirty="0" smtClean="0"/>
              <a:t>benchmarking</a:t>
            </a:r>
            <a:r>
              <a:rPr lang="el-GR" sz="2400" b="1" dirty="0" smtClean="0"/>
              <a:t> με την τεχνική της αλυσίδας αξίας </a:t>
            </a:r>
            <a:r>
              <a:rPr lang="el-GR" sz="2400" dirty="0" smtClean="0"/>
              <a:t>είναι πολύ στενή </a:t>
            </a:r>
            <a:r>
              <a:rPr lang="el-GR" sz="2400" b="1" dirty="0" smtClean="0"/>
              <a:t>.</a:t>
            </a:r>
          </a:p>
          <a:p>
            <a:pPr lvl="1">
              <a:lnSpc>
                <a:spcPct val="80000"/>
              </a:lnSpc>
              <a:buFont typeface="Courier New" panose="02070309020205020404" pitchFamily="49" charset="0"/>
              <a:buChar char="o"/>
            </a:pPr>
            <a:r>
              <a:rPr lang="el-GR" sz="2400" spc="63" dirty="0" smtClean="0"/>
              <a:t>Η μελέτη της </a:t>
            </a:r>
            <a:r>
              <a:rPr lang="el-GR" sz="2400" b="1" spc="63" dirty="0" smtClean="0"/>
              <a:t>αλυσίδας αξίας </a:t>
            </a:r>
            <a:r>
              <a:rPr lang="el-GR" sz="2400" spc="63" dirty="0" smtClean="0"/>
              <a:t>καταδεικνύει τις δραστηριότητες που η επιχείρηση χρειάζεται βελτίωση. </a:t>
            </a:r>
          </a:p>
          <a:p>
            <a:pPr lvl="1">
              <a:lnSpc>
                <a:spcPct val="80000"/>
              </a:lnSpc>
              <a:buFont typeface="Courier New" panose="02070309020205020404" pitchFamily="49" charset="0"/>
              <a:buChar char="o"/>
            </a:pPr>
            <a:r>
              <a:rPr lang="el-GR" sz="2400" spc="63" dirty="0" smtClean="0"/>
              <a:t>Μέσω του </a:t>
            </a:r>
            <a:r>
              <a:rPr lang="en-US" sz="2400" b="1" spc="63" dirty="0" smtClean="0"/>
              <a:t>benchmarking</a:t>
            </a:r>
            <a:r>
              <a:rPr lang="el-GR" sz="2400" b="1" spc="63" dirty="0" smtClean="0"/>
              <a:t> </a:t>
            </a:r>
            <a:r>
              <a:rPr lang="el-GR" sz="2400" spc="63" dirty="0" smtClean="0"/>
              <a:t>η επιχείρηση μελετά τους καλύτερους στις συγκεκριμένες δραστηριότητες.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3180184"/>
          </a:xfrm>
        </p:spPr>
        <p:txBody>
          <a:bodyPr>
            <a:normAutofit/>
          </a:bodyPr>
          <a:lstStyle/>
          <a:p>
            <a:pPr>
              <a:buNone/>
            </a:pPr>
            <a:r>
              <a:rPr lang="el-GR" sz="2800" dirty="0" smtClean="0"/>
              <a:t>Συμπεράσματα για την τεχνική του </a:t>
            </a:r>
            <a:r>
              <a:rPr lang="en-US" sz="2800" b="1" dirty="0" smtClean="0"/>
              <a:t>benchmarking</a:t>
            </a:r>
            <a:endParaRPr lang="el-GR" sz="2800" b="1" dirty="0" smtClean="0"/>
          </a:p>
          <a:p>
            <a:pPr marL="0" indent="0">
              <a:lnSpc>
                <a:spcPct val="80000"/>
              </a:lnSpc>
              <a:buNone/>
            </a:pPr>
            <a:r>
              <a:rPr lang="el-GR" sz="2400" b="1" dirty="0" smtClean="0"/>
              <a:t>Αλλά η τυφλή προσήλωση στην αντιγραφή των ανταγωνιστών </a:t>
            </a:r>
            <a:r>
              <a:rPr lang="el-GR" sz="2400" dirty="0" smtClean="0"/>
              <a:t>μπορεί να οδηγήσει σε καταστροφή της μοναδικότητας του κάθε ενός από τους παίκτες του κλάδου και άρα στο να εκλαμβάνονται όλοι ως πανομοιότυποι από τον πελάτη. Αν τίποτα δε διαφοροποιεί τους παίκτες του κλάδου στα μάτια του πελάτη, τότε ίσως να καταφύγουν σε αύξηση των δαπανών διαφήμισης ή/και σε πολέμους τιμών, κάτι που είναι θετικό για τον πελάτη, αρνητικό όμως για τις ίδιες τις επιχειρήσεις.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201316"/>
            <a:ext cx="8229600" cy="4392488"/>
          </a:xfrm>
        </p:spPr>
        <p:txBody>
          <a:bodyPr>
            <a:normAutofit fontScale="55000" lnSpcReduction="20000"/>
          </a:bodyPr>
          <a:lstStyle/>
          <a:p>
            <a:pPr>
              <a:buNone/>
            </a:pPr>
            <a:r>
              <a:rPr lang="el-GR" sz="4000" b="1" dirty="0" smtClean="0"/>
              <a:t>Ανακεφαλαίωση – Ερωτήματα</a:t>
            </a:r>
          </a:p>
          <a:p>
            <a:r>
              <a:rPr lang="el-GR" dirty="0" smtClean="0"/>
              <a:t>Ποια είναι τα κύρια συστατικά μέρη της εσωτερικής ανάλυσης</a:t>
            </a:r>
            <a:r>
              <a:rPr lang="en-US" dirty="0" smtClean="0"/>
              <a:t>;</a:t>
            </a:r>
          </a:p>
          <a:p>
            <a:r>
              <a:rPr lang="el-GR" dirty="0" smtClean="0"/>
              <a:t>Ποια είδη πόρων διακρίνουμε</a:t>
            </a:r>
            <a:r>
              <a:rPr lang="en-US" dirty="0" smtClean="0"/>
              <a:t>;</a:t>
            </a:r>
            <a:r>
              <a:rPr lang="el-GR" dirty="0" smtClean="0"/>
              <a:t> Δώστε παραδείγματα.</a:t>
            </a:r>
            <a:endParaRPr lang="en-US" dirty="0" smtClean="0"/>
          </a:p>
          <a:p>
            <a:r>
              <a:rPr lang="el-GR" dirty="0" smtClean="0"/>
              <a:t>Ποιο είναι το πλαίσιο που προσδιόρισε ο </a:t>
            </a:r>
            <a:r>
              <a:rPr lang="en-US" dirty="0" smtClean="0"/>
              <a:t>Barney; </a:t>
            </a:r>
            <a:r>
              <a:rPr lang="el-GR" dirty="0" smtClean="0"/>
              <a:t>Αναλύστε το.</a:t>
            </a:r>
          </a:p>
          <a:p>
            <a:r>
              <a:rPr lang="el-GR" dirty="0" smtClean="0"/>
              <a:t>Ποιοι είναι οι τύποι του ανταγωνιστικού πλεονεκτήματος</a:t>
            </a:r>
            <a:r>
              <a:rPr lang="en-US" dirty="0" smtClean="0"/>
              <a:t>;</a:t>
            </a:r>
          </a:p>
          <a:p>
            <a:r>
              <a:rPr lang="el-GR" dirty="0" smtClean="0"/>
              <a:t>Ποιος είναι ο στόχος της ανάλυσης της Αλυσίδας της Αξίας</a:t>
            </a:r>
            <a:r>
              <a:rPr lang="en-US" dirty="0" smtClean="0"/>
              <a:t>;</a:t>
            </a:r>
          </a:p>
          <a:p>
            <a:r>
              <a:rPr lang="el-GR" dirty="0" smtClean="0"/>
              <a:t>Σύμφωνα με το γενικό μοντέλο της Αλυσίδας Αξίας σε πόσες ομάδες μπορούν να διαχωριστούν οι λειτουργίες μιας επιχείρησης και ποιες λειτουργίες περιλαμβάνει η κάθε ομάδα</a:t>
            </a:r>
            <a:r>
              <a:rPr lang="en-US" dirty="0" smtClean="0"/>
              <a:t>;</a:t>
            </a:r>
          </a:p>
          <a:p>
            <a:r>
              <a:rPr lang="el-GR" dirty="0" smtClean="0"/>
              <a:t>Όταν μία επιχείρηση προχωράει σε κάθετη ολοκλήρωση, τι επιδιώκει</a:t>
            </a:r>
            <a:r>
              <a:rPr lang="en-US" dirty="0" smtClean="0"/>
              <a:t>;</a:t>
            </a:r>
            <a:endParaRPr lang="el-GR" dirty="0" smtClean="0"/>
          </a:p>
          <a:p>
            <a:r>
              <a:rPr lang="el-GR" dirty="0" smtClean="0"/>
              <a:t>Ποιος είναι ο στόχος της τεχνικής του </a:t>
            </a:r>
            <a:r>
              <a:rPr lang="en-US" dirty="0" smtClean="0"/>
              <a:t>benchmarking;</a:t>
            </a:r>
          </a:p>
          <a:p>
            <a:r>
              <a:rPr lang="el-GR" dirty="0" smtClean="0"/>
              <a:t>Ποια οφέλη θα μπορούσαν να αποκομίσουν οι ελληνικές επιχειρήσεις αν εφάρμοζαν την τεχνική του </a:t>
            </a:r>
            <a:r>
              <a:rPr lang="en-US" dirty="0" smtClean="0"/>
              <a:t>benchmarking;</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a:t>
            </a:r>
            <a:r>
              <a:rPr lang="el-GR" sz="2400" smtClean="0">
                <a:solidFill>
                  <a:schemeClr val="bg1">
                    <a:lumMod val="50000"/>
                  </a:schemeClr>
                </a:solidFill>
              </a:rPr>
              <a:t>και </a:t>
            </a:r>
            <a:r>
              <a:rPr lang="el-GR" sz="240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800" dirty="0" smtClean="0"/>
              <a:t>Ανάλυση Αξίας</a:t>
            </a:r>
            <a:endParaRPr lang="en-US" sz="3800"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Στρατηγική Ανάλυση του Εσωτερικού Περιβάλλοντος</a:t>
            </a:r>
            <a:endParaRPr lang="en-US" sz="40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3972272"/>
          </a:xfrm>
        </p:spPr>
        <p:txBody>
          <a:bodyPr>
            <a:normAutofit fontScale="70000" lnSpcReduction="20000"/>
          </a:bodyPr>
          <a:lstStyle/>
          <a:p>
            <a:pPr>
              <a:buNone/>
            </a:pPr>
            <a:r>
              <a:rPr lang="el-GR" sz="3700" dirty="0" smtClean="0"/>
              <a:t>ΟΡΙΣΜΟΙ</a:t>
            </a:r>
          </a:p>
          <a:p>
            <a:r>
              <a:rPr lang="el-GR" dirty="0" smtClean="0"/>
              <a:t>Η </a:t>
            </a:r>
            <a:r>
              <a:rPr lang="el-GR" b="1" dirty="0" smtClean="0"/>
              <a:t>Ανάλυση της Αλυσίδας Αξίας</a:t>
            </a:r>
            <a:r>
              <a:rPr lang="el-GR" dirty="0" smtClean="0"/>
              <a:t> αφορά τη διαδικασία κατά την οποία η εταιρεία προσδιορίζει την κύριες και υποστηρικτικές λειτουργίες της που προσθέτουν αξία στο τελικό της προϊόν και εν συνεχεία αναλύει αυτές τις δραστηριότητες ώστε να μειώσει το κόστος ή να αυξήσει τη διαφοροποίηση.</a:t>
            </a:r>
          </a:p>
          <a:p>
            <a:r>
              <a:rPr lang="el-GR" dirty="0" smtClean="0"/>
              <a:t>Η </a:t>
            </a:r>
            <a:r>
              <a:rPr lang="el-GR" b="1" dirty="0" smtClean="0"/>
              <a:t>Αλυσίδα Αξίας</a:t>
            </a:r>
            <a:r>
              <a:rPr lang="el-GR" dirty="0" smtClean="0"/>
              <a:t> αντιπροσωπεύει τις εσωτερικές δραστηριότητες τις οποίες αναλαμβάνει η εταιρεία κατά τη διαδικασία μετατροπής των εισροών της σε εκροές.</a:t>
            </a:r>
            <a:endParaRPr lang="en-US" dirty="0" smtClean="0"/>
          </a:p>
          <a:p>
            <a:r>
              <a:rPr lang="el-GR" dirty="0" smtClean="0"/>
              <a:t>Η </a:t>
            </a:r>
            <a:r>
              <a:rPr lang="el-GR" b="1" dirty="0" smtClean="0"/>
              <a:t>Ανάλυση της Αλυσίδας Αξίας </a:t>
            </a:r>
            <a:r>
              <a:rPr lang="el-GR" dirty="0" smtClean="0"/>
              <a:t>είναι ένα χρήσιμο εργαλείο προκειμένου η εταιρεία να δημιουργήσει την μεγαλύτερη δυνατή αξία για τους πελάτες.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sz="3000" dirty="0" smtClean="0"/>
              <a:t>Η Ανάλυση της Αλυσίδας Αξίας ως Εργαλείο Στρατηγικής</a:t>
            </a:r>
          </a:p>
          <a:p>
            <a:pPr marL="0" indent="0">
              <a:lnSpc>
                <a:spcPct val="90000"/>
              </a:lnSpc>
              <a:buNone/>
            </a:pPr>
            <a:r>
              <a:rPr lang="el-GR" sz="2400" dirty="0" smtClean="0"/>
              <a:t>Κάθε επιχείρηση έχει μία </a:t>
            </a:r>
            <a:r>
              <a:rPr lang="el-GR" sz="2400" b="1" dirty="0" smtClean="0"/>
              <a:t>αλυσίδα αξίας </a:t>
            </a:r>
            <a:r>
              <a:rPr lang="el-GR" sz="2400" dirty="0" smtClean="0"/>
              <a:t>που δέχεται εισροές από τους προμηθευτές, προσθέτει σε αυτές τις εισροές αξία και τις περνά διαδοχικά στον επόμενο κρίκο της αλυσίδας. Η αξία προστίθεται διαδοχικά ξεκινώντας από τους προμηθευτές και φθάνοντας στον τελικό καταναλωτή. Η σημασία της στρατηγικής έγκειται στη σωστή τοποθέτηση της επιχείρησης και των δραστηριοτήτων της στην αλληλουχία αυτή.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sz="3600" dirty="0" smtClean="0"/>
              <a:t>Η Ανάλυση της Αλυσίδας Αξίας ως Εργαλείο Στρατηγικής</a:t>
            </a:r>
          </a:p>
          <a:p>
            <a:pPr marL="0" indent="0">
              <a:buNone/>
            </a:pPr>
            <a:r>
              <a:rPr lang="el-GR" sz="3100" dirty="0" smtClean="0"/>
              <a:t>Η </a:t>
            </a:r>
            <a:r>
              <a:rPr lang="el-GR" sz="3100" b="1" dirty="0" smtClean="0"/>
              <a:t>ανάλυση της Αλυσίδας αξίας </a:t>
            </a:r>
            <a:r>
              <a:rPr lang="el-GR" sz="3100" dirty="0" smtClean="0"/>
              <a:t>χρησιμοποιείται προκειμένου να αναλυθούν οι εσωτερικές δραστηριότητες της εταιρείας. </a:t>
            </a:r>
            <a:r>
              <a:rPr lang="el-GR" sz="3100" b="1" dirty="0" smtClean="0"/>
              <a:t>Στόχος</a:t>
            </a:r>
            <a:r>
              <a:rPr lang="el-GR" sz="3100" dirty="0" smtClean="0"/>
              <a:t> της είναι να αναγνωρίσει ποιες από τις δραστηριότητες έχουν την μεγαλύτερη αξία για την εταιρεία από την πλευρά του κόστους ή της διαφοροποίησης προϊόντος και ποιες από αυτές μπορούν να βελτιωθούν ώστε να μας δώσουν το ανταγωνιστικό πλεονέκτημα. Επομένως η ανάλυση αυτή μπορεί να αποκαλύψει τα ανταγωνιστικά πλεονεκτήματα ή μειονεκτήματα της εταιρείας. </a:t>
            </a:r>
          </a:p>
          <a:p>
            <a:pPr>
              <a:buNone/>
            </a:pPr>
            <a:endParaRPr lang="en-US" sz="31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2010</TotalTime>
  <Words>3417</Words>
  <Application>Microsoft Office PowerPoint</Application>
  <PresentationFormat>Προβολή στην οθόνη (16:10)</PresentationFormat>
  <Paragraphs>269</Paragraphs>
  <Slides>43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Ανάλυση Αξίας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Οι Κύριες και οι Υποστηρικτικές Λειτουργίες της  Αλυσίδας Αξίας (1/2)</vt:lpstr>
      <vt:lpstr>Στρατηγική Ανάλυση του Εσωτερικού Περιβάλλοντος</vt:lpstr>
      <vt:lpstr>Στρατηγική Ανάλυση του Εσωτερικού Περιβάλλοντος</vt:lpstr>
      <vt:lpstr>Διαφάνεια 15</vt:lpstr>
      <vt:lpstr>Διαφάνεια 16</vt:lpstr>
      <vt:lpstr>Διαφάνεια 17</vt:lpstr>
      <vt:lpstr>Διαφάνεια 18</vt:lpstr>
      <vt:lpstr>Αστερισμός Αξίας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Benchmarking ( Συγκριτική Προτυποποίηση )</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Βιβλιογραφία</vt:lpstr>
      <vt:lpstr>Σημείωμα Αναφοράς</vt:lpstr>
      <vt:lpstr>Σημείωμα Αδειοδότησης</vt:lpstr>
      <vt:lpstr>Διαφάνεια 40</vt:lpstr>
      <vt:lpstr>Διαφάνεια 41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342</cp:revision>
  <dcterms:created xsi:type="dcterms:W3CDTF">2012-09-06T09:03:05Z</dcterms:created>
  <dcterms:modified xsi:type="dcterms:W3CDTF">2015-11-07T18:48:29Z</dcterms:modified>
</cp:coreProperties>
</file>