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57" r:id="rId4"/>
    <p:sldId id="259" r:id="rId5"/>
    <p:sldId id="296" r:id="rId6"/>
    <p:sldId id="298" r:id="rId7"/>
    <p:sldId id="297" r:id="rId8"/>
    <p:sldId id="299" r:id="rId9"/>
    <p:sldId id="290" r:id="rId10"/>
    <p:sldId id="295" r:id="rId11"/>
    <p:sldId id="291" r:id="rId12"/>
    <p:sldId id="292" r:id="rId13"/>
    <p:sldId id="293" r:id="rId14"/>
    <p:sldId id="280" r:id="rId15"/>
  </p:sldIdLst>
  <p:sldSz cx="9144000" cy="5715000" type="screen16x10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5795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Προσδιορισμός συγκέντρωσης πρωτεϊνών,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gunet.gr/modules/document/document.php?course=LABGU280&amp;openDir=/52678eb6ccy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Προσδιορισμός συγκέντρωσης πρωτεϊνών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Προσδιορισμός συγκέντρωσης πρωτεϊνών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/>
              <a:t>Προσδιορισμός συγκέντρωσης </a:t>
            </a:r>
            <a:r>
              <a:rPr lang="el-GR" sz="2800" dirty="0" smtClean="0"/>
              <a:t>πρωτεϊνών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Συγκέντρωση </a:t>
            </a:r>
            <a:r>
              <a:rPr lang="el-GR" dirty="0"/>
              <a:t>των πρωτεϊνών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Έχει </a:t>
            </a:r>
            <a:r>
              <a:rPr lang="el-GR" dirty="0"/>
              <a:t>μεγάλη σημασία να μπορούμε να προσδιορίσουμε τη </a:t>
            </a:r>
            <a:r>
              <a:rPr lang="el-GR" i="1" dirty="0"/>
              <a:t>συγκέντρωση των πρωτεϊνών, </a:t>
            </a:r>
            <a:r>
              <a:rPr lang="el-GR" dirty="0"/>
              <a:t>είτε ως σύνολο είτε τη κάθε μια ξεχωριστά, σε ένα </a:t>
            </a:r>
            <a:r>
              <a:rPr lang="el-GR" dirty="0" err="1"/>
              <a:t>οποιοδή</a:t>
            </a:r>
            <a:r>
              <a:rPr lang="el-GR" dirty="0"/>
              <a:t>-</a:t>
            </a:r>
            <a:r>
              <a:rPr lang="el-GR" dirty="0" err="1"/>
              <a:t>ποτε</a:t>
            </a:r>
            <a:r>
              <a:rPr lang="el-GR" dirty="0"/>
              <a:t> παρασκεύασμα, βιολογικό υγρό, ιστό ή σύνολο κυττάρων. Τόσο σε ένα σύνολο πολλών και διαφορετικών πρωτεϊνών, όσο και όταν έχουμε μια και μόνο πρωτεΐνη (σε διάλυμα) σε καθαρή μορφή.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161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Οι πρωτεΐνες 50 χρόνια πριν, και παλαιότερα, ονομαζόταν και λευκώματα, μάλιστα η </a:t>
            </a:r>
            <a:r>
              <a:rPr lang="el-GR" dirty="0" smtClean="0"/>
              <a:t>κυριότερη </a:t>
            </a:r>
            <a:r>
              <a:rPr lang="el-GR" dirty="0"/>
              <a:t>πρωτεΐνη στο πλάσμα αίματος ζώων λέγεται </a:t>
            </a:r>
            <a:r>
              <a:rPr lang="el-GR" i="1" dirty="0" err="1"/>
              <a:t>λευκωματίνη</a:t>
            </a:r>
            <a:r>
              <a:rPr lang="el-GR" dirty="0"/>
              <a:t>, επειδή έχει </a:t>
            </a:r>
            <a:r>
              <a:rPr lang="el-GR" i="1" dirty="0"/>
              <a:t>άσπρο</a:t>
            </a:r>
            <a:r>
              <a:rPr lang="el-GR" dirty="0"/>
              <a:t> χρώμα, σε αντίθεση με την κύρια πρωτεΐνη των ερυθρών αιμοσφαιρίων, την </a:t>
            </a:r>
            <a:r>
              <a:rPr lang="el-GR" i="1" dirty="0"/>
              <a:t>αιμοσφαιρίνη</a:t>
            </a:r>
            <a:r>
              <a:rPr lang="el-GR" dirty="0"/>
              <a:t>, που έχει </a:t>
            </a:r>
            <a:r>
              <a:rPr lang="el-GR" i="1" dirty="0"/>
              <a:t>κόκκινο</a:t>
            </a:r>
            <a:r>
              <a:rPr lang="el-GR" dirty="0"/>
              <a:t> χρώμα. </a:t>
            </a:r>
            <a:endParaRPr lang="el-GR" dirty="0" smtClean="0"/>
          </a:p>
          <a:p>
            <a:r>
              <a:rPr lang="el-GR" dirty="0" smtClean="0"/>
              <a:t>Μάλιστα</a:t>
            </a:r>
            <a:r>
              <a:rPr lang="el-GR" dirty="0"/>
              <a:t>, ακούμε και σήμερα κόσμο να λέει ότι έχει </a:t>
            </a:r>
            <a:r>
              <a:rPr lang="el-GR" i="1" dirty="0"/>
              <a:t>λεύκωμα στα ούρα</a:t>
            </a:r>
            <a:r>
              <a:rPr lang="el-GR" dirty="0"/>
              <a:t>, δηλ. </a:t>
            </a:r>
            <a:r>
              <a:rPr lang="el-GR" i="1" dirty="0"/>
              <a:t>πρωτεΐνη στα ούρα</a:t>
            </a:r>
            <a:r>
              <a:rPr lang="el-GR" dirty="0"/>
              <a:t>, πράγμα που σημαίνει ότι το φίλτρο του αίματος, που είναι οι νεφροί, δεν λειτουργεί τόσο καλά.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64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Λευκωματίνη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1" b="15589"/>
          <a:stretch/>
        </p:blipFill>
        <p:spPr bwMode="auto">
          <a:xfrm>
            <a:off x="1979712" y="1273324"/>
            <a:ext cx="5273675" cy="170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26030" y="278549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			Α</a:t>
            </a:r>
            <a:r>
              <a:rPr lang="el-GR" dirty="0"/>
              <a:t>. </a:t>
            </a:r>
            <a:r>
              <a:rPr lang="el-GR" dirty="0" smtClean="0"/>
              <a:t>			Β</a:t>
            </a:r>
            <a:r>
              <a:rPr lang="el-GR" dirty="0"/>
              <a:t>.</a:t>
            </a:r>
          </a:p>
          <a:p>
            <a:r>
              <a:rPr lang="el-GR" dirty="0"/>
              <a:t>Εικόνα 1. Α. </a:t>
            </a:r>
            <a:r>
              <a:rPr lang="el-GR" dirty="0" err="1"/>
              <a:t>Τριδιάστατη</a:t>
            </a:r>
            <a:r>
              <a:rPr lang="el-GR" dirty="0"/>
              <a:t> δομή βόειας </a:t>
            </a:r>
            <a:r>
              <a:rPr lang="el-GR" dirty="0" err="1"/>
              <a:t>λευκωματίνης</a:t>
            </a:r>
            <a:r>
              <a:rPr lang="el-GR" dirty="0"/>
              <a:t> ορού και Β. ανθρώπινης </a:t>
            </a:r>
            <a:r>
              <a:rPr lang="el-GR" dirty="0" err="1"/>
              <a:t>λευκωματίνης</a:t>
            </a:r>
            <a:r>
              <a:rPr lang="el-GR" dirty="0"/>
              <a:t> ορού. Υπάρχει μία μόνον </a:t>
            </a:r>
            <a:r>
              <a:rPr lang="el-GR" dirty="0" err="1"/>
              <a:t>πολυπεπτιδική</a:t>
            </a:r>
            <a:r>
              <a:rPr lang="el-GR" dirty="0"/>
              <a:t> αλυσίδα που αποτελείται από 7 δομικές περιοχές (με τρεις </a:t>
            </a:r>
            <a:r>
              <a:rPr lang="el-GR" i="1" dirty="0"/>
              <a:t>α</a:t>
            </a:r>
            <a:r>
              <a:rPr lang="el-GR" dirty="0"/>
              <a:t>-έλικες η κάθε μια), με διαφορετικό χρώμα για τη κάθε δομική περιοχή: </a:t>
            </a:r>
            <a:r>
              <a:rPr lang="el-GR" b="1" dirty="0"/>
              <a:t>κόκκινη, πορτοκαλί, λαδί, πράσινη, ανοιχτή πράσινη, </a:t>
            </a:r>
            <a:r>
              <a:rPr lang="el-GR" b="1" dirty="0" err="1"/>
              <a:t>πετρόλ</a:t>
            </a:r>
            <a:r>
              <a:rPr lang="el-GR" b="1" dirty="0"/>
              <a:t>, μπλε</a:t>
            </a:r>
            <a:r>
              <a:rPr lang="el-GR" dirty="0"/>
              <a:t>. Η βιολογική λειτουργία της </a:t>
            </a:r>
            <a:r>
              <a:rPr lang="el-GR" dirty="0" err="1"/>
              <a:t>λευκωματίνης</a:t>
            </a:r>
            <a:r>
              <a:rPr lang="el-GR" dirty="0"/>
              <a:t> είναι η ωσμωτική ισορροπία και η μεταφορά λιπαρών οξέων και άλλων σχετικά </a:t>
            </a:r>
            <a:r>
              <a:rPr lang="el-GR" dirty="0" err="1"/>
              <a:t>λιπόφιλων</a:t>
            </a:r>
            <a:r>
              <a:rPr lang="el-GR" dirty="0"/>
              <a:t> ουσιών μέσω της κυκλοφορίας του αίματος. Στην Β. με λίγη προσπάθεια μπορείτε να διακρίνετε αλυσίδες μυριστικού οξέος (επίμηκες λιπαρό οξύ) και </a:t>
            </a:r>
            <a:r>
              <a:rPr lang="el-GR" dirty="0" err="1"/>
              <a:t>τρι</a:t>
            </a:r>
            <a:r>
              <a:rPr lang="el-GR" dirty="0"/>
              <a:t>-</a:t>
            </a:r>
            <a:r>
              <a:rPr lang="el-GR" dirty="0" err="1"/>
              <a:t>ιωδοβενζοϊκού</a:t>
            </a:r>
            <a:r>
              <a:rPr lang="el-GR" dirty="0"/>
              <a:t> οξέος (αρωματικός δακτύλιος), </a:t>
            </a:r>
            <a:r>
              <a:rPr lang="el-GR" dirty="0" err="1"/>
              <a:t>χαρακτηριστιές</a:t>
            </a:r>
            <a:r>
              <a:rPr lang="el-GR" dirty="0"/>
              <a:t> των ουσιών που μεταφέρονται από τη </a:t>
            </a:r>
            <a:r>
              <a:rPr lang="el-GR" dirty="0" err="1"/>
              <a:t>λευκωματίνη</a:t>
            </a:r>
            <a:r>
              <a:rPr lang="el-GR" dirty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95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</a:t>
            </a:r>
            <a:r>
              <a:rPr lang="el-GR" dirty="0"/>
              <a:t>μέτρησης των πρωτεϊνών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Οι τρόποι μέτρησης των πρωτεϊνών που αναπτύχθηκαν είναι πάρα πολλοί, εμείς θα εστιάσουμε τη προσοχή μας σε έναν που έχει καταστεί πολύ δημοφιλής εξ αιτίας της απλότητάς του. Η μέθοδος ονομάζεται </a:t>
            </a:r>
            <a:r>
              <a:rPr lang="el-GR" i="1" dirty="0"/>
              <a:t>Μέθοδος </a:t>
            </a:r>
            <a:r>
              <a:rPr lang="en-US" i="1" dirty="0"/>
              <a:t>Bradford</a:t>
            </a:r>
            <a:r>
              <a:rPr lang="el-GR" dirty="0"/>
              <a:t>, από τον επιστήμονα που την επινόησε, και υπάρχει μια εταιρεία η οποία έχει και εμπορικό αντιδραστήριο που επιτρέπει την διεξαγωγή αυτής της μεθόδου.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13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57300"/>
            <a:ext cx="8496944" cy="3852804"/>
          </a:xfrm>
        </p:spPr>
        <p:txBody>
          <a:bodyPr>
            <a:noAutofit/>
          </a:bodyPr>
          <a:lstStyle/>
          <a:p>
            <a:r>
              <a:rPr lang="el-GR" sz="1800" dirty="0"/>
              <a:t>1. </a:t>
            </a:r>
            <a:r>
              <a:rPr lang="en-US" sz="1800" dirty="0"/>
              <a:t>J</a:t>
            </a:r>
            <a:r>
              <a:rPr lang="el-GR" sz="1800" dirty="0"/>
              <a:t>. </a:t>
            </a:r>
            <a:r>
              <a:rPr lang="en-US" sz="1800" dirty="0"/>
              <a:t>Clark</a:t>
            </a:r>
            <a:r>
              <a:rPr lang="el-GR" sz="1800" dirty="0"/>
              <a:t>, </a:t>
            </a:r>
            <a:r>
              <a:rPr lang="en-US" sz="1800" dirty="0"/>
              <a:t>R</a:t>
            </a:r>
            <a:r>
              <a:rPr lang="el-GR" sz="1800" dirty="0"/>
              <a:t>. </a:t>
            </a:r>
            <a:r>
              <a:rPr lang="en-US" sz="1800" dirty="0"/>
              <a:t>Switzer</a:t>
            </a:r>
            <a:r>
              <a:rPr lang="el-GR" sz="1800" dirty="0"/>
              <a:t>. Πειραματική Βιοχημεία. 2</a:t>
            </a:r>
            <a:r>
              <a:rPr lang="el-GR" sz="1800" baseline="30000" dirty="0"/>
              <a:t>η</a:t>
            </a:r>
            <a:r>
              <a:rPr lang="el-GR" sz="1800" dirty="0"/>
              <a:t> έκδοση. Πανεπιστημιακές Εκδόσεις Κρήτης, Ηράκλειο 2000. </a:t>
            </a:r>
          </a:p>
          <a:p>
            <a:r>
              <a:rPr lang="el-GR" sz="1800" dirty="0"/>
              <a:t>2. J.M. B</a:t>
            </a:r>
            <a:r>
              <a:rPr lang="en-US" sz="1800" dirty="0"/>
              <a:t>erg</a:t>
            </a:r>
            <a:r>
              <a:rPr lang="el-GR" sz="1800" dirty="0"/>
              <a:t>, J.L T</a:t>
            </a:r>
            <a:r>
              <a:rPr lang="en-US" sz="1800" dirty="0" err="1"/>
              <a:t>ymozcko</a:t>
            </a:r>
            <a:r>
              <a:rPr lang="el-GR" sz="1800" dirty="0"/>
              <a:t>., L.S</a:t>
            </a:r>
            <a:r>
              <a:rPr lang="en-US" sz="1800" dirty="0" err="1"/>
              <a:t>ryer</a:t>
            </a:r>
            <a:r>
              <a:rPr lang="el-GR" sz="1800" dirty="0"/>
              <a:t>, Βιοχημεία, 5</a:t>
            </a:r>
            <a:r>
              <a:rPr lang="el-GR" sz="1800" baseline="30000" dirty="0"/>
              <a:t>η</a:t>
            </a:r>
            <a:r>
              <a:rPr lang="el-GR" sz="1800" dirty="0"/>
              <a:t> έκδοση, Πανεπιστημιακές Εκδόσεις Κρήτης, Ηράκλειο 2012. </a:t>
            </a:r>
          </a:p>
          <a:p>
            <a:r>
              <a:rPr lang="el-GR" sz="1800" dirty="0"/>
              <a:t>3. </a:t>
            </a:r>
            <a:r>
              <a:rPr lang="el-GR" sz="1800" dirty="0" err="1"/>
              <a:t>Γρ</a:t>
            </a:r>
            <a:r>
              <a:rPr lang="el-GR" sz="1800" dirty="0"/>
              <a:t>. Χ. </a:t>
            </a:r>
            <a:r>
              <a:rPr lang="el-GR" sz="1800" dirty="0" err="1"/>
              <a:t>Διαμαντίδη</a:t>
            </a:r>
            <a:r>
              <a:rPr lang="el-GR" sz="1800" dirty="0"/>
              <a:t>, Εισαγωγή στη Βιοχημεία, 3</a:t>
            </a:r>
            <a:r>
              <a:rPr lang="el-GR" sz="1800" baseline="30000" dirty="0"/>
              <a:t>η</a:t>
            </a:r>
            <a:r>
              <a:rPr lang="el-GR" sz="1800" dirty="0"/>
              <a:t> έκδοση, </a:t>
            </a:r>
            <a:r>
              <a:rPr lang="en-US" sz="1800" dirty="0"/>
              <a:t>University Studio Press</a:t>
            </a:r>
            <a:r>
              <a:rPr lang="el-GR" sz="1800" dirty="0"/>
              <a:t>, Θεσσαλονίκη, 2007.</a:t>
            </a:r>
          </a:p>
          <a:p>
            <a:r>
              <a:rPr lang="el-GR" sz="1800" dirty="0"/>
              <a:t>4. Άσκηση 3 στο Εργαστήριο Γεωργικής Χημείας: Μέτρηση του </a:t>
            </a:r>
            <a:r>
              <a:rPr lang="en-US" sz="1800" dirty="0"/>
              <a:t>pH</a:t>
            </a:r>
            <a:r>
              <a:rPr lang="el-GR" sz="1800" dirty="0"/>
              <a:t>. </a:t>
            </a:r>
            <a:r>
              <a:rPr lang="en-US" sz="1800" dirty="0"/>
              <a:t>E-class, </a:t>
            </a:r>
            <a:r>
              <a:rPr lang="en-US" sz="1800" u="sng" dirty="0">
                <a:hlinkClick r:id="rId3"/>
              </a:rPr>
              <a:t>http://eclass.gunet.gr/modules/document/document.php?course=LABGU280&amp;openDir=/52678eb6ccy1</a:t>
            </a:r>
            <a:r>
              <a:rPr lang="en-US" sz="1800" dirty="0"/>
              <a:t>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1377</TotalTime>
  <Words>632</Words>
  <Application>Microsoft Office PowerPoint</Application>
  <PresentationFormat>Προβολή στην οθόνη (16:10)</PresentationFormat>
  <Paragraphs>74</Paragraphs>
  <Slides>14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Συγκέντρωση των πρωτεϊνών</vt:lpstr>
      <vt:lpstr>Πρωτεΐνες  </vt:lpstr>
      <vt:lpstr>Λευκωματίνη </vt:lpstr>
      <vt:lpstr>Τρόποι μέτρησης των πρωτεϊνών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177</cp:revision>
  <dcterms:created xsi:type="dcterms:W3CDTF">2012-09-06T09:03:05Z</dcterms:created>
  <dcterms:modified xsi:type="dcterms:W3CDTF">2015-11-20T17:49:24Z</dcterms:modified>
</cp:coreProperties>
</file>