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320" r:id="rId12"/>
    <p:sldId id="299" r:id="rId13"/>
    <p:sldId id="282" r:id="rId14"/>
    <p:sldId id="283" r:id="rId15"/>
    <p:sldId id="285" r:id="rId16"/>
    <p:sldId id="301" r:id="rId17"/>
    <p:sldId id="302" r:id="rId18"/>
    <p:sldId id="303" r:id="rId19"/>
    <p:sldId id="290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cs typeface="Segoe UI" pitchFamily="18" charset="0"/>
              </a:rPr>
              <a:t>Οικονοµική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Εργασιακές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Σχέσεις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n-US" altLang="zh-CN" sz="2800" dirty="0" err="1" smtClean="0">
                <a:cs typeface="Segoe UI" pitchFamily="18" charset="0"/>
              </a:rPr>
              <a:t>Εισαγωγή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–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Βασικές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Έννοιες</a:t>
            </a:r>
            <a:r>
              <a:rPr lang="en-US" altLang="zh-CN" sz="2800" dirty="0" smtClean="0">
                <a:cs typeface="Segoe UI" pitchFamily="18" charset="0"/>
              </a:rPr>
              <a:t> </a:t>
            </a:r>
          </a:p>
          <a:p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Οικονομικό Σύστημα και Αγορά εργασίας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7" name="6 - Εικόνα" descr="sel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9308"/>
            <a:ext cx="6978402" cy="44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Βασικές Έννοιες</a:t>
            </a:r>
            <a:endParaRPr lang="en-US" sz="4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400" b="1" dirty="0" smtClean="0"/>
              <a:t>Αλληλεπίδραση αγοράς προϊόντων και αγοράς εργασίας</a:t>
            </a:r>
          </a:p>
          <a:p>
            <a:pPr marL="0" indent="0" algn="just">
              <a:lnSpc>
                <a:spcPct val="90000"/>
              </a:lnSpc>
              <a:buNone/>
              <a:tabLst/>
            </a:pPr>
            <a:r>
              <a:rPr lang="el-GR" sz="2600" dirty="0" smtClean="0"/>
              <a:t>Αγορά </a:t>
            </a:r>
            <a:r>
              <a:rPr lang="el-GR" sz="2600" dirty="0" err="1" smtClean="0"/>
              <a:t>προιόντος</a:t>
            </a:r>
            <a:r>
              <a:rPr lang="el-GR" sz="2600" dirty="0" smtClean="0"/>
              <a:t>: π.χ. μια αύξηση της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καταναλωτικής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δαπάνης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θα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επηρεάσει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ορφή</a:t>
            </a:r>
            <a:r>
              <a:rPr lang="en-US" altLang="zh-CN" sz="2600" dirty="0" smtClean="0">
                <a:cs typeface="Times New Roman" pitchFamily="18" charset="0"/>
              </a:rPr>
              <a:t> 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αυξηµένης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ζήτησης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έρους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600" dirty="0" smtClean="0">
                <a:cs typeface="Times New Roman" pitchFamily="18" charset="0"/>
              </a:rPr>
              <a:t> 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επιχειρήσεων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προσπάθειά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αυξήσουν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παραγωγή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ανταποκριθούν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αυξηµένη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ζήτηση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6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90000"/>
              </a:lnSpc>
              <a:buNone/>
              <a:tabLst/>
            </a:pP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sz="2600" dirty="0" smtClean="0">
                <a:cs typeface="Times New Roman" pitchFamily="18" charset="0"/>
              </a:rPr>
              <a:t>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αύξηση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π.χ.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Τ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ων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επιδρά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προϊόντων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έσω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αύξησης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κόστους</a:t>
            </a:r>
            <a:r>
              <a:rPr lang="el-GR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παραγωγής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αύξησης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εισοδήµατος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καταναλωτών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algn="just">
              <a:buNone/>
            </a:pPr>
            <a:endParaRPr lang="el-GR" sz="24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Βασικές Έννοιες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5332"/>
            <a:ext cx="8157592" cy="388843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sz="2600" dirty="0" smtClean="0"/>
              <a:t>Ειδικά μη οικονομικά χαρακτηριστικά της εργασίας: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προσφέρει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΄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αµοιβή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αλλά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παραµένει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κάτοχος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εαυτού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διατηρήσιµο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ς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παραγωγικός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συντελεστής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λειτουργεί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µη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οικονοµικά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κριτήρια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π.χ.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ικανοποίηση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όχι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κύρος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επαγγέλµατος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εργασιακό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περιβάλλον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κλπ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Παράγοντες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όπως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οικογενειακή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παράδοση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καταγωγή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κοινωνική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τάξη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κοινωνικό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κύρος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έθιµα</a:t>
            </a:r>
            <a:r>
              <a:rPr lang="el-GR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επιδρούν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επιλογές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επαγγέλµατος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κριτήρια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π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έρα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οικονοµικά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δεδοµένα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Βασικές Έννοιες</a:t>
            </a:r>
            <a:endParaRPr lang="el-GR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164129"/>
            <a:ext cx="8208912" cy="385361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 startAt="5"/>
              <a:tabLst>
                <a:tab pos="4597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έγεθος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οικονοµικά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ενεργού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πληθυσµού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τ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είδος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εργασιών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διαθέσιµο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δεδοµένη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στιγµή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καθώς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επίπεδο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διάρθρωση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400" dirty="0" smtClean="0">
                <a:cs typeface="Times New Roman" pitchFamily="18" charset="0"/>
              </a:rPr>
              <a:t> 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διαµορφώνουν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5"/>
              <a:tabLst>
                <a:tab pos="4597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λειτουργία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επηρεάζεται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θεσµικούς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παράγοντες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όπως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συνδικαλιστικές</a:t>
            </a:r>
            <a:r>
              <a:rPr lang="en-US" altLang="zh-CN" sz="2400" dirty="0" smtClean="0">
                <a:cs typeface="Times New Roman" pitchFamily="18" charset="0"/>
              </a:rPr>
              <a:t>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οργανώσεις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πολιτική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κράτους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Βασικές Έννοιες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 startAt="7"/>
              <a:tabLst>
                <a:tab pos="4813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ισθοί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παρουσιάζουν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διαφορετικές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ιδιότητες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όσον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αφορά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εκπαίδευση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εµπειρία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τ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προτιµήσεις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κλπ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Γ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εγονός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επηρεάζει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λειτουργία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γεωγραφική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περιοχή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ειδικότητα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7"/>
              <a:tabLst>
                <a:tab pos="4813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επαγγελµατικές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σχέσεις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συνήθως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ακροχρόνιες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αποτέλεσµα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ειώνεται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ευαισθησία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απέναντι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αλλαγές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ζήτησης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π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ροσφοράς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Θεσμικοί παράγοντες στην αγορά εργασίας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Οικογένεια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εργατικό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δυναµικό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αναπτύσσεται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εκπαιδεύεται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προσφέρει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αποφάσεις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λαµβάνονται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κύριο</a:t>
            </a:r>
            <a:r>
              <a:rPr lang="en-US" altLang="zh-CN" sz="2200" dirty="0" smtClean="0">
                <a:cs typeface="Times New Roman" pitchFamily="18" charset="0"/>
              </a:rPr>
              <a:t>  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λόγο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έσα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οικογένεια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Εργατικές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Ενώσεις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προωθούν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συ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φέροντατων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ελών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σχετίζονται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αµοιβές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εξασφάλιση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συνθήκες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κ.λπ.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Επιχείρηση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λαµβάνει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αποφάσεις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σχετικά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παραγωγική</a:t>
            </a:r>
            <a:r>
              <a:rPr lang="en-US" altLang="zh-CN" sz="2200" dirty="0" smtClean="0">
                <a:cs typeface="Times New Roman" pitchFamily="18" charset="0"/>
              </a:rPr>
              <a:t>   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διαδικασία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έχοντας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ως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αντικειµενικό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στόχο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εγιστοποίηση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κέρδους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Ενώσεις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προωθούν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συµφέροντα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ελών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έναντι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εργατικών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ενώσεων.Το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Κράτος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λαµβάνει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ειδικά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έτρα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σκοπό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εύρυθµη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λειτουργία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ευηµερίας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Βασικές Έννοιες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  <a:tabLst/>
            </a:pPr>
            <a:r>
              <a:rPr lang="el-GR" altLang="zh-CN" sz="2400" b="1" dirty="0" smtClean="0">
                <a:solidFill>
                  <a:srgbClr val="000000"/>
                </a:solidFill>
                <a:cs typeface="Segoe UI" pitchFamily="18" charset="0"/>
              </a:rPr>
              <a:t>Γιατί υπάρχουν οι θεσμικοί παράγοντες στην αγορά εργασίας;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Οικονομική Αποδοτικότητα: επιδιορθώνουν τις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ατέλειες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προκαλούνται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ασυ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ετρίες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πληροφόρησης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εταξύ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καθώς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εξωτερικές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επιδράσεις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οποίες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εµποδίζουν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επιτύχει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β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έλτιστο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αποτέλεσµα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ανταγωνιστικής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ισορροπίας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Κοινωνική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Δ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ικαιοσύνη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αλλάζουν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κατανοµή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πλεονάσµατος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εταξύ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φέρνοντας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έτσι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πλευρά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καλύτερη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θέση.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Αστοχίες Πολιτικής: επιτρέπουν σε κάποιες περιπτώσεις σε ισχυρές μειοψηφίες να επιβάλλουν ένα σύνολο θεσμών σε μια πλειοψηφία πολιτών.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buNone/>
            </a:pPr>
            <a:endParaRPr lang="el-GR" sz="2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Θεωρίες της Οικονομικής Εργασίας και των Εργασιακών Σχέσεων</a:t>
            </a:r>
            <a:endParaRPr lang="en-US" sz="4000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>
          <a:xfrm>
            <a:off x="539552" y="1201316"/>
            <a:ext cx="8229600" cy="41882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Νεοκλασική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Σχολή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δίνει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έµφαση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κυριαρχία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δυνάµεων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πάνω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διαµόρφωση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απασχόλησης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Θεσµική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Σχολή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επικεντρώνει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ανάλυσή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θεσµικούς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παράγοντες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όπως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συνδικαλιστικές</a:t>
            </a:r>
            <a:r>
              <a:rPr lang="el-GR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οργανωσεις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l-GR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καθως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και σε κοινωνιολογικούς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παράγοντες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όπως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κοινωνικές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τάξεις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φυλετικές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διακρίσεις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κλπ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προτιµά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ιστορικές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αναλύσεις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03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Νεοµαρξιστική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Ριζοσπαστική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Σχολή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εξετάζει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έσα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ανελέητη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πάλη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δύο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εγάλων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τάξεων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εργάτες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Βασικές Έννοιες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9308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λειτουργοί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συστήµατος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εργασιακών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σχέσεων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οποιαδήποτε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χρονική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στιγµή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δρουν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έσα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συγκεκριµένο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πλαίσιο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-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περιβάλλον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οποίο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σύµφωνα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Dunlop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παρουσιάζεται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αλγεβρικά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εξής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K=f(</a:t>
            </a:r>
            <a:r>
              <a:rPr lang="en-US" altLang="zh-CN" sz="2400" u="sng" dirty="0" err="1" smtClean="0">
                <a:solidFill>
                  <a:srgbClr val="000000"/>
                </a:solidFill>
                <a:cs typeface="Segoe UI" pitchFamily="18" charset="0"/>
              </a:rPr>
              <a:t>a,e,s,t,i</a:t>
            </a: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όπου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Κ=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a=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θεσµικοί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παράγοντες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ισθωτοί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κράτος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e=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πλαίσιο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-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οικονοµικό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πλαίσιο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s=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δυναµική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σχέσεων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κράτους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t=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τεχνολογία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i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=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ιδεολογία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συστήµατος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  <a:p>
            <a:pPr>
              <a:lnSpc>
                <a:spcPts val="19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solidFill>
                <a:srgbClr val="595959"/>
              </a:solidFill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1</a:t>
            </a:r>
            <a:r>
              <a:rPr lang="el-GR" sz="2800" b="1" dirty="0" smtClean="0"/>
              <a:t>: </a:t>
            </a:r>
            <a:r>
              <a:rPr lang="en-US" altLang="zh-CN" sz="2800" dirty="0" err="1" smtClean="0">
                <a:latin typeface="Segoe UI" pitchFamily="18" charset="0"/>
                <a:cs typeface="Segoe UI" pitchFamily="18" charset="0"/>
              </a:rPr>
              <a:t>Εισαγωγή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Segoe UI" pitchFamily="18" charset="0"/>
                <a:cs typeface="Segoe UI" pitchFamily="18" charset="0"/>
              </a:rPr>
              <a:t>–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Segoe UI" pitchFamily="18" charset="0"/>
                <a:cs typeface="Segoe UI" pitchFamily="18" charset="0"/>
              </a:rPr>
              <a:t>Βασικές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Segoe UI" pitchFamily="18" charset="0"/>
                <a:cs typeface="Segoe UI" pitchFamily="18" charset="0"/>
              </a:rPr>
              <a:t>Έννοιες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</a:t>
            </a:r>
            <a:r>
              <a:rPr lang="el-GR" sz="2900" smtClean="0"/>
              <a:t>, </a:t>
            </a:r>
            <a:r>
              <a:rPr lang="el-GR" sz="2900" smtClean="0"/>
              <a:t>2015</a:t>
            </a:r>
            <a:endParaRPr lang="el-GR" sz="290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Στόχος της ενότητας είναι ο αναγνώστης στο τέλος να γνωρίζει τις βασικές έννοιες των οικονομικών της εργασίας έτσι ώστε να μπορεί να προχωρήσει σε πιο σύνθετες έννοιες και γνώσεις στις επόμενες ενότητες.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400" dirty="0" smtClean="0"/>
              <a:t>Βασικές Έννοιες</a:t>
            </a:r>
            <a:endParaRPr lang="el-GR" sz="3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Οικονομικά της Εργασίας: εξετάζει τις οικονομικές πτυχές της εργασίας χρησιμοποιώντας περισσότερα εργαλεία της οικονομικής όπως είναι οι καμπύλες αδιαφορίας και τα μαθηματικά.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Εργασιακές Σχέσεις: εξετάζουν τις εργασιακές πτυχές της οικονομίας χρησιμοποιώντας κυρίως κοινωνιολογικά, θεσμικά και ιστορικά δεδομένα.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Τα βασικότερα κοινά ζητήματα που εξετάζουν είναι η απασχόληση και ανεργία, οι μισθοί, οι όροι και οι συνθήκες εργασίας κλπ.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400" dirty="0" smtClean="0"/>
              <a:t>Βασικές Έννοιες</a:t>
            </a:r>
            <a:endParaRPr lang="el-GR" sz="3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5" name="TextBox 1"/>
          <p:cNvSpPr txBox="1">
            <a:spLocks noGrp="1"/>
          </p:cNvSpPr>
          <p:nvPr>
            <p:ph idx="1"/>
          </p:nvPr>
        </p:nvSpPr>
        <p:spPr>
          <a:xfrm>
            <a:off x="468312" y="1322388"/>
            <a:ext cx="7992119" cy="421468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Εργασία: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καταβολή</a:t>
            </a:r>
            <a:r>
              <a:rPr lang="el-GR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ανθρώπινης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προσπάθειας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πνευµατικής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l-GR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σωµατικής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σκοπό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οικονοµικού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αγαθού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χώρος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ποσότητα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ισθωτών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υπηρεσιών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προσφέρεται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κενές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αντάλλαγµα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τιµή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αµοιβή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Θεσµοί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σύστηµα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νόµων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κανόνων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συµβάσεων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προκύπτουν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συλλογικές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διαπραγµατεύσεις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θέτουν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περιορισµούς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παρέχουν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κίνητρα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εταβάλλουν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ατοµικές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επιλογές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αµοιβή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76200" algn="l"/>
                <a:tab pos="342900" algn="l"/>
                <a:tab pos="596900" algn="l"/>
                <a:tab pos="1638300" algn="l"/>
                <a:tab pos="3124200" algn="l"/>
              </a:tabLst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</a:t>
            </a:r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19256" cy="4176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139700" algn="l"/>
              </a:tabLst>
            </a:pP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Οικονοµική </a:t>
            </a:r>
            <a:r>
              <a:rPr lang="en-US" altLang="zh-CN" sz="2400" u="sng" dirty="0" err="1" smtClean="0">
                <a:solidFill>
                  <a:srgbClr val="000000"/>
                </a:solidFill>
                <a:cs typeface="Segoe UI" pitchFamily="18" charset="0"/>
              </a:rPr>
              <a:t>Επιστήµη</a:t>
            </a: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l-GR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ασχολείται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ελέτη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λειτουργία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οικονοµικού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συστήµατος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. Την ενδιαφέρει ο τρόπος εύρεσης και η κατανομή των  μέσων που χρησιμοποιούνται για την ικανοποίηση των ανθρωπίνων αναγκών.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152400" algn="l"/>
              </a:tabLst>
            </a:pP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Οικονοµική </a:t>
            </a:r>
            <a:r>
              <a:rPr lang="en-US" altLang="zh-CN" sz="2400" u="sng" dirty="0" err="1" smtClean="0">
                <a:solidFill>
                  <a:srgbClr val="000000"/>
                </a:solidFill>
                <a:cs typeface="Segoe UI" pitchFamily="18" charset="0"/>
              </a:rPr>
              <a:t>Επιστήµη</a:t>
            </a: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l-GR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ελετά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γενικό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ερώτηµα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κατανοµής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πόρων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ασχολείται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προσδιορισµό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τιµών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επιπέδων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οικονοµία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152400" algn="l"/>
              </a:tabLst>
            </a:pP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Οικονοµική </a:t>
            </a:r>
            <a:r>
              <a:rPr lang="en-US" altLang="zh-CN" sz="2400" u="sng" dirty="0" err="1" smtClean="0">
                <a:solidFill>
                  <a:srgbClr val="000000"/>
                </a:solidFill>
                <a:cs typeface="Segoe UI" pitchFamily="18" charset="0"/>
              </a:rPr>
              <a:t>Επιστήµη: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αλλαγές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τιµή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προκαλούν</a:t>
            </a:r>
            <a:r>
              <a:rPr lang="en-US" altLang="zh-CN" sz="2400" dirty="0" smtClean="0">
                <a:cs typeface="Times New Roman" pitchFamily="18" charset="0"/>
              </a:rPr>
              <a:t>   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αύξησητης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ζήτησης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προσφοράς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συνθήκες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γενικής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ισορροπίας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Έννοιες</a:t>
            </a:r>
            <a:endParaRPr lang="en-US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Οικονοµική </a:t>
            </a:r>
            <a:r>
              <a:rPr lang="en-US" altLang="zh-CN" sz="2400" u="sng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l-GR" altLang="zh-CN" sz="2400" u="sng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επικεντρώνεται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συντελεστή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Τ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ενδιαφέρει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εργασίας ως ανθρώπινη δαπάνη που αποτιμάται σε χρήμα ( μισθός ή ημερομίσθιο ) και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χρησιµοποιείται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τηνικανοποίηση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ανθρωπίνων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αναγκών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1524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πικεντρώνεται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ειδική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πλευρά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αυτής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διαδικασίας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αφορά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προσδιορισµό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κ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απασχόλησης</a:t>
            </a:r>
            <a:r>
              <a:rPr lang="en-US" altLang="zh-CN" sz="2400" dirty="0" smtClean="0">
                <a:cs typeface="Times New Roman" pitchFamily="18" charset="0"/>
              </a:rPr>
              <a:t>        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ελετά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συνακόλουθη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κατανοµή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εισοδήµατος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ανάµεσα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άτοµα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οικογένειες.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1524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Μοχλός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ισορροπίας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αποτελεί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ρόλος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algn="just">
              <a:lnSpc>
                <a:spcPts val="2900"/>
              </a:lnSpc>
              <a:tabLst>
                <a:tab pos="152400" algn="l"/>
              </a:tabLst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en-US" sz="22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1894</TotalTime>
  <Words>1452</Words>
  <Application>Microsoft Office PowerPoint</Application>
  <PresentationFormat>Προβολή στην οθόνη (16:10)</PresentationFormat>
  <Paragraphs>148</Paragraphs>
  <Slides>25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Βασικές Έννοιες</vt:lpstr>
      <vt:lpstr>Βασικές Έννοιες</vt:lpstr>
      <vt:lpstr>Βασικές Έννοιες</vt:lpstr>
      <vt:lpstr>Βασικές Έννοιες</vt:lpstr>
      <vt:lpstr>Οικονομικό Σύστημα και Αγορά εργασίας</vt:lpstr>
      <vt:lpstr>Βασικές Έννοιες</vt:lpstr>
      <vt:lpstr>Βασικές Έννοιες</vt:lpstr>
      <vt:lpstr>Βασικές Έννοιες</vt:lpstr>
      <vt:lpstr>Βασικές Έννοιες</vt:lpstr>
      <vt:lpstr>Θεσμικοί παράγοντες στην αγορά εργασίας</vt:lpstr>
      <vt:lpstr>Βασικές Έννοιες</vt:lpstr>
      <vt:lpstr>Θεωρίες της Οικονομικής Εργασίας και των Εργασιακών Σχέσεων</vt:lpstr>
      <vt:lpstr>Βασικές Έννοιες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317</cp:revision>
  <dcterms:created xsi:type="dcterms:W3CDTF">2012-09-06T09:03:05Z</dcterms:created>
  <dcterms:modified xsi:type="dcterms:W3CDTF">2015-10-31T19:59:27Z</dcterms:modified>
</cp:coreProperties>
</file>