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6"/>
  </p:notesMasterIdLst>
  <p:handoutMasterIdLst>
    <p:handoutMasterId r:id="rId57"/>
  </p:handoutMasterIdLst>
  <p:sldIdLst>
    <p:sldId id="256" r:id="rId2"/>
    <p:sldId id="289" r:id="rId3"/>
    <p:sldId id="257" r:id="rId4"/>
    <p:sldId id="259" r:id="rId5"/>
    <p:sldId id="261" r:id="rId6"/>
    <p:sldId id="331" r:id="rId7"/>
    <p:sldId id="332" r:id="rId8"/>
    <p:sldId id="374" r:id="rId9"/>
    <p:sldId id="364" r:id="rId10"/>
    <p:sldId id="366" r:id="rId11"/>
    <p:sldId id="365" r:id="rId12"/>
    <p:sldId id="367" r:id="rId13"/>
    <p:sldId id="368" r:id="rId14"/>
    <p:sldId id="369" r:id="rId15"/>
    <p:sldId id="375" r:id="rId16"/>
    <p:sldId id="376" r:id="rId17"/>
    <p:sldId id="371" r:id="rId18"/>
    <p:sldId id="370" r:id="rId19"/>
    <p:sldId id="372" r:id="rId20"/>
    <p:sldId id="373" r:id="rId21"/>
    <p:sldId id="377" r:id="rId22"/>
    <p:sldId id="379" r:id="rId23"/>
    <p:sldId id="378" r:id="rId24"/>
    <p:sldId id="380" r:id="rId25"/>
    <p:sldId id="381" r:id="rId26"/>
    <p:sldId id="384" r:id="rId27"/>
    <p:sldId id="382" r:id="rId28"/>
    <p:sldId id="383" r:id="rId29"/>
    <p:sldId id="385" r:id="rId30"/>
    <p:sldId id="386" r:id="rId31"/>
    <p:sldId id="387" r:id="rId32"/>
    <p:sldId id="388" r:id="rId33"/>
    <p:sldId id="389" r:id="rId34"/>
    <p:sldId id="390" r:id="rId35"/>
    <p:sldId id="391" r:id="rId36"/>
    <p:sldId id="393" r:id="rId37"/>
    <p:sldId id="392" r:id="rId38"/>
    <p:sldId id="394" r:id="rId39"/>
    <p:sldId id="395" r:id="rId40"/>
    <p:sldId id="396" r:id="rId41"/>
    <p:sldId id="397" r:id="rId42"/>
    <p:sldId id="401" r:id="rId43"/>
    <p:sldId id="398" r:id="rId44"/>
    <p:sldId id="402" r:id="rId45"/>
    <p:sldId id="403" r:id="rId46"/>
    <p:sldId id="399" r:id="rId47"/>
    <p:sldId id="400" r:id="rId48"/>
    <p:sldId id="290" r:id="rId49"/>
    <p:sldId id="363" r:id="rId50"/>
    <p:sldId id="292" r:id="rId51"/>
    <p:sldId id="293" r:id="rId52"/>
    <p:sldId id="294" r:id="rId53"/>
    <p:sldId id="295" r:id="rId54"/>
    <p:sldId id="280" r:id="rId55"/>
  </p:sldIdLst>
  <p:sldSz cx="9144000" cy="5715000" type="screen16x10"/>
  <p:notesSz cx="6858000" cy="9144000"/>
  <p:custDataLst>
    <p:tags r:id="rId58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0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77" autoAdjust="0"/>
    <p:restoredTop sz="99309" autoAdjust="0"/>
  </p:normalViewPr>
  <p:slideViewPr>
    <p:cSldViewPr>
      <p:cViewPr varScale="1">
        <p:scale>
          <a:sx n="89" d="100"/>
          <a:sy n="89" d="100"/>
        </p:scale>
        <p:origin x="978" y="66"/>
      </p:cViewPr>
      <p:guideLst>
        <p:guide orient="horz" pos="180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85" d="100"/>
          <a:sy n="85" d="100"/>
        </p:scale>
        <p:origin x="-3150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gs" Target="tags/tag1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6FD7C3-D6B9-42BB-A7A4-7D449DB9A6E2}" type="datetimeFigureOut">
              <a:rPr lang="en-GB" smtClean="0"/>
              <a:t>09/01/2016</a:t>
            </a:fld>
            <a:endParaRPr lang="en-GB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6BA1F4-DDF4-4058-8933-5F04CCBA71D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753628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9/1/2016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685800"/>
            <a:ext cx="54864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928127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763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3302333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685800" y="685800"/>
            <a:ext cx="5486400" cy="34290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49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666880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F61EA0F-A667-4B49-8422-0062BC55E249}" type="slidenum">
              <a:rPr lang="el-GR" smtClean="0"/>
              <a:t>51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99802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1775355"/>
            <a:ext cx="7772400" cy="1225021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238500"/>
            <a:ext cx="7776864" cy="14605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28865"/>
            <a:ext cx="2057400" cy="4876271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28865"/>
            <a:ext cx="6019800" cy="4876271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C00000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 dirty="0"/>
          </a:p>
        </p:txBody>
      </p:sp>
      <p:sp>
        <p:nvSpPr>
          <p:cNvPr id="5" name="Ορθογώνιο 4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512" y="-14"/>
            <a:ext cx="213458" cy="324000"/>
          </a:xfrm>
          <a:prstGeom prst="rect">
            <a:avLst/>
          </a:prstGeom>
        </p:spPr>
      </p:pic>
      <p:pic>
        <p:nvPicPr>
          <p:cNvPr id="9" name="Εικόνα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  <p:sp>
        <p:nvSpPr>
          <p:cNvPr id="13" name="TextBox 12"/>
          <p:cNvSpPr txBox="1"/>
          <p:nvPr userDrawn="1"/>
        </p:nvSpPr>
        <p:spPr>
          <a:xfrm>
            <a:off x="-36341" y="-36199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8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800" b="1" dirty="0" smtClean="0">
                <a:solidFill>
                  <a:schemeClr val="bg1"/>
                </a:solidFill>
              </a:rPr>
              <a:t> -</a:t>
            </a:r>
            <a:r>
              <a:rPr lang="el-GR" sz="800" b="1" baseline="0" dirty="0" smtClean="0">
                <a:solidFill>
                  <a:schemeClr val="bg1"/>
                </a:solidFill>
              </a:rPr>
              <a:t> </a:t>
            </a:r>
            <a:r>
              <a:rPr lang="el-GR" sz="800" b="0" baseline="0" dirty="0" smtClean="0">
                <a:solidFill>
                  <a:schemeClr val="bg1"/>
                </a:solidFill>
              </a:rPr>
              <a:t>Ο H/Y ως εργαλείο μάθησης για </a:t>
            </a:r>
            <a:r>
              <a:rPr lang="el-GR" sz="800" b="0" baseline="0" dirty="0" smtClean="0">
                <a:solidFill>
                  <a:schemeClr val="bg1"/>
                </a:solidFill>
              </a:rPr>
              <a:t> ενήλικες </a:t>
            </a:r>
            <a:r>
              <a:rPr lang="el-GR" sz="800" b="0" baseline="0" dirty="0" smtClean="0">
                <a:solidFill>
                  <a:schemeClr val="bg1"/>
                </a:solidFill>
              </a:rPr>
              <a:t>στην κλινική </a:t>
            </a:r>
            <a:r>
              <a:rPr lang="el-GR" sz="800" b="0" baseline="0" dirty="0" err="1" smtClean="0">
                <a:solidFill>
                  <a:schemeClr val="bg1"/>
                </a:solidFill>
              </a:rPr>
              <a:t>λογοθεραπευτική</a:t>
            </a:r>
            <a:r>
              <a:rPr lang="el-GR" sz="800" b="0" baseline="0" dirty="0" smtClean="0">
                <a:solidFill>
                  <a:schemeClr val="bg1"/>
                </a:solidFill>
              </a:rPr>
              <a:t> πράξη</a:t>
            </a:r>
            <a:r>
              <a:rPr lang="el-GR" sz="800" dirty="0" smtClean="0">
                <a:solidFill>
                  <a:schemeClr val="bg1"/>
                </a:solidFill>
              </a:rPr>
              <a:t>, </a:t>
            </a:r>
            <a:r>
              <a:rPr lang="el-GR" sz="800" dirty="0" smtClean="0">
                <a:solidFill>
                  <a:schemeClr val="bg1"/>
                </a:solidFill>
              </a:rPr>
              <a:t>ΤΜ.</a:t>
            </a:r>
            <a:r>
              <a:rPr lang="el-GR" sz="800" baseline="0" dirty="0" smtClean="0">
                <a:solidFill>
                  <a:schemeClr val="bg1"/>
                </a:solidFill>
              </a:rPr>
              <a:t> ΛΟΓΟΘΕΡΑΠΕΙΑΣ</a:t>
            </a:r>
            <a:r>
              <a:rPr lang="el-GR" sz="800" dirty="0" smtClean="0">
                <a:solidFill>
                  <a:schemeClr val="bg1"/>
                </a:solidFill>
              </a:rPr>
              <a:t>, </a:t>
            </a:r>
            <a:r>
              <a:rPr lang="el-GR" sz="800" dirty="0">
                <a:solidFill>
                  <a:schemeClr val="bg1"/>
                </a:solidFill>
              </a:rPr>
              <a:t>ΤΕΙ ΗΠΕΙΡΟΥ </a:t>
            </a:r>
            <a:r>
              <a:rPr lang="el-GR" sz="8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3672417"/>
            <a:ext cx="7772400" cy="1135063"/>
          </a:xfrm>
        </p:spPr>
        <p:txBody>
          <a:bodyPr anchor="t"/>
          <a:lstStyle>
            <a:lvl1pPr algn="l">
              <a:defRPr sz="4000" b="1" cap="none" baseline="0"/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422261"/>
            <a:ext cx="7772400" cy="125015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pic>
        <p:nvPicPr>
          <p:cNvPr id="8" name="Εικόνα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464680" y="913284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333500"/>
            <a:ext cx="4038600" cy="377163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Ορθογώνιο 10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3" name="Εικόνα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11878"/>
            <a:ext cx="4040188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1845013"/>
            <a:ext cx="4040188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6" y="1311878"/>
            <a:ext cx="4041775" cy="53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6" y="1845013"/>
            <a:ext cx="4041775" cy="323273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13" name="Ορθογώνιο 12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TextBox 13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6" name="Εικόνα 1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Ορθογώνιο 8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2" name="Εικόνα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8" name="Ορθογώνιο 7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0" name="Εικόνα 9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1" name="Εικόνα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297327"/>
            <a:ext cx="5111750" cy="384042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1" y="1297327"/>
            <a:ext cx="3008313" cy="3840427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/>
            </a:lvl1pPr>
          </a:lstStyle>
          <a:p>
            <a:pPr lvl="0"/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3498" y="-57951"/>
            <a:ext cx="9140502" cy="323163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n-US" sz="1000" b="1" dirty="0" smtClean="0">
                <a:solidFill>
                  <a:schemeClr val="bg1"/>
                </a:solidFill>
              </a:rPr>
              <a:t>&lt;</a:t>
            </a:r>
            <a:r>
              <a:rPr lang="el-GR" sz="1000" b="1" dirty="0" smtClean="0">
                <a:solidFill>
                  <a:schemeClr val="bg1"/>
                </a:solidFill>
              </a:rPr>
              <a:t>Τίτλος</a:t>
            </a:r>
            <a:r>
              <a:rPr lang="el-GR" sz="1000" b="1" baseline="0" dirty="0" smtClean="0">
                <a:solidFill>
                  <a:schemeClr val="bg1"/>
                </a:solidFill>
              </a:rPr>
              <a:t> Μαθήματος&gt;</a:t>
            </a:r>
            <a:r>
              <a:rPr lang="el-GR" sz="1000" b="1" dirty="0" smtClean="0">
                <a:solidFill>
                  <a:schemeClr val="bg1"/>
                </a:solidFill>
              </a:rPr>
              <a:t> - </a:t>
            </a:r>
            <a:r>
              <a:rPr lang="el-GR" sz="1000" dirty="0" smtClean="0">
                <a:solidFill>
                  <a:schemeClr val="bg1"/>
                </a:solidFill>
              </a:rPr>
              <a:t>&lt;Τίτλος Ενότητα&gt;, &lt;ΤΜΗΜΑ&gt;, </a:t>
            </a:r>
            <a:r>
              <a:rPr lang="el-GR" sz="1000" dirty="0">
                <a:solidFill>
                  <a:schemeClr val="bg1"/>
                </a:solidFill>
              </a:rPr>
              <a:t>ΤΕΙ ΗΠΕΙΡΟΥ </a:t>
            </a:r>
            <a:r>
              <a:rPr lang="el-GR" sz="10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06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8464" y="0"/>
            <a:ext cx="364880" cy="317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297327"/>
            <a:ext cx="5486400" cy="2880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4297660"/>
            <a:ext cx="5486400" cy="845840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‹#›</a:t>
            </a:fld>
            <a:endParaRPr lang="el-GR"/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28000"/>
            <a:ext cx="8229600" cy="9540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>
                <a:solidFill>
                  <a:srgbClr val="C00000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12" name="Ορθογώνιο 11"/>
          <p:cNvSpPr/>
          <p:nvPr userDrawn="1"/>
        </p:nvSpPr>
        <p:spPr>
          <a:xfrm>
            <a:off x="0" y="8326"/>
            <a:ext cx="9144000" cy="193431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 sz="160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4" name="Εικόνα 1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36512" y="-14"/>
            <a:ext cx="213458" cy="324000"/>
          </a:xfrm>
          <a:prstGeom prst="rect">
            <a:avLst/>
          </a:prstGeom>
        </p:spPr>
      </p:pic>
      <p:pic>
        <p:nvPicPr>
          <p:cNvPr id="15" name="Εικόνα 1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87640" y="0"/>
            <a:ext cx="364880" cy="317287"/>
          </a:xfrm>
          <a:prstGeom prst="rect">
            <a:avLst/>
          </a:prstGeom>
        </p:spPr>
      </p:pic>
      <p:sp>
        <p:nvSpPr>
          <p:cNvPr id="10" name="Τίτλος 1"/>
          <p:cNvSpPr txBox="1">
            <a:spLocks/>
          </p:cNvSpPr>
          <p:nvPr userDrawn="1"/>
        </p:nvSpPr>
        <p:spPr>
          <a:xfrm>
            <a:off x="-8764" y="248816"/>
            <a:ext cx="9161529" cy="952500"/>
          </a:xfrm>
          <a:prstGeom prst="rect">
            <a:avLst/>
          </a:prstGeom>
          <a:solidFill>
            <a:schemeClr val="accent1">
              <a:alpha val="10000"/>
            </a:schemeClr>
          </a:solidFill>
          <a:ln>
            <a:noFill/>
          </a:ln>
          <a:effectLst>
            <a:outerShdw blurRad="152400" dist="317500" dir="5400000" sx="90000" sy="-19000" rotWithShape="0">
              <a:srgbClr val="FF0000">
                <a:alpha val="15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l-GR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-36341" y="-36199"/>
            <a:ext cx="9140502" cy="276997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 algn="ctr"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800" b="1" baseline="0" dirty="0" smtClean="0">
                <a:solidFill>
                  <a:schemeClr val="bg1"/>
                </a:solidFill>
              </a:rPr>
              <a:t>Εφαρμογές Η/Υ στη </a:t>
            </a:r>
            <a:r>
              <a:rPr lang="el-GR" sz="800" b="1" baseline="0" dirty="0" err="1" smtClean="0">
                <a:solidFill>
                  <a:schemeClr val="bg1"/>
                </a:solidFill>
              </a:rPr>
              <a:t>Λογοπαθολογία</a:t>
            </a:r>
            <a:r>
              <a:rPr lang="el-GR" sz="800" b="1" dirty="0" smtClean="0">
                <a:solidFill>
                  <a:schemeClr val="bg1"/>
                </a:solidFill>
              </a:rPr>
              <a:t> -</a:t>
            </a:r>
            <a:r>
              <a:rPr lang="el-GR" sz="800" b="1" baseline="0" dirty="0" smtClean="0">
                <a:solidFill>
                  <a:schemeClr val="bg1"/>
                </a:solidFill>
              </a:rPr>
              <a:t> </a:t>
            </a:r>
            <a:r>
              <a:rPr lang="el-GR" sz="800" b="0" baseline="0" dirty="0" smtClean="0">
                <a:solidFill>
                  <a:schemeClr val="bg1"/>
                </a:solidFill>
              </a:rPr>
              <a:t>Ο H/Y ως εργαλείο μάθησης για </a:t>
            </a:r>
            <a:r>
              <a:rPr lang="el-GR" sz="800" b="0" baseline="0" dirty="0" smtClean="0">
                <a:solidFill>
                  <a:schemeClr val="bg1"/>
                </a:solidFill>
              </a:rPr>
              <a:t> ενήλικες </a:t>
            </a:r>
            <a:r>
              <a:rPr lang="el-GR" sz="800" b="0" baseline="0" dirty="0" smtClean="0">
                <a:solidFill>
                  <a:schemeClr val="bg1"/>
                </a:solidFill>
              </a:rPr>
              <a:t>στην κλινική </a:t>
            </a:r>
            <a:r>
              <a:rPr lang="el-GR" sz="800" b="0" baseline="0" dirty="0" err="1" smtClean="0">
                <a:solidFill>
                  <a:schemeClr val="bg1"/>
                </a:solidFill>
              </a:rPr>
              <a:t>λογοθεραπευτική</a:t>
            </a:r>
            <a:r>
              <a:rPr lang="el-GR" sz="800" b="0" baseline="0" dirty="0" smtClean="0">
                <a:solidFill>
                  <a:schemeClr val="bg1"/>
                </a:solidFill>
              </a:rPr>
              <a:t> πράξη</a:t>
            </a:r>
            <a:r>
              <a:rPr lang="el-GR" sz="800" dirty="0" smtClean="0">
                <a:solidFill>
                  <a:schemeClr val="bg1"/>
                </a:solidFill>
              </a:rPr>
              <a:t>, </a:t>
            </a:r>
            <a:r>
              <a:rPr lang="el-GR" sz="800" dirty="0" smtClean="0">
                <a:solidFill>
                  <a:schemeClr val="bg1"/>
                </a:solidFill>
              </a:rPr>
              <a:t>ΤΜ.</a:t>
            </a:r>
            <a:r>
              <a:rPr lang="el-GR" sz="800" baseline="0" dirty="0" smtClean="0">
                <a:solidFill>
                  <a:schemeClr val="bg1"/>
                </a:solidFill>
              </a:rPr>
              <a:t> </a:t>
            </a:r>
            <a:r>
              <a:rPr lang="el-GR" sz="800" baseline="0" dirty="0" smtClean="0">
                <a:solidFill>
                  <a:schemeClr val="bg1"/>
                </a:solidFill>
              </a:rPr>
              <a:t>ΛΟΓΟΘΕΡΑΠΕΙΑΣ</a:t>
            </a:r>
            <a:r>
              <a:rPr lang="el-GR" sz="800" dirty="0" smtClean="0">
                <a:solidFill>
                  <a:schemeClr val="bg1"/>
                </a:solidFill>
              </a:rPr>
              <a:t>, </a:t>
            </a:r>
            <a:r>
              <a:rPr lang="el-GR" sz="800" dirty="0">
                <a:solidFill>
                  <a:schemeClr val="bg1"/>
                </a:solidFill>
              </a:rPr>
              <a:t>ΤΕΙ ΗΠΕΙΡΟΥ </a:t>
            </a:r>
            <a:r>
              <a:rPr lang="el-GR" sz="8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28865"/>
            <a:ext cx="8229600" cy="952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333500"/>
            <a:ext cx="8229600" cy="377163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5296959"/>
            <a:ext cx="21336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53C4726A-630D-4CB4-B088-BAB00F4188E9}" type="slidenum">
              <a:rPr lang="el-GR" smtClean="0"/>
              <a:pPr/>
              <a:t>‹#›</a:t>
            </a:fld>
            <a:endParaRPr lang="el-GR" dirty="0"/>
          </a:p>
        </p:txBody>
      </p:sp>
      <p:sp>
        <p:nvSpPr>
          <p:cNvPr id="9" name="Θέση αριθμού διαφάνειας 3"/>
          <p:cNvSpPr txBox="1">
            <a:spLocks/>
          </p:cNvSpPr>
          <p:nvPr userDrawn="1"/>
        </p:nvSpPr>
        <p:spPr bwMode="auto">
          <a:xfrm>
            <a:off x="8729256" y="5466151"/>
            <a:ext cx="333105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C6787FC-6543-471B-A41A-5AEEC386B628}" type="slidenum">
              <a:rPr lang="el-GR" altLang="el-GR" sz="1600" smtClean="0">
                <a:solidFill>
                  <a:schemeClr val="bg1"/>
                </a:solidFill>
              </a:rPr>
              <a:pPr algn="r"/>
              <a:t>‹#›</a:t>
            </a:fld>
            <a:endParaRPr lang="el-GR" altLang="el-GR" sz="1600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class.teiep.gr/courses/LOGO123/" TargetMode="Externa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hyperlink" Target="http://creativecommons.org/licenses/by-nc-nd/4.0/deed.el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ostraconmed.com/ostracon-proionta/gnostiki-apokatastasi/rehacom/gia-ton-epaggelmatia/systima/" TargetMode="Externa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Εφαρμογές Η/Υ στη </a:t>
            </a:r>
            <a:r>
              <a:rPr lang="el-GR" dirty="0" err="1" smtClean="0"/>
              <a:t>Λογοπαθολογία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2897167"/>
            <a:ext cx="7776864" cy="1460500"/>
          </a:xfrm>
        </p:spPr>
        <p:txBody>
          <a:bodyPr>
            <a:noAutofit/>
          </a:bodyPr>
          <a:lstStyle/>
          <a:p>
            <a:r>
              <a:rPr lang="el-GR" sz="2800" dirty="0" smtClean="0"/>
              <a:t>Ενότητα 7</a:t>
            </a:r>
            <a:r>
              <a:rPr lang="en-US" sz="2800" dirty="0" smtClean="0"/>
              <a:t> </a:t>
            </a:r>
            <a:r>
              <a:rPr lang="el-GR" sz="2800" dirty="0" smtClean="0"/>
              <a:t>:</a:t>
            </a:r>
            <a:r>
              <a:rPr lang="en-US" sz="2800" dirty="0" smtClean="0"/>
              <a:t> </a:t>
            </a:r>
            <a:r>
              <a:rPr lang="el-GR" sz="2800" b="1" dirty="0"/>
              <a:t>Ο Η/Υ ως εργαλείο μάθησης για ενήλικες στην κλινική </a:t>
            </a:r>
            <a:r>
              <a:rPr lang="el-GR" sz="2800" b="1" dirty="0" err="1"/>
              <a:t>λογοθεραπευτική</a:t>
            </a:r>
            <a:r>
              <a:rPr lang="el-GR" sz="2800" b="1" dirty="0"/>
              <a:t> πράξη</a:t>
            </a:r>
            <a:endParaRPr lang="en-US" sz="2800" dirty="0" smtClean="0"/>
          </a:p>
          <a:p>
            <a:r>
              <a:rPr lang="el-GR" sz="2800" dirty="0" smtClean="0"/>
              <a:t>Ευγενία Τόκη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9746"/>
            <a:ext cx="4310289" cy="854894"/>
          </a:xfrm>
          <a:prstGeom prst="rect">
            <a:avLst/>
          </a:prstGeom>
          <a:noFill/>
        </p:spPr>
      </p:pic>
      <p:grpSp>
        <p:nvGrpSpPr>
          <p:cNvPr id="10" name="Ομάδα 9"/>
          <p:cNvGrpSpPr/>
          <p:nvPr/>
        </p:nvGrpSpPr>
        <p:grpSpPr>
          <a:xfrm>
            <a:off x="642158" y="210000"/>
            <a:ext cx="4217874" cy="1147333"/>
            <a:chOff x="642158" y="252000"/>
            <a:chExt cx="4217874" cy="1376800"/>
          </a:xfrm>
        </p:grpSpPr>
        <p:pic>
          <p:nvPicPr>
            <p:cNvPr id="8" name="Εικόνα 7"/>
            <p:cNvPicPr>
              <a:picLocks noChangeAspect="1"/>
            </p:cNvPicPr>
            <p:nvPr/>
          </p:nvPicPr>
          <p:blipFill rotWithShape="1">
            <a:blip r:embed="rId5"/>
            <a:srcRect t="-11106" b="11106"/>
            <a:stretch/>
          </p:blipFill>
          <p:spPr>
            <a:xfrm>
              <a:off x="642158" y="252000"/>
              <a:ext cx="905506" cy="1374430"/>
            </a:xfrm>
            <a:prstGeom prst="rect">
              <a:avLst/>
            </a:prstGeom>
          </p:spPr>
        </p:pic>
        <p:sp>
          <p:nvSpPr>
            <p:cNvPr id="9" name="TextBox 8"/>
            <p:cNvSpPr txBox="1"/>
            <p:nvPr/>
          </p:nvSpPr>
          <p:spPr>
            <a:xfrm>
              <a:off x="1619672" y="404664"/>
              <a:ext cx="3240360" cy="1224136"/>
            </a:xfrm>
            <a:prstGeom prst="rect">
              <a:avLst/>
            </a:prstGeom>
          </p:spPr>
          <p:txBody>
            <a:bodyPr vert="horz" wrap="square" lIns="91440" tIns="45720" rIns="91440" bIns="45720" rtlCol="0" anchor="ctr">
              <a:noAutofit/>
            </a:bodyPr>
            <a:lstStyle/>
            <a:p>
              <a:pPr>
                <a:lnSpc>
                  <a:spcPts val="2600"/>
                </a:lnSpc>
              </a:pPr>
              <a:r>
                <a:rPr lang="el-GR" sz="2000" dirty="0" smtClean="0"/>
                <a:t>Ελληνική Δημοκρατία</a:t>
              </a:r>
            </a:p>
            <a:p>
              <a:pPr>
                <a:lnSpc>
                  <a:spcPts val="2600"/>
                </a:lnSpc>
              </a:pPr>
              <a:r>
                <a:rPr lang="el-GR" sz="2000" dirty="0" smtClean="0"/>
                <a:t>Τεχνολογικό Εκπαιδευτικό Ίδρυμα Ηπείρου</a:t>
              </a:r>
              <a:endParaRPr lang="en-GB" sz="2000" dirty="0" smtClean="0"/>
            </a:p>
          </p:txBody>
        </p:sp>
      </p:grpSp>
    </p:spTree>
    <p:extLst>
      <p:ext uri="{BB962C8B-B14F-4D97-AF65-F5344CB8AC3E}">
        <p14:creationId xmlns:p14="http://schemas.microsoft.com/office/powerpoint/2010/main" val="342819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Προσοχή - Ε</a:t>
            </a:r>
            <a:r>
              <a:rPr lang="el-GR" dirty="0" smtClean="0"/>
              <a:t>γρήγορση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επιλύει </a:t>
            </a:r>
            <a:r>
              <a:rPr lang="el-GR" dirty="0"/>
              <a:t>θέματα απλής οπτικής </a:t>
            </a:r>
            <a:r>
              <a:rPr lang="el-GR" dirty="0" smtClean="0"/>
              <a:t>σύγκρισης</a:t>
            </a:r>
            <a:endParaRPr lang="el-GR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6" y="2304177"/>
            <a:ext cx="4248472" cy="3172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22226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Προσοχή - </a:t>
            </a:r>
            <a:r>
              <a:rPr lang="el-GR" dirty="0" smtClean="0"/>
              <a:t>Εγρήγορση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διαταραχές στη </a:t>
            </a:r>
            <a:r>
              <a:rPr lang="el-GR" dirty="0"/>
              <a:t>μακροπρόθεσμη </a:t>
            </a:r>
            <a:r>
              <a:rPr lang="el-GR" dirty="0" smtClean="0"/>
              <a:t>/ διαρκή </a:t>
            </a:r>
            <a:r>
              <a:rPr lang="el-GR" dirty="0"/>
              <a:t>εγρήγορση διαφόρων </a:t>
            </a:r>
            <a:r>
              <a:rPr lang="el-GR" dirty="0" smtClean="0"/>
              <a:t>αιτιολογιών </a:t>
            </a:r>
          </a:p>
          <a:p>
            <a:r>
              <a:rPr lang="el-GR" dirty="0" smtClean="0"/>
              <a:t>περιπτώσεις διαταραχών </a:t>
            </a:r>
            <a:r>
              <a:rPr lang="el-GR" dirty="0"/>
              <a:t>της διατηρητέας </a:t>
            </a:r>
            <a:r>
              <a:rPr lang="el-GR" dirty="0" smtClean="0"/>
              <a:t>προσοχής: </a:t>
            </a:r>
          </a:p>
          <a:p>
            <a:pPr lvl="1"/>
            <a:r>
              <a:rPr lang="el-GR" dirty="0" smtClean="0"/>
              <a:t>Ασθενείς </a:t>
            </a:r>
            <a:r>
              <a:rPr lang="el-GR" dirty="0"/>
              <a:t>με αγγειακές βλάβες του </a:t>
            </a:r>
            <a:r>
              <a:rPr lang="el-GR" dirty="0" smtClean="0"/>
              <a:t>εγκεφάλου </a:t>
            </a:r>
          </a:p>
          <a:p>
            <a:pPr lvl="1"/>
            <a:r>
              <a:rPr lang="el-GR" dirty="0" err="1" smtClean="0"/>
              <a:t>κρανιοεγκεφαλικές</a:t>
            </a:r>
            <a:r>
              <a:rPr lang="el-GR" dirty="0" smtClean="0"/>
              <a:t> </a:t>
            </a:r>
            <a:r>
              <a:rPr lang="el-GR" dirty="0"/>
              <a:t>κακώσεις </a:t>
            </a:r>
            <a:endParaRPr lang="el-GR" dirty="0" smtClean="0"/>
          </a:p>
          <a:p>
            <a:pPr lvl="1"/>
            <a:r>
              <a:rPr lang="el-GR" dirty="0" smtClean="0"/>
              <a:t>άνοια </a:t>
            </a:r>
          </a:p>
          <a:p>
            <a:pPr lvl="1"/>
            <a:r>
              <a:rPr lang="el-GR" dirty="0" smtClean="0"/>
              <a:t>περιπτώσεις ατόμων τρίτης </a:t>
            </a:r>
            <a:r>
              <a:rPr lang="el-GR" dirty="0"/>
              <a:t>ηλικίας, </a:t>
            </a:r>
            <a:r>
              <a:rPr lang="el-GR" dirty="0" smtClean="0"/>
              <a:t>για τη </a:t>
            </a:r>
            <a:r>
              <a:rPr lang="el-GR" dirty="0"/>
              <a:t>βελτίωση </a:t>
            </a:r>
            <a:r>
              <a:rPr lang="el-GR" dirty="0" smtClean="0"/>
              <a:t>γνωστικών ικανοτήτων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5919745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Προσοχή </a:t>
            </a:r>
            <a:r>
              <a:rPr lang="el-GR" dirty="0"/>
              <a:t>- Χωροταξικές Λειτουργίες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 smtClean="0"/>
              <a:t>ικανότητας αντίληψης αντικειμένων και μεγεθών στο χώρο. Εκτίμηση:</a:t>
            </a:r>
          </a:p>
          <a:p>
            <a:pPr lvl="1"/>
            <a:r>
              <a:rPr lang="el-GR" dirty="0" smtClean="0"/>
              <a:t>θέσης</a:t>
            </a:r>
            <a:r>
              <a:rPr lang="el-GR" dirty="0"/>
              <a:t>, </a:t>
            </a:r>
            <a:endParaRPr lang="el-GR" dirty="0" smtClean="0"/>
          </a:p>
          <a:p>
            <a:pPr lvl="1"/>
            <a:r>
              <a:rPr lang="el-GR" dirty="0" smtClean="0"/>
              <a:t>γωνίας</a:t>
            </a:r>
            <a:r>
              <a:rPr lang="el-GR" dirty="0"/>
              <a:t>, </a:t>
            </a:r>
            <a:endParaRPr lang="el-GR" dirty="0" smtClean="0"/>
          </a:p>
          <a:p>
            <a:pPr lvl="1"/>
            <a:r>
              <a:rPr lang="el-GR" dirty="0" smtClean="0"/>
              <a:t>διαστάσεων</a:t>
            </a:r>
            <a:endParaRPr lang="el-GR" dirty="0"/>
          </a:p>
          <a:p>
            <a:pPr lvl="1"/>
            <a:r>
              <a:rPr lang="el-GR" dirty="0"/>
              <a:t>μονοδιάστατων και δισδιάστατων αντικείμενων </a:t>
            </a:r>
            <a:endParaRPr lang="el-GR" dirty="0" smtClean="0"/>
          </a:p>
          <a:p>
            <a:pPr lvl="1"/>
            <a:r>
              <a:rPr lang="el-GR" dirty="0" smtClean="0"/>
              <a:t>συσχέτισης </a:t>
            </a:r>
            <a:r>
              <a:rPr lang="el-GR" dirty="0"/>
              <a:t>μεγεθών</a:t>
            </a:r>
          </a:p>
        </p:txBody>
      </p:sp>
    </p:spTree>
    <p:extLst>
      <p:ext uri="{BB962C8B-B14F-4D97-AF65-F5344CB8AC3E}">
        <p14:creationId xmlns:p14="http://schemas.microsoft.com/office/powerpoint/2010/main" val="23809368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Προσοχή </a:t>
            </a:r>
            <a:r>
              <a:rPr lang="el-GR" dirty="0"/>
              <a:t>- Χωροταξικές Λειτουργίες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l-GR" dirty="0" smtClean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4032" y="2054820"/>
            <a:ext cx="3995936" cy="301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4171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Προσοχή </a:t>
            </a:r>
            <a:r>
              <a:rPr lang="el-GR" dirty="0"/>
              <a:t>- Χωροταξικές Λειτουργίες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dirty="0" smtClean="0"/>
              <a:t>κατάλληλη για </a:t>
            </a:r>
            <a:r>
              <a:rPr lang="el-GR" dirty="0"/>
              <a:t>χρήση από εκπαιδευόμενους με περιορισμένες ικανότητες ή και </a:t>
            </a:r>
            <a:r>
              <a:rPr lang="el-GR" dirty="0" smtClean="0"/>
              <a:t>ανικανότητα ανάγνωσης</a:t>
            </a:r>
            <a:endParaRPr lang="el-GR" dirty="0"/>
          </a:p>
          <a:p>
            <a:r>
              <a:rPr lang="el-GR" dirty="0" smtClean="0"/>
              <a:t>οπτικό-χωροταξικές </a:t>
            </a:r>
            <a:r>
              <a:rPr lang="el-GR" dirty="0"/>
              <a:t>ικανότητες </a:t>
            </a:r>
            <a:r>
              <a:rPr lang="el-GR" dirty="0" smtClean="0"/>
              <a:t>είναι γνωστικές ικανότητες</a:t>
            </a:r>
            <a:endParaRPr lang="el-GR" dirty="0"/>
          </a:p>
          <a:p>
            <a:r>
              <a:rPr lang="el-GR" dirty="0" smtClean="0"/>
              <a:t>η </a:t>
            </a:r>
            <a:r>
              <a:rPr lang="el-GR" dirty="0"/>
              <a:t>ικανότητα προσοχής, </a:t>
            </a:r>
            <a:r>
              <a:rPr lang="el-GR" dirty="0" smtClean="0"/>
              <a:t>έχει συσχέτιση </a:t>
            </a:r>
            <a:r>
              <a:rPr lang="el-GR" dirty="0"/>
              <a:t>με την ικανότητα για αφηρημένη </a:t>
            </a:r>
            <a:r>
              <a:rPr lang="el-GR" dirty="0" smtClean="0"/>
              <a:t>σκέψη </a:t>
            </a:r>
          </a:p>
          <a:p>
            <a:r>
              <a:rPr lang="el-GR" dirty="0" smtClean="0"/>
              <a:t>Η </a:t>
            </a:r>
            <a:r>
              <a:rPr lang="el-GR" dirty="0"/>
              <a:t>δραστηριότητα δεν ενδείκνυται </a:t>
            </a:r>
            <a:r>
              <a:rPr lang="el-GR" dirty="0" smtClean="0"/>
              <a:t>για ασθενείς </a:t>
            </a:r>
            <a:r>
              <a:rPr lang="el-GR" dirty="0"/>
              <a:t>με σοβαρές διαταραχές νοητικών ικανοτήτων και ειδικά της προσοχής</a:t>
            </a:r>
          </a:p>
        </p:txBody>
      </p:sp>
    </p:spTree>
    <p:extLst>
      <p:ext uri="{BB962C8B-B14F-4D97-AF65-F5344CB8AC3E}">
        <p14:creationId xmlns:p14="http://schemas.microsoft.com/office/powerpoint/2010/main" val="2901734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Προσοχή – 3</a:t>
            </a:r>
            <a:r>
              <a:rPr lang="en-US" dirty="0" smtClean="0"/>
              <a:t>D</a:t>
            </a:r>
            <a:r>
              <a:rPr lang="el-GR" dirty="0" smtClean="0"/>
              <a:t> </a:t>
            </a:r>
            <a:r>
              <a:rPr lang="el-GR" dirty="0" err="1" smtClean="0"/>
              <a:t>Οπτικο</a:t>
            </a:r>
            <a:r>
              <a:rPr lang="el-GR" dirty="0" smtClean="0"/>
              <a:t>-Χωροταξική </a:t>
            </a:r>
            <a:r>
              <a:rPr lang="el-GR" dirty="0"/>
              <a:t>Ικανότητα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3</a:t>
            </a:r>
            <a:r>
              <a:rPr lang="en-US" sz="2800" dirty="0" smtClean="0"/>
              <a:t>D </a:t>
            </a:r>
            <a:r>
              <a:rPr lang="el-GR" sz="2800" dirty="0" smtClean="0"/>
              <a:t>οπτική ανασύνθεση </a:t>
            </a:r>
            <a:r>
              <a:rPr lang="el-GR" sz="2800" dirty="0"/>
              <a:t>αντικειμένων</a:t>
            </a:r>
            <a:r>
              <a:rPr lang="el-GR" sz="2800" dirty="0" smtClean="0"/>
              <a:t>:</a:t>
            </a:r>
          </a:p>
          <a:p>
            <a:endParaRPr lang="el-GR" sz="2800" dirty="0"/>
          </a:p>
          <a:p>
            <a:endParaRPr lang="el-GR" sz="2800" dirty="0" smtClean="0"/>
          </a:p>
          <a:p>
            <a:endParaRPr lang="el-GR" sz="2800" dirty="0"/>
          </a:p>
          <a:p>
            <a:endParaRPr lang="el-GR" sz="2800" dirty="0" smtClean="0"/>
          </a:p>
          <a:p>
            <a:endParaRPr lang="el-GR" sz="2800" dirty="0" smtClean="0"/>
          </a:p>
          <a:p>
            <a:endParaRPr lang="el-GR" sz="2800" dirty="0"/>
          </a:p>
          <a:p>
            <a:pPr marL="0" indent="0">
              <a:buNone/>
            </a:pPr>
            <a:r>
              <a:rPr lang="el-GR" sz="2000" i="1" dirty="0" smtClean="0"/>
              <a:t>Η δραστηριότητα αυτή συνδυάζει </a:t>
            </a:r>
            <a:r>
              <a:rPr lang="el-GR" sz="2000" i="1" dirty="0"/>
              <a:t>και </a:t>
            </a:r>
            <a:r>
              <a:rPr lang="el-GR" sz="2000" i="1" dirty="0" smtClean="0"/>
              <a:t>ικανότητες </a:t>
            </a:r>
            <a:r>
              <a:rPr lang="el-GR" sz="2000" i="1" dirty="0"/>
              <a:t>όπως </a:t>
            </a:r>
            <a:r>
              <a:rPr lang="el-GR" sz="2000" i="1" dirty="0" smtClean="0"/>
              <a:t>μνήμη &amp; προσοχή</a:t>
            </a:r>
            <a:endParaRPr lang="el-GR" sz="2000" i="1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39752" y="1998299"/>
            <a:ext cx="4165061" cy="3106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81698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3D </a:t>
            </a:r>
            <a:r>
              <a:rPr lang="el-GR" dirty="0" smtClean="0"/>
              <a:t>Χωροταξικές </a:t>
            </a:r>
            <a:r>
              <a:rPr lang="el-GR" dirty="0"/>
              <a:t>Λειτουργίες 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δυσκολίες στην αντίληψη και κατανόηση </a:t>
            </a:r>
            <a:r>
              <a:rPr lang="el-GR" sz="2800" dirty="0" smtClean="0"/>
              <a:t>λέξεων</a:t>
            </a:r>
            <a:endParaRPr lang="el-GR" sz="2800" dirty="0"/>
          </a:p>
          <a:p>
            <a:r>
              <a:rPr lang="el-GR" sz="2800" dirty="0"/>
              <a:t>Η χωροταξική αντίληψη αποτελεί μια από τις πιο πολύπλοκες γνωστικές </a:t>
            </a:r>
            <a:r>
              <a:rPr lang="el-GR" sz="2800" dirty="0" smtClean="0"/>
              <a:t>λειτουργίες</a:t>
            </a:r>
            <a:endParaRPr lang="el-GR" sz="2800" dirty="0"/>
          </a:p>
          <a:p>
            <a:r>
              <a:rPr lang="el-GR" sz="2800" dirty="0"/>
              <a:t>Απαιτεί βασικές ικανότητες προσοχής και έχει αποδειχθεί ότι συσχετίζεται και με </a:t>
            </a:r>
            <a:r>
              <a:rPr lang="el-GR" sz="2800" dirty="0" smtClean="0"/>
              <a:t>την</a:t>
            </a:r>
            <a:r>
              <a:rPr lang="en-US" sz="2800" dirty="0" smtClean="0"/>
              <a:t> </a:t>
            </a:r>
            <a:r>
              <a:rPr lang="el-GR" sz="2800" dirty="0" smtClean="0"/>
              <a:t>ικανότητα </a:t>
            </a:r>
            <a:r>
              <a:rPr lang="el-GR" sz="2800" dirty="0"/>
              <a:t>για αφηρημένη </a:t>
            </a:r>
            <a:r>
              <a:rPr lang="el-GR" sz="2800" dirty="0" smtClean="0"/>
              <a:t>τεκμηρίωση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2788379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Προσοχή </a:t>
            </a:r>
            <a:r>
              <a:rPr lang="el-GR" dirty="0" smtClean="0"/>
              <a:t>&amp; Μνήμη </a:t>
            </a:r>
            <a:r>
              <a:rPr lang="el-GR" dirty="0"/>
              <a:t>- Αντίδραση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 smtClean="0"/>
              <a:t>αντίδραση </a:t>
            </a:r>
            <a:r>
              <a:rPr lang="el-GR" sz="2800" dirty="0"/>
              <a:t>σε ένα </a:t>
            </a:r>
            <a:r>
              <a:rPr lang="el-GR" sz="2800" dirty="0" smtClean="0"/>
              <a:t>ή περισσότερα </a:t>
            </a:r>
            <a:r>
              <a:rPr lang="el-GR" sz="2800" dirty="0"/>
              <a:t>οπτικά ερεθίσματα ως προς τη ταχύτητα και την ακρίβεια</a:t>
            </a:r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952" y="2353444"/>
            <a:ext cx="4112096" cy="3070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369670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Προσοχή &amp; Μνήμη - Αντίδραση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για </a:t>
            </a:r>
            <a:r>
              <a:rPr lang="el-GR" sz="2800" dirty="0"/>
              <a:t>άτομα με μειωμένη ταχύτητα αντίδρασης λόγω </a:t>
            </a:r>
            <a:r>
              <a:rPr lang="el-GR" sz="2800" dirty="0" smtClean="0"/>
              <a:t>διαταραχής του </a:t>
            </a:r>
            <a:r>
              <a:rPr lang="el-GR" sz="2800" dirty="0"/>
              <a:t>κεντρικού νευρικού συστήματος. </a:t>
            </a:r>
            <a:endParaRPr lang="el-GR" sz="2800" dirty="0" smtClean="0"/>
          </a:p>
          <a:p>
            <a:r>
              <a:rPr lang="el-GR" sz="2800" dirty="0" smtClean="0"/>
              <a:t>μείωση </a:t>
            </a:r>
            <a:r>
              <a:rPr lang="el-GR" sz="2800" dirty="0"/>
              <a:t>στην ταχύτητα αντίδρασης </a:t>
            </a:r>
            <a:r>
              <a:rPr lang="el-GR" sz="2800" dirty="0" smtClean="0"/>
              <a:t>παρατηρείται σε περιστατικά:</a:t>
            </a:r>
          </a:p>
          <a:p>
            <a:pPr lvl="1">
              <a:spcBef>
                <a:spcPts val="0"/>
              </a:spcBef>
            </a:pPr>
            <a:r>
              <a:rPr lang="el-GR" dirty="0" smtClean="0"/>
              <a:t>διάχυτης </a:t>
            </a:r>
            <a:r>
              <a:rPr lang="el-GR" dirty="0"/>
              <a:t>εγκεφαλικής βλάβης </a:t>
            </a:r>
            <a:endParaRPr lang="el-GR" dirty="0" smtClean="0"/>
          </a:p>
          <a:p>
            <a:pPr lvl="1">
              <a:spcBef>
                <a:spcPts val="0"/>
              </a:spcBef>
            </a:pPr>
            <a:r>
              <a:rPr lang="el-GR" dirty="0" smtClean="0"/>
              <a:t>σε </a:t>
            </a:r>
            <a:r>
              <a:rPr lang="el-GR" dirty="0"/>
              <a:t>μετωπιαίες </a:t>
            </a:r>
            <a:r>
              <a:rPr lang="el-GR" dirty="0" smtClean="0"/>
              <a:t>και προμετωπιαίες βλάβες, π.χ.:  </a:t>
            </a:r>
            <a:endParaRPr lang="el-GR" dirty="0"/>
          </a:p>
          <a:p>
            <a:pPr lvl="2">
              <a:spcBef>
                <a:spcPts val="0"/>
              </a:spcBef>
            </a:pPr>
            <a:r>
              <a:rPr lang="el-GR" sz="2000" dirty="0" smtClean="0"/>
              <a:t>άνοιες</a:t>
            </a:r>
            <a:r>
              <a:rPr lang="el-GR" sz="2000" dirty="0"/>
              <a:t>, </a:t>
            </a:r>
            <a:endParaRPr lang="el-GR" sz="2000" dirty="0" smtClean="0"/>
          </a:p>
          <a:p>
            <a:pPr lvl="2">
              <a:spcBef>
                <a:spcPts val="0"/>
              </a:spcBef>
            </a:pPr>
            <a:r>
              <a:rPr lang="el-GR" sz="2000" dirty="0" smtClean="0"/>
              <a:t>εγκεφαλικές </a:t>
            </a:r>
            <a:r>
              <a:rPr lang="el-GR" sz="2000" dirty="0"/>
              <a:t>κακώσεις, </a:t>
            </a:r>
            <a:endParaRPr lang="el-GR" sz="2000" dirty="0" smtClean="0"/>
          </a:p>
          <a:p>
            <a:pPr lvl="2">
              <a:spcBef>
                <a:spcPts val="0"/>
              </a:spcBef>
            </a:pPr>
            <a:r>
              <a:rPr lang="el-GR" sz="2000" dirty="0" smtClean="0"/>
              <a:t>ισχαιμικά εγκεφαλικά επεισόδια</a:t>
            </a:r>
            <a:r>
              <a:rPr lang="el-GR" sz="2000" dirty="0"/>
              <a:t>, </a:t>
            </a:r>
            <a:endParaRPr lang="el-GR" sz="2000" dirty="0" smtClean="0"/>
          </a:p>
          <a:p>
            <a:pPr lvl="2">
              <a:spcBef>
                <a:spcPts val="0"/>
              </a:spcBef>
            </a:pPr>
            <a:r>
              <a:rPr lang="el-GR" sz="2000" dirty="0" smtClean="0"/>
              <a:t>όγκους</a:t>
            </a:r>
            <a:r>
              <a:rPr lang="el-GR" sz="2000" dirty="0"/>
              <a:t>, </a:t>
            </a:r>
            <a:r>
              <a:rPr lang="el-GR" sz="2000" dirty="0" smtClean="0"/>
              <a:t>κ.λπ.</a:t>
            </a:r>
          </a:p>
        </p:txBody>
      </p:sp>
    </p:spTree>
    <p:extLst>
      <p:ext uri="{BB962C8B-B14F-4D97-AF65-F5344CB8AC3E}">
        <p14:creationId xmlns:p14="http://schemas.microsoft.com/office/powerpoint/2010/main" val="17398105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928992" cy="952500"/>
          </a:xfrm>
        </p:spPr>
        <p:txBody>
          <a:bodyPr>
            <a:normAutofit fontScale="90000"/>
          </a:bodyPr>
          <a:lstStyle/>
          <a:p>
            <a:r>
              <a:rPr lang="el-GR" dirty="0" smtClean="0"/>
              <a:t>Προσοχή </a:t>
            </a:r>
            <a:r>
              <a:rPr lang="el-GR" dirty="0"/>
              <a:t>- </a:t>
            </a:r>
            <a:r>
              <a:rPr lang="el-GR" dirty="0" err="1"/>
              <a:t>Οπτικο</a:t>
            </a:r>
            <a:r>
              <a:rPr lang="el-GR" dirty="0"/>
              <a:t>-Χωροταξική Ικανότητα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οπτική ανασύνθεση </a:t>
            </a:r>
            <a:r>
              <a:rPr lang="el-GR" sz="2800" dirty="0"/>
              <a:t>αντικειμένων</a:t>
            </a:r>
            <a:r>
              <a:rPr lang="el-GR" sz="2800" dirty="0" smtClean="0"/>
              <a:t>:</a:t>
            </a:r>
          </a:p>
          <a:p>
            <a:endParaRPr lang="el-GR" sz="2800" dirty="0"/>
          </a:p>
          <a:p>
            <a:endParaRPr lang="el-GR" sz="2800" dirty="0" smtClean="0"/>
          </a:p>
          <a:p>
            <a:endParaRPr lang="el-GR" sz="2800" dirty="0"/>
          </a:p>
          <a:p>
            <a:endParaRPr lang="el-GR" sz="2800" dirty="0" smtClean="0"/>
          </a:p>
          <a:p>
            <a:endParaRPr lang="el-GR" sz="2800" dirty="0" smtClean="0"/>
          </a:p>
          <a:p>
            <a:endParaRPr lang="el-GR" sz="2800" dirty="0"/>
          </a:p>
          <a:p>
            <a:pPr marL="0" indent="0">
              <a:buNone/>
            </a:pPr>
            <a:r>
              <a:rPr lang="el-GR" sz="2000" i="1" dirty="0" smtClean="0"/>
              <a:t>Η δραστηριότητα αυτή συνδυάζει </a:t>
            </a:r>
            <a:r>
              <a:rPr lang="el-GR" sz="2000" i="1" dirty="0"/>
              <a:t>και </a:t>
            </a:r>
            <a:r>
              <a:rPr lang="el-GR" sz="2000" i="1" dirty="0" smtClean="0"/>
              <a:t>ικανότητες </a:t>
            </a:r>
            <a:r>
              <a:rPr lang="el-GR" sz="2000" i="1" dirty="0"/>
              <a:t>όπως </a:t>
            </a:r>
            <a:r>
              <a:rPr lang="el-GR" sz="2000" i="1" dirty="0" smtClean="0"/>
              <a:t>μνήμη &amp; προσοχή</a:t>
            </a:r>
            <a:endParaRPr lang="el-GR" sz="2000" i="1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065412"/>
            <a:ext cx="4228942" cy="3109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9213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1345332"/>
            <a:ext cx="7776864" cy="2702345"/>
          </a:xfrm>
        </p:spPr>
        <p:txBody>
          <a:bodyPr>
            <a:noAutofit/>
          </a:bodyPr>
          <a:lstStyle/>
          <a:p>
            <a:pPr algn="l"/>
            <a:r>
              <a:rPr lang="el-GR" sz="2800" dirty="0" smtClean="0"/>
              <a:t>Τμήμα </a:t>
            </a:r>
            <a:r>
              <a:rPr lang="el-GR" sz="2800" dirty="0" err="1" smtClean="0"/>
              <a:t>Λογοθεραπείας</a:t>
            </a:r>
            <a:endParaRPr lang="el-GR" sz="2800" dirty="0" smtClean="0"/>
          </a:p>
          <a:p>
            <a:pPr algn="l"/>
            <a:r>
              <a:rPr lang="el-GR" b="1" dirty="0" smtClean="0"/>
              <a:t>Εφαρμογές Η/Υ στη </a:t>
            </a:r>
            <a:r>
              <a:rPr lang="el-GR" b="1" dirty="0" err="1" smtClean="0"/>
              <a:t>Λογοπαθολογία</a:t>
            </a:r>
            <a:endParaRPr lang="el-GR" b="1" dirty="0"/>
          </a:p>
          <a:p>
            <a:pPr algn="l"/>
            <a:r>
              <a:rPr lang="el-GR" sz="2800" b="1" dirty="0" smtClean="0"/>
              <a:t>Ενότητα 7:</a:t>
            </a:r>
            <a:r>
              <a:rPr lang="en-US" sz="2800" dirty="0" smtClean="0"/>
              <a:t> </a:t>
            </a:r>
            <a:r>
              <a:rPr lang="el-GR" sz="2800" dirty="0"/>
              <a:t>Ο Η/Υ ως εργαλείο μάθησης για ενήλικες στην κλινική </a:t>
            </a:r>
            <a:r>
              <a:rPr lang="el-GR" sz="2800" dirty="0" err="1"/>
              <a:t>λογοθεραπευτική</a:t>
            </a:r>
            <a:r>
              <a:rPr lang="el-GR" sz="2800" dirty="0"/>
              <a:t> πράξη</a:t>
            </a:r>
            <a:endParaRPr lang="el-GR" sz="2800" dirty="0" smtClean="0"/>
          </a:p>
          <a:p>
            <a:pPr algn="l"/>
            <a:endParaRPr lang="en-US" sz="2800" dirty="0" smtClean="0"/>
          </a:p>
          <a:p>
            <a:pPr algn="l">
              <a:lnSpc>
                <a:spcPts val="2600"/>
              </a:lnSpc>
            </a:pPr>
            <a:r>
              <a:rPr lang="el-GR" sz="2800" dirty="0" err="1" smtClean="0">
                <a:solidFill>
                  <a:schemeClr val="tx2">
                    <a:lumMod val="50000"/>
                  </a:schemeClr>
                </a:solidFill>
              </a:rPr>
              <a:t>Τόκη</a:t>
            </a:r>
            <a:r>
              <a:rPr lang="en-US" sz="2800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800" dirty="0" smtClean="0">
                <a:solidFill>
                  <a:schemeClr val="tx2">
                    <a:lumMod val="50000"/>
                  </a:schemeClr>
                </a:solidFill>
              </a:rPr>
              <a:t>Ευγενία,</a:t>
            </a:r>
            <a:r>
              <a:rPr lang="el-GR" sz="2800" dirty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Επίκουρη Καθηγήτρια</a:t>
            </a:r>
            <a:r>
              <a:rPr lang="en-US" sz="2400" i="1" dirty="0" smtClean="0">
                <a:solidFill>
                  <a:schemeClr val="tx2">
                    <a:lumMod val="50000"/>
                  </a:schemeClr>
                </a:solidFill>
              </a:rPr>
              <a:t> </a:t>
            </a:r>
            <a:r>
              <a:rPr lang="el-GR" sz="2400" i="1" dirty="0" smtClean="0">
                <a:solidFill>
                  <a:schemeClr val="tx2">
                    <a:lumMod val="50000"/>
                  </a:schemeClr>
                </a:solidFill>
              </a:rPr>
              <a:t>ΤΕΙ Ηπείρου</a:t>
            </a:r>
          </a:p>
          <a:p>
            <a:pPr algn="l">
              <a:lnSpc>
                <a:spcPts val="2600"/>
              </a:lnSpc>
            </a:pPr>
            <a:r>
              <a:rPr lang="el-GR" sz="2400" dirty="0" smtClean="0">
                <a:solidFill>
                  <a:schemeClr val="tx2">
                    <a:lumMod val="50000"/>
                  </a:schemeClr>
                </a:solidFill>
              </a:rPr>
              <a:t>Ιωάννινα, 2015</a:t>
            </a:r>
          </a:p>
        </p:txBody>
      </p:sp>
      <p:pic>
        <p:nvPicPr>
          <p:cNvPr id="4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4567"/>
            <a:ext cx="1581685" cy="461161"/>
          </a:xfrm>
          <a:prstGeom prst="rect">
            <a:avLst/>
          </a:prstGeom>
        </p:spPr>
      </p:pic>
      <p:pic>
        <p:nvPicPr>
          <p:cNvPr id="5" name="Picture 3" descr="Λογότυπο Επιχειρησιακού Προγράμματος Εκπαίδευση και Δια βίου Μάθηση του Υπουργείου Παιδείας ΕΣΠΑ 2007-2013 με τη σημαία της Ευρωπαϊκής Ένωσης, το οποίο συγχρηματοδοτείται από την Ευρωπαϊκή Ένωση (Ευρωπαϊκό Κοινωνικό Ταμείο) και από εθνικούς πόρους.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91139" y="4657700"/>
            <a:ext cx="4310289" cy="854894"/>
          </a:xfrm>
          <a:prstGeom prst="rect">
            <a:avLst/>
          </a:prstGeom>
          <a:noFill/>
        </p:spPr>
      </p:pic>
      <p:sp>
        <p:nvSpPr>
          <p:cNvPr id="10" name="Τίτλος 1"/>
          <p:cNvSpPr txBox="1">
            <a:spLocks/>
          </p:cNvSpPr>
          <p:nvPr/>
        </p:nvSpPr>
        <p:spPr>
          <a:xfrm>
            <a:off x="0" y="3547"/>
            <a:ext cx="7452320" cy="1023697"/>
          </a:xfrm>
          <a:prstGeom prst="rect">
            <a:avLst/>
          </a:prstGeom>
          <a:solidFill>
            <a:schemeClr val="accent2"/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l-GR" sz="2400" dirty="0" smtClean="0">
                <a:solidFill>
                  <a:schemeClr val="bg1"/>
                </a:solidFill>
              </a:rPr>
              <a:t>Ανοιχτά Ακαδημαϊκά Μαθήματα στο ΤΕΙ Ηπείρου</a:t>
            </a:r>
            <a:endParaRPr lang="el-GR" sz="2400" dirty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48264" y="3547"/>
            <a:ext cx="2214640" cy="1031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671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 err="1" smtClean="0"/>
              <a:t>Οπτικο</a:t>
            </a:r>
            <a:r>
              <a:rPr lang="el-GR" dirty="0" smtClean="0"/>
              <a:t>-Χωροταξική </a:t>
            </a:r>
            <a:r>
              <a:rPr lang="el-GR" dirty="0"/>
              <a:t>Ικανότητα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 smtClean="0"/>
              <a:t>βλάβες </a:t>
            </a:r>
            <a:r>
              <a:rPr lang="el-GR" sz="2800" dirty="0"/>
              <a:t>στο βρεγματικό λοβό </a:t>
            </a:r>
            <a:r>
              <a:rPr lang="el-GR" sz="2800" dirty="0" smtClean="0">
                <a:sym typeface="Wingdings" panose="05000000000000000000" pitchFamily="2" charset="2"/>
              </a:rPr>
              <a:t> </a:t>
            </a:r>
            <a:r>
              <a:rPr lang="el-GR" sz="2800" dirty="0" smtClean="0"/>
              <a:t>αποτέλεσμα </a:t>
            </a:r>
            <a:r>
              <a:rPr lang="el-GR" sz="2800" dirty="0" err="1" smtClean="0"/>
              <a:t>οπτικο</a:t>
            </a:r>
            <a:r>
              <a:rPr lang="el-GR" sz="2800" dirty="0" smtClean="0"/>
              <a:t>-κατασκευαστική απραξία (ήπιο </a:t>
            </a:r>
            <a:r>
              <a:rPr lang="el-GR" sz="2800" dirty="0"/>
              <a:t>ή </a:t>
            </a:r>
            <a:r>
              <a:rPr lang="el-GR" sz="2800" dirty="0" smtClean="0"/>
              <a:t>μέσο) </a:t>
            </a:r>
          </a:p>
          <a:p>
            <a:r>
              <a:rPr lang="el-GR" sz="2800" dirty="0" smtClean="0"/>
              <a:t>ασθενείς </a:t>
            </a:r>
            <a:r>
              <a:rPr lang="el-GR" sz="2800" dirty="0"/>
              <a:t>με οργανικές εγκεφαλικές βλάβες </a:t>
            </a:r>
            <a:r>
              <a:rPr lang="el-GR" sz="2400" dirty="0"/>
              <a:t>(π.χ. χρόνια </a:t>
            </a:r>
            <a:r>
              <a:rPr lang="el-GR" sz="2400" dirty="0" smtClean="0"/>
              <a:t>χρήση αλκοόλ </a:t>
            </a:r>
            <a:r>
              <a:rPr lang="el-GR" sz="2400" dirty="0"/>
              <a:t>και ναρκωτικών ουσιών</a:t>
            </a:r>
            <a:r>
              <a:rPr lang="el-GR" sz="2400" dirty="0" smtClean="0"/>
              <a:t>) </a:t>
            </a:r>
            <a:endParaRPr lang="el-GR" sz="2800" dirty="0" smtClean="0"/>
          </a:p>
          <a:p>
            <a:r>
              <a:rPr lang="el-GR" sz="2800" b="1" dirty="0" smtClean="0">
                <a:solidFill>
                  <a:srgbClr val="FF0000"/>
                </a:solidFill>
              </a:rPr>
              <a:t>ΟΧΙ</a:t>
            </a:r>
            <a:r>
              <a:rPr lang="el-GR" sz="2800" dirty="0" smtClean="0"/>
              <a:t> </a:t>
            </a:r>
            <a:r>
              <a:rPr lang="el-GR" sz="2800" dirty="0" smtClean="0">
                <a:sym typeface="Wingdings" panose="05000000000000000000" pitchFamily="2" charset="2"/>
              </a:rPr>
              <a:t> </a:t>
            </a:r>
            <a:r>
              <a:rPr lang="el-GR" sz="2800" dirty="0" smtClean="0"/>
              <a:t>για σοβαρής </a:t>
            </a:r>
            <a:r>
              <a:rPr lang="el-GR" sz="2800" dirty="0"/>
              <a:t>μορφής απραξία, αμνησία, </a:t>
            </a:r>
            <a:r>
              <a:rPr lang="el-GR" sz="2800" dirty="0" smtClean="0"/>
              <a:t>άνοια και σοβαρές διαταραχές συγκέντρωσης 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2373754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Διάσπαση </a:t>
            </a:r>
            <a:r>
              <a:rPr lang="el-GR" dirty="0" smtClean="0"/>
              <a:t>Προσοχής 1</a:t>
            </a:r>
            <a:endParaRPr lang="en-US" dirty="0"/>
          </a:p>
        </p:txBody>
      </p:sp>
      <p:pic>
        <p:nvPicPr>
          <p:cNvPr id="6" name="Θέση περιεχομένου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09800" y="1447800"/>
            <a:ext cx="4724400" cy="3543300"/>
          </a:xfrm>
          <a:prstGeom prst="rect">
            <a:avLst/>
          </a:prstGeom>
        </p:spPr>
      </p:pic>
      <p:sp>
        <p:nvSpPr>
          <p:cNvPr id="7" name="Ορθογώνιο 6"/>
          <p:cNvSpPr/>
          <p:nvPr/>
        </p:nvSpPr>
        <p:spPr>
          <a:xfrm>
            <a:off x="323528" y="5023502"/>
            <a:ext cx="84249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dirty="0" smtClean="0">
                <a:solidFill>
                  <a:srgbClr val="3B3B3B"/>
                </a:solidFill>
                <a:latin typeface="ArialMT"/>
              </a:rPr>
              <a:t>ρόλος μηχανοδηγού </a:t>
            </a:r>
            <a:r>
              <a:rPr lang="el-GR" dirty="0">
                <a:solidFill>
                  <a:srgbClr val="3B3B3B"/>
                </a:solidFill>
                <a:latin typeface="ArialMT"/>
              </a:rPr>
              <a:t>που </a:t>
            </a:r>
            <a:r>
              <a:rPr lang="el-GR" dirty="0" smtClean="0">
                <a:solidFill>
                  <a:srgbClr val="3B3B3B"/>
                </a:solidFill>
                <a:latin typeface="ArialMT"/>
              </a:rPr>
              <a:t>προσαρμόζει την ταχύτητα </a:t>
            </a:r>
            <a:r>
              <a:rPr lang="el-GR" dirty="0">
                <a:solidFill>
                  <a:srgbClr val="3B3B3B"/>
                </a:solidFill>
                <a:latin typeface="ArialMT"/>
              </a:rPr>
              <a:t>του τρένου και να αντιδρά αντίστοιχα σε πληθώρα </a:t>
            </a:r>
            <a:r>
              <a:rPr lang="el-GR" dirty="0" smtClean="0">
                <a:solidFill>
                  <a:srgbClr val="3B3B3B"/>
                </a:solidFill>
                <a:latin typeface="ArialMT"/>
              </a:rPr>
              <a:t>σημάτων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4834345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Διάσπαση </a:t>
            </a:r>
            <a:r>
              <a:rPr lang="el-GR" dirty="0" smtClean="0"/>
              <a:t>Προσοχής 2</a:t>
            </a:r>
            <a:endParaRPr lang="en-US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1360462"/>
            <a:ext cx="4724400" cy="3543300"/>
          </a:xfrm>
          <a:prstGeom prst="rect">
            <a:avLst/>
          </a:prstGeom>
        </p:spPr>
      </p:pic>
      <p:sp>
        <p:nvSpPr>
          <p:cNvPr id="5" name="Ορθογώνιο 4"/>
          <p:cNvSpPr/>
          <p:nvPr/>
        </p:nvSpPr>
        <p:spPr>
          <a:xfrm>
            <a:off x="755576" y="4925614"/>
            <a:ext cx="23774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dirty="0">
                <a:solidFill>
                  <a:srgbClr val="3B3B3B"/>
                </a:solidFill>
                <a:latin typeface="ArialMT"/>
              </a:rPr>
              <a:t>οδήγηση αυτοκινήτου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8803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Διάσπαση Προσοχής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sz="2800" dirty="0"/>
              <a:t>Δυσχέρεια στη συγκέντρωση της προσοχής σε πολλά ερεθίσματα </a:t>
            </a:r>
            <a:r>
              <a:rPr lang="el-GR" sz="2800" dirty="0" smtClean="0"/>
              <a:t>ταυτόχρονα</a:t>
            </a:r>
            <a:r>
              <a:rPr lang="en-US" sz="2800" dirty="0" smtClean="0"/>
              <a:t> </a:t>
            </a:r>
          </a:p>
          <a:p>
            <a:r>
              <a:rPr lang="el-GR" sz="2800" dirty="0" smtClean="0"/>
              <a:t>Για όλες </a:t>
            </a:r>
            <a:r>
              <a:rPr lang="el-GR" sz="2800" dirty="0"/>
              <a:t>σχεδόν τις διάχυτες εγκεφαλικές βλάβες καθώς και σε </a:t>
            </a:r>
            <a:r>
              <a:rPr lang="el-GR" sz="2800" dirty="0" smtClean="0"/>
              <a:t>τοπικές</a:t>
            </a:r>
            <a:r>
              <a:rPr lang="en-US" sz="2800" dirty="0" smtClean="0"/>
              <a:t> </a:t>
            </a:r>
            <a:r>
              <a:rPr lang="el-GR" sz="2800" dirty="0" smtClean="0"/>
              <a:t>βλάβες </a:t>
            </a:r>
            <a:r>
              <a:rPr lang="el-GR" sz="2800" dirty="0"/>
              <a:t>του δεξιού ημισφαιρίου, ειδικά στα βρεγματικά τμήματα.</a:t>
            </a:r>
          </a:p>
          <a:p>
            <a:r>
              <a:rPr lang="el-GR" sz="2800" dirty="0"/>
              <a:t>Η δραστηριότητα αυτή βασίζεται στη χρήση απλών γραφικών στον υπολογιστή </a:t>
            </a:r>
            <a:r>
              <a:rPr lang="el-GR" sz="2800" dirty="0" smtClean="0"/>
              <a:t>που</a:t>
            </a:r>
            <a:r>
              <a:rPr lang="en-US" sz="2800" dirty="0" smtClean="0"/>
              <a:t> </a:t>
            </a:r>
            <a:r>
              <a:rPr lang="el-GR" sz="2800" dirty="0" smtClean="0"/>
              <a:t>καθιστούν </a:t>
            </a:r>
            <a:r>
              <a:rPr lang="el-GR" sz="2800" dirty="0"/>
              <a:t>την εκπαίδευση ευχάριστη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3691800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Χωροταξική Μνήμη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36827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400" b="1" dirty="0" smtClean="0"/>
              <a:t>Παιχνίδι</a:t>
            </a:r>
            <a:r>
              <a:rPr lang="el-GR" sz="2400" dirty="0" smtClean="0"/>
              <a:t>: κάρτες μνήμης</a:t>
            </a:r>
            <a:endParaRPr lang="el-GR" sz="2400" dirty="0"/>
          </a:p>
          <a:p>
            <a:r>
              <a:rPr lang="el-GR" sz="2400" dirty="0" smtClean="0"/>
              <a:t>απομνημόνευση εικόνων </a:t>
            </a:r>
          </a:p>
          <a:p>
            <a:r>
              <a:rPr lang="el-GR" sz="2400" dirty="0" smtClean="0"/>
              <a:t>κάρτες γυρίζουν </a:t>
            </a:r>
            <a:r>
              <a:rPr lang="el-GR" sz="2400" dirty="0"/>
              <a:t>ανάποδα </a:t>
            </a:r>
            <a:endParaRPr lang="el-GR" sz="2400" dirty="0" smtClean="0"/>
          </a:p>
          <a:p>
            <a:r>
              <a:rPr lang="el-GR" sz="2400" dirty="0" smtClean="0"/>
              <a:t>πρέπει </a:t>
            </a:r>
            <a:r>
              <a:rPr lang="el-GR" sz="2400" dirty="0"/>
              <a:t>να θυμηθεί τη </a:t>
            </a:r>
            <a:r>
              <a:rPr lang="el-GR" sz="2400" dirty="0" smtClean="0"/>
              <a:t>θέση τους</a:t>
            </a:r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5964" y="1536923"/>
            <a:ext cx="4762500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566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Χωροταξική Μνήμη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8424936" cy="3771636"/>
          </a:xfrm>
        </p:spPr>
        <p:txBody>
          <a:bodyPr>
            <a:noAutofit/>
          </a:bodyPr>
          <a:lstStyle/>
          <a:p>
            <a:r>
              <a:rPr lang="el-GR" sz="2400" dirty="0" smtClean="0"/>
              <a:t>Διαταραχές μνήμης ή δυσχέρειες αναφορικά με λεκτικά ή μη λεκτικά περιεχόμενα. Σύνδρομα αμνησίας παρατηρούνται σε διάχυτες οργανικές εγκεφαλικές ασθένειες (άνοιες, χρόνια χρήση αλκοόλ και ναρκωτικών ουσιών) όπως επίσης σε όλες τις δεξιές ή αμφίπλευρες βλάβες στα σκέλη των έσω </a:t>
            </a:r>
            <a:r>
              <a:rPr lang="el-GR" sz="2400" dirty="0" err="1" smtClean="0"/>
              <a:t>λημνίσκων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Σε ελλείμματα μνήμης οδηγούν:</a:t>
            </a:r>
          </a:p>
          <a:p>
            <a:pPr lvl="1"/>
            <a:r>
              <a:rPr lang="el-GR" sz="2000" dirty="0" smtClean="0"/>
              <a:t>αγγειακά εγκεφαλικά επεισόδια, </a:t>
            </a:r>
          </a:p>
          <a:p>
            <a:pPr lvl="1"/>
            <a:r>
              <a:rPr lang="el-GR" sz="2000" dirty="0" smtClean="0"/>
              <a:t>εγκεφαλικές κακώσεις </a:t>
            </a:r>
          </a:p>
          <a:p>
            <a:pPr lvl="1"/>
            <a:r>
              <a:rPr lang="el-GR" sz="2000" dirty="0" smtClean="0"/>
              <a:t>όγκοι στο προμετωπιαίο, κροταφικό μέχρι και το βρεγματικό λοβό</a:t>
            </a:r>
          </a:p>
        </p:txBody>
      </p:sp>
    </p:spTree>
    <p:extLst>
      <p:ext uri="{BB962C8B-B14F-4D97-AF65-F5344CB8AC3E}">
        <p14:creationId xmlns:p14="http://schemas.microsoft.com/office/powerpoint/2010/main" val="8731978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Λεκτική Μνήμη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7920880" cy="3771636"/>
          </a:xfrm>
        </p:spPr>
        <p:txBody>
          <a:bodyPr>
            <a:noAutofit/>
          </a:bodyPr>
          <a:lstStyle/>
          <a:p>
            <a:r>
              <a:rPr lang="el-GR" sz="2400" dirty="0"/>
              <a:t>βελτίωση της βραχυπρόθεσμης μνήμης για </a:t>
            </a:r>
            <a:r>
              <a:rPr lang="el-GR" sz="2400" dirty="0" smtClean="0"/>
              <a:t>τη συγκράτηση </a:t>
            </a:r>
            <a:r>
              <a:rPr lang="el-GR" sz="2400" dirty="0"/>
              <a:t>λεκτικής πληροφορίας. </a:t>
            </a:r>
            <a:endParaRPr lang="el-GR" sz="2400" dirty="0" smtClean="0"/>
          </a:p>
          <a:p>
            <a:r>
              <a:rPr lang="el-GR" sz="2400" dirty="0" smtClean="0"/>
              <a:t>Παρουσιάζεται μικρή ιστορία</a:t>
            </a:r>
            <a:endParaRPr lang="el-GR" sz="2400" dirty="0"/>
          </a:p>
          <a:p>
            <a:r>
              <a:rPr lang="el-GR" sz="2400" dirty="0" smtClean="0"/>
              <a:t>καλείται </a:t>
            </a:r>
            <a:r>
              <a:rPr lang="el-GR" sz="2400" dirty="0"/>
              <a:t>να απομνημονεύσει και στη συνέχεια να απαντήσει σε </a:t>
            </a:r>
            <a:r>
              <a:rPr lang="el-GR" sz="2400" dirty="0" smtClean="0"/>
              <a:t>ερωτήσεις: </a:t>
            </a:r>
          </a:p>
          <a:p>
            <a:pPr lvl="1"/>
            <a:r>
              <a:rPr lang="el-GR" sz="2000" dirty="0" smtClean="0"/>
              <a:t>πολλαπλών </a:t>
            </a:r>
            <a:r>
              <a:rPr lang="el-GR" sz="2000" dirty="0"/>
              <a:t>επιλογών </a:t>
            </a:r>
            <a:endParaRPr lang="el-GR" sz="2000" dirty="0" smtClean="0"/>
          </a:p>
          <a:p>
            <a:pPr lvl="1"/>
            <a:r>
              <a:rPr lang="el-GR" sz="2000" dirty="0" smtClean="0"/>
              <a:t>ελεύθερου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34292580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Λεκτική Μνήμη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3682752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el-GR" sz="2400" dirty="0" smtClean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49983" y="1523736"/>
            <a:ext cx="4772025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0189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Λεκτική Μνήμη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7920880" cy="3771636"/>
          </a:xfrm>
        </p:spPr>
        <p:txBody>
          <a:bodyPr>
            <a:noAutofit/>
          </a:bodyPr>
          <a:lstStyle/>
          <a:p>
            <a:r>
              <a:rPr lang="el-GR" sz="2800" dirty="0" smtClean="0"/>
              <a:t>διαταραχές </a:t>
            </a:r>
            <a:r>
              <a:rPr lang="el-GR" sz="2800" dirty="0"/>
              <a:t>της βραχυπρόθεσμης </a:t>
            </a:r>
            <a:r>
              <a:rPr lang="el-GR" sz="2800" dirty="0" smtClean="0"/>
              <a:t>και μεσοπρόθεσμης μνήμης </a:t>
            </a:r>
          </a:p>
          <a:p>
            <a:r>
              <a:rPr lang="el-GR" sz="2800" dirty="0" smtClean="0"/>
              <a:t>μπορεί </a:t>
            </a:r>
            <a:r>
              <a:rPr lang="el-GR" sz="2800" dirty="0"/>
              <a:t>να </a:t>
            </a:r>
            <a:r>
              <a:rPr lang="el-GR" sz="2800" dirty="0" smtClean="0"/>
              <a:t>οφείλονται σε:</a:t>
            </a:r>
          </a:p>
          <a:p>
            <a:pPr lvl="1"/>
            <a:r>
              <a:rPr lang="el-GR" sz="2400" dirty="0" smtClean="0"/>
              <a:t>διάχυτη </a:t>
            </a:r>
            <a:r>
              <a:rPr lang="el-GR" sz="2400" dirty="0"/>
              <a:t>εγκεφαλική </a:t>
            </a:r>
            <a:r>
              <a:rPr lang="el-GR" sz="2400" dirty="0" smtClean="0"/>
              <a:t>βλάβη (</a:t>
            </a:r>
            <a:r>
              <a:rPr lang="el-GR" sz="2400" dirty="0"/>
              <a:t>άνοια, κατάχρηση αλκοόλ, κ.α.) </a:t>
            </a:r>
            <a:endParaRPr lang="el-GR" sz="2400" dirty="0" smtClean="0"/>
          </a:p>
          <a:p>
            <a:pPr lvl="1"/>
            <a:r>
              <a:rPr lang="el-GR" sz="2400" dirty="0" smtClean="0"/>
              <a:t>πλήρη </a:t>
            </a:r>
            <a:r>
              <a:rPr lang="el-GR" sz="2400" dirty="0"/>
              <a:t>ή αριστερού ημισφαιρίου </a:t>
            </a:r>
            <a:r>
              <a:rPr lang="el-GR" sz="2400" dirty="0" smtClean="0"/>
              <a:t>εγκεφαλική βλάβη</a:t>
            </a:r>
          </a:p>
          <a:p>
            <a:r>
              <a:rPr lang="el-GR" sz="2800" dirty="0" smtClean="0"/>
              <a:t>θα </a:t>
            </a:r>
            <a:r>
              <a:rPr lang="el-GR" sz="2800" dirty="0"/>
              <a:t>πρέπει να μπορεί να </a:t>
            </a:r>
            <a:r>
              <a:rPr lang="el-GR" sz="2800" dirty="0" smtClean="0"/>
              <a:t>διαβάζει </a:t>
            </a:r>
            <a:r>
              <a:rPr lang="el-GR" sz="2800" dirty="0"/>
              <a:t>κείμενα σε απλή γλώσσα</a:t>
            </a:r>
            <a:endParaRPr lang="el-GR" sz="2400" dirty="0" smtClean="0"/>
          </a:p>
        </p:txBody>
      </p:sp>
    </p:spTree>
    <p:extLst>
      <p:ext uri="{BB962C8B-B14F-4D97-AF65-F5344CB8AC3E}">
        <p14:creationId xmlns:p14="http://schemas.microsoft.com/office/powerpoint/2010/main" val="68792789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Μνήμη Λέξεων</a:t>
            </a:r>
            <a:endParaRPr lang="en-US" dirty="0"/>
          </a:p>
        </p:txBody>
      </p:sp>
      <p:pic>
        <p:nvPicPr>
          <p:cNvPr id="2" name="Θέση περιεχομένου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4099" y="1417340"/>
            <a:ext cx="4733925" cy="3543300"/>
          </a:xfrm>
          <a:prstGeom prst="rect">
            <a:avLst/>
          </a:prstGeom>
        </p:spPr>
      </p:pic>
      <p:sp>
        <p:nvSpPr>
          <p:cNvPr id="3" name="Ορθογώνιο 2"/>
          <p:cNvSpPr/>
          <p:nvPr/>
        </p:nvSpPr>
        <p:spPr>
          <a:xfrm>
            <a:off x="5076057" y="2444323"/>
            <a:ext cx="417646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rgbClr val="3B3B3B"/>
                </a:solidFill>
                <a:latin typeface="ArialMT"/>
              </a:rPr>
              <a:t>απομνημόνευση λέξεων</a:t>
            </a:r>
            <a:r>
              <a:rPr lang="en-US" sz="2400" dirty="0" smtClean="0">
                <a:solidFill>
                  <a:srgbClr val="3B3B3B"/>
                </a:solidFill>
                <a:latin typeface="ArialMT"/>
              </a:rPr>
              <a:t> </a:t>
            </a:r>
            <a:r>
              <a:rPr lang="en-US" sz="2400" dirty="0" smtClean="0">
                <a:solidFill>
                  <a:srgbClr val="3B3B3B"/>
                </a:solidFill>
                <a:latin typeface="ArialMT"/>
                <a:sym typeface="Wingdings" panose="05000000000000000000" pitchFamily="2" charset="2"/>
              </a:rPr>
              <a:t></a:t>
            </a:r>
            <a:endParaRPr lang="en-US" sz="2400" dirty="0">
              <a:solidFill>
                <a:srgbClr val="3B3B3B"/>
              </a:solidFill>
              <a:latin typeface="ArialMT"/>
            </a:endParaRPr>
          </a:p>
          <a:p>
            <a:pPr marL="285750" indent="-285750">
              <a:lnSpc>
                <a:spcPct val="15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l-GR" sz="2400" dirty="0" smtClean="0">
                <a:solidFill>
                  <a:srgbClr val="3B3B3B"/>
                </a:solidFill>
                <a:latin typeface="ArialMT"/>
              </a:rPr>
              <a:t>αναγνώριση</a:t>
            </a:r>
            <a:r>
              <a:rPr lang="en-US" sz="2400" dirty="0" smtClean="0">
                <a:solidFill>
                  <a:srgbClr val="3B3B3B"/>
                </a:solidFill>
                <a:latin typeface="ArialMT"/>
              </a:rPr>
              <a:t> </a:t>
            </a:r>
            <a:r>
              <a:rPr lang="el-GR" sz="2400" dirty="0">
                <a:solidFill>
                  <a:srgbClr val="3B3B3B"/>
                </a:solidFill>
                <a:latin typeface="ArialMT"/>
              </a:rPr>
              <a:t>λέξεων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41266992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Άδειες Χρήσης</a:t>
            </a:r>
            <a:endParaRPr lang="el-GR" dirty="0"/>
          </a:p>
        </p:txBody>
      </p:sp>
      <p:sp>
        <p:nvSpPr>
          <p:cNvPr id="9" name="Subtitle 8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800" dirty="0"/>
              <a:t>Το παρόν εκπαιδευτικό υλικό υπόκειται σε άδειες χρήσης </a:t>
            </a:r>
            <a:r>
              <a:rPr lang="el-GR" sz="2800" dirty="0" err="1"/>
              <a:t>Creative</a:t>
            </a:r>
            <a:r>
              <a:rPr lang="el-GR" sz="2800" dirty="0"/>
              <a:t> </a:t>
            </a:r>
            <a:r>
              <a:rPr lang="el-GR" sz="2800" dirty="0" err="1"/>
              <a:t>Commons</a:t>
            </a:r>
            <a:r>
              <a:rPr lang="el-GR" sz="2800" dirty="0"/>
              <a:t>. </a:t>
            </a:r>
          </a:p>
          <a:p>
            <a:r>
              <a:rPr lang="el-GR" sz="2800" dirty="0"/>
              <a:t>Για εκπαιδευτικό υλικό, όπως εικόνες, που υπόκειται σε άλλου τύπου άδειας χρήσης, η άδεια χρήσης αναφέρεται ρητώς. </a:t>
            </a:r>
            <a:endParaRPr lang="el-GR" sz="2800" dirty="0" smtClean="0"/>
          </a:p>
        </p:txBody>
      </p:sp>
      <p:pic>
        <p:nvPicPr>
          <p:cNvPr id="5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07905" y="4117640"/>
            <a:ext cx="1581685" cy="461161"/>
          </a:xfrm>
          <a:prstGeom prst="rect">
            <a:avLst/>
          </a:prstGeom>
        </p:spPr>
      </p:pic>
      <p:sp>
        <p:nvSpPr>
          <p:cNvPr id="3" name="Θέση αριθμού διαφάνειας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C4726A-630D-4CB4-B088-BAB00F4188E9}" type="slidenum">
              <a:rPr lang="el-GR" smtClean="0"/>
              <a:t>3</a:t>
            </a:fld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72987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Μνήμη Λέξεων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8136904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Διαταραχές: </a:t>
            </a:r>
          </a:p>
          <a:p>
            <a:r>
              <a:rPr lang="el-GR" sz="2800" dirty="0" smtClean="0"/>
              <a:t>στην </a:t>
            </a:r>
            <a:r>
              <a:rPr lang="el-GR" sz="2800" dirty="0"/>
              <a:t>αναγνώριση λέξεων </a:t>
            </a:r>
            <a:endParaRPr lang="el-GR" sz="2800" dirty="0" smtClean="0"/>
          </a:p>
          <a:p>
            <a:r>
              <a:rPr lang="el-GR" sz="2800" dirty="0" smtClean="0"/>
              <a:t>στο περιορισμένο </a:t>
            </a:r>
            <a:r>
              <a:rPr lang="el-GR" sz="2800" dirty="0"/>
              <a:t>εύρος λεξιλογίου, ειδικά σε αρχικά στάδια </a:t>
            </a:r>
            <a:r>
              <a:rPr lang="el-GR" sz="2800" dirty="0" smtClean="0"/>
              <a:t>αμνησίας</a:t>
            </a:r>
          </a:p>
          <a:p>
            <a:pPr marL="0" indent="0">
              <a:buNone/>
            </a:pPr>
            <a:r>
              <a:rPr lang="el-GR" sz="2800" i="1" dirty="0" smtClean="0"/>
              <a:t>Το </a:t>
            </a:r>
            <a:r>
              <a:rPr lang="el-GR" sz="2800" i="1" dirty="0"/>
              <a:t>σύνδρομο </a:t>
            </a:r>
            <a:r>
              <a:rPr lang="el-GR" sz="2800" i="1" dirty="0" smtClean="0"/>
              <a:t>αμνησίας παρουσιάζεται </a:t>
            </a:r>
            <a:r>
              <a:rPr lang="el-GR" sz="2800" i="1" dirty="0"/>
              <a:t>σε ασθενείς </a:t>
            </a:r>
            <a:r>
              <a:rPr lang="el-GR" sz="2800" i="1" dirty="0" smtClean="0"/>
              <a:t>με διάχυτες </a:t>
            </a:r>
            <a:r>
              <a:rPr lang="el-GR" sz="2800" i="1" dirty="0"/>
              <a:t>εγκεφαλικές βλάβες και βλάβες </a:t>
            </a:r>
            <a:r>
              <a:rPr lang="el-GR" sz="2800" i="1" dirty="0" smtClean="0"/>
              <a:t>αριστερού ημισφαιρίου </a:t>
            </a:r>
            <a:r>
              <a:rPr lang="el-GR" sz="2800" i="1" dirty="0"/>
              <a:t>ή αμφίπλευρες (ειδικά του </a:t>
            </a:r>
            <a:r>
              <a:rPr lang="el-GR" sz="2800" i="1" dirty="0" err="1"/>
              <a:t>λημνίσκου</a:t>
            </a:r>
            <a:r>
              <a:rPr lang="el-GR" sz="2800" i="1" dirty="0"/>
              <a:t> με βλάβη στα </a:t>
            </a:r>
            <a:r>
              <a:rPr lang="el-GR" sz="2800" i="1" dirty="0" err="1"/>
              <a:t>θαλαμικά</a:t>
            </a:r>
            <a:r>
              <a:rPr lang="el-GR" sz="2800" i="1" dirty="0"/>
              <a:t> τμήματα</a:t>
            </a:r>
            <a:r>
              <a:rPr lang="el-GR" sz="2800" i="1" dirty="0" smtClean="0"/>
              <a:t>)</a:t>
            </a:r>
            <a:endParaRPr lang="el-GR" sz="2400" i="1" dirty="0" smtClean="0"/>
          </a:p>
        </p:txBody>
      </p:sp>
    </p:spTree>
    <p:extLst>
      <p:ext uri="{BB962C8B-B14F-4D97-AF65-F5344CB8AC3E}">
        <p14:creationId xmlns:p14="http://schemas.microsoft.com/office/powerpoint/2010/main" val="257953260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Σχηματική Μνήμη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>
          <a:xfrm>
            <a:off x="457200" y="1333500"/>
            <a:ext cx="4042792" cy="3771636"/>
          </a:xfrm>
        </p:spPr>
        <p:txBody>
          <a:bodyPr>
            <a:normAutofit fontScale="85000" lnSpcReduction="10000"/>
          </a:bodyPr>
          <a:lstStyle/>
          <a:p>
            <a:r>
              <a:rPr lang="el-GR" dirty="0"/>
              <a:t>μεσοπρόθεσμης μη λεκτικής </a:t>
            </a:r>
            <a:r>
              <a:rPr lang="el-GR" dirty="0" smtClean="0"/>
              <a:t>και λεκτικής </a:t>
            </a:r>
            <a:r>
              <a:rPr lang="el-GR" dirty="0"/>
              <a:t>μνήμης (εργαζόμενη μνήμη</a:t>
            </a:r>
            <a:r>
              <a:rPr lang="el-GR" dirty="0" smtClean="0"/>
              <a:t>)</a:t>
            </a:r>
          </a:p>
          <a:p>
            <a:r>
              <a:rPr lang="el-GR" dirty="0" smtClean="0"/>
              <a:t>απομνημονεύει </a:t>
            </a:r>
            <a:r>
              <a:rPr lang="el-GR" dirty="0"/>
              <a:t>λέξεις ή </a:t>
            </a:r>
            <a:r>
              <a:rPr lang="el-GR" dirty="0" smtClean="0"/>
              <a:t>εικόνες </a:t>
            </a:r>
            <a:r>
              <a:rPr lang="el-GR" dirty="0" smtClean="0">
                <a:sym typeface="Wingdings" panose="05000000000000000000" pitchFamily="2" charset="2"/>
              </a:rPr>
              <a:t> </a:t>
            </a:r>
            <a:r>
              <a:rPr lang="el-GR" dirty="0" smtClean="0"/>
              <a:t>καλείται </a:t>
            </a:r>
            <a:r>
              <a:rPr lang="el-GR" dirty="0"/>
              <a:t>να τις εντοπίσει ενώ αυτές κινούνται πάνω σε μία </a:t>
            </a:r>
            <a:r>
              <a:rPr lang="el-GR" dirty="0" smtClean="0"/>
              <a:t>γραμμή μεταφοράς</a:t>
            </a:r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2925" y="1442905"/>
            <a:ext cx="4791075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22123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Σχηματική Μνήμη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828092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Διαταραχές: </a:t>
            </a:r>
          </a:p>
          <a:p>
            <a:r>
              <a:rPr lang="el-GR" sz="2800" dirty="0"/>
              <a:t>λεκτικής </a:t>
            </a:r>
            <a:r>
              <a:rPr lang="el-GR" sz="2800" dirty="0" smtClean="0"/>
              <a:t>&amp; </a:t>
            </a:r>
            <a:r>
              <a:rPr lang="el-GR" sz="2800" dirty="0"/>
              <a:t>μη </a:t>
            </a:r>
            <a:r>
              <a:rPr lang="el-GR" sz="2800" dirty="0" smtClean="0"/>
              <a:t>λεκτικής</a:t>
            </a:r>
          </a:p>
          <a:p>
            <a:r>
              <a:rPr lang="el-GR" sz="2800" dirty="0" smtClean="0"/>
              <a:t>ασθενείς </a:t>
            </a:r>
            <a:r>
              <a:rPr lang="el-GR" sz="2800" dirty="0"/>
              <a:t>με δυσχέρεια </a:t>
            </a:r>
            <a:r>
              <a:rPr lang="el-GR" sz="2800" dirty="0" smtClean="0"/>
              <a:t>–οργανική </a:t>
            </a:r>
            <a:r>
              <a:rPr lang="el-GR" sz="2800" dirty="0"/>
              <a:t>ή λειτουργική – στην αναγνώριση </a:t>
            </a:r>
            <a:r>
              <a:rPr lang="el-GR" sz="2800" dirty="0" smtClean="0"/>
              <a:t>και αντιστοίχιση εννοιών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 smtClean="0"/>
              <a:t>απαιτείται </a:t>
            </a:r>
            <a:r>
              <a:rPr lang="el-GR" sz="2000" dirty="0"/>
              <a:t>μέσου επιπέδου λεξιλόγιο </a:t>
            </a:r>
            <a:endParaRPr lang="el-GR" sz="2000" dirty="0" smtClean="0"/>
          </a:p>
          <a:p>
            <a:pPr marL="514350" indent="-514350">
              <a:buFont typeface="+mj-lt"/>
              <a:buAutoNum type="arabicPeriod"/>
            </a:pPr>
            <a:r>
              <a:rPr lang="el-GR" sz="2000" dirty="0"/>
              <a:t>απαιτείται </a:t>
            </a:r>
            <a:r>
              <a:rPr lang="el-GR" sz="2000" dirty="0" smtClean="0"/>
              <a:t>κατονομασία απλών αντικειμένων - ανάγνωση απλών λέξεων</a:t>
            </a:r>
          </a:p>
          <a:p>
            <a:pPr marL="514350" indent="-514350">
              <a:buFont typeface="+mj-lt"/>
              <a:buAutoNum type="arabicPeriod"/>
            </a:pPr>
            <a:r>
              <a:rPr lang="el-GR" sz="2000" dirty="0" smtClean="0"/>
              <a:t>αυτόνομη χρήση</a:t>
            </a:r>
            <a:r>
              <a:rPr lang="el-GR" sz="2000" dirty="0" smtClean="0">
                <a:sym typeface="Wingdings" panose="05000000000000000000" pitchFamily="2" charset="2"/>
              </a:rPr>
              <a:t></a:t>
            </a:r>
            <a:r>
              <a:rPr lang="el-GR" sz="2000" dirty="0" smtClean="0"/>
              <a:t> </a:t>
            </a:r>
            <a:r>
              <a:rPr lang="el-GR" sz="2000" dirty="0"/>
              <a:t>απαιτείται </a:t>
            </a:r>
            <a:r>
              <a:rPr lang="el-GR" sz="2000" dirty="0" smtClean="0"/>
              <a:t>κινητική </a:t>
            </a:r>
            <a:r>
              <a:rPr lang="el-GR" sz="2000" dirty="0"/>
              <a:t>ευχέρεια </a:t>
            </a:r>
            <a:endParaRPr lang="el-GR" sz="2000" dirty="0" smtClean="0"/>
          </a:p>
        </p:txBody>
      </p:sp>
    </p:spTree>
    <p:extLst>
      <p:ext uri="{BB962C8B-B14F-4D97-AF65-F5344CB8AC3E}">
        <p14:creationId xmlns:p14="http://schemas.microsoft.com/office/powerpoint/2010/main" val="21176424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Φυσιογνωμική </a:t>
            </a:r>
            <a:r>
              <a:rPr lang="el-GR" dirty="0" smtClean="0"/>
              <a:t>Μνήμη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4075" y="1403573"/>
            <a:ext cx="4895850" cy="3686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075091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Φυσιογνωμική </a:t>
            </a:r>
            <a:r>
              <a:rPr lang="el-GR" dirty="0" smtClean="0"/>
              <a:t>Μνήμη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828092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Διαταραχές: </a:t>
            </a:r>
          </a:p>
          <a:p>
            <a:r>
              <a:rPr lang="el-GR" sz="2800" dirty="0" err="1"/>
              <a:t>Προσωποαγνωσία</a:t>
            </a:r>
            <a:r>
              <a:rPr lang="el-GR" sz="2800" dirty="0"/>
              <a:t> </a:t>
            </a:r>
            <a:r>
              <a:rPr lang="el-GR" sz="2400" dirty="0" smtClean="0"/>
              <a:t>(δυσχέρεια να </a:t>
            </a:r>
            <a:r>
              <a:rPr lang="el-GR" sz="2400" dirty="0"/>
              <a:t>αναγνωρίζει πρόσωπα </a:t>
            </a:r>
            <a:r>
              <a:rPr lang="el-GR" sz="2400" dirty="0" smtClean="0"/>
              <a:t>και να </a:t>
            </a:r>
            <a:r>
              <a:rPr lang="el-GR" sz="2400" dirty="0"/>
              <a:t>τα αντιστοιχίζει με βασικές </a:t>
            </a:r>
            <a:r>
              <a:rPr lang="el-GR" sz="2400" dirty="0" smtClean="0"/>
              <a:t>πληροφορίες)</a:t>
            </a:r>
          </a:p>
          <a:p>
            <a:r>
              <a:rPr lang="el-GR" sz="2800" dirty="0" smtClean="0"/>
              <a:t>συνδέεται με </a:t>
            </a:r>
            <a:r>
              <a:rPr lang="el-GR" sz="2800" dirty="0"/>
              <a:t>τα </a:t>
            </a:r>
            <a:r>
              <a:rPr lang="el-GR" sz="2800" dirty="0" smtClean="0"/>
              <a:t>κέντρα της </a:t>
            </a:r>
            <a:r>
              <a:rPr lang="el-GR" sz="2800" dirty="0"/>
              <a:t>μνήμης υπεύθυνα για την απομνημόνευση προσώπων </a:t>
            </a:r>
            <a:endParaRPr lang="el-GR" sz="2800" dirty="0" smtClean="0"/>
          </a:p>
          <a:p>
            <a:r>
              <a:rPr lang="el-GR" sz="2800" dirty="0" smtClean="0"/>
              <a:t>προκαλείται </a:t>
            </a:r>
            <a:r>
              <a:rPr lang="el-GR" sz="2800" dirty="0"/>
              <a:t>από </a:t>
            </a:r>
            <a:r>
              <a:rPr lang="el-GR" sz="2800" dirty="0" smtClean="0"/>
              <a:t>εκφυλισμό του </a:t>
            </a:r>
            <a:r>
              <a:rPr lang="el-GR" sz="2800" dirty="0"/>
              <a:t>κροταφικού λοβού </a:t>
            </a:r>
            <a:r>
              <a:rPr lang="el-GR" sz="2400" dirty="0"/>
              <a:t>(συχνότερα του δεξιού ημισφαιρίου</a:t>
            </a:r>
            <a:r>
              <a:rPr lang="el-GR" sz="2400" dirty="0" smtClean="0"/>
              <a:t>)</a:t>
            </a:r>
            <a:endParaRPr lang="el-GR" sz="2800" dirty="0" smtClean="0"/>
          </a:p>
          <a:p>
            <a:r>
              <a:rPr lang="el-GR" sz="2800" dirty="0" smtClean="0"/>
              <a:t>ενδείκνυται </a:t>
            </a:r>
            <a:r>
              <a:rPr lang="el-GR" sz="2800" dirty="0"/>
              <a:t>σε περιπτώσεις βλάβης δεξιάς πλευράς ή αμφίπλευρες του κροταφικού </a:t>
            </a:r>
            <a:r>
              <a:rPr lang="el-GR" sz="2800" dirty="0" smtClean="0"/>
              <a:t>λοβού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4558776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Υπολογισμοί</a:t>
            </a:r>
            <a:endParaRPr lang="en-US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0275" y="1666081"/>
            <a:ext cx="4743450" cy="34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45893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Υπολογισμοί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828092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κατάλληλοι </a:t>
            </a:r>
            <a:r>
              <a:rPr lang="el-GR" sz="2800" dirty="0"/>
              <a:t>για μεγάλο εύρος </a:t>
            </a:r>
            <a:r>
              <a:rPr lang="el-GR" sz="2800" dirty="0" smtClean="0"/>
              <a:t>εκπαιδευόμενων</a:t>
            </a:r>
          </a:p>
          <a:p>
            <a:r>
              <a:rPr lang="el-GR" sz="2800" i="1" dirty="0"/>
              <a:t>να αντιλαμβάνεται το στόχο της άσκησης </a:t>
            </a:r>
            <a:endParaRPr lang="el-GR" sz="2800" i="1" dirty="0" smtClean="0"/>
          </a:p>
          <a:p>
            <a:r>
              <a:rPr lang="el-GR" sz="2800" i="1" dirty="0" smtClean="0"/>
              <a:t>να </a:t>
            </a:r>
            <a:r>
              <a:rPr lang="el-GR" sz="2800" i="1" dirty="0"/>
              <a:t>έχει τον απαραίτητο κινητικό </a:t>
            </a:r>
            <a:r>
              <a:rPr lang="el-GR" sz="2800" i="1" dirty="0" smtClean="0"/>
              <a:t>συντονισμό για </a:t>
            </a:r>
            <a:r>
              <a:rPr lang="el-GR" sz="2800" i="1" dirty="0"/>
              <a:t>την εκτέλεσή </a:t>
            </a:r>
            <a:r>
              <a:rPr lang="el-GR" sz="2800" i="1" dirty="0" smtClean="0"/>
              <a:t>της </a:t>
            </a:r>
          </a:p>
          <a:p>
            <a:r>
              <a:rPr lang="el-GR" sz="2800" i="1" dirty="0" smtClean="0"/>
              <a:t>Συνιστάται </a:t>
            </a:r>
            <a:r>
              <a:rPr lang="el-GR" sz="2800" i="1" dirty="0"/>
              <a:t>η παρουσία εκπαιδευτή για εκπαιδευόμενους </a:t>
            </a:r>
            <a:r>
              <a:rPr lang="el-GR" sz="2800" i="1" dirty="0" smtClean="0"/>
              <a:t>με σημαντικό </a:t>
            </a:r>
            <a:r>
              <a:rPr lang="el-GR" sz="2800" i="1" dirty="0"/>
              <a:t>βαθμό κινητικών και νοητικών δυσχερειών</a:t>
            </a:r>
            <a:endParaRPr lang="el-GR" sz="2800" i="1" dirty="0" smtClean="0"/>
          </a:p>
        </p:txBody>
      </p:sp>
    </p:spTree>
    <p:extLst>
      <p:ext uri="{BB962C8B-B14F-4D97-AF65-F5344CB8AC3E}">
        <p14:creationId xmlns:p14="http://schemas.microsoft.com/office/powerpoint/2010/main" val="27085309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Λογικές Αποφάσεις</a:t>
            </a:r>
            <a:endParaRPr lang="en-US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512" y="1608931"/>
            <a:ext cx="4752975" cy="35528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682784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Λογικές Αποφάσεις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>
          <a:xfrm>
            <a:off x="395536" y="1333500"/>
            <a:ext cx="8280920" cy="37716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800" dirty="0" smtClean="0"/>
              <a:t>Διαταραχές: </a:t>
            </a:r>
          </a:p>
          <a:p>
            <a:r>
              <a:rPr lang="el-GR" sz="2800" dirty="0"/>
              <a:t>για άτομα με επίκτητες οργανικές εγκεφαλικές (</a:t>
            </a:r>
            <a:r>
              <a:rPr lang="el-GR" sz="2800" dirty="0" smtClean="0"/>
              <a:t>μετωπιαίου λοβού</a:t>
            </a:r>
            <a:r>
              <a:rPr lang="el-GR" sz="2800" dirty="0"/>
              <a:t>) βλάβες , όπου παρατηρούνται δυσχέρειες στη λογική </a:t>
            </a:r>
            <a:r>
              <a:rPr lang="el-GR" sz="2800" dirty="0" smtClean="0"/>
              <a:t>σκέψη όπως σε: </a:t>
            </a:r>
          </a:p>
          <a:p>
            <a:pPr lvl="1"/>
            <a:r>
              <a:rPr lang="el-GR" sz="2400" dirty="0" smtClean="0"/>
              <a:t>χρόνιο αλκοολισμό </a:t>
            </a:r>
          </a:p>
          <a:p>
            <a:pPr lvl="1"/>
            <a:r>
              <a:rPr lang="el-GR" sz="2400" dirty="0" smtClean="0"/>
              <a:t>άνοιες</a:t>
            </a:r>
          </a:p>
          <a:p>
            <a:pPr lvl="1"/>
            <a:r>
              <a:rPr lang="el-GR" sz="2400" dirty="0" smtClean="0"/>
              <a:t>σχιζοφρένεια</a:t>
            </a:r>
          </a:p>
          <a:p>
            <a:pPr marL="0" indent="0">
              <a:buNone/>
            </a:pPr>
            <a:r>
              <a:rPr lang="el-GR" sz="2400" dirty="0"/>
              <a:t>πρέπει να έχει την ικανότητα συγκέντρωσης για μεγάλο </a:t>
            </a:r>
            <a:r>
              <a:rPr lang="el-GR" sz="2400" dirty="0" smtClean="0"/>
              <a:t>χρονικό διάστημα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8744590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Οργάνωση Αγορών</a:t>
            </a:r>
            <a:endParaRPr lang="en-US" dirty="0"/>
          </a:p>
        </p:txBody>
      </p:sp>
      <p:pic>
        <p:nvPicPr>
          <p:cNvPr id="3" name="Θέση περιεχομένου 2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90787" y="1671637"/>
            <a:ext cx="4162425" cy="3095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8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17307"/>
            <a:ext cx="8229600" cy="3771636"/>
          </a:xfrm>
        </p:spPr>
        <p:txBody>
          <a:bodyPr>
            <a:noAutofit/>
          </a:bodyPr>
          <a:lstStyle/>
          <a:p>
            <a:pPr marL="342886" indent="-342886" algn="just"/>
            <a:r>
              <a:rPr lang="el-GR" altLang="el-GR" sz="2000" dirty="0"/>
              <a:t>Το έργο υλοποιείται στο πλαίσιο του Επιχειρησιακού Προγράμματος «</a:t>
            </a:r>
            <a:r>
              <a:rPr lang="el-GR" altLang="el-GR" sz="2000" b="1" dirty="0"/>
              <a:t>Εκπαίδευση και Δια Βίου Μάθηση</a:t>
            </a:r>
            <a:r>
              <a:rPr lang="el-GR" altLang="el-GR" sz="2000" dirty="0"/>
              <a:t>» και συγχρηματοδοτείται από την Ευρωπαϊκή Ένωση (Ευρωπαϊκό Κοινωνικό Ταμείο) και από εθνικούς πόρους.</a:t>
            </a:r>
          </a:p>
          <a:p>
            <a:pPr marL="342886" indent="-342886" algn="just"/>
            <a:r>
              <a:rPr lang="el-GR" altLang="el-GR" sz="2000" dirty="0"/>
              <a:t>Το έργο «</a:t>
            </a:r>
            <a:r>
              <a:rPr lang="el-GR" altLang="el-GR" sz="2000" b="1" dirty="0"/>
              <a:t>Ανοικτά Ακαδημαϊκά Μαθήματα στο TEI Ηπείρου</a:t>
            </a:r>
            <a:r>
              <a:rPr lang="el-GR" altLang="el-GR" sz="2000" dirty="0"/>
              <a:t>» έχει χρηματοδοτήσει μόνο τη αναδιαμόρφωση του εκπαιδευτικού υλικού.</a:t>
            </a:r>
          </a:p>
          <a:p>
            <a:pPr marL="342886" indent="-342886" algn="just"/>
            <a:r>
              <a:rPr lang="el-GR" altLang="el-GR" sz="2000" dirty="0"/>
              <a:t>Το παρόν εκπαιδευτικό υλικό έχει αναπτυχθεί στα πλαίσια του εκπαιδευτικού έργου του διδάσκοντα.</a:t>
            </a:r>
          </a:p>
        </p:txBody>
      </p:sp>
      <p:pic>
        <p:nvPicPr>
          <p:cNvPr id="5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32312" y="4212553"/>
            <a:ext cx="6480048" cy="12852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28661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Οργάνωση Αγορών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/>
              <a:t>λίστα με ψώνια </a:t>
            </a:r>
            <a:endParaRPr lang="el-GR" dirty="0" smtClean="0"/>
          </a:p>
          <a:p>
            <a:r>
              <a:rPr lang="el-GR" dirty="0" smtClean="0"/>
              <a:t>σε εικονικό σούπερ </a:t>
            </a:r>
            <a:r>
              <a:rPr lang="el-GR" dirty="0" err="1"/>
              <a:t>μάρκετ</a:t>
            </a:r>
            <a:r>
              <a:rPr lang="el-GR" dirty="0"/>
              <a:t> </a:t>
            </a:r>
            <a:r>
              <a:rPr lang="el-GR" dirty="0" smtClean="0"/>
              <a:t>που διαθέτει </a:t>
            </a:r>
            <a:r>
              <a:rPr lang="el-GR" dirty="0"/>
              <a:t>ράφια με αγαθά ταξινομημένα </a:t>
            </a:r>
            <a:r>
              <a:rPr lang="el-GR" dirty="0" smtClean="0"/>
              <a:t>σε κατηγορίες </a:t>
            </a:r>
          </a:p>
          <a:p>
            <a:r>
              <a:rPr lang="el-GR" dirty="0" smtClean="0">
                <a:sym typeface="Wingdings" panose="05000000000000000000" pitchFamily="2" charset="2"/>
              </a:rPr>
              <a:t> </a:t>
            </a:r>
            <a:r>
              <a:rPr lang="el-GR" dirty="0" smtClean="0"/>
              <a:t>εντοπίσει τα προϊόντα </a:t>
            </a:r>
            <a:r>
              <a:rPr lang="el-GR" dirty="0"/>
              <a:t>της </a:t>
            </a:r>
            <a:r>
              <a:rPr lang="el-GR" dirty="0" smtClean="0"/>
              <a:t>λίστας στα κατάλληλα ράφια</a:t>
            </a:r>
          </a:p>
          <a:p>
            <a:r>
              <a:rPr lang="el-GR" dirty="0" smtClean="0"/>
              <a:t>σε </a:t>
            </a:r>
            <a:r>
              <a:rPr lang="el-GR" dirty="0"/>
              <a:t>υψηλότερα </a:t>
            </a:r>
            <a:r>
              <a:rPr lang="el-GR" dirty="0" smtClean="0"/>
              <a:t>επίπεδα + εικονικά χρήματα</a:t>
            </a:r>
          </a:p>
          <a:p>
            <a:pPr marL="0" indent="0">
              <a:buNone/>
            </a:pPr>
            <a:r>
              <a:rPr lang="el-GR" i="1" dirty="0"/>
              <a:t>για άτομα με ελλείμματα στην εργαζόμενη μνήμη, </a:t>
            </a:r>
            <a:r>
              <a:rPr lang="el-GR" i="1" dirty="0" smtClean="0"/>
              <a:t>σύλληψη εννοιών </a:t>
            </a:r>
            <a:r>
              <a:rPr lang="el-GR" i="1" dirty="0"/>
              <a:t>και σχεδιασμό ακολουθίας πράξεων</a:t>
            </a:r>
          </a:p>
        </p:txBody>
      </p:sp>
    </p:spTree>
    <p:extLst>
      <p:ext uri="{BB962C8B-B14F-4D97-AF65-F5344CB8AC3E}">
        <p14:creationId xmlns:p14="http://schemas.microsoft.com/office/powerpoint/2010/main" val="225717638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Οπτική Εξερεύνηση</a:t>
            </a:r>
            <a:endParaRPr lang="en-US" dirty="0"/>
          </a:p>
        </p:txBody>
      </p:sp>
      <p:pic>
        <p:nvPicPr>
          <p:cNvPr id="5" name="Θέση περιεχομένου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00312" y="1671637"/>
            <a:ext cx="4143375" cy="3095625"/>
          </a:xfrm>
          <a:prstGeom prst="rect">
            <a:avLst/>
          </a:prstGeom>
        </p:spPr>
      </p:pic>
      <p:sp>
        <p:nvSpPr>
          <p:cNvPr id="6" name="Ορθογώνιο 5"/>
          <p:cNvSpPr/>
          <p:nvPr/>
        </p:nvSpPr>
        <p:spPr>
          <a:xfrm>
            <a:off x="287525" y="4934368"/>
            <a:ext cx="860495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i="1" dirty="0"/>
              <a:t>σειριακή αναζήτηση αντικειμένων </a:t>
            </a:r>
            <a:r>
              <a:rPr lang="el-GR" i="1" dirty="0" smtClean="0"/>
              <a:t>τα </a:t>
            </a:r>
            <a:r>
              <a:rPr lang="el-GR" i="1" dirty="0"/>
              <a:t>οποία απαιτούν λεπτομερή ανάλυση και κατανόηση</a:t>
            </a:r>
          </a:p>
        </p:txBody>
      </p:sp>
    </p:spTree>
    <p:extLst>
      <p:ext uri="{BB962C8B-B14F-4D97-AF65-F5344CB8AC3E}">
        <p14:creationId xmlns:p14="http://schemas.microsoft.com/office/powerpoint/2010/main" val="304514814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Οπτική Εξερεύνηση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διαταραχές </a:t>
            </a:r>
            <a:r>
              <a:rPr lang="el-GR" dirty="0"/>
              <a:t>οπτικής εξερεύνησης </a:t>
            </a:r>
            <a:r>
              <a:rPr lang="el-GR" dirty="0" smtClean="0"/>
              <a:t>(</a:t>
            </a:r>
            <a:r>
              <a:rPr lang="el-GR" dirty="0"/>
              <a:t>π.χ</a:t>
            </a:r>
            <a:r>
              <a:rPr lang="el-GR" dirty="0" smtClean="0"/>
              <a:t>. ομώνυμη </a:t>
            </a:r>
            <a:r>
              <a:rPr lang="el-GR" dirty="0" err="1" smtClean="0"/>
              <a:t>ημιανοψία</a:t>
            </a:r>
            <a:r>
              <a:rPr lang="el-GR" dirty="0" smtClean="0"/>
              <a:t>), προβλήματα </a:t>
            </a:r>
            <a:r>
              <a:rPr lang="el-GR" dirty="0"/>
              <a:t>οπτικής εξερεύνησης λόγω </a:t>
            </a:r>
            <a:r>
              <a:rPr lang="el-GR" dirty="0" smtClean="0"/>
              <a:t>οπτικής αγνωσίας</a:t>
            </a:r>
          </a:p>
          <a:p>
            <a:r>
              <a:rPr lang="el-GR" dirty="0" smtClean="0"/>
              <a:t>επίσης </a:t>
            </a:r>
            <a:r>
              <a:rPr lang="el-GR" dirty="0"/>
              <a:t>για ασθενείς που πάσχουν από σύνδρομο </a:t>
            </a:r>
            <a:r>
              <a:rPr lang="el-GR" dirty="0" err="1"/>
              <a:t>Balint</a:t>
            </a:r>
            <a:r>
              <a:rPr lang="el-GR" dirty="0"/>
              <a:t> ή </a:t>
            </a:r>
            <a:r>
              <a:rPr lang="el-GR" dirty="0" smtClean="0"/>
              <a:t>από συνδυασμό </a:t>
            </a:r>
            <a:r>
              <a:rPr lang="el-GR" dirty="0"/>
              <a:t>των παραπάνω διαταραχών ως αποτέλεσμα κάποιας μορφής </a:t>
            </a:r>
            <a:r>
              <a:rPr lang="el-GR" dirty="0" smtClean="0"/>
              <a:t>εγκεφαλικής βλάβης</a:t>
            </a:r>
          </a:p>
          <a:p>
            <a:r>
              <a:rPr lang="el-GR" dirty="0" smtClean="0"/>
              <a:t>ασθενείς </a:t>
            </a:r>
            <a:r>
              <a:rPr lang="el-GR" dirty="0"/>
              <a:t>με διαταραχές του λόγου </a:t>
            </a:r>
            <a:r>
              <a:rPr lang="el-GR" dirty="0" smtClean="0"/>
              <a:t>και κατανόησης </a:t>
            </a:r>
            <a:r>
              <a:rPr lang="el-GR" dirty="0"/>
              <a:t>λέξεων εκμεταλλευόμενοι τη χρήση μη λεκτικού υλικού σε αυτή </a:t>
            </a:r>
            <a:r>
              <a:rPr lang="el-GR" dirty="0" smtClean="0"/>
              <a:t>τη δραστηριότητα</a:t>
            </a:r>
            <a:endParaRPr lang="el-GR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7134760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Οπτική Αγνωσία</a:t>
            </a:r>
            <a:endParaRPr lang="en-US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5550" y="1556742"/>
            <a:ext cx="415290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551516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Οπτική Αγνωσία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άτομα με μειωμένες ικανότητες όρασης </a:t>
            </a:r>
            <a:r>
              <a:rPr lang="el-GR" dirty="0" smtClean="0"/>
              <a:t>και φαινόμενα </a:t>
            </a:r>
            <a:r>
              <a:rPr lang="el-GR" dirty="0"/>
              <a:t>οπτικής αγνωσίας (</a:t>
            </a:r>
            <a:r>
              <a:rPr lang="el-GR" dirty="0" err="1"/>
              <a:t>ημι</a:t>
            </a:r>
            <a:r>
              <a:rPr lang="el-GR" dirty="0"/>
              <a:t>-αγνωσία, </a:t>
            </a:r>
            <a:r>
              <a:rPr lang="el-GR" dirty="0" err="1"/>
              <a:t>ημιανοψία</a:t>
            </a:r>
            <a:r>
              <a:rPr lang="el-GR" dirty="0"/>
              <a:t>, αμβλυωπία, κτλ</a:t>
            </a:r>
            <a:r>
              <a:rPr lang="el-GR" dirty="0" smtClean="0"/>
              <a:t>.)</a:t>
            </a:r>
          </a:p>
          <a:p>
            <a:r>
              <a:rPr lang="el-GR" dirty="0" smtClean="0"/>
              <a:t>εμφάνιση </a:t>
            </a:r>
            <a:r>
              <a:rPr lang="el-GR" dirty="0"/>
              <a:t>κάποιου αντικείμενου (π.χ. όχημα, άνθρωπος, ζώο) σε </a:t>
            </a:r>
            <a:r>
              <a:rPr lang="el-GR" dirty="0" smtClean="0"/>
              <a:t>μία πλευρά </a:t>
            </a:r>
            <a:r>
              <a:rPr lang="el-GR" dirty="0"/>
              <a:t>της οθόνης την οποία πλευρά ο εκπαιδευόμενος πρέπει να δηλώσει </a:t>
            </a:r>
            <a:r>
              <a:rPr lang="el-GR" dirty="0" smtClean="0"/>
              <a:t>πιέζοντας άμεσα </a:t>
            </a:r>
            <a:r>
              <a:rPr lang="el-GR" dirty="0"/>
              <a:t>το αντίστοιχο πλήκτρο (αριστερό-δεξί</a:t>
            </a:r>
            <a:r>
              <a:rPr lang="el-GR" dirty="0" smtClean="0"/>
              <a:t>)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4317508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/>
              <a:t>Οπτική Αγνωσία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l-GR" dirty="0" smtClean="0"/>
              <a:t>Ασθενείς με: </a:t>
            </a:r>
          </a:p>
          <a:p>
            <a:r>
              <a:rPr lang="el-GR" dirty="0" smtClean="0"/>
              <a:t>οπτική αγνωσία ή </a:t>
            </a:r>
            <a:r>
              <a:rPr lang="el-GR" dirty="0"/>
              <a:t>εγκεφαλικά </a:t>
            </a:r>
            <a:r>
              <a:rPr lang="el-GR" dirty="0" err="1"/>
              <a:t>έμφρακτα</a:t>
            </a:r>
            <a:r>
              <a:rPr lang="el-GR" dirty="0"/>
              <a:t> στην περιοχή της οπίσθιας εγκεφαλικής </a:t>
            </a:r>
            <a:r>
              <a:rPr lang="el-GR" dirty="0" smtClean="0"/>
              <a:t>αρτηρίας </a:t>
            </a:r>
          </a:p>
          <a:p>
            <a:r>
              <a:rPr lang="el-GR" dirty="0" smtClean="0"/>
              <a:t>επίκτητες </a:t>
            </a:r>
            <a:r>
              <a:rPr lang="el-GR" dirty="0"/>
              <a:t>διαταραχές της λειτουργίας του </a:t>
            </a:r>
            <a:r>
              <a:rPr lang="el-GR" dirty="0" err="1"/>
              <a:t>ωτός</a:t>
            </a:r>
            <a:r>
              <a:rPr lang="el-GR" dirty="0"/>
              <a:t> μπορούν να προκαλέσουν </a:t>
            </a:r>
            <a:r>
              <a:rPr lang="el-GR" dirty="0" smtClean="0"/>
              <a:t>διαταραχές </a:t>
            </a:r>
            <a:r>
              <a:rPr lang="el-GR" dirty="0" err="1" smtClean="0"/>
              <a:t>οπτικο</a:t>
            </a:r>
            <a:r>
              <a:rPr lang="el-GR" dirty="0" smtClean="0"/>
              <a:t>-χωρικής αγνωσίας </a:t>
            </a:r>
          </a:p>
          <a:p>
            <a:pPr marL="0" indent="0">
              <a:buNone/>
            </a:pPr>
            <a:r>
              <a:rPr lang="el-GR" b="1" dirty="0" smtClean="0">
                <a:solidFill>
                  <a:srgbClr val="FF0000"/>
                </a:solidFill>
              </a:rPr>
              <a:t>ΟΧΙ</a:t>
            </a:r>
            <a:r>
              <a:rPr lang="el-GR" dirty="0" smtClean="0"/>
              <a:t> </a:t>
            </a:r>
            <a:r>
              <a:rPr lang="el-GR" dirty="0"/>
              <a:t>για ασθενείς </a:t>
            </a:r>
            <a:r>
              <a:rPr lang="el-GR" dirty="0" smtClean="0"/>
              <a:t>με σοβαρές </a:t>
            </a:r>
            <a:r>
              <a:rPr lang="el-GR" dirty="0"/>
              <a:t>οργανικές διαταραχές της </a:t>
            </a:r>
            <a:r>
              <a:rPr lang="el-GR" dirty="0" smtClean="0"/>
              <a:t>όρασης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17461806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 err="1"/>
              <a:t>Οπτικο</a:t>
            </a:r>
            <a:r>
              <a:rPr lang="el-GR" dirty="0"/>
              <a:t>-κινητικός Συντονισμός</a:t>
            </a:r>
            <a:endParaRPr lang="en-US" dirty="0"/>
          </a:p>
        </p:txBody>
      </p:sp>
      <p:pic>
        <p:nvPicPr>
          <p:cNvPr id="6" name="Εικόνα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6025" y="1295400"/>
            <a:ext cx="4171950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557747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>
          <a:xfrm>
            <a:off x="107504" y="228865"/>
            <a:ext cx="8856984" cy="952500"/>
          </a:xfrm>
        </p:spPr>
        <p:txBody>
          <a:bodyPr>
            <a:normAutofit/>
          </a:bodyPr>
          <a:lstStyle/>
          <a:p>
            <a:r>
              <a:rPr lang="el-GR" dirty="0" err="1"/>
              <a:t>Οπτικο</a:t>
            </a:r>
            <a:r>
              <a:rPr lang="el-GR" dirty="0"/>
              <a:t>-κινητικός Συντονισμός</a:t>
            </a:r>
            <a:endParaRPr lang="en-US" dirty="0"/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l-GR" dirty="0"/>
              <a:t>ανεπάρκεια ακριβούς </a:t>
            </a:r>
            <a:r>
              <a:rPr lang="el-GR" dirty="0" smtClean="0"/>
              <a:t>συντονισμού χειρός - δακτύλων:</a:t>
            </a:r>
          </a:p>
          <a:p>
            <a:r>
              <a:rPr lang="el-GR" dirty="0" smtClean="0"/>
              <a:t>Βλάβες </a:t>
            </a:r>
            <a:r>
              <a:rPr lang="el-GR" dirty="0"/>
              <a:t>στον </a:t>
            </a:r>
            <a:r>
              <a:rPr lang="el-GR" dirty="0" err="1"/>
              <a:t>προκινητικό</a:t>
            </a:r>
            <a:r>
              <a:rPr lang="el-GR" dirty="0"/>
              <a:t> φλοιό (μετωπιαίος λοβός</a:t>
            </a:r>
            <a:r>
              <a:rPr lang="el-GR" dirty="0" smtClean="0"/>
              <a:t>)</a:t>
            </a:r>
          </a:p>
          <a:p>
            <a:r>
              <a:rPr lang="el-GR" dirty="0" smtClean="0"/>
              <a:t>οργανικές </a:t>
            </a:r>
            <a:r>
              <a:rPr lang="el-GR" dirty="0"/>
              <a:t>εγκεφαλικές παθήσεις και </a:t>
            </a:r>
            <a:r>
              <a:rPr lang="el-GR" dirty="0" smtClean="0"/>
              <a:t>βλάβες:</a:t>
            </a:r>
          </a:p>
          <a:p>
            <a:pPr lvl="1"/>
            <a:r>
              <a:rPr lang="el-GR" dirty="0" err="1" smtClean="0"/>
              <a:t>αιμοραγίες</a:t>
            </a:r>
            <a:endParaRPr lang="el-GR" dirty="0" smtClean="0"/>
          </a:p>
          <a:p>
            <a:pPr lvl="1"/>
            <a:r>
              <a:rPr lang="el-GR" dirty="0" smtClean="0"/>
              <a:t>εκτεταμένοι όγκοι</a:t>
            </a:r>
          </a:p>
          <a:p>
            <a:pPr lvl="1"/>
            <a:r>
              <a:rPr lang="el-GR" dirty="0" smtClean="0"/>
              <a:t>εγκεφαλικές κακώσεις κ.λπ.</a:t>
            </a:r>
          </a:p>
          <a:p>
            <a:pPr marL="0" indent="0">
              <a:buNone/>
            </a:pPr>
            <a:endParaRPr lang="el-GR" dirty="0" smtClean="0"/>
          </a:p>
          <a:p>
            <a:pPr marL="0" indent="0">
              <a:buNone/>
            </a:pPr>
            <a:r>
              <a:rPr lang="el-GR" i="1" dirty="0" smtClean="0"/>
              <a:t>απαίτηση </a:t>
            </a:r>
            <a:r>
              <a:rPr lang="el-GR" i="1" dirty="0"/>
              <a:t>για ικανότητα προσοχής </a:t>
            </a:r>
          </a:p>
          <a:p>
            <a:pPr marL="0" indent="0">
              <a:buNone/>
            </a:pPr>
            <a:r>
              <a:rPr lang="el-GR" i="1" dirty="0"/>
              <a:t>απαίτηση για ικανότητα </a:t>
            </a:r>
            <a:r>
              <a:rPr lang="el-GR" i="1" dirty="0" smtClean="0"/>
              <a:t>χειρισμού του πληκτρολογίου</a:t>
            </a:r>
            <a:endParaRPr lang="el-GR" i="1" dirty="0"/>
          </a:p>
        </p:txBody>
      </p:sp>
    </p:spTree>
    <p:extLst>
      <p:ext uri="{BB962C8B-B14F-4D97-AF65-F5344CB8AC3E}">
        <p14:creationId xmlns:p14="http://schemas.microsoft.com/office/powerpoint/2010/main" val="222991920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Βιβλιογραφία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37785" y="1300518"/>
            <a:ext cx="8240150" cy="40772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400" dirty="0" err="1" smtClean="0"/>
              <a:t>RehaCom</a:t>
            </a:r>
            <a:r>
              <a:rPr lang="el-GR" sz="1400" dirty="0" smtClean="0"/>
              <a:t>. Από το </a:t>
            </a:r>
            <a:r>
              <a:rPr lang="en-US" sz="1400" dirty="0" smtClean="0"/>
              <a:t>http</a:t>
            </a:r>
            <a:r>
              <a:rPr lang="en-US" sz="1400" dirty="0"/>
              <a:t>://ostraconmed.com/ostracon-proionta/gnostiki-apokatastasi/rehacom/gia-ton-epaggelmatia/systima/drastiriotites/</a:t>
            </a:r>
            <a:endParaRPr lang="el-GR" sz="1400" dirty="0" smtClean="0"/>
          </a:p>
          <a:p>
            <a:pPr marL="0" indent="0">
              <a:buNone/>
            </a:pPr>
            <a:r>
              <a:rPr lang="en-US" sz="1400" dirty="0" smtClean="0"/>
              <a:t> </a:t>
            </a:r>
            <a:endParaRPr lang="el-GR" sz="1400" dirty="0"/>
          </a:p>
        </p:txBody>
      </p:sp>
    </p:spTree>
    <p:extLst>
      <p:ext uri="{BB962C8B-B14F-4D97-AF65-F5344CB8AC3E}">
        <p14:creationId xmlns:p14="http://schemas.microsoft.com/office/powerpoint/2010/main" val="419138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27860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7,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49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93926"/>
            <a:ext cx="8062025" cy="1007390"/>
          </a:xfrm>
        </p:spPr>
        <p:txBody>
          <a:bodyPr/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594303" y="1633364"/>
            <a:ext cx="7938137" cy="267765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Τόκη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, Ευγενία. (2015). Εφαρμογές Η/Υ στη </a:t>
            </a:r>
            <a:r>
              <a:rPr lang="el-GR" sz="2400" dirty="0" err="1">
                <a:solidFill>
                  <a:schemeClr val="bg1">
                    <a:lumMod val="50000"/>
                  </a:schemeClr>
                </a:solidFill>
              </a:rPr>
              <a:t>Λογοπαθολογία</a:t>
            </a:r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. Τεχνολογικό Ίδρυμα Ηπείρου. Διαθέσιμο από τη δικτυακή διεύθυνση:</a:t>
            </a:r>
          </a:p>
          <a:p>
            <a:pPr algn="just"/>
            <a:endParaRPr lang="el-GR" sz="24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400" dirty="0">
                <a:solidFill>
                  <a:schemeClr val="bg1">
                    <a:lumMod val="50000"/>
                  </a:schemeClr>
                </a:solidFill>
              </a:rPr>
              <a:t>Έκδοση: 1.0 Ιωάννινα, 2015. </a:t>
            </a:r>
          </a:p>
          <a:p>
            <a:pPr algn="just"/>
            <a:r>
              <a:rPr lang="en-US" sz="2400" dirty="0">
                <a:solidFill>
                  <a:schemeClr val="bg1">
                    <a:lumMod val="50000"/>
                  </a:schemeClr>
                </a:solidFill>
                <a:hlinkClick r:id="rId5"/>
              </a:rPr>
              <a:t>http://eclass.teiep.gr/courses/</a:t>
            </a:r>
            <a:r>
              <a:rPr lang="en-US" sz="2400" dirty="0">
                <a:solidFill>
                  <a:srgbClr val="FF0000"/>
                </a:solidFill>
                <a:hlinkClick r:id="rId5"/>
              </a:rPr>
              <a:t>LOGO123/</a:t>
            </a:r>
            <a:r>
              <a:rPr lang="en-US" sz="2400" dirty="0">
                <a:solidFill>
                  <a:srgbClr val="FF0000"/>
                </a:solidFill>
              </a:rPr>
              <a:t> </a:t>
            </a:r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endParaRPr lang="en-US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2500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Σκοποί 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>
              <a:spcBef>
                <a:spcPts val="600"/>
              </a:spcBef>
            </a:pPr>
            <a:r>
              <a:rPr lang="el-GR" sz="3000" dirty="0" smtClean="0"/>
              <a:t>Λογισμικό </a:t>
            </a:r>
            <a:r>
              <a:rPr lang="en-US" sz="3000" dirty="0" err="1"/>
              <a:t>RehaCom</a:t>
            </a:r>
            <a:r>
              <a:rPr lang="el-GR" sz="3000" dirty="0" smtClean="0"/>
              <a:t> </a:t>
            </a:r>
            <a:endParaRPr lang="el-GR" sz="3000" dirty="0" smtClean="0"/>
          </a:p>
          <a:p>
            <a:pPr marL="0">
              <a:spcBef>
                <a:spcPts val="600"/>
              </a:spcBef>
            </a:pPr>
            <a:r>
              <a:rPr lang="el-GR" sz="3000" dirty="0" smtClean="0"/>
              <a:t>Δραστηριότητες </a:t>
            </a:r>
            <a:r>
              <a:rPr lang="el-GR" sz="3000" dirty="0"/>
              <a:t>που καλύπτουν ένα ευρύ φάσμα </a:t>
            </a:r>
            <a:r>
              <a:rPr lang="el-GR" sz="3000" dirty="0" err="1"/>
              <a:t>αισθητικο</a:t>
            </a:r>
            <a:r>
              <a:rPr lang="el-GR" sz="3000" dirty="0"/>
              <a:t>-αντιληπτικών </a:t>
            </a:r>
            <a:r>
              <a:rPr lang="el-GR" sz="3000" dirty="0" smtClean="0"/>
              <a:t>διαταραχών: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400" dirty="0"/>
              <a:t>Λειτουργίες Προσοχής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400" dirty="0"/>
              <a:t>Λειτουργίες Μνήμης</a:t>
            </a:r>
          </a:p>
          <a:p>
            <a:pPr lvl="1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l-GR" sz="2400" dirty="0"/>
              <a:t>Εκτελεστικές λειτουργίες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l-GR" sz="2000" dirty="0"/>
              <a:t>Οργάνωση Αγορών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l-GR" sz="2000" dirty="0"/>
              <a:t>Λογικές Αποφάσεις </a:t>
            </a:r>
          </a:p>
          <a:p>
            <a:pPr lvl="2">
              <a:spcBef>
                <a:spcPts val="600"/>
              </a:spcBef>
              <a:spcAft>
                <a:spcPts val="600"/>
              </a:spcAft>
            </a:pPr>
            <a:r>
              <a:rPr lang="el-GR" sz="2000" dirty="0" smtClean="0"/>
              <a:t>Υπολογισμοί</a:t>
            </a:r>
            <a:endParaRPr lang="el-GR" sz="20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390251-5B84-4D2F-A9C7-1C62C4738B3F}" type="slidenum">
              <a:rPr lang="el-GR" smtClean="0"/>
              <a:pPr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93926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err="1"/>
              <a:t>Αδειοδότησης</a:t>
            </a:r>
            <a:endParaRPr lang="el-GR" dirty="0"/>
          </a:p>
        </p:txBody>
      </p:sp>
      <p:sp>
        <p:nvSpPr>
          <p:cNvPr id="2" name="Rectangle 1"/>
          <p:cNvSpPr/>
          <p:nvPr/>
        </p:nvSpPr>
        <p:spPr>
          <a:xfrm>
            <a:off x="434604" y="1253192"/>
            <a:ext cx="8425932" cy="193899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παρόν υλικό διατίθεται με τους όρους της άδειας χρήσης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Creative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Commons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Αναφορά Δημιουργού-Μη Εμπορική Χρήση-Όχι Παράγωγα Έργα 4.0 Διεθνές [1] ή </a:t>
            </a:r>
            <a:r>
              <a:rPr lang="el-GR" sz="2000" dirty="0" smtClean="0">
                <a:solidFill>
                  <a:schemeClr val="bg1">
                    <a:lumMod val="50000"/>
                  </a:schemeClr>
                </a:solidFill>
              </a:rPr>
              <a:t>μεταγενέστερη.</a:t>
            </a:r>
            <a:r>
              <a:rPr lang="en-US" sz="2000" dirty="0" smtClean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Εξαιρούνται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 αυτοτελή έργα τρίτων π.χ. φωτογραφίες,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Διαγράμματα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κ.λ.π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.,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οποία εμπεριέχονται σε αυτό και τα οποία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αναφέρονται μαζί με τους όρους χρήσης τους στο «Σημείωμα Χρήσης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Έργων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Τρίτων». </a:t>
            </a:r>
          </a:p>
        </p:txBody>
      </p:sp>
      <p:sp>
        <p:nvSpPr>
          <p:cNvPr id="12" name="Rectangle 11"/>
          <p:cNvSpPr/>
          <p:nvPr/>
        </p:nvSpPr>
        <p:spPr>
          <a:xfrm>
            <a:off x="740223" y="5010467"/>
            <a:ext cx="6568081" cy="369330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creativecommons.org/licenses/by-nc-nd/4.0/deed.el</a:t>
            </a:r>
            <a:r>
              <a:rPr lang="el-GR" dirty="0" smtClean="0"/>
              <a:t> </a:t>
            </a:r>
          </a:p>
        </p:txBody>
      </p:sp>
      <p:sp>
        <p:nvSpPr>
          <p:cNvPr id="3" name="Rectangle 2"/>
          <p:cNvSpPr/>
          <p:nvPr/>
        </p:nvSpPr>
        <p:spPr>
          <a:xfrm>
            <a:off x="590667" y="4950343"/>
            <a:ext cx="657544" cy="492440"/>
          </a:xfrm>
          <a:prstGeom prst="rect">
            <a:avLst/>
          </a:prstGeom>
        </p:spPr>
        <p:txBody>
          <a:bodyPr wrap="none" lIns="91436" tIns="45719" rIns="91436" bIns="45719">
            <a:spAutoFit/>
          </a:bodyPr>
          <a:lstStyle/>
          <a:p>
            <a:r>
              <a:rPr lang="el-GR" sz="2600" dirty="0">
                <a:solidFill>
                  <a:prstClr val="white">
                    <a:lumMod val="50000"/>
                  </a:prstClr>
                </a:solidFill>
              </a:rPr>
              <a:t>[1]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34604" y="3865352"/>
            <a:ext cx="8329920" cy="707884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Ο δικαιούχος μπορεί να παρέχει στον </a:t>
            </a:r>
            <a:r>
              <a:rPr lang="el-GR" sz="2000" dirty="0" err="1">
                <a:solidFill>
                  <a:schemeClr val="bg1">
                    <a:lumMod val="50000"/>
                  </a:schemeClr>
                </a:solidFill>
              </a:rPr>
              <a:t>αδειοδόχο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ξεχωριστή άδεια να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χρησιμοποιεί το έργο για εμπορική χρήση, εφόσον αυτό του </a:t>
            </a: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l-GR" sz="2000" dirty="0">
                <a:solidFill>
                  <a:schemeClr val="bg1">
                    <a:lumMod val="50000"/>
                  </a:schemeClr>
                </a:solidFill>
              </a:rPr>
              <a:t>ζητηθεί.</a:t>
            </a:r>
          </a:p>
        </p:txBody>
      </p:sp>
      <p:pic>
        <p:nvPicPr>
          <p:cNvPr id="13" name="7 - Εικόνα" descr="Λογότυπο για Άδειες χρήσης Creative Commons BY-NC-ND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6727" y="3217540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714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619672" y="1756275"/>
            <a:ext cx="5876239" cy="93871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ctr"/>
            <a:r>
              <a:rPr lang="el-GR" sz="5500" b="1" dirty="0"/>
              <a:t>Τέλος Ενότητας</a:t>
            </a:r>
          </a:p>
        </p:txBody>
      </p:sp>
      <p:sp>
        <p:nvSpPr>
          <p:cNvPr id="13" name="Rectangle 12"/>
          <p:cNvSpPr/>
          <p:nvPr/>
        </p:nvSpPr>
        <p:spPr>
          <a:xfrm>
            <a:off x="1547664" y="3325078"/>
            <a:ext cx="7156721" cy="984883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r"/>
            <a:r>
              <a:rPr lang="el-GR" sz="2900" b="1" dirty="0"/>
              <a:t>Επεξεργασία: </a:t>
            </a:r>
            <a:r>
              <a:rPr lang="el-GR" sz="2900" b="1" dirty="0" smtClean="0"/>
              <a:t>Δημήτρης </a:t>
            </a:r>
            <a:r>
              <a:rPr lang="el-GR" sz="2900" b="1" dirty="0" err="1" smtClean="0"/>
              <a:t>Σουραβλιάς</a:t>
            </a:r>
            <a:endParaRPr lang="el-GR" sz="2900" b="1" dirty="0"/>
          </a:p>
          <a:p>
            <a:pPr algn="r"/>
            <a:r>
              <a:rPr lang="el-GR" sz="2900" dirty="0" smtClean="0"/>
              <a:t>Ιωάννινα, 2015</a:t>
            </a:r>
            <a:endParaRPr lang="el-GR" sz="290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101" y="4423057"/>
            <a:ext cx="3255169" cy="863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122700" y="4630237"/>
            <a:ext cx="1581685" cy="461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920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7,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52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>
          <a:xfrm>
            <a:off x="2317212" y="2411595"/>
            <a:ext cx="4572000" cy="938716"/>
          </a:xfrm>
          <a:prstGeom prst="rect">
            <a:avLst/>
          </a:prstGeom>
        </p:spPr>
        <p:txBody>
          <a:bodyPr lIns="91436" tIns="45719" rIns="91436" bIns="45719">
            <a:spAutoFit/>
          </a:bodyPr>
          <a:lstStyle/>
          <a:p>
            <a:pPr algn="ctr"/>
            <a:r>
              <a:rPr lang="el-GR" sz="5500" b="1" dirty="0"/>
              <a:t>Σημειώματα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739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Ορθογώνιο 5"/>
          <p:cNvSpPr/>
          <p:nvPr/>
        </p:nvSpPr>
        <p:spPr>
          <a:xfrm>
            <a:off x="0" y="5521572"/>
            <a:ext cx="9144000" cy="19343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002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6" tIns="45719" rIns="91436" bIns="45719" rtlCol="0" anchor="ctr"/>
          <a:lstStyle/>
          <a:p>
            <a:pPr algn="ctr"/>
            <a:endParaRPr lang="el-GR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18100" y="5474677"/>
            <a:ext cx="7970227" cy="300080"/>
          </a:xfrm>
          <a:prstGeom prst="rect">
            <a:avLst/>
          </a:prstGeom>
          <a:noFill/>
        </p:spPr>
        <p:txBody>
          <a:bodyPr wrap="square" lIns="91436" tIns="45719" rIns="91436" bIns="45719" rtlCol="0">
            <a:spAutoFit/>
          </a:bodyPr>
          <a:lstStyle/>
          <a:p>
            <a:pPr>
              <a:lnSpc>
                <a:spcPct val="150000"/>
              </a:lnSpc>
              <a:spcBef>
                <a:spcPts val="500"/>
              </a:spcBef>
              <a:defRPr/>
            </a:pPr>
            <a:r>
              <a:rPr lang="el-GR" sz="900" b="1" dirty="0" smtClean="0">
                <a:solidFill>
                  <a:schemeClr val="bg1"/>
                </a:solidFill>
              </a:rPr>
              <a:t>ΕΦΑΡΜΟΓΕΣ Η/Υ ΣΤΗ ΛΟΓΟΠΑΘΟΛΟΓΙΑ</a:t>
            </a:r>
            <a:r>
              <a:rPr lang="el-GR" sz="900" dirty="0" smtClean="0">
                <a:solidFill>
                  <a:schemeClr val="bg1"/>
                </a:solidFill>
              </a:rPr>
              <a:t>, </a:t>
            </a:r>
            <a:r>
              <a:rPr lang="el-GR" sz="900" dirty="0">
                <a:solidFill>
                  <a:schemeClr val="bg1"/>
                </a:solidFill>
              </a:rPr>
              <a:t>Ενότητα </a:t>
            </a:r>
            <a:r>
              <a:rPr lang="el-GR" sz="900" dirty="0" smtClean="0">
                <a:solidFill>
                  <a:schemeClr val="bg1"/>
                </a:solidFill>
              </a:rPr>
              <a:t>7, </a:t>
            </a:r>
            <a:r>
              <a:rPr lang="el-GR" sz="900" dirty="0">
                <a:solidFill>
                  <a:schemeClr val="bg1"/>
                </a:solidFill>
              </a:rPr>
              <a:t>ΤΜΗΜΑ ΛΟΓΟΘΕΡΑΠΕΙΑΣ, ΤΕΙ ΗΠΕΙΡΟΥ </a:t>
            </a:r>
            <a:r>
              <a:rPr lang="el-GR" sz="900" b="1" dirty="0">
                <a:solidFill>
                  <a:schemeClr val="bg1"/>
                </a:solidFill>
              </a:rPr>
              <a:t>- Ανοιχτά Ακαδημαϊκά Μαθήματα στο ΤΕΙ Ηπείρου</a:t>
            </a:r>
          </a:p>
        </p:txBody>
      </p:sp>
      <p:pic>
        <p:nvPicPr>
          <p:cNvPr id="8" name="Εικόνα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0" y="5286920"/>
            <a:ext cx="267726" cy="451523"/>
          </a:xfrm>
          <a:prstGeom prst="rect">
            <a:avLst/>
          </a:prstGeom>
        </p:spPr>
      </p:pic>
      <p:sp>
        <p:nvSpPr>
          <p:cNvPr id="9" name="Θέση αριθμού διαφάνειας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515350" y="5466151"/>
            <a:ext cx="628650" cy="304271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/>
          <a:lstStyle/>
          <a:p>
            <a:fld id="{58358F7F-E2C6-412D-B7CA-3FDF70C3B50B}" type="slidenum">
              <a:rPr lang="el-GR" altLang="el-GR" smtClean="0">
                <a:solidFill>
                  <a:schemeClr val="bg1"/>
                </a:solidFill>
              </a:rPr>
              <a:t>53</a:t>
            </a:fld>
            <a:endParaRPr lang="el-GR" altLang="el-GR" dirty="0" smtClean="0">
              <a:solidFill>
                <a:schemeClr val="bg1"/>
              </a:solidFill>
            </a:endParaRPr>
          </a:p>
        </p:txBody>
      </p:sp>
      <p:pic>
        <p:nvPicPr>
          <p:cNvPr id="11" name="Εικόνα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3873" y="5406242"/>
            <a:ext cx="364880" cy="317287"/>
          </a:xfrm>
          <a:prstGeom prst="rect">
            <a:avLst/>
          </a:prstGeom>
        </p:spPr>
      </p:pic>
      <p:sp>
        <p:nvSpPr>
          <p:cNvPr id="14" name="Τίτλος 1"/>
          <p:cNvSpPr>
            <a:spLocks noGrp="1"/>
          </p:cNvSpPr>
          <p:nvPr>
            <p:ph type="title"/>
          </p:nvPr>
        </p:nvSpPr>
        <p:spPr>
          <a:xfrm>
            <a:off x="453327" y="1"/>
            <a:ext cx="8062025" cy="1007390"/>
          </a:xfrm>
        </p:spPr>
        <p:txBody>
          <a:bodyPr>
            <a:normAutofit/>
          </a:bodyPr>
          <a:lstStyle/>
          <a:p>
            <a:r>
              <a:rPr lang="el-GR" dirty="0" smtClean="0"/>
              <a:t>Διατήρηση Σημειωμάτων</a:t>
            </a:r>
            <a:endParaRPr lang="el-GR" dirty="0"/>
          </a:p>
        </p:txBody>
      </p:sp>
      <p:sp>
        <p:nvSpPr>
          <p:cNvPr id="168" name="Rectangle 167"/>
          <p:cNvSpPr/>
          <p:nvPr/>
        </p:nvSpPr>
        <p:spPr>
          <a:xfrm>
            <a:off x="618101" y="1587284"/>
            <a:ext cx="7765365" cy="4093426"/>
          </a:xfrm>
          <a:prstGeom prst="rect">
            <a:avLst/>
          </a:prstGeom>
        </p:spPr>
        <p:txBody>
          <a:bodyPr wrap="square" lIns="91436" tIns="45719" rIns="91436" bIns="45719">
            <a:spAutoFit/>
          </a:bodyPr>
          <a:lstStyle/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Οποιαδήποτε  αναπαραγωγή ή διασκευή του υλικού θα πρέπει  να συμπεριλαμβάνει: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Αναφοράς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 Σημείωμα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Αδειοδότησης</a:t>
            </a:r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τη Δήλωση Διατήρησης Σημειωμάτων</a:t>
            </a:r>
          </a:p>
          <a:p>
            <a:pPr marL="342886" indent="-342886" algn="just">
              <a:buFont typeface="Arial" pitchFamily="34" charset="0"/>
              <a:buChar char="•"/>
            </a:pP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το Σημείωμα Χρήσης Έργων Τρίτων (εφόσον υπάρχει) </a:t>
            </a:r>
          </a:p>
          <a:p>
            <a:pPr algn="just"/>
            <a:endParaRPr lang="el-GR" sz="2600" dirty="0">
              <a:solidFill>
                <a:schemeClr val="bg1">
                  <a:lumMod val="50000"/>
                </a:schemeClr>
              </a:solidFill>
            </a:endParaRPr>
          </a:p>
          <a:p>
            <a:pPr algn="just"/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μαζί με τους συνοδευόμενους </a:t>
            </a:r>
            <a:r>
              <a:rPr lang="el-GR" sz="2600" dirty="0" err="1">
                <a:solidFill>
                  <a:schemeClr val="bg1">
                    <a:lumMod val="50000"/>
                  </a:schemeClr>
                </a:solidFill>
              </a:rPr>
              <a:t>υπερσυνδέσμους</a:t>
            </a:r>
            <a:r>
              <a:rPr lang="el-GR" sz="2600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76997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  <p:pic>
        <p:nvPicPr>
          <p:cNvPr id="9" name="7 - Εικόνα" descr="Λογότυπο για Άδειες χρήσης Creative Commons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80878" y="4856613"/>
            <a:ext cx="1581685" cy="461161"/>
          </a:xfrm>
          <a:prstGeom prst="rect">
            <a:avLst/>
          </a:prstGeom>
        </p:spPr>
      </p:pic>
      <p:pic>
        <p:nvPicPr>
          <p:cNvPr id="10" name="Picture 3" descr="Λογότυπο Επιχειρησιακού Προγράμματος Εκπαίδευση και Δια βίου Μάθηση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662562" y="4777713"/>
            <a:ext cx="3240360" cy="64268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l-GR" dirty="0" smtClean="0"/>
              <a:t>Λογισμικό </a:t>
            </a:r>
            <a:r>
              <a:rPr lang="en-US" dirty="0" err="1" smtClean="0"/>
              <a:t>RehaCom</a:t>
            </a:r>
            <a:r>
              <a:rPr lang="el-GR" dirty="0" smtClean="0"/>
              <a:t> </a:t>
            </a:r>
            <a:endParaRPr lang="el-GR" altLang="el-GR" dirty="0"/>
          </a:p>
        </p:txBody>
      </p:sp>
      <p:sp>
        <p:nvSpPr>
          <p:cNvPr id="8" name="Θέση κειμένου 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/>
              <a:t>Σύστημα γνωστικής </a:t>
            </a:r>
            <a:r>
              <a:rPr lang="el-GR" dirty="0" smtClean="0"/>
              <a:t>και μαθησιακής αποκατάστασης</a:t>
            </a:r>
          </a:p>
          <a:p>
            <a:r>
              <a:rPr lang="el-GR" sz="1200" dirty="0" smtClean="0"/>
              <a:t>αναλυτικά στο:</a:t>
            </a:r>
          </a:p>
          <a:p>
            <a:r>
              <a:rPr lang="en-US" sz="1200" dirty="0" smtClean="0">
                <a:hlinkClick r:id="rId2"/>
              </a:rPr>
              <a:t>http</a:t>
            </a:r>
            <a:r>
              <a:rPr lang="en-US" sz="1200" dirty="0">
                <a:hlinkClick r:id="rId2"/>
              </a:rPr>
              <a:t>://ostraconmed.com/ostracon-proionta/gnostiki-apokatastasi/rehacom/gia-ton-epaggelmatia/systima</a:t>
            </a:r>
            <a:r>
              <a:rPr lang="en-US" sz="1200" dirty="0" smtClean="0">
                <a:hlinkClick r:id="rId2"/>
              </a:rPr>
              <a:t>/</a:t>
            </a:r>
            <a:r>
              <a:rPr lang="el-GR" sz="1200" dirty="0" smtClean="0"/>
              <a:t> </a:t>
            </a: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4294967295"/>
          </p:nvPr>
        </p:nvSpPr>
        <p:spPr>
          <a:xfrm>
            <a:off x="7010400" y="5297488"/>
            <a:ext cx="2133600" cy="303212"/>
          </a:xfrm>
        </p:spPr>
        <p:txBody>
          <a:bodyPr/>
          <a:lstStyle/>
          <a:p>
            <a:fld id="{53C4726A-630D-4CB4-B088-BAB00F4188E9}" type="slidenum">
              <a:rPr lang="el-GR" smtClean="0"/>
              <a:t>6</a:t>
            </a:fld>
            <a:endParaRPr lang="el-GR" dirty="0"/>
          </a:p>
        </p:txBody>
      </p:sp>
      <p:pic>
        <p:nvPicPr>
          <p:cNvPr id="5" name="Εικόνα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9279" y="368036"/>
            <a:ext cx="2962275" cy="2581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13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Προσοχή και Συγκέντρωση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δραστηριότητες που βασίζονται </a:t>
            </a:r>
            <a:r>
              <a:rPr lang="el-GR" dirty="0"/>
              <a:t>στη σύγκριση &amp;</a:t>
            </a:r>
            <a:r>
              <a:rPr lang="el-GR" dirty="0" smtClean="0"/>
              <a:t> </a:t>
            </a:r>
            <a:r>
              <a:rPr lang="el-GR" dirty="0"/>
              <a:t>ταύτιση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23728" y="2363476"/>
            <a:ext cx="4536504" cy="3438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05744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Προσοχή και Συγκέντρωση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dirty="0" smtClean="0"/>
              <a:t>Δισδιάστατες δραστηριότητες που βασίζονται </a:t>
            </a:r>
            <a:r>
              <a:rPr lang="el-GR" dirty="0"/>
              <a:t>στη σύγκριση και ταύτιση</a:t>
            </a:r>
            <a:endParaRPr lang="en-US" dirty="0"/>
          </a:p>
        </p:txBody>
      </p:sp>
      <p:pic>
        <p:nvPicPr>
          <p:cNvPr id="3" name="Εικόνα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1720" y="2353443"/>
            <a:ext cx="4472333" cy="3361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338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Προσοχή και Συγκέντρωση</a:t>
            </a:r>
            <a:endParaRPr lang="en-US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l-GR" dirty="0" smtClean="0"/>
              <a:t>διαταραχές </a:t>
            </a:r>
            <a:r>
              <a:rPr lang="el-GR" dirty="0"/>
              <a:t>προσοχής </a:t>
            </a:r>
            <a:r>
              <a:rPr lang="el-GR" dirty="0" smtClean="0"/>
              <a:t>(</a:t>
            </a:r>
            <a:r>
              <a:rPr lang="el-GR" dirty="0" err="1" smtClean="0"/>
              <a:t>νευροψυχολογική</a:t>
            </a:r>
            <a:r>
              <a:rPr lang="el-GR" dirty="0" smtClean="0"/>
              <a:t> </a:t>
            </a:r>
            <a:r>
              <a:rPr lang="el-GR" dirty="0"/>
              <a:t>διαταραχή συνεπεία εγκεφαλικής </a:t>
            </a:r>
            <a:r>
              <a:rPr lang="el-GR" dirty="0" smtClean="0"/>
              <a:t>βλάβης). </a:t>
            </a:r>
          </a:p>
          <a:p>
            <a:r>
              <a:rPr lang="el-GR" dirty="0" smtClean="0"/>
              <a:t>αφορούν το </a:t>
            </a:r>
            <a:r>
              <a:rPr lang="el-GR" dirty="0"/>
              <a:t>80% των ασθενών μετά </a:t>
            </a:r>
            <a:r>
              <a:rPr lang="el-GR" dirty="0" smtClean="0"/>
              <a:t>από:</a:t>
            </a:r>
          </a:p>
          <a:p>
            <a:pPr lvl="1"/>
            <a:r>
              <a:rPr lang="el-GR" dirty="0" smtClean="0"/>
              <a:t>αγγειακό </a:t>
            </a:r>
            <a:r>
              <a:rPr lang="el-GR" dirty="0"/>
              <a:t>εγκεφαλικό επεισόδιο, </a:t>
            </a:r>
            <a:endParaRPr lang="el-GR" dirty="0" smtClean="0"/>
          </a:p>
          <a:p>
            <a:pPr lvl="1"/>
            <a:r>
              <a:rPr lang="el-GR" dirty="0" err="1" smtClean="0"/>
              <a:t>κρανιοεγκεφαλική</a:t>
            </a:r>
            <a:r>
              <a:rPr lang="el-GR" dirty="0" smtClean="0"/>
              <a:t> κάκωση</a:t>
            </a:r>
            <a:r>
              <a:rPr lang="el-GR" dirty="0"/>
              <a:t>, </a:t>
            </a:r>
            <a:endParaRPr lang="el-GR" dirty="0" smtClean="0"/>
          </a:p>
          <a:p>
            <a:pPr lvl="1"/>
            <a:r>
              <a:rPr lang="el-GR" dirty="0" smtClean="0"/>
              <a:t>διάχυτες </a:t>
            </a:r>
            <a:r>
              <a:rPr lang="el-GR" dirty="0"/>
              <a:t>οργανικές εγκεφαλικές βλάβες </a:t>
            </a:r>
            <a:r>
              <a:rPr lang="el-GR" dirty="0" smtClean="0"/>
              <a:t>(από </a:t>
            </a:r>
            <a:r>
              <a:rPr lang="el-GR" dirty="0"/>
              <a:t>χρόνια </a:t>
            </a:r>
            <a:r>
              <a:rPr lang="el-GR" dirty="0" smtClean="0"/>
              <a:t>κατάχρηση  αλκοόλ </a:t>
            </a:r>
            <a:r>
              <a:rPr lang="el-GR" dirty="0"/>
              <a:t>ή ναρκωτικών ουσιών</a:t>
            </a:r>
            <a:r>
              <a:rPr lang="el-GR" dirty="0" smtClean="0"/>
              <a:t>)</a:t>
            </a:r>
          </a:p>
          <a:p>
            <a:pPr lvl="1"/>
            <a:r>
              <a:rPr lang="el-GR" dirty="0" smtClean="0"/>
              <a:t>όπως </a:t>
            </a:r>
            <a:r>
              <a:rPr lang="el-GR" dirty="0"/>
              <a:t>επίσης ασθένειες του κεντρικού </a:t>
            </a:r>
            <a:r>
              <a:rPr lang="el-GR" dirty="0" smtClean="0"/>
              <a:t>νευρικού συστήματος</a:t>
            </a:r>
            <a:endParaRPr lang="en-US" dirty="0"/>
          </a:p>
        </p:txBody>
      </p:sp>
      <p:pic>
        <p:nvPicPr>
          <p:cNvPr id="2" name="Εικόνα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3897" y="481236"/>
            <a:ext cx="1320103" cy="100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754175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0"/>
  <p:tag name="MMPROD_UIDATA" val="&lt;database version=&quot;7.0&quot;&gt;&lt;object type=&quot;1&quot; unique_id=&quot;10001&quot;&gt;&lt;object type=&quot;2&quot; unique_id=&quot;10086&quot;&gt;&lt;object type=&quot;3&quot; unique_id=&quot;10087&quot;&gt;&lt;property id=&quot;20148&quot; value=&quot;5&quot;/&gt;&lt;property id=&quot;20300&quot; value=&quot;Slide 1 - &amp;quot;Τίτλος Μαθήματος&amp;quot;&quot;/&gt;&lt;property id=&quot;20307&quot; value=&quot;256&quot;/&gt;&lt;/object&gt;&lt;object type=&quot;3&quot; unique_id=&quot;10088&quot;&gt;&lt;property id=&quot;20148&quot; value=&quot;5&quot;/&gt;&lt;property id=&quot;20300&quot; value=&quot;Slide 2&quot;/&gt;&lt;property id=&quot;20307&quot; value=&quot;289&quot;/&gt;&lt;/object&gt;&lt;object type=&quot;3&quot; unique_id=&quot;10089&quot;&gt;&lt;property id=&quot;20148&quot; value=&quot;5&quot;/&gt;&lt;property id=&quot;20300&quot; value=&quot;Slide 3 - &amp;quot;Άδειες Χρήσης&amp;quot;&quot;/&gt;&lt;property id=&quot;20307&quot; value=&quot;257&quot;/&gt;&lt;/object&gt;&lt;object type=&quot;3&quot; unique_id=&quot;10090&quot;&gt;&lt;property id=&quot;20148&quot; value=&quot;5&quot;/&gt;&lt;property id=&quot;20300&quot; value=&quot;Slide 4 - &amp;quot;Χρηματοδότηση&amp;quot;&quot;/&gt;&lt;property id=&quot;20307&quot; value=&quot;259&quot;/&gt;&lt;/object&gt;&lt;object type=&quot;3&quot; unique_id=&quot;10091&quot;&gt;&lt;property id=&quot;20148&quot; value=&quot;5&quot;/&gt;&lt;property id=&quot;20300&quot; value=&quot;Slide 5 - &amp;quot;Σκοποί  ενότητας&amp;quot;&quot;/&gt;&lt;property id=&quot;20307&quot; value=&quot;261&quot;/&gt;&lt;/object&gt;&lt;object type=&quot;3&quot; unique_id=&quot;10092&quot;&gt;&lt;property id=&quot;20148&quot; value=&quot;5&quot;/&gt;&lt;property id=&quot;20300&quot; value=&quot;Slide 6 - &amp;quot;Περιεχόμενα ενότητας&amp;quot;&quot;/&gt;&lt;property id=&quot;20307&quot; value=&quot;262&quot;/&gt;&lt;/object&gt;&lt;object type=&quot;3&quot; unique_id=&quot;10093&quot;&gt;&lt;property id=&quot;20148&quot; value=&quot;5&quot;/&gt;&lt;property id=&quot;20300&quot; value=&quot;Slide 7 - &amp;quot;Χρήση Διατάξεων&amp;quot;&quot;/&gt;&lt;property id=&quot;20307&quot; value=&quot;264&quot;/&gt;&lt;/object&gt;&lt;object type=&quot;3&quot; unique_id=&quot;10094&quot;&gt;&lt;property id=&quot;20148&quot; value=&quot;5&quot;/&gt;&lt;property id=&quot;20300&quot; value=&quot;Slide 8 - &amp;quot;Διαφάνεια Τίτλου&amp;quot;&quot;/&gt;&lt;property id=&quot;20307&quot; value=&quot;266&quot;/&gt;&lt;/object&gt;&lt;object type=&quot;3&quot; unique_id=&quot;10095&quot;&gt;&lt;property id=&quot;20148&quot; value=&quot;5&quot;/&gt;&lt;property id=&quot;20300&quot; value=&quot;Slide 9 - &amp;quot;Τίτλος και περιεχόμενο 1&amp;quot;&quot;/&gt;&lt;property id=&quot;20307&quot; value=&quot;265&quot;/&gt;&lt;/object&gt;&lt;object type=&quot;3&quot; unique_id=&quot;10096&quot;&gt;&lt;property id=&quot;20148&quot; value=&quot;5&quot;/&gt;&lt;property id=&quot;20300&quot; value=&quot;Slide 10 - &amp;quot;Τίτλος και περιεχόμενο 2&amp;quot;&quot;/&gt;&lt;property id=&quot;20307&quot; value=&quot;274&quot;/&gt;&lt;/object&gt;&lt;object type=&quot;3&quot; unique_id=&quot;10097&quot;&gt;&lt;property id=&quot;20148&quot; value=&quot;5&quot;/&gt;&lt;property id=&quot;20300&quot; value=&quot;Slide 11 - &amp;quot;Κεφαλίδα Ενότητας&amp;quot;&quot;/&gt;&lt;property id=&quot;20307&quot; value=&quot;267&quot;/&gt;&lt;/object&gt;&lt;object type=&quot;3&quot; unique_id=&quot;10098&quot;&gt;&lt;property id=&quot;20148&quot; value=&quot;5&quot;/&gt;&lt;property id=&quot;20300&quot; value=&quot;Slide 12 - &amp;quot;Δύο περιεχόμενα 1 &amp;quot;&quot;/&gt;&lt;property id=&quot;20307&quot; value=&quot;288&quot;/&gt;&lt;/object&gt;&lt;object type=&quot;3&quot; unique_id=&quot;10099&quot;&gt;&lt;property id=&quot;20148&quot; value=&quot;5&quot;/&gt;&lt;property id=&quot;20300&quot; value=&quot;Slide 13 - &amp;quot;Δύο περιεχόμενα 2 &amp;quot;&quot;/&gt;&lt;property id=&quot;20307&quot; value=&quot;277&quot;/&gt;&lt;/object&gt;&lt;object type=&quot;3&quot; unique_id=&quot;10100&quot;&gt;&lt;property id=&quot;20148&quot; value=&quot;5&quot;/&gt;&lt;property id=&quot;20300&quot; value=&quot;Slide 14 - &amp;quot;Σύγκριση 1&amp;quot;&quot;/&gt;&lt;property id=&quot;20307&quot; value=&quot;269&quot;/&gt;&lt;/object&gt;&lt;object type=&quot;3&quot; unique_id=&quot;10101&quot;&gt;&lt;property id=&quot;20148&quot; value=&quot;5&quot;/&gt;&lt;property id=&quot;20300&quot; value=&quot;Slide 15 - &amp;quot;Σύγκριση 2&amp;quot;&quot;/&gt;&lt;property id=&quot;20307&quot; value=&quot;278&quot;/&gt;&lt;/object&gt;&lt;object type=&quot;3&quot; unique_id=&quot;10102&quot;&gt;&lt;property id=&quot;20148&quot; value=&quot;5&quot;/&gt;&lt;property id=&quot;20300&quot; value=&quot;Slide 16 - &amp;quot;Μόνο Τίτλος&amp;quot;&quot;/&gt;&lt;property id=&quot;20307&quot; value=&quot;270&quot;/&gt;&lt;/object&gt;&lt;object type=&quot;3&quot; unique_id=&quot;10103&quot;&gt;&lt;property id=&quot;20148&quot; value=&quot;5&quot;/&gt;&lt;property id=&quot;20300&quot; value=&quot;Slide 17 - &amp;quot;Περιεχόμενο με λεζάντα 1&amp;quot;&quot;/&gt;&lt;property id=&quot;20307&quot; value=&quot;272&quot;/&gt;&lt;/object&gt;&lt;object type=&quot;3&quot; unique_id=&quot;10104&quot;&gt;&lt;property id=&quot;20148&quot; value=&quot;5&quot;/&gt;&lt;property id=&quot;20300&quot; value=&quot;Slide 18 - &amp;quot;Περιεχόμενο με λεζάντα 2&amp;quot;&quot;/&gt;&lt;property id=&quot;20307&quot; value=&quot;279&quot;/&gt;&lt;/object&gt;&lt;object type=&quot;3&quot; unique_id=&quot;10105&quot;&gt;&lt;property id=&quot;20148&quot; value=&quot;5&quot;/&gt;&lt;property id=&quot;20300&quot; value=&quot;Slide 19 - &amp;quot;Εικόνα με λεζάντα&amp;quot;&quot;/&gt;&lt;property id=&quot;20307&quot; value=&quot;273&quot;/&gt;&lt;/object&gt;&lt;object type=&quot;3&quot; unique_id=&quot;10106&quot;&gt;&lt;property id=&quot;20148&quot; value=&quot;5&quot;/&gt;&lt;property id=&quot;20300&quot; value=&quot;Slide 20 - &amp;quot;Οδηγίες&amp;quot;&quot;/&gt;&lt;property id=&quot;20307&quot; value=&quot;281&quot;/&gt;&lt;/object&gt;&lt;object type=&quot;3&quot; unique_id=&quot;10107&quot;&gt;&lt;property id=&quot;20148&quot; value=&quot;5&quot;/&gt;&lt;property id=&quot;20300&quot; value=&quot;Slide 21 - &amp;quot;Οδηγίες (1 από 4)&amp;quot;&quot;/&gt;&lt;property id=&quot;20307&quot; value=&quot;284&quot;/&gt;&lt;/object&gt;&lt;object type=&quot;3&quot; unique_id=&quot;10108&quot;&gt;&lt;property id=&quot;20148&quot; value=&quot;5&quot;/&gt;&lt;property id=&quot;20300&quot; value=&quot;Slide 22 - &amp;quot;Οδηγίες (2 από 4) &amp;quot;&quot;/&gt;&lt;property id=&quot;20307&quot; value=&quot;282&quot;/&gt;&lt;/object&gt;&lt;object type=&quot;3&quot; unique_id=&quot;10109&quot;&gt;&lt;property id=&quot;20148&quot; value=&quot;5&quot;/&gt;&lt;property id=&quot;20300&quot; value=&quot;Slide 23 - &amp;quot;Οδηγίες (3 από 4)&amp;quot;&quot;/&gt;&lt;property id=&quot;20307&quot; value=&quot;283&quot;/&gt;&lt;/object&gt;&lt;object type=&quot;3&quot; unique_id=&quot;10110&quot;&gt;&lt;property id=&quot;20148&quot; value=&quot;5&quot;/&gt;&lt;property id=&quot;20300&quot; value=&quot;Slide 24 - &amp;quot;Οδηγίες (4 από 4)&amp;quot;&quot;/&gt;&lt;property id=&quot;20307&quot; value=&quot;285&quot;/&gt;&lt;/object&gt;&lt;object type=&quot;3&quot; unique_id=&quot;10111&quot;&gt;&lt;property id=&quot;20148&quot; value=&quot;5&quot;/&gt;&lt;property id=&quot;20300&quot; value=&quot;Slide 25 - &amp;quot;Βασικές Οδηγίες Προσβασιμότητας&amp;quot;&quot;/&gt;&lt;property id=&quot;20307&quot; value=&quot;286&quot;/&gt;&lt;/object&gt;&lt;object type=&quot;3&quot; unique_id=&quot;10112&quot;&gt;&lt;property id=&quot;20148&quot; value=&quot;5&quot;/&gt;&lt;property id=&quot;20300&quot; value=&quot;Slide 32 - &amp;quot;Τέλος Ενότητας&amp;quot;&quot;/&gt;&lt;property id=&quot;20307&quot; value=&quot;280&quot;/&gt;&lt;/object&gt;&lt;object type=&quot;3&quot; unique_id=&quot;10757&quot;&gt;&lt;property id=&quot;20148&quot; value=&quot;5&quot;/&gt;&lt;property id=&quot;20300&quot; value=&quot;Slide 26 - &amp;quot;Βιβλιογραφία&amp;quot;&quot;/&gt;&lt;property id=&quot;20307&quot; value=&quot;290&quot;/&gt;&lt;/object&gt;&lt;object type=&quot;3&quot; unique_id=&quot;10758&quot;&gt;&lt;property id=&quot;20148&quot; value=&quot;5&quot;/&gt;&lt;property id=&quot;20300&quot; value=&quot;Slide 27 - &amp;quot;Σημείωμα Αναφοράς&amp;quot;&quot;/&gt;&lt;property id=&quot;20307&quot; value=&quot;291&quot;/&gt;&lt;/object&gt;&lt;object type=&quot;3&quot; unique_id=&quot;10759&quot;&gt;&lt;property id=&quot;20148&quot; value=&quot;5&quot;/&gt;&lt;property id=&quot;20300&quot; value=&quot;Slide 28 - &amp;quot;Σημείωμα Αδειοδότησης&amp;quot;&quot;/&gt;&lt;property id=&quot;20307&quot; value=&quot;292&quot;/&gt;&lt;/object&gt;&lt;object type=&quot;3&quot; unique_id=&quot;10760&quot;&gt;&lt;property id=&quot;20148&quot; value=&quot;5&quot;/&gt;&lt;property id=&quot;20300&quot; value=&quot;Slide 29&quot;/&gt;&lt;property id=&quot;20307&quot; value=&quot;293&quot;/&gt;&lt;/object&gt;&lt;object type=&quot;3&quot; unique_id=&quot;10761&quot;&gt;&lt;property id=&quot;20148&quot; value=&quot;5&quot;/&gt;&lt;property id=&quot;20300&quot; value=&quot;Slide 30&quot;/&gt;&lt;property id=&quot;20307&quot; value=&quot;294&quot;/&gt;&lt;/object&gt;&lt;object type=&quot;3&quot; unique_id=&quot;10762&quot;&gt;&lt;property id=&quot;20148&quot; value=&quot;5&quot;/&gt;&lt;property id=&quot;20300&quot; value=&quot;Slide 31 - &amp;quot;Διατήρηση Σημειωμάτων&amp;quot;&quot;/&gt;&lt;property id=&quot;20307&quot; value=&quot;295&quot;/&gt;&lt;/object&gt;&lt;/object&gt;&lt;object type=&quot;8&quot; unique_id=&quot;10140&quot;&gt;&lt;/object&gt;&lt;/object&gt;&lt;/database&gt;"/>
  <p:tag name="SECTOMILLISECCONVERTED" val="1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2270</TotalTime>
  <Words>1568</Words>
  <Application>Microsoft Office PowerPoint</Application>
  <PresentationFormat>Προβολή στην οθόνη (16:10)</PresentationFormat>
  <Paragraphs>256</Paragraphs>
  <Slides>54</Slides>
  <Notes>12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54</vt:i4>
      </vt:variant>
    </vt:vector>
  </HeadingPairs>
  <TitlesOfParts>
    <vt:vector size="59" baseType="lpstr">
      <vt:lpstr>Arial</vt:lpstr>
      <vt:lpstr>ArialMT</vt:lpstr>
      <vt:lpstr>Calibri</vt:lpstr>
      <vt:lpstr>Wingdings</vt:lpstr>
      <vt:lpstr>Θέμα του Office</vt:lpstr>
      <vt:lpstr>Εφαρμογές Η/Υ στη Λογοπαθολογία</vt:lpstr>
      <vt:lpstr>Παρουσίαση του PowerPoint</vt:lpstr>
      <vt:lpstr>Άδειες Χρήσης</vt:lpstr>
      <vt:lpstr>Χρηματοδότηση</vt:lpstr>
      <vt:lpstr>Σκοποί  ενότητας</vt:lpstr>
      <vt:lpstr>Λογισμικό RehaCom </vt:lpstr>
      <vt:lpstr>Προσοχή και Συγκέντρωση</vt:lpstr>
      <vt:lpstr>Προσοχή και Συγκέντρωση</vt:lpstr>
      <vt:lpstr>Προσοχή και Συγκέντρωση</vt:lpstr>
      <vt:lpstr>Προσοχή - Εγρήγορση </vt:lpstr>
      <vt:lpstr>Προσοχή - Εγρήγορση </vt:lpstr>
      <vt:lpstr>Προσοχή - Χωροταξικές Λειτουργίες </vt:lpstr>
      <vt:lpstr>Προσοχή - Χωροταξικές Λειτουργίες </vt:lpstr>
      <vt:lpstr>Προσοχή - Χωροταξικές Λειτουργίες </vt:lpstr>
      <vt:lpstr>Προσοχή – 3D Οπτικο-Χωροταξική Ικανότητα</vt:lpstr>
      <vt:lpstr>3D Χωροταξικές Λειτουργίες </vt:lpstr>
      <vt:lpstr>Προσοχή &amp; Μνήμη - Αντίδραση</vt:lpstr>
      <vt:lpstr>Προσοχή &amp; Μνήμη - Αντίδραση</vt:lpstr>
      <vt:lpstr>Προσοχή - Οπτικο-Χωροταξική Ικανότητα</vt:lpstr>
      <vt:lpstr>Οπτικο-Χωροταξική Ικανότητα</vt:lpstr>
      <vt:lpstr>Διάσπαση Προσοχής 1</vt:lpstr>
      <vt:lpstr>Διάσπαση Προσοχής 2</vt:lpstr>
      <vt:lpstr>Διάσπαση Προσοχής</vt:lpstr>
      <vt:lpstr>Χωροταξική Μνήμη</vt:lpstr>
      <vt:lpstr>Χωροταξική Μνήμη</vt:lpstr>
      <vt:lpstr>Λεκτική Μνήμη</vt:lpstr>
      <vt:lpstr>Λεκτική Μνήμη</vt:lpstr>
      <vt:lpstr>Λεκτική Μνήμη</vt:lpstr>
      <vt:lpstr>Μνήμη Λέξεων</vt:lpstr>
      <vt:lpstr>Μνήμη Λέξεων</vt:lpstr>
      <vt:lpstr>Σχηματική Μνήμη</vt:lpstr>
      <vt:lpstr>Σχηματική Μνήμη</vt:lpstr>
      <vt:lpstr>Φυσιογνωμική Μνήμη</vt:lpstr>
      <vt:lpstr>Φυσιογνωμική Μνήμη</vt:lpstr>
      <vt:lpstr>Υπολογισμοί</vt:lpstr>
      <vt:lpstr>Υπολογισμοί</vt:lpstr>
      <vt:lpstr>Λογικές Αποφάσεις</vt:lpstr>
      <vt:lpstr>Λογικές Αποφάσεις</vt:lpstr>
      <vt:lpstr>Οργάνωση Αγορών</vt:lpstr>
      <vt:lpstr>Οργάνωση Αγορών</vt:lpstr>
      <vt:lpstr>Οπτική Εξερεύνηση</vt:lpstr>
      <vt:lpstr>Οπτική Εξερεύνηση</vt:lpstr>
      <vt:lpstr>Οπτική Αγνωσία</vt:lpstr>
      <vt:lpstr>Οπτική Αγνωσία</vt:lpstr>
      <vt:lpstr>Οπτική Αγνωσία</vt:lpstr>
      <vt:lpstr>Οπτικο-κινητικός Συντονισμός</vt:lpstr>
      <vt:lpstr>Οπτικο-κινητικός Συντονισμός</vt:lpstr>
      <vt:lpstr>Βιβλιογραφία</vt:lpstr>
      <vt:lpstr>Σημείωμα Αναφοράς</vt:lpstr>
      <vt:lpstr>Σημείωμα Αδειοδότησης</vt:lpstr>
      <vt:lpstr>Παρουσίαση του PowerPoint</vt:lpstr>
      <vt:lpstr>Παρουσίαση του PowerPoint</vt:lpstr>
      <vt:lpstr>Διατήρηση Σημειωμάτων</vt:lpstr>
      <vt:lpstr>Τέλος Ενότητας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Dimitris;Ευγενία Τόκη</dc:creator>
  <cp:lastModifiedBy>dimitris</cp:lastModifiedBy>
  <cp:revision>553</cp:revision>
  <dcterms:created xsi:type="dcterms:W3CDTF">2012-09-06T09:03:05Z</dcterms:created>
  <dcterms:modified xsi:type="dcterms:W3CDTF">2016-01-09T12:08:43Z</dcterms:modified>
</cp:coreProperties>
</file>