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89" r:id="rId3"/>
    <p:sldId id="257" r:id="rId4"/>
    <p:sldId id="259" r:id="rId5"/>
    <p:sldId id="261" r:id="rId6"/>
    <p:sldId id="331" r:id="rId7"/>
    <p:sldId id="332" r:id="rId8"/>
    <p:sldId id="374" r:id="rId9"/>
    <p:sldId id="364" r:id="rId10"/>
    <p:sldId id="366" r:id="rId11"/>
    <p:sldId id="365" r:id="rId12"/>
    <p:sldId id="367" r:id="rId13"/>
    <p:sldId id="368" r:id="rId14"/>
    <p:sldId id="369" r:id="rId15"/>
    <p:sldId id="375" r:id="rId16"/>
    <p:sldId id="376" r:id="rId17"/>
    <p:sldId id="371" r:id="rId18"/>
    <p:sldId id="370" r:id="rId19"/>
    <p:sldId id="372" r:id="rId20"/>
    <p:sldId id="373" r:id="rId21"/>
    <p:sldId id="377" r:id="rId22"/>
    <p:sldId id="379" r:id="rId23"/>
    <p:sldId id="378" r:id="rId24"/>
    <p:sldId id="380" r:id="rId25"/>
    <p:sldId id="381" r:id="rId26"/>
    <p:sldId id="384" r:id="rId27"/>
    <p:sldId id="382" r:id="rId28"/>
    <p:sldId id="383" r:id="rId29"/>
    <p:sldId id="385" r:id="rId30"/>
    <p:sldId id="386" r:id="rId31"/>
    <p:sldId id="387" r:id="rId32"/>
    <p:sldId id="388" r:id="rId33"/>
    <p:sldId id="389" r:id="rId34"/>
    <p:sldId id="390" r:id="rId35"/>
    <p:sldId id="391" r:id="rId36"/>
    <p:sldId id="393" r:id="rId37"/>
    <p:sldId id="392" r:id="rId38"/>
    <p:sldId id="394" r:id="rId39"/>
    <p:sldId id="395" r:id="rId40"/>
    <p:sldId id="396" r:id="rId41"/>
    <p:sldId id="397" r:id="rId42"/>
    <p:sldId id="401" r:id="rId43"/>
    <p:sldId id="398" r:id="rId44"/>
    <p:sldId id="402" r:id="rId45"/>
    <p:sldId id="403" r:id="rId46"/>
    <p:sldId id="399" r:id="rId47"/>
    <p:sldId id="400" r:id="rId48"/>
    <p:sldId id="290" r:id="rId49"/>
    <p:sldId id="363" r:id="rId50"/>
    <p:sldId id="292" r:id="rId51"/>
    <p:sldId id="293" r:id="rId52"/>
    <p:sldId id="294" r:id="rId53"/>
    <p:sldId id="295" r:id="rId54"/>
    <p:sldId id="280" r:id="rId55"/>
  </p:sldIdLst>
  <p:sldSz cx="9144000" cy="5715000" type="screen16x10"/>
  <p:notesSz cx="6858000" cy="9144000"/>
  <p:custDataLst>
    <p:tags r:id="rId5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09/01/2016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6688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51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40" y="0"/>
            <a:ext cx="364880" cy="317287"/>
          </a:xfrm>
          <a:prstGeom prst="rect">
            <a:avLst/>
          </a:prstGeom>
        </p:spPr>
      </p:pic>
      <p:sp>
        <p:nvSpPr>
          <p:cNvPr id="10" name="Τίτλος 1"/>
          <p:cNvSpPr txBox="1">
            <a:spLocks/>
          </p:cNvSpPr>
          <p:nvPr userDrawn="1"/>
        </p:nvSpPr>
        <p:spPr>
          <a:xfrm>
            <a:off x="-8764" y="248816"/>
            <a:ext cx="9161529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36341" y="-36199"/>
            <a:ext cx="9140502" cy="27699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800" b="1" baseline="0" dirty="0" smtClean="0">
                <a:solidFill>
                  <a:schemeClr val="bg1"/>
                </a:solidFill>
              </a:rPr>
              <a:t>Εφαρμογές Η/Υ στη </a:t>
            </a:r>
            <a:r>
              <a:rPr lang="el-GR" sz="800" b="1" baseline="0" dirty="0" err="1" smtClean="0">
                <a:solidFill>
                  <a:schemeClr val="bg1"/>
                </a:solidFill>
              </a:rPr>
              <a:t>Λογοπαθολογία</a:t>
            </a:r>
            <a:r>
              <a:rPr lang="el-GR" sz="800" b="1" dirty="0" smtClean="0">
                <a:solidFill>
                  <a:schemeClr val="bg1"/>
                </a:solidFill>
              </a:rPr>
              <a:t> -</a:t>
            </a:r>
            <a:r>
              <a:rPr lang="el-GR" sz="800" b="1" baseline="0" dirty="0" smtClean="0">
                <a:solidFill>
                  <a:schemeClr val="bg1"/>
                </a:solidFill>
              </a:rPr>
              <a:t> </a:t>
            </a:r>
            <a:r>
              <a:rPr lang="el-GR" sz="800" b="0" baseline="0" dirty="0" smtClean="0">
                <a:solidFill>
                  <a:schemeClr val="bg1"/>
                </a:solidFill>
              </a:rPr>
              <a:t>Ο H/Y ως εργαλείο μάθησης για </a:t>
            </a:r>
            <a:r>
              <a:rPr lang="el-GR" sz="800" b="0" baseline="0" dirty="0" smtClean="0">
                <a:solidFill>
                  <a:schemeClr val="bg1"/>
                </a:solidFill>
              </a:rPr>
              <a:t> ενήλικες </a:t>
            </a:r>
            <a:r>
              <a:rPr lang="el-GR" sz="800" b="0" baseline="0" dirty="0" smtClean="0">
                <a:solidFill>
                  <a:schemeClr val="bg1"/>
                </a:solidFill>
              </a:rPr>
              <a:t>στην κλινική </a:t>
            </a:r>
            <a:r>
              <a:rPr lang="el-GR" sz="800" b="0" baseline="0" dirty="0" err="1" smtClean="0">
                <a:solidFill>
                  <a:schemeClr val="bg1"/>
                </a:solidFill>
              </a:rPr>
              <a:t>λογοθεραπευτική</a:t>
            </a:r>
            <a:r>
              <a:rPr lang="el-GR" sz="800" b="0" baseline="0" dirty="0" smtClean="0">
                <a:solidFill>
                  <a:schemeClr val="bg1"/>
                </a:solidFill>
              </a:rPr>
              <a:t> πράξη</a:t>
            </a:r>
            <a:r>
              <a:rPr lang="el-GR" sz="800" dirty="0" smtClean="0">
                <a:solidFill>
                  <a:schemeClr val="bg1"/>
                </a:solidFill>
              </a:rPr>
              <a:t>, </a:t>
            </a:r>
            <a:r>
              <a:rPr lang="el-GR" sz="800" dirty="0" smtClean="0">
                <a:solidFill>
                  <a:schemeClr val="bg1"/>
                </a:solidFill>
              </a:rPr>
              <a:t>ΤΜ.</a:t>
            </a:r>
            <a:r>
              <a:rPr lang="el-GR" sz="8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800" dirty="0" smtClean="0">
                <a:solidFill>
                  <a:schemeClr val="bg1"/>
                </a:solidFill>
              </a:rPr>
              <a:t>, </a:t>
            </a:r>
            <a:r>
              <a:rPr lang="el-GR" sz="800" dirty="0">
                <a:solidFill>
                  <a:schemeClr val="bg1"/>
                </a:solidFill>
              </a:rPr>
              <a:t>ΤΕΙ ΗΠΕΙΡΟΥ </a:t>
            </a:r>
            <a:r>
              <a:rPr lang="el-GR" sz="8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>
                <a:solidFill>
                  <a:srgbClr val="C00000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51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40" y="0"/>
            <a:ext cx="364880" cy="317287"/>
          </a:xfrm>
          <a:prstGeom prst="rect">
            <a:avLst/>
          </a:prstGeom>
        </p:spPr>
      </p:pic>
      <p:sp>
        <p:nvSpPr>
          <p:cNvPr id="10" name="Τίτλος 1"/>
          <p:cNvSpPr txBox="1">
            <a:spLocks/>
          </p:cNvSpPr>
          <p:nvPr userDrawn="1"/>
        </p:nvSpPr>
        <p:spPr>
          <a:xfrm>
            <a:off x="-8764" y="248816"/>
            <a:ext cx="9161529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36341" y="-36199"/>
            <a:ext cx="9140502" cy="27699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800" b="1" baseline="0" dirty="0" smtClean="0">
                <a:solidFill>
                  <a:schemeClr val="bg1"/>
                </a:solidFill>
              </a:rPr>
              <a:t>Εφαρμογές Η/Υ στη </a:t>
            </a:r>
            <a:r>
              <a:rPr lang="el-GR" sz="800" b="1" baseline="0" dirty="0" err="1" smtClean="0">
                <a:solidFill>
                  <a:schemeClr val="bg1"/>
                </a:solidFill>
              </a:rPr>
              <a:t>Λογοπαθολογία</a:t>
            </a:r>
            <a:r>
              <a:rPr lang="el-GR" sz="800" b="1" dirty="0" smtClean="0">
                <a:solidFill>
                  <a:schemeClr val="bg1"/>
                </a:solidFill>
              </a:rPr>
              <a:t> -</a:t>
            </a:r>
            <a:r>
              <a:rPr lang="el-GR" sz="800" b="1" baseline="0" dirty="0" smtClean="0">
                <a:solidFill>
                  <a:schemeClr val="bg1"/>
                </a:solidFill>
              </a:rPr>
              <a:t> </a:t>
            </a:r>
            <a:r>
              <a:rPr lang="el-GR" sz="800" b="0" baseline="0" dirty="0" smtClean="0">
                <a:solidFill>
                  <a:schemeClr val="bg1"/>
                </a:solidFill>
              </a:rPr>
              <a:t>Ο H/Y ως εργαλείο μάθησης για </a:t>
            </a:r>
            <a:r>
              <a:rPr lang="el-GR" sz="800" b="0" baseline="0" dirty="0" smtClean="0">
                <a:solidFill>
                  <a:schemeClr val="bg1"/>
                </a:solidFill>
              </a:rPr>
              <a:t> ενήλικες </a:t>
            </a:r>
            <a:r>
              <a:rPr lang="el-GR" sz="800" b="0" baseline="0" dirty="0" smtClean="0">
                <a:solidFill>
                  <a:schemeClr val="bg1"/>
                </a:solidFill>
              </a:rPr>
              <a:t>στην κλινική </a:t>
            </a:r>
            <a:r>
              <a:rPr lang="el-GR" sz="800" b="0" baseline="0" dirty="0" err="1" smtClean="0">
                <a:solidFill>
                  <a:schemeClr val="bg1"/>
                </a:solidFill>
              </a:rPr>
              <a:t>λογοθεραπευτική</a:t>
            </a:r>
            <a:r>
              <a:rPr lang="el-GR" sz="800" b="0" baseline="0" dirty="0" smtClean="0">
                <a:solidFill>
                  <a:schemeClr val="bg1"/>
                </a:solidFill>
              </a:rPr>
              <a:t> πράξη</a:t>
            </a:r>
            <a:r>
              <a:rPr lang="el-GR" sz="800" dirty="0" smtClean="0">
                <a:solidFill>
                  <a:schemeClr val="bg1"/>
                </a:solidFill>
              </a:rPr>
              <a:t>, </a:t>
            </a:r>
            <a:r>
              <a:rPr lang="el-GR" sz="800" dirty="0" smtClean="0">
                <a:solidFill>
                  <a:schemeClr val="bg1"/>
                </a:solidFill>
              </a:rPr>
              <a:t>ΤΜ.</a:t>
            </a:r>
            <a:r>
              <a:rPr lang="el-GR" sz="800" baseline="0" dirty="0" smtClean="0">
                <a:solidFill>
                  <a:schemeClr val="bg1"/>
                </a:solidFill>
              </a:rPr>
              <a:t> </a:t>
            </a:r>
            <a:r>
              <a:rPr lang="el-GR" sz="800" baseline="0" dirty="0" smtClean="0">
                <a:solidFill>
                  <a:schemeClr val="bg1"/>
                </a:solidFill>
              </a:rPr>
              <a:t>ΛΟΓΟΘΕΡΑΠΕΙΑΣ</a:t>
            </a:r>
            <a:r>
              <a:rPr lang="el-GR" sz="800" dirty="0" smtClean="0">
                <a:solidFill>
                  <a:schemeClr val="bg1"/>
                </a:solidFill>
              </a:rPr>
              <a:t>, </a:t>
            </a:r>
            <a:r>
              <a:rPr lang="el-GR" sz="800" dirty="0">
                <a:solidFill>
                  <a:schemeClr val="bg1"/>
                </a:solidFill>
              </a:rPr>
              <a:t>ΤΕΙ ΗΠΕΙΡΟΥ </a:t>
            </a:r>
            <a:r>
              <a:rPr lang="el-GR" sz="8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23/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ostraconmed.com/ostracon-proionta/gnostiki-apokatastasi/rehacom/gia-ton-epaggelmatia/systima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Εφαρμογές Η/Υ στη </a:t>
            </a:r>
            <a:r>
              <a:rPr lang="el-GR" dirty="0" err="1" smtClean="0"/>
              <a:t>Λογοπαθολογία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7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Ο Η/Υ ως εργαλείο μάθησης για ενήλικες στην κλινική </a:t>
            </a:r>
            <a:r>
              <a:rPr lang="el-GR" sz="2800" b="1" dirty="0" err="1"/>
              <a:t>λογοθεραπευτική</a:t>
            </a:r>
            <a:r>
              <a:rPr lang="el-GR" sz="2800" b="1" dirty="0"/>
              <a:t> πράξη</a:t>
            </a:r>
            <a:endParaRPr lang="en-US" sz="2800" dirty="0" smtClean="0"/>
          </a:p>
          <a:p>
            <a:r>
              <a:rPr lang="el-GR" sz="2800" dirty="0" smtClean="0"/>
              <a:t>Ευγενία Τόκη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Προσοχή - Ε</a:t>
            </a:r>
            <a:r>
              <a:rPr lang="el-GR" dirty="0" smtClean="0"/>
              <a:t>γρήγορση 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επιλύει </a:t>
            </a:r>
            <a:r>
              <a:rPr lang="el-GR" dirty="0"/>
              <a:t>θέματα απλής οπτικής </a:t>
            </a:r>
            <a:r>
              <a:rPr lang="el-GR" dirty="0" smtClean="0"/>
              <a:t>σύγκρισης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304177"/>
            <a:ext cx="4248472" cy="31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2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Προσοχή - </a:t>
            </a:r>
            <a:r>
              <a:rPr lang="el-GR" dirty="0" smtClean="0"/>
              <a:t>Εγρήγορση 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διαταραχές στη </a:t>
            </a:r>
            <a:r>
              <a:rPr lang="el-GR" dirty="0"/>
              <a:t>μακροπρόθεσμη </a:t>
            </a:r>
            <a:r>
              <a:rPr lang="el-GR" dirty="0" smtClean="0"/>
              <a:t>/ διαρκή </a:t>
            </a:r>
            <a:r>
              <a:rPr lang="el-GR" dirty="0"/>
              <a:t>εγρήγορση διαφόρων </a:t>
            </a:r>
            <a:r>
              <a:rPr lang="el-GR" dirty="0" smtClean="0"/>
              <a:t>αιτιολογιών </a:t>
            </a:r>
          </a:p>
          <a:p>
            <a:r>
              <a:rPr lang="el-GR" dirty="0" smtClean="0"/>
              <a:t>περιπτώσεις διαταραχών </a:t>
            </a:r>
            <a:r>
              <a:rPr lang="el-GR" dirty="0"/>
              <a:t>της διατηρητέας </a:t>
            </a:r>
            <a:r>
              <a:rPr lang="el-GR" dirty="0" smtClean="0"/>
              <a:t>προσοχής: </a:t>
            </a:r>
          </a:p>
          <a:p>
            <a:pPr lvl="1"/>
            <a:r>
              <a:rPr lang="el-GR" dirty="0" smtClean="0"/>
              <a:t>Ασθενείς </a:t>
            </a:r>
            <a:r>
              <a:rPr lang="el-GR" dirty="0"/>
              <a:t>με αγγειακές βλάβες του </a:t>
            </a:r>
            <a:r>
              <a:rPr lang="el-GR" dirty="0" smtClean="0"/>
              <a:t>εγκεφάλου </a:t>
            </a:r>
          </a:p>
          <a:p>
            <a:pPr lvl="1"/>
            <a:r>
              <a:rPr lang="el-GR" dirty="0" err="1" smtClean="0"/>
              <a:t>κρανιοεγκεφαλικές</a:t>
            </a:r>
            <a:r>
              <a:rPr lang="el-GR" dirty="0" smtClean="0"/>
              <a:t> </a:t>
            </a:r>
            <a:r>
              <a:rPr lang="el-GR" dirty="0"/>
              <a:t>κακώσεις </a:t>
            </a:r>
            <a:endParaRPr lang="el-GR" dirty="0" smtClean="0"/>
          </a:p>
          <a:p>
            <a:pPr lvl="1"/>
            <a:r>
              <a:rPr lang="el-GR" dirty="0" smtClean="0"/>
              <a:t>άνοια </a:t>
            </a:r>
          </a:p>
          <a:p>
            <a:pPr lvl="1"/>
            <a:r>
              <a:rPr lang="el-GR" dirty="0" smtClean="0"/>
              <a:t>περιπτώσεις ατόμων τρίτης </a:t>
            </a:r>
            <a:r>
              <a:rPr lang="el-GR" dirty="0"/>
              <a:t>ηλικίας, </a:t>
            </a:r>
            <a:r>
              <a:rPr lang="el-GR" dirty="0" smtClean="0"/>
              <a:t>για τη </a:t>
            </a:r>
            <a:r>
              <a:rPr lang="el-GR" dirty="0"/>
              <a:t>βελτίωση </a:t>
            </a:r>
            <a:r>
              <a:rPr lang="el-GR" dirty="0" smtClean="0"/>
              <a:t>γνωστικών ικανοτήτων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1974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Προσοχή </a:t>
            </a:r>
            <a:r>
              <a:rPr lang="el-GR" dirty="0"/>
              <a:t>- Χωροταξικές Λειτουργίες 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ικανότητας αντίληψης αντικειμένων και μεγεθών στο χώρο. Εκτίμηση:</a:t>
            </a:r>
          </a:p>
          <a:p>
            <a:pPr lvl="1"/>
            <a:r>
              <a:rPr lang="el-GR" dirty="0" smtClean="0"/>
              <a:t>θέσης</a:t>
            </a:r>
            <a:r>
              <a:rPr lang="el-GR" dirty="0"/>
              <a:t>, </a:t>
            </a:r>
            <a:endParaRPr lang="el-GR" dirty="0" smtClean="0"/>
          </a:p>
          <a:p>
            <a:pPr lvl="1"/>
            <a:r>
              <a:rPr lang="el-GR" dirty="0" smtClean="0"/>
              <a:t>γωνίας</a:t>
            </a:r>
            <a:r>
              <a:rPr lang="el-GR" dirty="0"/>
              <a:t>, </a:t>
            </a:r>
            <a:endParaRPr lang="el-GR" dirty="0" smtClean="0"/>
          </a:p>
          <a:p>
            <a:pPr lvl="1"/>
            <a:r>
              <a:rPr lang="el-GR" dirty="0" smtClean="0"/>
              <a:t>διαστάσεων</a:t>
            </a:r>
            <a:endParaRPr lang="el-GR" dirty="0"/>
          </a:p>
          <a:p>
            <a:pPr lvl="1"/>
            <a:r>
              <a:rPr lang="el-GR" dirty="0"/>
              <a:t>μονοδιάστατων και δισδιάστατων αντικείμενων </a:t>
            </a:r>
            <a:endParaRPr lang="el-GR" dirty="0" smtClean="0"/>
          </a:p>
          <a:p>
            <a:pPr lvl="1"/>
            <a:r>
              <a:rPr lang="el-GR" dirty="0" smtClean="0"/>
              <a:t>συσχέτισης </a:t>
            </a:r>
            <a:r>
              <a:rPr lang="el-GR" dirty="0"/>
              <a:t>μεγεθών</a:t>
            </a:r>
          </a:p>
        </p:txBody>
      </p:sp>
    </p:spTree>
    <p:extLst>
      <p:ext uri="{BB962C8B-B14F-4D97-AF65-F5344CB8AC3E}">
        <p14:creationId xmlns:p14="http://schemas.microsoft.com/office/powerpoint/2010/main" val="2380936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Προσοχή </a:t>
            </a:r>
            <a:r>
              <a:rPr lang="el-GR" dirty="0"/>
              <a:t>- Χωροταξικές Λειτουργίες 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 smtClean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032" y="2054820"/>
            <a:ext cx="3995936" cy="301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7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Προσοχή </a:t>
            </a:r>
            <a:r>
              <a:rPr lang="el-GR" dirty="0"/>
              <a:t>- Χωροταξικές Λειτουργίες 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κατάλληλη για </a:t>
            </a:r>
            <a:r>
              <a:rPr lang="el-GR" dirty="0"/>
              <a:t>χρήση από εκπαιδευόμενους με περιορισμένες ικανότητες ή και </a:t>
            </a:r>
            <a:r>
              <a:rPr lang="el-GR" dirty="0" smtClean="0"/>
              <a:t>ανικανότητα ανάγνωσης</a:t>
            </a:r>
            <a:endParaRPr lang="el-GR" dirty="0"/>
          </a:p>
          <a:p>
            <a:r>
              <a:rPr lang="el-GR" dirty="0" smtClean="0"/>
              <a:t>οπτικό-χωροταξικές </a:t>
            </a:r>
            <a:r>
              <a:rPr lang="el-GR" dirty="0"/>
              <a:t>ικανότητες </a:t>
            </a:r>
            <a:r>
              <a:rPr lang="el-GR" dirty="0" smtClean="0"/>
              <a:t>είναι γνωστικές ικανότητες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ικανότητα προσοχής, </a:t>
            </a:r>
            <a:r>
              <a:rPr lang="el-GR" dirty="0" smtClean="0"/>
              <a:t>έχει συσχέτιση </a:t>
            </a:r>
            <a:r>
              <a:rPr lang="el-GR" dirty="0"/>
              <a:t>με την ικανότητα για αφηρημένη </a:t>
            </a:r>
            <a:r>
              <a:rPr lang="el-GR" dirty="0" smtClean="0"/>
              <a:t>σκέψη </a:t>
            </a:r>
          </a:p>
          <a:p>
            <a:r>
              <a:rPr lang="el-GR" dirty="0" smtClean="0"/>
              <a:t>Η </a:t>
            </a:r>
            <a:r>
              <a:rPr lang="el-GR" dirty="0"/>
              <a:t>δραστηριότητα δεν ενδείκνυται </a:t>
            </a:r>
            <a:r>
              <a:rPr lang="el-GR" dirty="0" smtClean="0"/>
              <a:t>για ασθενείς </a:t>
            </a:r>
            <a:r>
              <a:rPr lang="el-GR" dirty="0"/>
              <a:t>με σοβαρές διαταραχές νοητικών ικανοτήτων και ειδικά της προσοχής</a:t>
            </a:r>
          </a:p>
        </p:txBody>
      </p:sp>
    </p:spTree>
    <p:extLst>
      <p:ext uri="{BB962C8B-B14F-4D97-AF65-F5344CB8AC3E}">
        <p14:creationId xmlns:p14="http://schemas.microsoft.com/office/powerpoint/2010/main" val="2901734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Προσοχή – 3</a:t>
            </a:r>
            <a:r>
              <a:rPr lang="en-US" dirty="0" smtClean="0"/>
              <a:t>D</a:t>
            </a:r>
            <a:r>
              <a:rPr lang="el-GR" dirty="0" smtClean="0"/>
              <a:t> </a:t>
            </a:r>
            <a:r>
              <a:rPr lang="el-GR" dirty="0" err="1" smtClean="0"/>
              <a:t>Οπτικο</a:t>
            </a:r>
            <a:r>
              <a:rPr lang="el-GR" dirty="0" smtClean="0"/>
              <a:t>-Χωροταξική </a:t>
            </a:r>
            <a:r>
              <a:rPr lang="el-GR" dirty="0"/>
              <a:t>Ικανότητα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3</a:t>
            </a:r>
            <a:r>
              <a:rPr lang="en-US" sz="2800" dirty="0" smtClean="0"/>
              <a:t>D </a:t>
            </a:r>
            <a:r>
              <a:rPr lang="el-GR" sz="2800" dirty="0" smtClean="0"/>
              <a:t>οπτική ανασύνθεση </a:t>
            </a:r>
            <a:r>
              <a:rPr lang="el-GR" sz="2800" dirty="0"/>
              <a:t>αντικειμένων</a:t>
            </a:r>
            <a:r>
              <a:rPr lang="el-GR" sz="2800" dirty="0" smtClean="0"/>
              <a:t>:</a:t>
            </a:r>
          </a:p>
          <a:p>
            <a:endParaRPr lang="el-GR" sz="2800" dirty="0"/>
          </a:p>
          <a:p>
            <a:endParaRPr lang="el-GR" sz="2800" dirty="0" smtClean="0"/>
          </a:p>
          <a:p>
            <a:endParaRPr lang="el-GR" sz="2800" dirty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/>
          </a:p>
          <a:p>
            <a:pPr marL="0" indent="0">
              <a:buNone/>
            </a:pPr>
            <a:r>
              <a:rPr lang="el-GR" sz="2000" i="1" dirty="0" smtClean="0"/>
              <a:t>Η δραστηριότητα αυτή συνδυάζει </a:t>
            </a:r>
            <a:r>
              <a:rPr lang="el-GR" sz="2000" i="1" dirty="0"/>
              <a:t>και </a:t>
            </a:r>
            <a:r>
              <a:rPr lang="el-GR" sz="2000" i="1" dirty="0" smtClean="0"/>
              <a:t>ικανότητες </a:t>
            </a:r>
            <a:r>
              <a:rPr lang="el-GR" sz="2000" i="1" dirty="0"/>
              <a:t>όπως </a:t>
            </a:r>
            <a:r>
              <a:rPr lang="el-GR" sz="2000" i="1" dirty="0" smtClean="0"/>
              <a:t>μνήμη &amp; προσοχή</a:t>
            </a:r>
            <a:endParaRPr lang="el-GR" sz="2000" i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998299"/>
            <a:ext cx="4165061" cy="31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6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3D </a:t>
            </a:r>
            <a:r>
              <a:rPr lang="el-GR" dirty="0" smtClean="0"/>
              <a:t>Χωροταξικές </a:t>
            </a:r>
            <a:r>
              <a:rPr lang="el-GR" dirty="0"/>
              <a:t>Λειτουργίες 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δυσκολίες στην αντίληψη και κατανόηση </a:t>
            </a:r>
            <a:r>
              <a:rPr lang="el-GR" sz="2800" dirty="0" smtClean="0"/>
              <a:t>λέξεων</a:t>
            </a:r>
            <a:endParaRPr lang="el-GR" sz="2800" dirty="0"/>
          </a:p>
          <a:p>
            <a:r>
              <a:rPr lang="el-GR" sz="2800" dirty="0"/>
              <a:t>Η χωροταξική αντίληψη αποτελεί μια από τις πιο πολύπλοκες γνωστικές </a:t>
            </a:r>
            <a:r>
              <a:rPr lang="el-GR" sz="2800" dirty="0" smtClean="0"/>
              <a:t>λειτουργίες</a:t>
            </a:r>
            <a:endParaRPr lang="el-GR" sz="2800" dirty="0"/>
          </a:p>
          <a:p>
            <a:r>
              <a:rPr lang="el-GR" sz="2800" dirty="0"/>
              <a:t>Απαιτεί βασικές ικανότητες προσοχής και έχει αποδειχθεί ότι συσχετίζεται και με </a:t>
            </a:r>
            <a:r>
              <a:rPr lang="el-GR" sz="2800" dirty="0" smtClean="0"/>
              <a:t>την</a:t>
            </a:r>
            <a:r>
              <a:rPr lang="en-US" sz="2800" dirty="0" smtClean="0"/>
              <a:t> </a:t>
            </a:r>
            <a:r>
              <a:rPr lang="el-GR" sz="2800" dirty="0" smtClean="0"/>
              <a:t>ικανότητα </a:t>
            </a:r>
            <a:r>
              <a:rPr lang="el-GR" sz="2800" dirty="0"/>
              <a:t>για αφηρημένη </a:t>
            </a:r>
            <a:r>
              <a:rPr lang="el-GR" sz="2800" dirty="0" smtClean="0"/>
              <a:t>τεκμηρίωση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78837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Προσοχή </a:t>
            </a:r>
            <a:r>
              <a:rPr lang="el-GR" dirty="0" smtClean="0"/>
              <a:t>&amp; Μνήμη </a:t>
            </a:r>
            <a:r>
              <a:rPr lang="el-GR" dirty="0"/>
              <a:t>- Αντίδραση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αντίδραση </a:t>
            </a:r>
            <a:r>
              <a:rPr lang="el-GR" sz="2800" dirty="0"/>
              <a:t>σε ένα </a:t>
            </a:r>
            <a:r>
              <a:rPr lang="el-GR" sz="2800" dirty="0" smtClean="0"/>
              <a:t>ή περισσότερα </a:t>
            </a:r>
            <a:r>
              <a:rPr lang="el-GR" sz="2800" dirty="0"/>
              <a:t>οπτικά ερεθίσματα ως προς τη ταχύτητα και την ακρίβεια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952" y="2353444"/>
            <a:ext cx="4112096" cy="307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96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Προσοχή &amp; Μνήμη - Αντίδραση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για </a:t>
            </a:r>
            <a:r>
              <a:rPr lang="el-GR" sz="2800" dirty="0"/>
              <a:t>άτομα με μειωμένη ταχύτητα αντίδρασης λόγω </a:t>
            </a:r>
            <a:r>
              <a:rPr lang="el-GR" sz="2800" dirty="0" smtClean="0"/>
              <a:t>διαταραχής του </a:t>
            </a:r>
            <a:r>
              <a:rPr lang="el-GR" sz="2800" dirty="0"/>
              <a:t>κεντρικού νευρικού συστήματος. </a:t>
            </a:r>
            <a:endParaRPr lang="el-GR" sz="2800" dirty="0" smtClean="0"/>
          </a:p>
          <a:p>
            <a:r>
              <a:rPr lang="el-GR" sz="2800" dirty="0" smtClean="0"/>
              <a:t>μείωση </a:t>
            </a:r>
            <a:r>
              <a:rPr lang="el-GR" sz="2800" dirty="0"/>
              <a:t>στην ταχύτητα αντίδρασης </a:t>
            </a:r>
            <a:r>
              <a:rPr lang="el-GR" sz="2800" dirty="0" smtClean="0"/>
              <a:t>παρατηρείται σε περιστατικά: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διάχυτης </a:t>
            </a:r>
            <a:r>
              <a:rPr lang="el-GR" dirty="0"/>
              <a:t>εγκεφαλικής βλάβης 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l-GR" dirty="0" smtClean="0"/>
              <a:t>σε </a:t>
            </a:r>
            <a:r>
              <a:rPr lang="el-GR" dirty="0"/>
              <a:t>μετωπιαίες </a:t>
            </a:r>
            <a:r>
              <a:rPr lang="el-GR" dirty="0" smtClean="0"/>
              <a:t>και προμετωπιαίες βλάβες, π.χ.:  </a:t>
            </a:r>
            <a:endParaRPr lang="el-GR" dirty="0"/>
          </a:p>
          <a:p>
            <a:pPr lvl="2">
              <a:spcBef>
                <a:spcPts val="0"/>
              </a:spcBef>
            </a:pPr>
            <a:r>
              <a:rPr lang="el-GR" sz="2000" dirty="0" smtClean="0"/>
              <a:t>άνοιες</a:t>
            </a:r>
            <a:r>
              <a:rPr lang="el-GR" sz="2000" dirty="0"/>
              <a:t>, </a:t>
            </a:r>
            <a:endParaRPr lang="el-GR" sz="2000" dirty="0" smtClean="0"/>
          </a:p>
          <a:p>
            <a:pPr lvl="2">
              <a:spcBef>
                <a:spcPts val="0"/>
              </a:spcBef>
            </a:pPr>
            <a:r>
              <a:rPr lang="el-GR" sz="2000" dirty="0" smtClean="0"/>
              <a:t>εγκεφαλικές </a:t>
            </a:r>
            <a:r>
              <a:rPr lang="el-GR" sz="2000" dirty="0"/>
              <a:t>κακώσεις, </a:t>
            </a:r>
            <a:endParaRPr lang="el-GR" sz="2000" dirty="0" smtClean="0"/>
          </a:p>
          <a:p>
            <a:pPr lvl="2">
              <a:spcBef>
                <a:spcPts val="0"/>
              </a:spcBef>
            </a:pPr>
            <a:r>
              <a:rPr lang="el-GR" sz="2000" dirty="0" smtClean="0"/>
              <a:t>ισχαιμικά εγκεφαλικά επεισόδια</a:t>
            </a:r>
            <a:r>
              <a:rPr lang="el-GR" sz="2000" dirty="0"/>
              <a:t>, </a:t>
            </a:r>
            <a:endParaRPr lang="el-GR" sz="2000" dirty="0" smtClean="0"/>
          </a:p>
          <a:p>
            <a:pPr lvl="2">
              <a:spcBef>
                <a:spcPts val="0"/>
              </a:spcBef>
            </a:pPr>
            <a:r>
              <a:rPr lang="el-GR" sz="2000" dirty="0" smtClean="0"/>
              <a:t>όγκους</a:t>
            </a:r>
            <a:r>
              <a:rPr lang="el-GR" sz="2000" dirty="0"/>
              <a:t>, </a:t>
            </a:r>
            <a:r>
              <a:rPr lang="el-GR" sz="2000" dirty="0" smtClean="0"/>
              <a:t>κ.λπ.</a:t>
            </a:r>
          </a:p>
        </p:txBody>
      </p:sp>
    </p:spTree>
    <p:extLst>
      <p:ext uri="{BB962C8B-B14F-4D97-AF65-F5344CB8AC3E}">
        <p14:creationId xmlns:p14="http://schemas.microsoft.com/office/powerpoint/2010/main" val="1739810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Προσοχή </a:t>
            </a:r>
            <a:r>
              <a:rPr lang="el-GR" dirty="0"/>
              <a:t>- </a:t>
            </a:r>
            <a:r>
              <a:rPr lang="el-GR" dirty="0" err="1"/>
              <a:t>Οπτικο</a:t>
            </a:r>
            <a:r>
              <a:rPr lang="el-GR" dirty="0"/>
              <a:t>-Χωροταξική Ικανότητα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οπτική ανασύνθεση </a:t>
            </a:r>
            <a:r>
              <a:rPr lang="el-GR" sz="2800" dirty="0"/>
              <a:t>αντικειμένων</a:t>
            </a:r>
            <a:r>
              <a:rPr lang="el-GR" sz="2800" dirty="0" smtClean="0"/>
              <a:t>:</a:t>
            </a:r>
          </a:p>
          <a:p>
            <a:endParaRPr lang="el-GR" sz="2800" dirty="0"/>
          </a:p>
          <a:p>
            <a:endParaRPr lang="el-GR" sz="2800" dirty="0" smtClean="0"/>
          </a:p>
          <a:p>
            <a:endParaRPr lang="el-GR" sz="2800" dirty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/>
          </a:p>
          <a:p>
            <a:pPr marL="0" indent="0">
              <a:buNone/>
            </a:pPr>
            <a:r>
              <a:rPr lang="el-GR" sz="2000" i="1" dirty="0" smtClean="0"/>
              <a:t>Η δραστηριότητα αυτή συνδυάζει </a:t>
            </a:r>
            <a:r>
              <a:rPr lang="el-GR" sz="2000" i="1" dirty="0"/>
              <a:t>και </a:t>
            </a:r>
            <a:r>
              <a:rPr lang="el-GR" sz="2000" i="1" dirty="0" smtClean="0"/>
              <a:t>ικανότητες </a:t>
            </a:r>
            <a:r>
              <a:rPr lang="el-GR" sz="2000" i="1" dirty="0"/>
              <a:t>όπως </a:t>
            </a:r>
            <a:r>
              <a:rPr lang="el-GR" sz="2000" i="1" dirty="0" smtClean="0"/>
              <a:t>μνήμη &amp; προσοχή</a:t>
            </a:r>
            <a:endParaRPr lang="el-GR" sz="2000" i="1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065412"/>
            <a:ext cx="4228942" cy="310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1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smtClean="0"/>
              <a:t>Εφαρμογές Η/Υ στη </a:t>
            </a:r>
            <a:r>
              <a:rPr lang="el-GR" b="1" dirty="0" err="1" smtClean="0"/>
              <a:t>Λογοπαθολογία</a:t>
            </a:r>
            <a:endParaRPr lang="el-GR" b="1" dirty="0"/>
          </a:p>
          <a:p>
            <a:pPr algn="l"/>
            <a:r>
              <a:rPr lang="el-GR" sz="2800" b="1" dirty="0" smtClean="0"/>
              <a:t>Ενότητα 7:</a:t>
            </a:r>
            <a:r>
              <a:rPr lang="en-US" sz="2800" dirty="0" smtClean="0"/>
              <a:t> </a:t>
            </a:r>
            <a:r>
              <a:rPr lang="el-GR" sz="2800" dirty="0"/>
              <a:t>Ο Η/Υ ως εργαλείο μάθησης για ενήλικες στην κλινική </a:t>
            </a:r>
            <a:r>
              <a:rPr lang="el-GR" sz="2800" dirty="0" err="1"/>
              <a:t>λογοθεραπευτική</a:t>
            </a:r>
            <a:r>
              <a:rPr lang="el-GR" sz="2800" dirty="0"/>
              <a:t> πράξη</a:t>
            </a:r>
            <a:endParaRPr lang="el-GR" sz="2800" dirty="0" smtClean="0"/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Τόκη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Ευγενία,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Επίκουρη Καθηγήτρια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ΤΕΙ Ηπείρου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4567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7700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 err="1" smtClean="0"/>
              <a:t>Οπτικο</a:t>
            </a:r>
            <a:r>
              <a:rPr lang="el-GR" dirty="0" smtClean="0"/>
              <a:t>-Χωροταξική </a:t>
            </a:r>
            <a:r>
              <a:rPr lang="el-GR" dirty="0"/>
              <a:t>Ικανότητα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βλάβες </a:t>
            </a:r>
            <a:r>
              <a:rPr lang="el-GR" sz="2800" dirty="0"/>
              <a:t>στο βρεγματικό λοβό </a:t>
            </a:r>
            <a:r>
              <a:rPr lang="el-GR" sz="2800" dirty="0" smtClean="0">
                <a:sym typeface="Wingdings" panose="05000000000000000000" pitchFamily="2" charset="2"/>
              </a:rPr>
              <a:t> </a:t>
            </a:r>
            <a:r>
              <a:rPr lang="el-GR" sz="2800" dirty="0" smtClean="0"/>
              <a:t>αποτέλεσμα </a:t>
            </a:r>
            <a:r>
              <a:rPr lang="el-GR" sz="2800" dirty="0" err="1" smtClean="0"/>
              <a:t>οπτικο</a:t>
            </a:r>
            <a:r>
              <a:rPr lang="el-GR" sz="2800" dirty="0" smtClean="0"/>
              <a:t>-κατασκευαστική απραξία (ήπιο </a:t>
            </a:r>
            <a:r>
              <a:rPr lang="el-GR" sz="2800" dirty="0"/>
              <a:t>ή </a:t>
            </a:r>
            <a:r>
              <a:rPr lang="el-GR" sz="2800" dirty="0" smtClean="0"/>
              <a:t>μέσο) </a:t>
            </a:r>
          </a:p>
          <a:p>
            <a:r>
              <a:rPr lang="el-GR" sz="2800" dirty="0" smtClean="0"/>
              <a:t>ασθενείς </a:t>
            </a:r>
            <a:r>
              <a:rPr lang="el-GR" sz="2800" dirty="0"/>
              <a:t>με οργανικές εγκεφαλικές βλάβες </a:t>
            </a:r>
            <a:r>
              <a:rPr lang="el-GR" sz="2400" dirty="0"/>
              <a:t>(π.χ. χρόνια </a:t>
            </a:r>
            <a:r>
              <a:rPr lang="el-GR" sz="2400" dirty="0" smtClean="0"/>
              <a:t>χρήση αλκοόλ </a:t>
            </a:r>
            <a:r>
              <a:rPr lang="el-GR" sz="2400" dirty="0"/>
              <a:t>και ναρκωτικών ουσιών</a:t>
            </a:r>
            <a:r>
              <a:rPr lang="el-GR" sz="2400" dirty="0" smtClean="0"/>
              <a:t>) </a:t>
            </a:r>
            <a:endParaRPr lang="el-GR" sz="2800" dirty="0" smtClean="0"/>
          </a:p>
          <a:p>
            <a:r>
              <a:rPr lang="el-GR" sz="2800" b="1" dirty="0" smtClean="0">
                <a:solidFill>
                  <a:srgbClr val="FF0000"/>
                </a:solidFill>
              </a:rPr>
              <a:t>ΟΧΙ</a:t>
            </a:r>
            <a:r>
              <a:rPr lang="el-GR" sz="2800" dirty="0" smtClean="0"/>
              <a:t> </a:t>
            </a:r>
            <a:r>
              <a:rPr lang="el-GR" sz="2800" dirty="0" smtClean="0">
                <a:sym typeface="Wingdings" panose="05000000000000000000" pitchFamily="2" charset="2"/>
              </a:rPr>
              <a:t> </a:t>
            </a:r>
            <a:r>
              <a:rPr lang="el-GR" sz="2800" dirty="0" smtClean="0"/>
              <a:t>για σοβαρής </a:t>
            </a:r>
            <a:r>
              <a:rPr lang="el-GR" sz="2800" dirty="0"/>
              <a:t>μορφής απραξία, αμνησία, </a:t>
            </a:r>
            <a:r>
              <a:rPr lang="el-GR" sz="2800" dirty="0" smtClean="0"/>
              <a:t>άνοια και σοβαρές διαταραχές συγκέντρωσης 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373754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Διάσπαση </a:t>
            </a:r>
            <a:r>
              <a:rPr lang="el-GR" dirty="0" smtClean="0"/>
              <a:t>Προσοχής 1</a:t>
            </a:r>
            <a:endParaRPr lang="en-US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447800"/>
            <a:ext cx="4724400" cy="354330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323528" y="502350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3B3B3B"/>
                </a:solidFill>
                <a:latin typeface="ArialMT"/>
              </a:rPr>
              <a:t>ρόλος μηχανοδηγού </a:t>
            </a:r>
            <a:r>
              <a:rPr lang="el-GR" dirty="0">
                <a:solidFill>
                  <a:srgbClr val="3B3B3B"/>
                </a:solidFill>
                <a:latin typeface="ArialMT"/>
              </a:rPr>
              <a:t>που </a:t>
            </a:r>
            <a:r>
              <a:rPr lang="el-GR" dirty="0" smtClean="0">
                <a:solidFill>
                  <a:srgbClr val="3B3B3B"/>
                </a:solidFill>
                <a:latin typeface="ArialMT"/>
              </a:rPr>
              <a:t>προσαρμόζει την ταχύτητα </a:t>
            </a:r>
            <a:r>
              <a:rPr lang="el-GR" dirty="0">
                <a:solidFill>
                  <a:srgbClr val="3B3B3B"/>
                </a:solidFill>
                <a:latin typeface="ArialMT"/>
              </a:rPr>
              <a:t>του τρένου και να αντιδρά αντίστοιχα σε πληθώρα </a:t>
            </a:r>
            <a:r>
              <a:rPr lang="el-GR" dirty="0" smtClean="0">
                <a:solidFill>
                  <a:srgbClr val="3B3B3B"/>
                </a:solidFill>
                <a:latin typeface="ArialMT"/>
              </a:rPr>
              <a:t>σημάτων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3434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Διάσπαση </a:t>
            </a:r>
            <a:r>
              <a:rPr lang="el-GR" dirty="0" smtClean="0"/>
              <a:t>Προσοχής 2</a:t>
            </a:r>
            <a:endParaRPr lang="en-US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60462"/>
            <a:ext cx="4724400" cy="35433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755576" y="4925614"/>
            <a:ext cx="2377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3B3B3B"/>
                </a:solidFill>
                <a:latin typeface="ArialMT"/>
              </a:rPr>
              <a:t>οδήγηση αυτοκινήτου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880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Διάσπαση Προσοχής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Δυσχέρεια στη συγκέντρωση της προσοχής σε πολλά ερεθίσματα </a:t>
            </a:r>
            <a:r>
              <a:rPr lang="el-GR" sz="2800" dirty="0" smtClean="0"/>
              <a:t>ταυτόχρονα</a:t>
            </a:r>
            <a:r>
              <a:rPr lang="en-US" sz="2800" dirty="0" smtClean="0"/>
              <a:t> </a:t>
            </a:r>
          </a:p>
          <a:p>
            <a:r>
              <a:rPr lang="el-GR" sz="2800" dirty="0" smtClean="0"/>
              <a:t>Για όλες </a:t>
            </a:r>
            <a:r>
              <a:rPr lang="el-GR" sz="2800" dirty="0"/>
              <a:t>σχεδόν τις διάχυτες εγκεφαλικές βλάβες καθώς και σε </a:t>
            </a:r>
            <a:r>
              <a:rPr lang="el-GR" sz="2800" dirty="0" smtClean="0"/>
              <a:t>τοπικές</a:t>
            </a:r>
            <a:r>
              <a:rPr lang="en-US" sz="2800" dirty="0" smtClean="0"/>
              <a:t> </a:t>
            </a:r>
            <a:r>
              <a:rPr lang="el-GR" sz="2800" dirty="0" smtClean="0"/>
              <a:t>βλάβες </a:t>
            </a:r>
            <a:r>
              <a:rPr lang="el-GR" sz="2800" dirty="0"/>
              <a:t>του δεξιού ημισφαιρίου, ειδικά στα βρεγματικά τμήματα.</a:t>
            </a:r>
          </a:p>
          <a:p>
            <a:r>
              <a:rPr lang="el-GR" sz="2800" dirty="0"/>
              <a:t>Η δραστηριότητα αυτή βασίζεται στη χρήση απλών γραφικών στον υπολογιστή </a:t>
            </a:r>
            <a:r>
              <a:rPr lang="el-GR" sz="2800" dirty="0" smtClean="0"/>
              <a:t>που</a:t>
            </a:r>
            <a:r>
              <a:rPr lang="en-US" sz="2800" dirty="0" smtClean="0"/>
              <a:t> </a:t>
            </a:r>
            <a:r>
              <a:rPr lang="el-GR" sz="2800" dirty="0" smtClean="0"/>
              <a:t>καθιστούν </a:t>
            </a:r>
            <a:r>
              <a:rPr lang="el-GR" sz="2800" dirty="0"/>
              <a:t>την εκπαίδευση ευχάριστη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369180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Χωροταξική Μνήμη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5536" y="1333500"/>
            <a:ext cx="3682752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/>
              <a:t>Παιχνίδι</a:t>
            </a:r>
            <a:r>
              <a:rPr lang="el-GR" sz="2400" dirty="0" smtClean="0"/>
              <a:t>: κάρτες μνήμης</a:t>
            </a:r>
            <a:endParaRPr lang="el-GR" sz="2400" dirty="0"/>
          </a:p>
          <a:p>
            <a:r>
              <a:rPr lang="el-GR" sz="2400" dirty="0" smtClean="0"/>
              <a:t>απομνημόνευση εικόνων </a:t>
            </a:r>
          </a:p>
          <a:p>
            <a:r>
              <a:rPr lang="el-GR" sz="2400" dirty="0" smtClean="0"/>
              <a:t>κάρτες γυρίζουν </a:t>
            </a:r>
            <a:r>
              <a:rPr lang="el-GR" sz="2400" dirty="0"/>
              <a:t>ανάποδα </a:t>
            </a:r>
            <a:endParaRPr lang="el-GR" sz="2400" dirty="0" smtClean="0"/>
          </a:p>
          <a:p>
            <a:r>
              <a:rPr lang="el-GR" sz="2400" dirty="0" smtClean="0"/>
              <a:t>πρέπει </a:t>
            </a:r>
            <a:r>
              <a:rPr lang="el-GR" sz="2400" dirty="0"/>
              <a:t>να θυμηθεί τη </a:t>
            </a:r>
            <a:r>
              <a:rPr lang="el-GR" sz="2400" dirty="0" smtClean="0"/>
              <a:t>θέση τους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964" y="1536923"/>
            <a:ext cx="47625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Χωροταξική Μνήμη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5536" y="1333500"/>
            <a:ext cx="8424936" cy="3771636"/>
          </a:xfrm>
        </p:spPr>
        <p:txBody>
          <a:bodyPr>
            <a:noAutofit/>
          </a:bodyPr>
          <a:lstStyle/>
          <a:p>
            <a:r>
              <a:rPr lang="el-GR" sz="2400" dirty="0" smtClean="0"/>
              <a:t>Διαταραχές μνήμης ή δυσχέρειες αναφορικά με λεκτικά ή μη λεκτικά περιεχόμενα. Σύνδρομα αμνησίας παρατηρούνται σε διάχυτες οργανικές εγκεφαλικές ασθένειες (άνοιες, χρόνια χρήση αλκοόλ και ναρκωτικών ουσιών) όπως επίσης σε όλες τις δεξιές ή αμφίπλευρες βλάβες στα σκέλη των έσω </a:t>
            </a:r>
            <a:r>
              <a:rPr lang="el-GR" sz="2400" dirty="0" err="1" smtClean="0"/>
              <a:t>λημνίσκων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Σε ελλείμματα μνήμης οδηγούν:</a:t>
            </a:r>
          </a:p>
          <a:p>
            <a:pPr lvl="1"/>
            <a:r>
              <a:rPr lang="el-GR" sz="2000" dirty="0" smtClean="0"/>
              <a:t>αγγειακά εγκεφαλικά επεισόδια, </a:t>
            </a:r>
          </a:p>
          <a:p>
            <a:pPr lvl="1"/>
            <a:r>
              <a:rPr lang="el-GR" sz="2000" dirty="0" smtClean="0"/>
              <a:t>εγκεφαλικές κακώσεις </a:t>
            </a:r>
          </a:p>
          <a:p>
            <a:pPr lvl="1"/>
            <a:r>
              <a:rPr lang="el-GR" sz="2000" dirty="0" smtClean="0"/>
              <a:t>όγκοι στο προμετωπιαίο, κροταφικό μέχρι και το βρεγματικό λοβό</a:t>
            </a:r>
          </a:p>
        </p:txBody>
      </p:sp>
    </p:spTree>
    <p:extLst>
      <p:ext uri="{BB962C8B-B14F-4D97-AF65-F5344CB8AC3E}">
        <p14:creationId xmlns:p14="http://schemas.microsoft.com/office/powerpoint/2010/main" val="873197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Λεκτική Μνήμη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5536" y="1333500"/>
            <a:ext cx="7920880" cy="3771636"/>
          </a:xfrm>
        </p:spPr>
        <p:txBody>
          <a:bodyPr>
            <a:noAutofit/>
          </a:bodyPr>
          <a:lstStyle/>
          <a:p>
            <a:r>
              <a:rPr lang="el-GR" sz="2400" dirty="0"/>
              <a:t>βελτίωση της βραχυπρόθεσμης μνήμης για </a:t>
            </a:r>
            <a:r>
              <a:rPr lang="el-GR" sz="2400" dirty="0" smtClean="0"/>
              <a:t>τη συγκράτηση </a:t>
            </a:r>
            <a:r>
              <a:rPr lang="el-GR" sz="2400" dirty="0"/>
              <a:t>λεκτικής πληροφορίας. </a:t>
            </a:r>
            <a:endParaRPr lang="el-GR" sz="2400" dirty="0" smtClean="0"/>
          </a:p>
          <a:p>
            <a:r>
              <a:rPr lang="el-GR" sz="2400" dirty="0" smtClean="0"/>
              <a:t>Παρουσιάζεται μικρή ιστορία</a:t>
            </a:r>
            <a:endParaRPr lang="el-GR" sz="2400" dirty="0"/>
          </a:p>
          <a:p>
            <a:r>
              <a:rPr lang="el-GR" sz="2400" dirty="0" smtClean="0"/>
              <a:t>καλείται </a:t>
            </a:r>
            <a:r>
              <a:rPr lang="el-GR" sz="2400" dirty="0"/>
              <a:t>να απομνημονεύσει και στη συνέχεια να απαντήσει σε </a:t>
            </a:r>
            <a:r>
              <a:rPr lang="el-GR" sz="2400" dirty="0" smtClean="0"/>
              <a:t>ερωτήσεις: </a:t>
            </a:r>
          </a:p>
          <a:p>
            <a:pPr lvl="1"/>
            <a:r>
              <a:rPr lang="el-GR" sz="2000" dirty="0" smtClean="0"/>
              <a:t>πολλαπλών </a:t>
            </a:r>
            <a:r>
              <a:rPr lang="el-GR" sz="2000" dirty="0"/>
              <a:t>επιλογών </a:t>
            </a:r>
            <a:endParaRPr lang="el-GR" sz="2000" dirty="0" smtClean="0"/>
          </a:p>
          <a:p>
            <a:pPr lvl="1"/>
            <a:r>
              <a:rPr lang="el-GR" sz="2000" dirty="0" smtClean="0"/>
              <a:t>ελεύθερου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342925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Λεκτική Μνήμη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5536" y="1333500"/>
            <a:ext cx="3682752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2400" dirty="0" smtClean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83" y="1523736"/>
            <a:ext cx="47720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18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Λεκτική Μνήμη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5536" y="1333500"/>
            <a:ext cx="7920880" cy="3771636"/>
          </a:xfrm>
        </p:spPr>
        <p:txBody>
          <a:bodyPr>
            <a:noAutofit/>
          </a:bodyPr>
          <a:lstStyle/>
          <a:p>
            <a:r>
              <a:rPr lang="el-GR" sz="2800" dirty="0" smtClean="0"/>
              <a:t>διαταραχές </a:t>
            </a:r>
            <a:r>
              <a:rPr lang="el-GR" sz="2800" dirty="0"/>
              <a:t>της βραχυπρόθεσμης </a:t>
            </a:r>
            <a:r>
              <a:rPr lang="el-GR" sz="2800" dirty="0" smtClean="0"/>
              <a:t>και μεσοπρόθεσμης μνήμης </a:t>
            </a:r>
          </a:p>
          <a:p>
            <a:r>
              <a:rPr lang="el-GR" sz="2800" dirty="0" smtClean="0"/>
              <a:t>μπορεί </a:t>
            </a:r>
            <a:r>
              <a:rPr lang="el-GR" sz="2800" dirty="0"/>
              <a:t>να </a:t>
            </a:r>
            <a:r>
              <a:rPr lang="el-GR" sz="2800" dirty="0" smtClean="0"/>
              <a:t>οφείλονται σε:</a:t>
            </a:r>
          </a:p>
          <a:p>
            <a:pPr lvl="1"/>
            <a:r>
              <a:rPr lang="el-GR" sz="2400" dirty="0" smtClean="0"/>
              <a:t>διάχυτη </a:t>
            </a:r>
            <a:r>
              <a:rPr lang="el-GR" sz="2400" dirty="0"/>
              <a:t>εγκεφαλική </a:t>
            </a:r>
            <a:r>
              <a:rPr lang="el-GR" sz="2400" dirty="0" smtClean="0"/>
              <a:t>βλάβη (</a:t>
            </a:r>
            <a:r>
              <a:rPr lang="el-GR" sz="2400" dirty="0"/>
              <a:t>άνοια, κατάχρηση αλκοόλ, κ.α.) </a:t>
            </a:r>
            <a:endParaRPr lang="el-GR" sz="2400" dirty="0" smtClean="0"/>
          </a:p>
          <a:p>
            <a:pPr lvl="1"/>
            <a:r>
              <a:rPr lang="el-GR" sz="2400" dirty="0" smtClean="0"/>
              <a:t>πλήρη </a:t>
            </a:r>
            <a:r>
              <a:rPr lang="el-GR" sz="2400" dirty="0"/>
              <a:t>ή αριστερού ημισφαιρίου </a:t>
            </a:r>
            <a:r>
              <a:rPr lang="el-GR" sz="2400" dirty="0" smtClean="0"/>
              <a:t>εγκεφαλική βλάβη</a:t>
            </a:r>
          </a:p>
          <a:p>
            <a:r>
              <a:rPr lang="el-GR" sz="2800" dirty="0" smtClean="0"/>
              <a:t>θα </a:t>
            </a:r>
            <a:r>
              <a:rPr lang="el-GR" sz="2800" dirty="0"/>
              <a:t>πρέπει να μπορεί να </a:t>
            </a:r>
            <a:r>
              <a:rPr lang="el-GR" sz="2800" dirty="0" smtClean="0"/>
              <a:t>διαβάζει </a:t>
            </a:r>
            <a:r>
              <a:rPr lang="el-GR" sz="2800" dirty="0"/>
              <a:t>κείμενα σε απλή γλώσσα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687927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Μνήμη Λέξεων</a:t>
            </a:r>
            <a:endParaRPr lang="en-US" dirty="0"/>
          </a:p>
        </p:txBody>
      </p:sp>
      <p:pic>
        <p:nvPicPr>
          <p:cNvPr id="2" name="Θέση περιεχομένου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99" y="1417340"/>
            <a:ext cx="4733925" cy="35433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5076057" y="2444323"/>
            <a:ext cx="41764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3B3B3B"/>
                </a:solidFill>
                <a:latin typeface="ArialMT"/>
              </a:rPr>
              <a:t>απομνημόνευση λέξεων</a:t>
            </a:r>
            <a:r>
              <a:rPr lang="en-US" sz="2400" dirty="0" smtClean="0">
                <a:solidFill>
                  <a:srgbClr val="3B3B3B"/>
                </a:solidFill>
                <a:latin typeface="ArialMT"/>
              </a:rPr>
              <a:t> </a:t>
            </a:r>
            <a:r>
              <a:rPr lang="en-US" sz="2400" dirty="0" smtClean="0">
                <a:solidFill>
                  <a:srgbClr val="3B3B3B"/>
                </a:solidFill>
                <a:latin typeface="ArialMT"/>
                <a:sym typeface="Wingdings" panose="05000000000000000000" pitchFamily="2" charset="2"/>
              </a:rPr>
              <a:t></a:t>
            </a:r>
            <a:endParaRPr lang="en-US" sz="2400" dirty="0">
              <a:solidFill>
                <a:srgbClr val="3B3B3B"/>
              </a:solidFill>
              <a:latin typeface="ArialMT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rgbClr val="3B3B3B"/>
                </a:solidFill>
                <a:latin typeface="ArialMT"/>
              </a:rPr>
              <a:t>αναγνώριση</a:t>
            </a:r>
            <a:r>
              <a:rPr lang="en-US" sz="2400" dirty="0" smtClean="0">
                <a:solidFill>
                  <a:srgbClr val="3B3B3B"/>
                </a:solidFill>
                <a:latin typeface="ArialMT"/>
              </a:rPr>
              <a:t> </a:t>
            </a:r>
            <a:r>
              <a:rPr lang="el-GR" sz="2400" dirty="0">
                <a:solidFill>
                  <a:srgbClr val="3B3B3B"/>
                </a:solidFill>
                <a:latin typeface="ArialMT"/>
              </a:rPr>
              <a:t>λέξεων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2669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Μνήμη Λέξεων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5536" y="1333500"/>
            <a:ext cx="8136904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Διαταραχές: </a:t>
            </a:r>
          </a:p>
          <a:p>
            <a:r>
              <a:rPr lang="el-GR" sz="2800" dirty="0" smtClean="0"/>
              <a:t>στην </a:t>
            </a:r>
            <a:r>
              <a:rPr lang="el-GR" sz="2800" dirty="0"/>
              <a:t>αναγνώριση λέξεων </a:t>
            </a:r>
            <a:endParaRPr lang="el-GR" sz="2800" dirty="0" smtClean="0"/>
          </a:p>
          <a:p>
            <a:r>
              <a:rPr lang="el-GR" sz="2800" dirty="0" smtClean="0"/>
              <a:t>στο περιορισμένο </a:t>
            </a:r>
            <a:r>
              <a:rPr lang="el-GR" sz="2800" dirty="0"/>
              <a:t>εύρος λεξιλογίου, ειδικά σε αρχικά στάδια </a:t>
            </a:r>
            <a:r>
              <a:rPr lang="el-GR" sz="2800" dirty="0" smtClean="0"/>
              <a:t>αμνησίας</a:t>
            </a:r>
          </a:p>
          <a:p>
            <a:pPr marL="0" indent="0">
              <a:buNone/>
            </a:pPr>
            <a:r>
              <a:rPr lang="el-GR" sz="2800" i="1" dirty="0" smtClean="0"/>
              <a:t>Το </a:t>
            </a:r>
            <a:r>
              <a:rPr lang="el-GR" sz="2800" i="1" dirty="0"/>
              <a:t>σύνδρομο </a:t>
            </a:r>
            <a:r>
              <a:rPr lang="el-GR" sz="2800" i="1" dirty="0" smtClean="0"/>
              <a:t>αμνησίας παρουσιάζεται </a:t>
            </a:r>
            <a:r>
              <a:rPr lang="el-GR" sz="2800" i="1" dirty="0"/>
              <a:t>σε ασθενείς </a:t>
            </a:r>
            <a:r>
              <a:rPr lang="el-GR" sz="2800" i="1" dirty="0" smtClean="0"/>
              <a:t>με διάχυτες </a:t>
            </a:r>
            <a:r>
              <a:rPr lang="el-GR" sz="2800" i="1" dirty="0"/>
              <a:t>εγκεφαλικές βλάβες και βλάβες </a:t>
            </a:r>
            <a:r>
              <a:rPr lang="el-GR" sz="2800" i="1" dirty="0" smtClean="0"/>
              <a:t>αριστερού ημισφαιρίου </a:t>
            </a:r>
            <a:r>
              <a:rPr lang="el-GR" sz="2800" i="1" dirty="0"/>
              <a:t>ή αμφίπλευρες (ειδικά του </a:t>
            </a:r>
            <a:r>
              <a:rPr lang="el-GR" sz="2800" i="1" dirty="0" err="1"/>
              <a:t>λημνίσκου</a:t>
            </a:r>
            <a:r>
              <a:rPr lang="el-GR" sz="2800" i="1" dirty="0"/>
              <a:t> με βλάβη στα </a:t>
            </a:r>
            <a:r>
              <a:rPr lang="el-GR" sz="2800" i="1" dirty="0" err="1"/>
              <a:t>θαλαμικά</a:t>
            </a:r>
            <a:r>
              <a:rPr lang="el-GR" sz="2800" i="1" dirty="0"/>
              <a:t> τμήματα</a:t>
            </a:r>
            <a:r>
              <a:rPr lang="el-GR" sz="2800" i="1" dirty="0" smtClean="0"/>
              <a:t>)</a:t>
            </a:r>
            <a:endParaRPr lang="el-GR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579532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Σχηματική Μνήμη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33500"/>
            <a:ext cx="4042792" cy="3771636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μεσοπρόθεσμης μη λεκτικής </a:t>
            </a:r>
            <a:r>
              <a:rPr lang="el-GR" dirty="0" smtClean="0"/>
              <a:t>και λεκτικής </a:t>
            </a:r>
            <a:r>
              <a:rPr lang="el-GR" dirty="0"/>
              <a:t>μνήμης (εργαζόμενη μνήμη</a:t>
            </a:r>
            <a:r>
              <a:rPr lang="el-GR" dirty="0" smtClean="0"/>
              <a:t>)</a:t>
            </a:r>
          </a:p>
          <a:p>
            <a:r>
              <a:rPr lang="el-GR" dirty="0" smtClean="0"/>
              <a:t>απομνημονεύει </a:t>
            </a:r>
            <a:r>
              <a:rPr lang="el-GR" dirty="0"/>
              <a:t>λέξεις ή </a:t>
            </a:r>
            <a:r>
              <a:rPr lang="el-GR" dirty="0" smtClean="0"/>
              <a:t>εικόνες </a:t>
            </a:r>
            <a:r>
              <a:rPr lang="el-GR" dirty="0" smtClean="0">
                <a:sym typeface="Wingdings" panose="05000000000000000000" pitchFamily="2" charset="2"/>
              </a:rPr>
              <a:t> </a:t>
            </a:r>
            <a:r>
              <a:rPr lang="el-GR" dirty="0" smtClean="0"/>
              <a:t>καλείται </a:t>
            </a:r>
            <a:r>
              <a:rPr lang="el-GR" dirty="0"/>
              <a:t>να τις εντοπίσει ενώ αυτές κινούνται πάνω σε μία </a:t>
            </a:r>
            <a:r>
              <a:rPr lang="el-GR" dirty="0" smtClean="0"/>
              <a:t>γραμμή μεταφοράς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1442905"/>
            <a:ext cx="479107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21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Σχηματική Μνήμη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5536" y="1333500"/>
            <a:ext cx="828092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Διαταραχές: </a:t>
            </a:r>
          </a:p>
          <a:p>
            <a:r>
              <a:rPr lang="el-GR" sz="2800" dirty="0"/>
              <a:t>λεκτικής </a:t>
            </a:r>
            <a:r>
              <a:rPr lang="el-GR" sz="2800" dirty="0" smtClean="0"/>
              <a:t>&amp; </a:t>
            </a:r>
            <a:r>
              <a:rPr lang="el-GR" sz="2800" dirty="0"/>
              <a:t>μη </a:t>
            </a:r>
            <a:r>
              <a:rPr lang="el-GR" sz="2800" dirty="0" smtClean="0"/>
              <a:t>λεκτικής</a:t>
            </a:r>
          </a:p>
          <a:p>
            <a:r>
              <a:rPr lang="el-GR" sz="2800" dirty="0" smtClean="0"/>
              <a:t>ασθενείς </a:t>
            </a:r>
            <a:r>
              <a:rPr lang="el-GR" sz="2800" dirty="0"/>
              <a:t>με δυσχέρεια </a:t>
            </a:r>
            <a:r>
              <a:rPr lang="el-GR" sz="2800" dirty="0" smtClean="0"/>
              <a:t>–οργανική </a:t>
            </a:r>
            <a:r>
              <a:rPr lang="el-GR" sz="2800" dirty="0"/>
              <a:t>ή λειτουργική – στην αναγνώριση </a:t>
            </a:r>
            <a:r>
              <a:rPr lang="el-GR" sz="2800" dirty="0" smtClean="0"/>
              <a:t>και αντιστοίχιση εννοιών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 smtClean="0"/>
              <a:t>απαιτείται </a:t>
            </a:r>
            <a:r>
              <a:rPr lang="el-GR" sz="2000" dirty="0"/>
              <a:t>μέσου επιπέδου λεξιλόγιο </a:t>
            </a:r>
            <a:endParaRPr lang="el-GR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000" dirty="0"/>
              <a:t>απαιτείται </a:t>
            </a:r>
            <a:r>
              <a:rPr lang="el-GR" sz="2000" dirty="0" smtClean="0"/>
              <a:t>κατονομασία απλών αντικειμένων - ανάγνωση απλών λέξεων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 smtClean="0"/>
              <a:t>αυτόνομη χρήση</a:t>
            </a:r>
            <a:r>
              <a:rPr lang="el-GR" sz="2000" dirty="0" smtClean="0">
                <a:sym typeface="Wingdings" panose="05000000000000000000" pitchFamily="2" charset="2"/>
              </a:rPr>
              <a:t></a:t>
            </a:r>
            <a:r>
              <a:rPr lang="el-GR" sz="2000" dirty="0" smtClean="0"/>
              <a:t> </a:t>
            </a:r>
            <a:r>
              <a:rPr lang="el-GR" sz="2000" dirty="0"/>
              <a:t>απαιτείται </a:t>
            </a:r>
            <a:r>
              <a:rPr lang="el-GR" sz="2000" dirty="0" smtClean="0"/>
              <a:t>κινητική </a:t>
            </a:r>
            <a:r>
              <a:rPr lang="el-GR" sz="2000" dirty="0"/>
              <a:t>ευχέρεια 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117642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Φυσιογνωμική </a:t>
            </a:r>
            <a:r>
              <a:rPr lang="el-GR" dirty="0" smtClean="0"/>
              <a:t>Μνήμη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403573"/>
            <a:ext cx="48958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50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Φυσιογνωμική </a:t>
            </a:r>
            <a:r>
              <a:rPr lang="el-GR" dirty="0" smtClean="0"/>
              <a:t>Μνήμη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5536" y="1333500"/>
            <a:ext cx="828092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Διαταραχές: </a:t>
            </a:r>
          </a:p>
          <a:p>
            <a:r>
              <a:rPr lang="el-GR" sz="2800" dirty="0" err="1"/>
              <a:t>Προσωποαγνωσία</a:t>
            </a:r>
            <a:r>
              <a:rPr lang="el-GR" sz="2800" dirty="0"/>
              <a:t> </a:t>
            </a:r>
            <a:r>
              <a:rPr lang="el-GR" sz="2400" dirty="0" smtClean="0"/>
              <a:t>(δυσχέρεια να </a:t>
            </a:r>
            <a:r>
              <a:rPr lang="el-GR" sz="2400" dirty="0"/>
              <a:t>αναγνωρίζει πρόσωπα </a:t>
            </a:r>
            <a:r>
              <a:rPr lang="el-GR" sz="2400" dirty="0" smtClean="0"/>
              <a:t>και να </a:t>
            </a:r>
            <a:r>
              <a:rPr lang="el-GR" sz="2400" dirty="0"/>
              <a:t>τα αντιστοιχίζει με βασικές </a:t>
            </a:r>
            <a:r>
              <a:rPr lang="el-GR" sz="2400" dirty="0" smtClean="0"/>
              <a:t>πληροφορίες)</a:t>
            </a:r>
          </a:p>
          <a:p>
            <a:r>
              <a:rPr lang="el-GR" sz="2800" dirty="0" smtClean="0"/>
              <a:t>συνδέεται με </a:t>
            </a:r>
            <a:r>
              <a:rPr lang="el-GR" sz="2800" dirty="0"/>
              <a:t>τα </a:t>
            </a:r>
            <a:r>
              <a:rPr lang="el-GR" sz="2800" dirty="0" smtClean="0"/>
              <a:t>κέντρα της </a:t>
            </a:r>
            <a:r>
              <a:rPr lang="el-GR" sz="2800" dirty="0"/>
              <a:t>μνήμης υπεύθυνα για την απομνημόνευση προσώπων </a:t>
            </a:r>
            <a:endParaRPr lang="el-GR" sz="2800" dirty="0" smtClean="0"/>
          </a:p>
          <a:p>
            <a:r>
              <a:rPr lang="el-GR" sz="2800" dirty="0" smtClean="0"/>
              <a:t>προκαλείται </a:t>
            </a:r>
            <a:r>
              <a:rPr lang="el-GR" sz="2800" dirty="0"/>
              <a:t>από </a:t>
            </a:r>
            <a:r>
              <a:rPr lang="el-GR" sz="2800" dirty="0" smtClean="0"/>
              <a:t>εκφυλισμό του </a:t>
            </a:r>
            <a:r>
              <a:rPr lang="el-GR" sz="2800" dirty="0"/>
              <a:t>κροταφικού λοβού </a:t>
            </a:r>
            <a:r>
              <a:rPr lang="el-GR" sz="2400" dirty="0"/>
              <a:t>(συχνότερα του δεξιού ημισφαιρίου</a:t>
            </a:r>
            <a:r>
              <a:rPr lang="el-GR" sz="2400" dirty="0" smtClean="0"/>
              <a:t>)</a:t>
            </a:r>
            <a:endParaRPr lang="el-GR" sz="2800" dirty="0" smtClean="0"/>
          </a:p>
          <a:p>
            <a:r>
              <a:rPr lang="el-GR" sz="2800" dirty="0" smtClean="0"/>
              <a:t>ενδείκνυται </a:t>
            </a:r>
            <a:r>
              <a:rPr lang="el-GR" sz="2800" dirty="0"/>
              <a:t>σε περιπτώσεις βλάβης δεξιάς πλευράς ή αμφίπλευρες του κροταφικού </a:t>
            </a:r>
            <a:r>
              <a:rPr lang="el-GR" sz="2800" dirty="0" smtClean="0"/>
              <a:t>λοβού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455877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Υπολογισμοί</a:t>
            </a:r>
            <a:endParaRPr lang="en-US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1666081"/>
            <a:ext cx="47434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58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Υπολογισμοί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5536" y="1333500"/>
            <a:ext cx="828092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κατάλληλοι </a:t>
            </a:r>
            <a:r>
              <a:rPr lang="el-GR" sz="2800" dirty="0"/>
              <a:t>για μεγάλο εύρος </a:t>
            </a:r>
            <a:r>
              <a:rPr lang="el-GR" sz="2800" dirty="0" smtClean="0"/>
              <a:t>εκπαιδευόμενων</a:t>
            </a:r>
          </a:p>
          <a:p>
            <a:r>
              <a:rPr lang="el-GR" sz="2800" i="1" dirty="0"/>
              <a:t>να αντιλαμβάνεται το στόχο της άσκησης </a:t>
            </a:r>
            <a:endParaRPr lang="el-GR" sz="2800" i="1" dirty="0" smtClean="0"/>
          </a:p>
          <a:p>
            <a:r>
              <a:rPr lang="el-GR" sz="2800" i="1" dirty="0" smtClean="0"/>
              <a:t>να </a:t>
            </a:r>
            <a:r>
              <a:rPr lang="el-GR" sz="2800" i="1" dirty="0"/>
              <a:t>έχει τον απαραίτητο κινητικό </a:t>
            </a:r>
            <a:r>
              <a:rPr lang="el-GR" sz="2800" i="1" dirty="0" smtClean="0"/>
              <a:t>συντονισμό για </a:t>
            </a:r>
            <a:r>
              <a:rPr lang="el-GR" sz="2800" i="1" dirty="0"/>
              <a:t>την εκτέλεσή </a:t>
            </a:r>
            <a:r>
              <a:rPr lang="el-GR" sz="2800" i="1" dirty="0" smtClean="0"/>
              <a:t>της </a:t>
            </a:r>
          </a:p>
          <a:p>
            <a:r>
              <a:rPr lang="el-GR" sz="2800" i="1" dirty="0" smtClean="0"/>
              <a:t>Συνιστάται </a:t>
            </a:r>
            <a:r>
              <a:rPr lang="el-GR" sz="2800" i="1" dirty="0"/>
              <a:t>η παρουσία εκπαιδευτή για εκπαιδευόμενους </a:t>
            </a:r>
            <a:r>
              <a:rPr lang="el-GR" sz="2800" i="1" dirty="0" smtClean="0"/>
              <a:t>με σημαντικό </a:t>
            </a:r>
            <a:r>
              <a:rPr lang="el-GR" sz="2800" i="1" dirty="0"/>
              <a:t>βαθμό κινητικών και νοητικών δυσχερειών</a:t>
            </a:r>
            <a:endParaRPr lang="el-GR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270853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Λογικές Αποφάσεις</a:t>
            </a:r>
            <a:endParaRPr lang="en-US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1608931"/>
            <a:ext cx="475297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27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Λογικές Αποφάσεις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5536" y="1333500"/>
            <a:ext cx="828092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Διαταραχές: </a:t>
            </a:r>
          </a:p>
          <a:p>
            <a:r>
              <a:rPr lang="el-GR" sz="2800" dirty="0"/>
              <a:t>για άτομα με επίκτητες οργανικές εγκεφαλικές (</a:t>
            </a:r>
            <a:r>
              <a:rPr lang="el-GR" sz="2800" dirty="0" smtClean="0"/>
              <a:t>μετωπιαίου λοβού</a:t>
            </a:r>
            <a:r>
              <a:rPr lang="el-GR" sz="2800" dirty="0"/>
              <a:t>) βλάβες , όπου παρατηρούνται δυσχέρειες στη λογική </a:t>
            </a:r>
            <a:r>
              <a:rPr lang="el-GR" sz="2800" dirty="0" smtClean="0"/>
              <a:t>σκέψη όπως σε: </a:t>
            </a:r>
          </a:p>
          <a:p>
            <a:pPr lvl="1"/>
            <a:r>
              <a:rPr lang="el-GR" sz="2400" dirty="0" smtClean="0"/>
              <a:t>χρόνιο αλκοολισμό </a:t>
            </a:r>
          </a:p>
          <a:p>
            <a:pPr lvl="1"/>
            <a:r>
              <a:rPr lang="el-GR" sz="2400" dirty="0" smtClean="0"/>
              <a:t>άνοιες</a:t>
            </a:r>
          </a:p>
          <a:p>
            <a:pPr lvl="1"/>
            <a:r>
              <a:rPr lang="el-GR" sz="2400" dirty="0" smtClean="0"/>
              <a:t>σχιζοφρένεια</a:t>
            </a:r>
          </a:p>
          <a:p>
            <a:pPr marL="0" indent="0">
              <a:buNone/>
            </a:pPr>
            <a:r>
              <a:rPr lang="el-GR" sz="2400" dirty="0"/>
              <a:t>πρέπει να έχει την ικανότητα συγκέντρωσης για μεγάλο </a:t>
            </a:r>
            <a:r>
              <a:rPr lang="el-GR" sz="2400" dirty="0" smtClean="0"/>
              <a:t>χρονικό διάστημα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7445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Οργάνωση Αγορών</a:t>
            </a:r>
            <a:endParaRPr lang="en-US" dirty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787" y="1671637"/>
            <a:ext cx="41624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8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Οργάνωση Αγορών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λίστα με ψώνια </a:t>
            </a:r>
            <a:endParaRPr lang="el-GR" dirty="0" smtClean="0"/>
          </a:p>
          <a:p>
            <a:r>
              <a:rPr lang="el-GR" dirty="0" smtClean="0"/>
              <a:t>σε εικονικό σούπερ </a:t>
            </a:r>
            <a:r>
              <a:rPr lang="el-GR" dirty="0" err="1"/>
              <a:t>μάρκετ</a:t>
            </a:r>
            <a:r>
              <a:rPr lang="el-GR" dirty="0"/>
              <a:t> </a:t>
            </a:r>
            <a:r>
              <a:rPr lang="el-GR" dirty="0" smtClean="0"/>
              <a:t>που διαθέτει </a:t>
            </a:r>
            <a:r>
              <a:rPr lang="el-GR" dirty="0"/>
              <a:t>ράφια με αγαθά ταξινομημένα </a:t>
            </a:r>
            <a:r>
              <a:rPr lang="el-GR" dirty="0" smtClean="0"/>
              <a:t>σε κατηγορίες 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 </a:t>
            </a:r>
            <a:r>
              <a:rPr lang="el-GR" dirty="0" smtClean="0"/>
              <a:t>εντοπίσει τα προϊόντα </a:t>
            </a:r>
            <a:r>
              <a:rPr lang="el-GR" dirty="0"/>
              <a:t>της </a:t>
            </a:r>
            <a:r>
              <a:rPr lang="el-GR" dirty="0" smtClean="0"/>
              <a:t>λίστας στα κατάλληλα ράφια</a:t>
            </a:r>
          </a:p>
          <a:p>
            <a:r>
              <a:rPr lang="el-GR" dirty="0" smtClean="0"/>
              <a:t>σε </a:t>
            </a:r>
            <a:r>
              <a:rPr lang="el-GR" dirty="0"/>
              <a:t>υψηλότερα </a:t>
            </a:r>
            <a:r>
              <a:rPr lang="el-GR" dirty="0" smtClean="0"/>
              <a:t>επίπεδα + εικονικά χρήματα</a:t>
            </a:r>
          </a:p>
          <a:p>
            <a:pPr marL="0" indent="0">
              <a:buNone/>
            </a:pPr>
            <a:r>
              <a:rPr lang="el-GR" i="1" dirty="0"/>
              <a:t>για άτομα με ελλείμματα στην εργαζόμενη μνήμη, </a:t>
            </a:r>
            <a:r>
              <a:rPr lang="el-GR" i="1" dirty="0" smtClean="0"/>
              <a:t>σύλληψη εννοιών </a:t>
            </a:r>
            <a:r>
              <a:rPr lang="el-GR" i="1" dirty="0"/>
              <a:t>και σχεδιασμό ακολουθίας πράξεων</a:t>
            </a:r>
          </a:p>
        </p:txBody>
      </p:sp>
    </p:spTree>
    <p:extLst>
      <p:ext uri="{BB962C8B-B14F-4D97-AF65-F5344CB8AC3E}">
        <p14:creationId xmlns:p14="http://schemas.microsoft.com/office/powerpoint/2010/main" val="2257176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Οπτική Εξερεύνηση</a:t>
            </a:r>
            <a:endParaRPr lang="en-US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312" y="1671637"/>
            <a:ext cx="4143375" cy="3095625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287525" y="4934368"/>
            <a:ext cx="8604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/>
              <a:t>σειριακή αναζήτηση αντικειμένων </a:t>
            </a:r>
            <a:r>
              <a:rPr lang="el-GR" i="1" dirty="0" smtClean="0"/>
              <a:t>τα </a:t>
            </a:r>
            <a:r>
              <a:rPr lang="el-GR" i="1" dirty="0"/>
              <a:t>οποία απαιτούν λεπτομερή ανάλυση και κατανόηση</a:t>
            </a:r>
          </a:p>
        </p:txBody>
      </p:sp>
    </p:spTree>
    <p:extLst>
      <p:ext uri="{BB962C8B-B14F-4D97-AF65-F5344CB8AC3E}">
        <p14:creationId xmlns:p14="http://schemas.microsoft.com/office/powerpoint/2010/main" val="3045148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Οπτική Εξερεύνηση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διαταραχές </a:t>
            </a:r>
            <a:r>
              <a:rPr lang="el-GR" dirty="0"/>
              <a:t>οπτικής εξερεύνησης </a:t>
            </a:r>
            <a:r>
              <a:rPr lang="el-GR" dirty="0" smtClean="0"/>
              <a:t>(</a:t>
            </a:r>
            <a:r>
              <a:rPr lang="el-GR" dirty="0"/>
              <a:t>π.χ</a:t>
            </a:r>
            <a:r>
              <a:rPr lang="el-GR" dirty="0" smtClean="0"/>
              <a:t>. ομώνυμη </a:t>
            </a:r>
            <a:r>
              <a:rPr lang="el-GR" dirty="0" err="1" smtClean="0"/>
              <a:t>ημιανοψία</a:t>
            </a:r>
            <a:r>
              <a:rPr lang="el-GR" dirty="0" smtClean="0"/>
              <a:t>), προβλήματα </a:t>
            </a:r>
            <a:r>
              <a:rPr lang="el-GR" dirty="0"/>
              <a:t>οπτικής εξερεύνησης λόγω </a:t>
            </a:r>
            <a:r>
              <a:rPr lang="el-GR" dirty="0" smtClean="0"/>
              <a:t>οπτικής αγνωσίας</a:t>
            </a:r>
          </a:p>
          <a:p>
            <a:r>
              <a:rPr lang="el-GR" dirty="0" smtClean="0"/>
              <a:t>επίσης </a:t>
            </a:r>
            <a:r>
              <a:rPr lang="el-GR" dirty="0"/>
              <a:t>για ασθενείς που πάσχουν από σύνδρομο </a:t>
            </a:r>
            <a:r>
              <a:rPr lang="el-GR" dirty="0" err="1"/>
              <a:t>Balint</a:t>
            </a:r>
            <a:r>
              <a:rPr lang="el-GR" dirty="0"/>
              <a:t> ή </a:t>
            </a:r>
            <a:r>
              <a:rPr lang="el-GR" dirty="0" smtClean="0"/>
              <a:t>από συνδυασμό </a:t>
            </a:r>
            <a:r>
              <a:rPr lang="el-GR" dirty="0"/>
              <a:t>των παραπάνω διαταραχών ως αποτέλεσμα κάποιας μορφής </a:t>
            </a:r>
            <a:r>
              <a:rPr lang="el-GR" dirty="0" smtClean="0"/>
              <a:t>εγκεφαλικής βλάβης</a:t>
            </a:r>
          </a:p>
          <a:p>
            <a:r>
              <a:rPr lang="el-GR" dirty="0" smtClean="0"/>
              <a:t>ασθενείς </a:t>
            </a:r>
            <a:r>
              <a:rPr lang="el-GR" dirty="0"/>
              <a:t>με διαταραχές του λόγου </a:t>
            </a:r>
            <a:r>
              <a:rPr lang="el-GR" dirty="0" smtClean="0"/>
              <a:t>και κατανόησης </a:t>
            </a:r>
            <a:r>
              <a:rPr lang="el-GR" dirty="0"/>
              <a:t>λέξεων εκμεταλλευόμενοι τη χρήση μη λεκτικού υλικού σε αυτή </a:t>
            </a:r>
            <a:r>
              <a:rPr lang="el-GR" dirty="0" smtClean="0"/>
              <a:t>τη δραστηριότητα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347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Οπτική Αγνωσία</a:t>
            </a:r>
            <a:endParaRPr lang="en-US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1556742"/>
            <a:ext cx="41529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15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Οπτική Αγνωσία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άτομα με μειωμένες ικανότητες όρασης </a:t>
            </a:r>
            <a:r>
              <a:rPr lang="el-GR" dirty="0" smtClean="0"/>
              <a:t>και φαινόμενα </a:t>
            </a:r>
            <a:r>
              <a:rPr lang="el-GR" dirty="0"/>
              <a:t>οπτικής αγνωσίας (</a:t>
            </a:r>
            <a:r>
              <a:rPr lang="el-GR" dirty="0" err="1"/>
              <a:t>ημι</a:t>
            </a:r>
            <a:r>
              <a:rPr lang="el-GR" dirty="0"/>
              <a:t>-αγνωσία, </a:t>
            </a:r>
            <a:r>
              <a:rPr lang="el-GR" dirty="0" err="1"/>
              <a:t>ημιανοψία</a:t>
            </a:r>
            <a:r>
              <a:rPr lang="el-GR" dirty="0"/>
              <a:t>, αμβλυωπία, κτλ</a:t>
            </a:r>
            <a:r>
              <a:rPr lang="el-GR" dirty="0" smtClean="0"/>
              <a:t>.)</a:t>
            </a:r>
          </a:p>
          <a:p>
            <a:r>
              <a:rPr lang="el-GR" dirty="0" smtClean="0"/>
              <a:t>εμφάνιση </a:t>
            </a:r>
            <a:r>
              <a:rPr lang="el-GR" dirty="0"/>
              <a:t>κάποιου αντικείμενου (π.χ. όχημα, άνθρωπος, ζώο) σε </a:t>
            </a:r>
            <a:r>
              <a:rPr lang="el-GR" dirty="0" smtClean="0"/>
              <a:t>μία πλευρά </a:t>
            </a:r>
            <a:r>
              <a:rPr lang="el-GR" dirty="0"/>
              <a:t>της οθόνης την οποία πλευρά ο εκπαιδευόμενος πρέπει να δηλώσει </a:t>
            </a:r>
            <a:r>
              <a:rPr lang="el-GR" dirty="0" smtClean="0"/>
              <a:t>πιέζοντας άμεσα </a:t>
            </a:r>
            <a:r>
              <a:rPr lang="el-GR" dirty="0"/>
              <a:t>το αντίστοιχο πλήκτρο (αριστερό-δεξί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31750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/>
              <a:t>Οπτική Αγνωσία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Ασθενείς με: </a:t>
            </a:r>
          </a:p>
          <a:p>
            <a:r>
              <a:rPr lang="el-GR" dirty="0" smtClean="0"/>
              <a:t>οπτική αγνωσία ή </a:t>
            </a:r>
            <a:r>
              <a:rPr lang="el-GR" dirty="0"/>
              <a:t>εγκεφαλικά </a:t>
            </a:r>
            <a:r>
              <a:rPr lang="el-GR" dirty="0" err="1"/>
              <a:t>έμφρακτα</a:t>
            </a:r>
            <a:r>
              <a:rPr lang="el-GR" dirty="0"/>
              <a:t> στην περιοχή της οπίσθιας εγκεφαλικής </a:t>
            </a:r>
            <a:r>
              <a:rPr lang="el-GR" dirty="0" smtClean="0"/>
              <a:t>αρτηρίας </a:t>
            </a:r>
          </a:p>
          <a:p>
            <a:r>
              <a:rPr lang="el-GR" dirty="0" smtClean="0"/>
              <a:t>επίκτητες </a:t>
            </a:r>
            <a:r>
              <a:rPr lang="el-GR" dirty="0"/>
              <a:t>διαταραχές της λειτουργίας του </a:t>
            </a:r>
            <a:r>
              <a:rPr lang="el-GR" dirty="0" err="1"/>
              <a:t>ωτός</a:t>
            </a:r>
            <a:r>
              <a:rPr lang="el-GR" dirty="0"/>
              <a:t> μπορούν να προκαλέσουν </a:t>
            </a:r>
            <a:r>
              <a:rPr lang="el-GR" dirty="0" smtClean="0"/>
              <a:t>διαταραχές </a:t>
            </a:r>
            <a:r>
              <a:rPr lang="el-GR" dirty="0" err="1" smtClean="0"/>
              <a:t>οπτικο</a:t>
            </a:r>
            <a:r>
              <a:rPr lang="el-GR" dirty="0" smtClean="0"/>
              <a:t>-χωρικής αγνωσίας 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ΟΧΙ</a:t>
            </a:r>
            <a:r>
              <a:rPr lang="el-GR" dirty="0" smtClean="0"/>
              <a:t> </a:t>
            </a:r>
            <a:r>
              <a:rPr lang="el-GR" dirty="0"/>
              <a:t>για ασθενείς </a:t>
            </a:r>
            <a:r>
              <a:rPr lang="el-GR" dirty="0" smtClean="0"/>
              <a:t>με σοβαρές </a:t>
            </a:r>
            <a:r>
              <a:rPr lang="el-GR" dirty="0"/>
              <a:t>οργανικές διαταραχές της </a:t>
            </a:r>
            <a:r>
              <a:rPr lang="el-GR" dirty="0" smtClean="0"/>
              <a:t>όρασης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46180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 err="1"/>
              <a:t>Οπτικο</a:t>
            </a:r>
            <a:r>
              <a:rPr lang="el-GR" dirty="0"/>
              <a:t>-κινητικός Συντονισμός</a:t>
            </a: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1295400"/>
            <a:ext cx="41719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57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 err="1"/>
              <a:t>Οπτικο</a:t>
            </a:r>
            <a:r>
              <a:rPr lang="el-GR" dirty="0"/>
              <a:t>-κινητικός Συντονισμός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ανεπάρκεια ακριβούς </a:t>
            </a:r>
            <a:r>
              <a:rPr lang="el-GR" dirty="0" smtClean="0"/>
              <a:t>συντονισμού χειρός - δακτύλων:</a:t>
            </a:r>
          </a:p>
          <a:p>
            <a:r>
              <a:rPr lang="el-GR" dirty="0" smtClean="0"/>
              <a:t>Βλάβες </a:t>
            </a:r>
            <a:r>
              <a:rPr lang="el-GR" dirty="0"/>
              <a:t>στον </a:t>
            </a:r>
            <a:r>
              <a:rPr lang="el-GR" dirty="0" err="1"/>
              <a:t>προκινητικό</a:t>
            </a:r>
            <a:r>
              <a:rPr lang="el-GR" dirty="0"/>
              <a:t> φλοιό (μετωπιαίος λοβός</a:t>
            </a:r>
            <a:r>
              <a:rPr lang="el-GR" dirty="0" smtClean="0"/>
              <a:t>)</a:t>
            </a:r>
          </a:p>
          <a:p>
            <a:r>
              <a:rPr lang="el-GR" dirty="0" smtClean="0"/>
              <a:t>οργανικές </a:t>
            </a:r>
            <a:r>
              <a:rPr lang="el-GR" dirty="0"/>
              <a:t>εγκεφαλικές παθήσεις και </a:t>
            </a:r>
            <a:r>
              <a:rPr lang="el-GR" dirty="0" smtClean="0"/>
              <a:t>βλάβες:</a:t>
            </a:r>
          </a:p>
          <a:p>
            <a:pPr lvl="1"/>
            <a:r>
              <a:rPr lang="el-GR" dirty="0" err="1" smtClean="0"/>
              <a:t>αιμοραγίες</a:t>
            </a:r>
            <a:endParaRPr lang="el-GR" dirty="0" smtClean="0"/>
          </a:p>
          <a:p>
            <a:pPr lvl="1"/>
            <a:r>
              <a:rPr lang="el-GR" dirty="0" smtClean="0"/>
              <a:t>εκτεταμένοι όγκοι</a:t>
            </a:r>
          </a:p>
          <a:p>
            <a:pPr lvl="1"/>
            <a:r>
              <a:rPr lang="el-GR" dirty="0" smtClean="0"/>
              <a:t>εγκεφαλικές κακώσεις κ.λπ.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i="1" dirty="0" smtClean="0"/>
              <a:t>απαίτηση </a:t>
            </a:r>
            <a:r>
              <a:rPr lang="el-GR" i="1" dirty="0"/>
              <a:t>για ικανότητα προσοχής </a:t>
            </a:r>
          </a:p>
          <a:p>
            <a:pPr marL="0" indent="0">
              <a:buNone/>
            </a:pPr>
            <a:r>
              <a:rPr lang="el-GR" i="1" dirty="0"/>
              <a:t>απαίτηση για ικανότητα </a:t>
            </a:r>
            <a:r>
              <a:rPr lang="el-GR" i="1" dirty="0" smtClean="0"/>
              <a:t>χειρισμού του πληκτρολογίου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22299192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4077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err="1" smtClean="0"/>
              <a:t>RehaCom</a:t>
            </a:r>
            <a:r>
              <a:rPr lang="el-GR" sz="1400" dirty="0" smtClean="0"/>
              <a:t>. Από το </a:t>
            </a:r>
            <a:r>
              <a:rPr lang="en-US" sz="1400" dirty="0" smtClean="0"/>
              <a:t>http</a:t>
            </a:r>
            <a:r>
              <a:rPr lang="en-US" sz="1400" dirty="0"/>
              <a:t>://ostraconmed.com/ostracon-proionta/gnostiki-apokatastasi/rehacom/gia-ton-epaggelmatia/systima/drastiriotites/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 smtClean="0"/>
              <a:t> 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27860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l-GR" sz="900" dirty="0" smtClean="0">
                <a:solidFill>
                  <a:schemeClr val="bg1"/>
                </a:solidFill>
              </a:rPr>
              <a:t>7,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93926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94303" y="163336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Τόκη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, Ευγενία. (2015). Εφαρμογές Η/Υ στη </a:t>
            </a:r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Λογοπαθολογία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. Τεχνολογικό Ίδρυμα Ηπείρου. Διαθέσιμο από τη δικτυακή διεύθυνση: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http://eclass.teiep.gr/courses/</a:t>
            </a:r>
            <a:r>
              <a:rPr lang="en-US" sz="2400" dirty="0">
                <a:solidFill>
                  <a:srgbClr val="FF0000"/>
                </a:solidFill>
                <a:hlinkClick r:id="rId5"/>
              </a:rPr>
              <a:t>LOGO123/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>
              <a:spcBef>
                <a:spcPts val="600"/>
              </a:spcBef>
            </a:pPr>
            <a:r>
              <a:rPr lang="el-GR" sz="3000" dirty="0" smtClean="0"/>
              <a:t>Λογισμικό </a:t>
            </a:r>
            <a:r>
              <a:rPr lang="en-US" sz="3000" dirty="0" err="1"/>
              <a:t>RehaCom</a:t>
            </a:r>
            <a:r>
              <a:rPr lang="el-GR" sz="3000" dirty="0" smtClean="0"/>
              <a:t> </a:t>
            </a:r>
            <a:endParaRPr lang="el-GR" sz="3000" dirty="0" smtClean="0"/>
          </a:p>
          <a:p>
            <a:pPr marL="0">
              <a:spcBef>
                <a:spcPts val="600"/>
              </a:spcBef>
            </a:pPr>
            <a:r>
              <a:rPr lang="el-GR" sz="3000" dirty="0" smtClean="0"/>
              <a:t>Δραστηριότητες </a:t>
            </a:r>
            <a:r>
              <a:rPr lang="el-GR" sz="3000" dirty="0"/>
              <a:t>που καλύπτουν ένα ευρύ φάσμα </a:t>
            </a:r>
            <a:r>
              <a:rPr lang="el-GR" sz="3000" dirty="0" err="1"/>
              <a:t>αισθητικο</a:t>
            </a:r>
            <a:r>
              <a:rPr lang="el-GR" sz="3000" dirty="0"/>
              <a:t>-αντιληπτικών </a:t>
            </a:r>
            <a:r>
              <a:rPr lang="el-GR" sz="3000" dirty="0" smtClean="0"/>
              <a:t>διαταραχών: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dirty="0"/>
              <a:t>Λειτουργίες Προσοχής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dirty="0"/>
              <a:t>Λειτουργίες Μνήμης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dirty="0"/>
              <a:t>Εκτελεστικές λειτουργίες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sz="2000" dirty="0"/>
              <a:t>Οργάνωση Αγορών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sz="2000" dirty="0"/>
              <a:t>Λογικές Αποφάσεις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sz="2000" dirty="0" smtClean="0"/>
              <a:t>Υπολογισμοί</a:t>
            </a:r>
            <a:endParaRPr lang="el-G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93926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l-GR" sz="900" dirty="0" smtClean="0">
                <a:solidFill>
                  <a:schemeClr val="bg1"/>
                </a:solidFill>
              </a:rPr>
              <a:t>7,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52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l-GR" sz="900" dirty="0" smtClean="0">
                <a:solidFill>
                  <a:schemeClr val="bg1"/>
                </a:solidFill>
              </a:rPr>
              <a:t>7,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53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Λογισμικό </a:t>
            </a:r>
            <a:r>
              <a:rPr lang="en-US" dirty="0" err="1" smtClean="0"/>
              <a:t>RehaCom</a:t>
            </a:r>
            <a:r>
              <a:rPr lang="el-GR" dirty="0" smtClean="0"/>
              <a:t> 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Σύστημα γνωστικής </a:t>
            </a:r>
            <a:r>
              <a:rPr lang="el-GR" dirty="0" smtClean="0"/>
              <a:t>και μαθησιακής αποκατάστασης</a:t>
            </a:r>
          </a:p>
          <a:p>
            <a:r>
              <a:rPr lang="el-GR" sz="1200" dirty="0" smtClean="0"/>
              <a:t>αναλυτικά στο:</a:t>
            </a:r>
          </a:p>
          <a:p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://ostraconmed.com/ostracon-proionta/gnostiki-apokatastasi/rehacom/gia-ton-epaggelmatia/systima</a:t>
            </a:r>
            <a:r>
              <a:rPr lang="en-US" sz="1200" dirty="0" smtClean="0">
                <a:hlinkClick r:id="rId2"/>
              </a:rPr>
              <a:t>/</a:t>
            </a:r>
            <a:r>
              <a:rPr lang="el-GR" sz="1200" dirty="0" smtClean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279" y="368036"/>
            <a:ext cx="29622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Προσοχή και Συγκέντρωση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δραστηριότητες που βασίζονται </a:t>
            </a:r>
            <a:r>
              <a:rPr lang="el-GR" dirty="0"/>
              <a:t>στη σύγκριση &amp;</a:t>
            </a:r>
            <a:r>
              <a:rPr lang="el-GR" dirty="0" smtClean="0"/>
              <a:t> </a:t>
            </a:r>
            <a:r>
              <a:rPr lang="el-GR" dirty="0"/>
              <a:t>ταύτιση</a:t>
            </a:r>
            <a:endParaRPr lang="en-US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363476"/>
            <a:ext cx="4536504" cy="343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7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Προσοχή και Συγκέντρωση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Δισδιάστατες δραστηριότητες που βασίζονται </a:t>
            </a:r>
            <a:r>
              <a:rPr lang="el-GR" dirty="0"/>
              <a:t>στη σύγκριση και ταύτιση</a:t>
            </a:r>
            <a:endParaRPr lang="en-US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353443"/>
            <a:ext cx="4472333" cy="336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Προσοχή και Συγκέντρωση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διαταραχές </a:t>
            </a:r>
            <a:r>
              <a:rPr lang="el-GR" dirty="0"/>
              <a:t>προσοχής </a:t>
            </a:r>
            <a:r>
              <a:rPr lang="el-GR" dirty="0" smtClean="0"/>
              <a:t>(</a:t>
            </a:r>
            <a:r>
              <a:rPr lang="el-GR" dirty="0" err="1" smtClean="0"/>
              <a:t>νευροψυχολογική</a:t>
            </a:r>
            <a:r>
              <a:rPr lang="el-GR" dirty="0" smtClean="0"/>
              <a:t> </a:t>
            </a:r>
            <a:r>
              <a:rPr lang="el-GR" dirty="0"/>
              <a:t>διαταραχή συνεπεία εγκεφαλικής </a:t>
            </a:r>
            <a:r>
              <a:rPr lang="el-GR" dirty="0" smtClean="0"/>
              <a:t>βλάβης). </a:t>
            </a:r>
          </a:p>
          <a:p>
            <a:r>
              <a:rPr lang="el-GR" dirty="0" smtClean="0"/>
              <a:t>αφορούν το </a:t>
            </a:r>
            <a:r>
              <a:rPr lang="el-GR" dirty="0"/>
              <a:t>80% των ασθενών μετά </a:t>
            </a:r>
            <a:r>
              <a:rPr lang="el-GR" dirty="0" smtClean="0"/>
              <a:t>από:</a:t>
            </a:r>
          </a:p>
          <a:p>
            <a:pPr lvl="1"/>
            <a:r>
              <a:rPr lang="el-GR" dirty="0" smtClean="0"/>
              <a:t>αγγειακό </a:t>
            </a:r>
            <a:r>
              <a:rPr lang="el-GR" dirty="0"/>
              <a:t>εγκεφαλικό επεισόδιο, </a:t>
            </a:r>
            <a:endParaRPr lang="el-GR" dirty="0" smtClean="0"/>
          </a:p>
          <a:p>
            <a:pPr lvl="1"/>
            <a:r>
              <a:rPr lang="el-GR" dirty="0" err="1" smtClean="0"/>
              <a:t>κρανιοεγκεφαλική</a:t>
            </a:r>
            <a:r>
              <a:rPr lang="el-GR" dirty="0" smtClean="0"/>
              <a:t> κάκωση</a:t>
            </a:r>
            <a:r>
              <a:rPr lang="el-GR" dirty="0"/>
              <a:t>, </a:t>
            </a:r>
            <a:endParaRPr lang="el-GR" dirty="0" smtClean="0"/>
          </a:p>
          <a:p>
            <a:pPr lvl="1"/>
            <a:r>
              <a:rPr lang="el-GR" dirty="0" smtClean="0"/>
              <a:t>διάχυτες </a:t>
            </a:r>
            <a:r>
              <a:rPr lang="el-GR" dirty="0"/>
              <a:t>οργανικές εγκεφαλικές βλάβες </a:t>
            </a:r>
            <a:r>
              <a:rPr lang="el-GR" dirty="0" smtClean="0"/>
              <a:t>(από </a:t>
            </a:r>
            <a:r>
              <a:rPr lang="el-GR" dirty="0"/>
              <a:t>χρόνια </a:t>
            </a:r>
            <a:r>
              <a:rPr lang="el-GR" dirty="0" smtClean="0"/>
              <a:t>κατάχρηση  αλκοόλ </a:t>
            </a:r>
            <a:r>
              <a:rPr lang="el-GR" dirty="0"/>
              <a:t>ή ναρκωτικών ουσιών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όπως </a:t>
            </a:r>
            <a:r>
              <a:rPr lang="el-GR" dirty="0"/>
              <a:t>επίσης ασθένειες του κεντρικού </a:t>
            </a:r>
            <a:r>
              <a:rPr lang="el-GR" dirty="0" smtClean="0"/>
              <a:t>νευρικού συστήματος</a:t>
            </a:r>
            <a:endParaRPr lang="en-US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897" y="481236"/>
            <a:ext cx="1320103" cy="10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417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2270</TotalTime>
  <Words>1568</Words>
  <Application>Microsoft Office PowerPoint</Application>
  <PresentationFormat>Προβολή στην οθόνη (16:10)</PresentationFormat>
  <Paragraphs>256</Paragraphs>
  <Slides>54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9" baseType="lpstr">
      <vt:lpstr>Arial</vt:lpstr>
      <vt:lpstr>ArialMT</vt:lpstr>
      <vt:lpstr>Calibri</vt:lpstr>
      <vt:lpstr>Wingdings</vt:lpstr>
      <vt:lpstr>Θέμα του Office</vt:lpstr>
      <vt:lpstr>Εφαρμογές Η/Υ στη Λογοπαθολογία</vt:lpstr>
      <vt:lpstr>Παρουσίαση του PowerPoint</vt:lpstr>
      <vt:lpstr>Άδειες Χρήσης</vt:lpstr>
      <vt:lpstr>Χρηματοδότηση</vt:lpstr>
      <vt:lpstr>Σκοποί  ενότητας</vt:lpstr>
      <vt:lpstr>Λογισμικό RehaCom </vt:lpstr>
      <vt:lpstr>Προσοχή και Συγκέντρωση</vt:lpstr>
      <vt:lpstr>Προσοχή και Συγκέντρωση</vt:lpstr>
      <vt:lpstr>Προσοχή και Συγκέντρωση</vt:lpstr>
      <vt:lpstr>Προσοχή - Εγρήγορση </vt:lpstr>
      <vt:lpstr>Προσοχή - Εγρήγορση </vt:lpstr>
      <vt:lpstr>Προσοχή - Χωροταξικές Λειτουργίες </vt:lpstr>
      <vt:lpstr>Προσοχή - Χωροταξικές Λειτουργίες </vt:lpstr>
      <vt:lpstr>Προσοχή - Χωροταξικές Λειτουργίες </vt:lpstr>
      <vt:lpstr>Προσοχή – 3D Οπτικο-Χωροταξική Ικανότητα</vt:lpstr>
      <vt:lpstr>3D Χωροταξικές Λειτουργίες </vt:lpstr>
      <vt:lpstr>Προσοχή &amp; Μνήμη - Αντίδραση</vt:lpstr>
      <vt:lpstr>Προσοχή &amp; Μνήμη - Αντίδραση</vt:lpstr>
      <vt:lpstr>Προσοχή - Οπτικο-Χωροταξική Ικανότητα</vt:lpstr>
      <vt:lpstr>Οπτικο-Χωροταξική Ικανότητα</vt:lpstr>
      <vt:lpstr>Διάσπαση Προσοχής 1</vt:lpstr>
      <vt:lpstr>Διάσπαση Προσοχής 2</vt:lpstr>
      <vt:lpstr>Διάσπαση Προσοχής</vt:lpstr>
      <vt:lpstr>Χωροταξική Μνήμη</vt:lpstr>
      <vt:lpstr>Χωροταξική Μνήμη</vt:lpstr>
      <vt:lpstr>Λεκτική Μνήμη</vt:lpstr>
      <vt:lpstr>Λεκτική Μνήμη</vt:lpstr>
      <vt:lpstr>Λεκτική Μνήμη</vt:lpstr>
      <vt:lpstr>Μνήμη Λέξεων</vt:lpstr>
      <vt:lpstr>Μνήμη Λέξεων</vt:lpstr>
      <vt:lpstr>Σχηματική Μνήμη</vt:lpstr>
      <vt:lpstr>Σχηματική Μνήμη</vt:lpstr>
      <vt:lpstr>Φυσιογνωμική Μνήμη</vt:lpstr>
      <vt:lpstr>Φυσιογνωμική Μνήμη</vt:lpstr>
      <vt:lpstr>Υπολογισμοί</vt:lpstr>
      <vt:lpstr>Υπολογισμοί</vt:lpstr>
      <vt:lpstr>Λογικές Αποφάσεις</vt:lpstr>
      <vt:lpstr>Λογικές Αποφάσεις</vt:lpstr>
      <vt:lpstr>Οργάνωση Αγορών</vt:lpstr>
      <vt:lpstr>Οργάνωση Αγορών</vt:lpstr>
      <vt:lpstr>Οπτική Εξερεύνηση</vt:lpstr>
      <vt:lpstr>Οπτική Εξερεύνηση</vt:lpstr>
      <vt:lpstr>Οπτική Αγνωσία</vt:lpstr>
      <vt:lpstr>Οπτική Αγνωσία</vt:lpstr>
      <vt:lpstr>Οπτική Αγνωσία</vt:lpstr>
      <vt:lpstr>Οπτικο-κινητικός Συντονισμός</vt:lpstr>
      <vt:lpstr>Οπτικο-κινητικός Συντονισμός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Dimitris;Ευγενία Τόκη</dc:creator>
  <cp:lastModifiedBy>dimitris</cp:lastModifiedBy>
  <cp:revision>553</cp:revision>
  <dcterms:created xsi:type="dcterms:W3CDTF">2012-09-06T09:03:05Z</dcterms:created>
  <dcterms:modified xsi:type="dcterms:W3CDTF">2016-01-09T12:08:43Z</dcterms:modified>
</cp:coreProperties>
</file>