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</p:sldMasterIdLst>
  <p:notesMasterIdLst>
    <p:notesMasterId r:id="rId61"/>
  </p:notesMasterIdLst>
  <p:handoutMasterIdLst>
    <p:handoutMasterId r:id="rId62"/>
  </p:handoutMasterIdLst>
  <p:sldIdLst>
    <p:sldId id="256" r:id="rId3"/>
    <p:sldId id="289" r:id="rId4"/>
    <p:sldId id="257" r:id="rId5"/>
    <p:sldId id="259" r:id="rId6"/>
    <p:sldId id="261" r:id="rId7"/>
    <p:sldId id="262" r:id="rId8"/>
    <p:sldId id="444" r:id="rId9"/>
    <p:sldId id="631" r:id="rId10"/>
    <p:sldId id="632" r:id="rId11"/>
    <p:sldId id="633" r:id="rId12"/>
    <p:sldId id="634" r:id="rId13"/>
    <p:sldId id="635" r:id="rId14"/>
    <p:sldId id="636" r:id="rId15"/>
    <p:sldId id="637" r:id="rId16"/>
    <p:sldId id="638" r:id="rId17"/>
    <p:sldId id="639" r:id="rId18"/>
    <p:sldId id="640" r:id="rId19"/>
    <p:sldId id="642" r:id="rId20"/>
    <p:sldId id="643" r:id="rId21"/>
    <p:sldId id="644" r:id="rId22"/>
    <p:sldId id="645" r:id="rId23"/>
    <p:sldId id="646" r:id="rId24"/>
    <p:sldId id="647" r:id="rId25"/>
    <p:sldId id="649" r:id="rId26"/>
    <p:sldId id="650" r:id="rId27"/>
    <p:sldId id="651" r:id="rId28"/>
    <p:sldId id="657" r:id="rId29"/>
    <p:sldId id="653" r:id="rId30"/>
    <p:sldId id="654" r:id="rId31"/>
    <p:sldId id="655" r:id="rId32"/>
    <p:sldId id="656" r:id="rId33"/>
    <p:sldId id="659" r:id="rId34"/>
    <p:sldId id="660" r:id="rId35"/>
    <p:sldId id="658" r:id="rId36"/>
    <p:sldId id="661" r:id="rId37"/>
    <p:sldId id="662" r:id="rId38"/>
    <p:sldId id="663" r:id="rId39"/>
    <p:sldId id="664" r:id="rId40"/>
    <p:sldId id="665" r:id="rId41"/>
    <p:sldId id="666" r:id="rId42"/>
    <p:sldId id="667" r:id="rId43"/>
    <p:sldId id="668" r:id="rId44"/>
    <p:sldId id="669" r:id="rId45"/>
    <p:sldId id="670" r:id="rId46"/>
    <p:sldId id="671" r:id="rId47"/>
    <p:sldId id="672" r:id="rId48"/>
    <p:sldId id="673" r:id="rId49"/>
    <p:sldId id="675" r:id="rId50"/>
    <p:sldId id="676" r:id="rId51"/>
    <p:sldId id="677" r:id="rId52"/>
    <p:sldId id="678" r:id="rId53"/>
    <p:sldId id="687" r:id="rId54"/>
    <p:sldId id="688" r:id="rId55"/>
    <p:sldId id="292" r:id="rId56"/>
    <p:sldId id="293" r:id="rId57"/>
    <p:sldId id="294" r:id="rId58"/>
    <p:sldId id="295" r:id="rId59"/>
    <p:sldId id="280" r:id="rId60"/>
  </p:sldIdLst>
  <p:sldSz cx="9144000" cy="5715000" type="screen16x10"/>
  <p:notesSz cx="6858000" cy="9144000"/>
  <p:custDataLst>
    <p:tags r:id="rId63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77" autoAdjust="0"/>
    <p:restoredTop sz="99309" autoAdjust="0"/>
  </p:normalViewPr>
  <p:slideViewPr>
    <p:cSldViewPr>
      <p:cViewPr varScale="1">
        <p:scale>
          <a:sx n="89" d="100"/>
          <a:sy n="89" d="100"/>
        </p:scale>
        <p:origin x="978" y="6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38"/>
    </p:cViewPr>
  </p:sorter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tags" Target="tags/tag1.xml"/><Relationship Id="rId68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viewProps" Target="viewProps.xml"/><Relationship Id="rId5" Type="http://schemas.openxmlformats.org/officeDocument/2006/relationships/slide" Target="slides/slide3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commentAuthors" Target="commentAuthor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theme" Target="theme/theme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1.wmf"/><Relationship Id="rId1" Type="http://schemas.openxmlformats.org/officeDocument/2006/relationships/image" Target="../media/image30.wmf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33.wmf"/><Relationship Id="rId1" Type="http://schemas.openxmlformats.org/officeDocument/2006/relationships/image" Target="../media/image32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w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w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image" Target="../media/image20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23.wmf"/><Relationship Id="rId1" Type="http://schemas.openxmlformats.org/officeDocument/2006/relationships/image" Target="../media/image22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11/12/2015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11/12/2015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55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56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57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52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144136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53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238758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54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143000" y="935038"/>
            <a:ext cx="6858000" cy="199072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143000" y="3001963"/>
            <a:ext cx="6858000" cy="1379537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smtClean="0"/>
              <a:t>Στυλ κύριου υπότιτλου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11-Dec-15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565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11-Dec-15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6951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3888" y="1425575"/>
            <a:ext cx="7886700" cy="2376488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3888" y="3824288"/>
            <a:ext cx="7886700" cy="125095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11-Dec-15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4020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28650" y="1520825"/>
            <a:ext cx="3867150" cy="362743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520825"/>
            <a:ext cx="3867150" cy="362743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11-Dec-15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3297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30238" y="304800"/>
            <a:ext cx="7886700" cy="110490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30238" y="1401763"/>
            <a:ext cx="3868737" cy="6858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30238" y="2087563"/>
            <a:ext cx="3868737" cy="3070225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29150" y="1401763"/>
            <a:ext cx="3887788" cy="6858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29150" y="2087563"/>
            <a:ext cx="3887788" cy="3070225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11-Dec-15</a:t>
            </a:fld>
            <a:endParaRPr lang="en-US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0627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11-Dec-15</a:t>
            </a:fld>
            <a:endParaRPr lang="en-US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1074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11-Dec-15</a:t>
            </a:fld>
            <a:endParaRPr lang="en-US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9939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30238" y="381000"/>
            <a:ext cx="2949575" cy="13335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887788" y="822325"/>
            <a:ext cx="4629150" cy="40624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30238" y="1714500"/>
            <a:ext cx="2949575" cy="3176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11-Dec-15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595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0008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dirty="0" smtClean="0">
                <a:solidFill>
                  <a:schemeClr val="bg1"/>
                </a:solidFill>
              </a:rPr>
              <a:t>Βιομετρία - Γεωργικός</a:t>
            </a:r>
            <a:r>
              <a:rPr lang="el-GR" sz="900" b="1" baseline="0" dirty="0" smtClean="0">
                <a:solidFill>
                  <a:schemeClr val="bg1"/>
                </a:solidFill>
              </a:rPr>
              <a:t> Πειραματισμός </a:t>
            </a:r>
            <a:r>
              <a:rPr lang="el-GR" sz="900" b="1" dirty="0" smtClean="0">
                <a:solidFill>
                  <a:schemeClr val="bg1"/>
                </a:solidFill>
              </a:rPr>
              <a:t>-</a:t>
            </a:r>
            <a:r>
              <a:rPr lang="el-GR" sz="900" b="1" baseline="0" dirty="0" smtClean="0">
                <a:solidFill>
                  <a:schemeClr val="bg1"/>
                </a:solidFill>
              </a:rPr>
              <a:t> </a:t>
            </a:r>
            <a:r>
              <a:rPr lang="el-GR" sz="900" b="0" baseline="0" dirty="0" smtClean="0">
                <a:solidFill>
                  <a:schemeClr val="bg1"/>
                </a:solidFill>
              </a:rPr>
              <a:t>Τυχαίες μεταβλητές</a:t>
            </a:r>
            <a:r>
              <a:rPr lang="el-GR" sz="900" dirty="0" smtClean="0">
                <a:solidFill>
                  <a:schemeClr val="bg1"/>
                </a:solidFill>
              </a:rPr>
              <a:t>, ΤΜΗΜΑ</a:t>
            </a:r>
            <a:r>
              <a:rPr lang="el-GR" sz="900" baseline="0" dirty="0" smtClean="0">
                <a:solidFill>
                  <a:schemeClr val="bg1"/>
                </a:solidFill>
              </a:rPr>
              <a:t> ΤΕΧΝΟΛΟΓΩΝ ΓΕΩΠΟΝΩΝ </a:t>
            </a:r>
            <a:r>
              <a:rPr lang="el-GR" sz="900" dirty="0" smtClean="0">
                <a:solidFill>
                  <a:schemeClr val="bg1"/>
                </a:solidFill>
              </a:rPr>
              <a:t>ΤΕΙ ΗΠΕΙΡΟΥ </a:t>
            </a:r>
            <a:r>
              <a:rPr lang="el-GR" sz="9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9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30238" y="381000"/>
            <a:ext cx="2949575" cy="13335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3887788" y="822325"/>
            <a:ext cx="4629150" cy="406241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30238" y="1714500"/>
            <a:ext cx="2949575" cy="3176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11-Dec-15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5029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11-Dec-15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0725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543675" y="304800"/>
            <a:ext cx="1971675" cy="4843463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28650" y="304800"/>
            <a:ext cx="5762625" cy="4843463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11-Dec-15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125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0008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dirty="0" smtClean="0">
                <a:solidFill>
                  <a:schemeClr val="bg1"/>
                </a:solidFill>
              </a:rPr>
              <a:t>Βιομετρία - Γεωργικός</a:t>
            </a:r>
            <a:r>
              <a:rPr lang="el-GR" sz="900" b="1" baseline="0" dirty="0" smtClean="0">
                <a:solidFill>
                  <a:schemeClr val="bg1"/>
                </a:solidFill>
              </a:rPr>
              <a:t> Πειραματισμός -</a:t>
            </a:r>
            <a:r>
              <a:rPr lang="el-GR" sz="900" b="1" dirty="0" smtClean="0">
                <a:solidFill>
                  <a:schemeClr val="bg1"/>
                </a:solidFill>
              </a:rPr>
              <a:t> </a:t>
            </a:r>
            <a:r>
              <a:rPr lang="el-GR" sz="900" b="0" baseline="0" dirty="0" smtClean="0">
                <a:solidFill>
                  <a:schemeClr val="bg1"/>
                </a:solidFill>
              </a:rPr>
              <a:t>Τυχαίες μεταβλητές</a:t>
            </a:r>
            <a:r>
              <a:rPr lang="el-GR" sz="900" dirty="0" smtClean="0">
                <a:solidFill>
                  <a:schemeClr val="bg1"/>
                </a:solidFill>
              </a:rPr>
              <a:t>, ΤΜΗΜΑ</a:t>
            </a:r>
            <a:r>
              <a:rPr lang="el-GR" sz="900" baseline="0" dirty="0" smtClean="0">
                <a:solidFill>
                  <a:schemeClr val="bg1"/>
                </a:solidFill>
              </a:rPr>
              <a:t> ΤΕΧΝΟΛΟΓΩΝ ΓΕΩΠΟΝΩΝ </a:t>
            </a:r>
            <a:r>
              <a:rPr lang="el-GR" sz="900" dirty="0" smtClean="0">
                <a:solidFill>
                  <a:schemeClr val="bg1"/>
                </a:solidFill>
              </a:rPr>
              <a:t>ΤΕΙ ΗΠΕΙΡΟΥ </a:t>
            </a:r>
            <a:r>
              <a:rPr lang="el-GR" sz="900" b="1" dirty="0" smtClean="0">
                <a:solidFill>
                  <a:schemeClr val="bg1"/>
                </a:solidFill>
              </a:rPr>
              <a:t>- </a:t>
            </a:r>
            <a:r>
              <a:rPr lang="el-GR" sz="900" b="1" dirty="0">
                <a:solidFill>
                  <a:schemeClr val="bg1"/>
                </a:solidFill>
              </a:rPr>
              <a:t>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628650" y="304800"/>
            <a:ext cx="7886700" cy="11049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8650" y="1520825"/>
            <a:ext cx="7886700" cy="36274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n-US" dirty="0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628650" y="5297488"/>
            <a:ext cx="2057400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24EA55-3F6D-421E-9A1A-78980DC94B35}" type="datetimeFigureOut">
              <a:rPr lang="en-US" smtClean="0"/>
              <a:t>11-Dec-15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028950" y="5297488"/>
            <a:ext cx="3086100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457950" y="5297488"/>
            <a:ext cx="2057400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476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8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7.w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0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1.em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6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15.w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9.w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18.wm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1.wmf"/><Relationship Id="rId5" Type="http://schemas.openxmlformats.org/officeDocument/2006/relationships/oleObject" Target="../embeddings/oleObject12.bin"/><Relationship Id="rId4" Type="http://schemas.openxmlformats.org/officeDocument/2006/relationships/image" Target="../media/image20.w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23.wmf"/><Relationship Id="rId5" Type="http://schemas.openxmlformats.org/officeDocument/2006/relationships/oleObject" Target="../embeddings/oleObject14.bin"/><Relationship Id="rId4" Type="http://schemas.openxmlformats.org/officeDocument/2006/relationships/image" Target="../media/image22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26.wmf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28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29.wm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31.wmf"/><Relationship Id="rId5" Type="http://schemas.openxmlformats.org/officeDocument/2006/relationships/oleObject" Target="../embeddings/oleObject19.bin"/><Relationship Id="rId4" Type="http://schemas.openxmlformats.org/officeDocument/2006/relationships/image" Target="../media/image30.wm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33.wmf"/><Relationship Id="rId5" Type="http://schemas.openxmlformats.org/officeDocument/2006/relationships/oleObject" Target="../embeddings/oleObject21.bin"/><Relationship Id="rId4" Type="http://schemas.openxmlformats.org/officeDocument/2006/relationships/image" Target="../media/image32.wm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4" Type="http://schemas.openxmlformats.org/officeDocument/2006/relationships/image" Target="../media/image34.wmf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9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4" Type="http://schemas.openxmlformats.org/officeDocument/2006/relationships/image" Target="../media/image36.wm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4" Type="http://schemas.openxmlformats.org/officeDocument/2006/relationships/image" Target="../media/image37.w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4" Type="http://schemas.openxmlformats.org/officeDocument/2006/relationships/image" Target="../media/image38.wmf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4" Type="http://schemas.openxmlformats.org/officeDocument/2006/relationships/image" Target="../media/image39.wmf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class.teiep.gr/courses/TEXG118/" TargetMode="External"/><Relationship Id="rId4" Type="http://schemas.openxmlformats.org/officeDocument/2006/relationships/image" Target="../media/image2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.w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Βιομετρία - Γεωργικός Πειραματισμός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n-US" sz="2800" dirty="0" smtClean="0"/>
              <a:t>9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 smtClean="0"/>
              <a:t>Τυχαίες μεταβλητές</a:t>
            </a:r>
          </a:p>
          <a:p>
            <a:endParaRPr lang="el-GR" sz="2800" dirty="0" smtClean="0"/>
          </a:p>
          <a:p>
            <a:r>
              <a:rPr lang="el-GR" sz="2800" dirty="0" smtClean="0"/>
              <a:t>Γεράσιμος Μελετίου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Διακριτή τυχαία μεταβλητή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altLang="el-GR" sz="2800" dirty="0"/>
              <a:t>Το πλήθος των τιμών της είναι </a:t>
            </a:r>
            <a:r>
              <a:rPr lang="el-GR" altLang="el-GR" sz="2800" dirty="0" err="1" smtClean="0"/>
              <a:t>απαριθμήσιμο</a:t>
            </a:r>
            <a:endParaRPr lang="el-GR" altLang="el-GR" sz="28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48875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Παραδείγματα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sz="2800" dirty="0"/>
              <a:t>το πλήθος των αυτοκινήτων σε ένα </a:t>
            </a:r>
            <a:r>
              <a:rPr lang="en-US" altLang="el-GR" sz="2800" dirty="0"/>
              <a:t>parking </a:t>
            </a:r>
            <a:r>
              <a:rPr lang="el-GR" altLang="el-GR" sz="2800" dirty="0"/>
              <a:t>σε μια τυχαία εργάσιμη μέρα</a:t>
            </a:r>
          </a:p>
          <a:p>
            <a:r>
              <a:rPr lang="el-GR" altLang="el-GR" sz="2800" dirty="0" smtClean="0"/>
              <a:t>το </a:t>
            </a:r>
            <a:r>
              <a:rPr lang="el-GR" altLang="el-GR" sz="2800" dirty="0"/>
              <a:t>πλήθος των εργατικών ατυχημάτων σε ένα τρίμηνο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80236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Κατανομή </a:t>
            </a:r>
            <a:r>
              <a:rPr lang="el-GR" altLang="el-GR" dirty="0" smtClean="0"/>
              <a:t>πιθανοτήτων διακριτής </a:t>
            </a:r>
            <a:r>
              <a:rPr lang="el-GR" altLang="el-GR" dirty="0"/>
              <a:t>τυχαίας μεταβλητής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sz="2800" dirty="0" smtClean="0"/>
              <a:t>Ένας </a:t>
            </a:r>
            <a:r>
              <a:rPr lang="el-GR" altLang="el-GR" sz="2800" dirty="0"/>
              <a:t>μαθηματικός τύπος ή ένας πίνακας που αναγράφει όλες τις δυνατές τιμές μιας διακριτής τυχαίας μεταβλητής μαζί με τις αντίστοιχες πιθανότητές </a:t>
            </a:r>
            <a:r>
              <a:rPr lang="el-GR" altLang="el-GR" sz="2800" dirty="0" smtClean="0"/>
              <a:t>τους</a:t>
            </a:r>
          </a:p>
          <a:p>
            <a:r>
              <a:rPr lang="el-GR" altLang="el-GR" sz="2800" dirty="0"/>
              <a:t>η αντίστοιχη συνάρτηση  ονομάζεται συνάρτηση μάζας πιθανότητας και για κάθε τιμή </a:t>
            </a:r>
            <a:r>
              <a:rPr lang="en-US" altLang="el-GR" sz="2800" dirty="0"/>
              <a:t>x</a:t>
            </a:r>
            <a:r>
              <a:rPr lang="el-GR" altLang="el-GR" sz="2800" dirty="0"/>
              <a:t> της </a:t>
            </a:r>
            <a:r>
              <a:rPr lang="el-GR" altLang="el-GR" sz="2800" dirty="0" smtClean="0"/>
              <a:t>Χ ορίζει </a:t>
            </a:r>
            <a:r>
              <a:rPr lang="el-GR" altLang="el-GR" sz="2800" dirty="0"/>
              <a:t>την πιθανότητα Ρ(</a:t>
            </a:r>
            <a:r>
              <a:rPr lang="en-US" altLang="el-GR" sz="2800" dirty="0"/>
              <a:t>x)</a:t>
            </a:r>
            <a:endParaRPr lang="el-GR" altLang="el-GR" sz="2800" dirty="0"/>
          </a:p>
          <a:p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88875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Κατανομή </a:t>
            </a:r>
            <a:r>
              <a:rPr lang="el-GR" altLang="el-GR" dirty="0" smtClean="0"/>
              <a:t>πιθανοτήτων διακριτής </a:t>
            </a:r>
            <a:r>
              <a:rPr lang="el-GR" altLang="el-GR" dirty="0"/>
              <a:t>τυχαίας </a:t>
            </a:r>
            <a:r>
              <a:rPr lang="el-GR" altLang="el-GR" dirty="0" smtClean="0"/>
              <a:t>μεταβλητής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altLang="el-GR" sz="2800" dirty="0"/>
              <a:t>Οποιαδήποτε συνάρτηση Ρ είναι συνάρτηση μάζας πιθανότητας μιας </a:t>
            </a:r>
            <a:r>
              <a:rPr lang="el-GR" altLang="el-GR" sz="2800" dirty="0" err="1"/>
              <a:t>τ.μ</a:t>
            </a:r>
            <a:r>
              <a:rPr lang="el-GR" altLang="el-GR" sz="2800" dirty="0"/>
              <a:t> Χ </a:t>
            </a:r>
            <a:r>
              <a:rPr lang="el-GR" altLang="el-GR" sz="2800" dirty="0" err="1"/>
              <a:t>ανν</a:t>
            </a:r>
            <a:r>
              <a:rPr lang="el-GR" altLang="el-GR" sz="2800" dirty="0"/>
              <a:t> ικανοποιεί τις </a:t>
            </a:r>
            <a:r>
              <a:rPr lang="el-GR" altLang="el-GR" sz="2800" dirty="0" smtClean="0"/>
              <a:t>συνθήκες:</a:t>
            </a:r>
          </a:p>
          <a:p>
            <a:pPr marL="0" indent="0">
              <a:buNone/>
            </a:pPr>
            <a:r>
              <a:rPr lang="el-GR" altLang="el-GR" sz="2800" dirty="0" smtClean="0"/>
              <a:t>			  για κάθε </a:t>
            </a:r>
            <a:r>
              <a:rPr lang="en-US" altLang="el-GR" sz="2800" dirty="0" smtClean="0"/>
              <a:t>x</a:t>
            </a:r>
            <a:r>
              <a:rPr lang="en-US" altLang="el-GR" sz="2800" baseline="-25000" dirty="0" smtClean="0"/>
              <a:t>i</a:t>
            </a:r>
            <a:r>
              <a:rPr lang="el-GR" altLang="el-GR" sz="2800" dirty="0" smtClean="0"/>
              <a:t> </a:t>
            </a:r>
            <a:endParaRPr lang="el-GR" altLang="el-GR" sz="2800" dirty="0"/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76305347"/>
              </p:ext>
            </p:extLst>
          </p:nvPr>
        </p:nvGraphicFramePr>
        <p:xfrm>
          <a:off x="1673602" y="2343414"/>
          <a:ext cx="1746270" cy="5093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678" r:id="rId3" imgW="710891" imgH="203112" progId="Equation.3">
                  <p:embed/>
                </p:oleObj>
              </mc:Choice>
              <mc:Fallback>
                <p:oleObj r:id="rId3" imgW="710891" imgH="20311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3602" y="2343414"/>
                        <a:ext cx="1746270" cy="50932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97582295"/>
              </p:ext>
            </p:extLst>
          </p:nvPr>
        </p:nvGraphicFramePr>
        <p:xfrm>
          <a:off x="1673602" y="2902107"/>
          <a:ext cx="1746270" cy="799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679" r:id="rId5" imgW="698197" imgH="317362" progId="Equation.3">
                  <p:embed/>
                </p:oleObj>
              </mc:Choice>
              <mc:Fallback>
                <p:oleObj r:id="rId5" imgW="698197" imgH="31736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3602" y="2902107"/>
                        <a:ext cx="1746270" cy="799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54152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Κατανομή </a:t>
            </a:r>
            <a:r>
              <a:rPr lang="el-GR" altLang="el-GR" dirty="0" smtClean="0"/>
              <a:t>πιθανοτήτων διακριτής </a:t>
            </a:r>
            <a:r>
              <a:rPr lang="el-GR" altLang="el-GR" dirty="0"/>
              <a:t>τυχαίας μεταβλητής </a:t>
            </a:r>
            <a:r>
              <a:rPr lang="el-GR" altLang="el-GR" dirty="0" smtClean="0"/>
              <a:t>(</a:t>
            </a:r>
            <a:r>
              <a:rPr lang="en-US" altLang="el-GR" dirty="0" smtClean="0"/>
              <a:t>3</a:t>
            </a:r>
            <a:r>
              <a:rPr lang="el-GR" altLang="el-GR" dirty="0" smtClean="0"/>
              <a:t>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1" indent="0">
              <a:buNone/>
            </a:pPr>
            <a:r>
              <a:rPr lang="el-GR" altLang="el-GR" dirty="0"/>
              <a:t>Για να υπολογίσουμε</a:t>
            </a:r>
            <a:r>
              <a:rPr lang="en-US" altLang="el-GR" dirty="0"/>
              <a:t> </a:t>
            </a:r>
            <a:r>
              <a:rPr lang="el-GR" altLang="el-GR" dirty="0"/>
              <a:t>την πιθανότητα  </a:t>
            </a:r>
            <a:r>
              <a:rPr lang="en-US" altLang="el-GR" dirty="0"/>
              <a:t>P(X = x) (</a:t>
            </a:r>
            <a:r>
              <a:rPr lang="el-GR" altLang="el-GR" dirty="0"/>
              <a:t>δηλαδή την πιθανότητα για την τ.μ. </a:t>
            </a:r>
            <a:r>
              <a:rPr lang="en-US" altLang="el-GR" dirty="0"/>
              <a:t>X </a:t>
            </a:r>
            <a:r>
              <a:rPr lang="el-GR" altLang="el-GR" dirty="0"/>
              <a:t>να παίρνει την τιμή</a:t>
            </a:r>
            <a:r>
              <a:rPr lang="en-US" altLang="el-GR" dirty="0"/>
              <a:t> x</a:t>
            </a:r>
            <a:r>
              <a:rPr lang="el-GR" altLang="el-GR" dirty="0"/>
              <a:t>) προσθέτουμε </a:t>
            </a:r>
            <a:r>
              <a:rPr lang="en-US" altLang="el-GR" dirty="0"/>
              <a:t> </a:t>
            </a:r>
            <a:r>
              <a:rPr lang="el-GR" altLang="el-GR" dirty="0"/>
              <a:t>τις πιθανότητες των </a:t>
            </a:r>
            <a:r>
              <a:rPr lang="el-GR" altLang="el-GR" dirty="0" smtClean="0"/>
              <a:t>απλών</a:t>
            </a:r>
            <a:r>
              <a:rPr lang="en-US" altLang="el-GR" dirty="0" smtClean="0"/>
              <a:t> </a:t>
            </a:r>
            <a:r>
              <a:rPr lang="el-GR" altLang="el-GR" dirty="0" smtClean="0"/>
              <a:t>ενδεχόμενων </a:t>
            </a:r>
            <a:r>
              <a:rPr lang="el-GR" altLang="el-GR" dirty="0"/>
              <a:t>για τα οποία </a:t>
            </a:r>
            <a:r>
              <a:rPr lang="el-GR" altLang="el-GR" dirty="0" smtClean="0"/>
              <a:t>η </a:t>
            </a:r>
            <a:r>
              <a:rPr lang="en-US" altLang="el-GR" dirty="0"/>
              <a:t>X  </a:t>
            </a:r>
            <a:r>
              <a:rPr lang="el-GR" altLang="el-GR" dirty="0"/>
              <a:t>ισούται με</a:t>
            </a:r>
            <a:r>
              <a:rPr lang="en-US" altLang="el-GR" dirty="0"/>
              <a:t> x.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06702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altLang="el-GR" sz="2200" dirty="0" smtClean="0"/>
              <a:t>Η </a:t>
            </a:r>
            <a:r>
              <a:rPr lang="el-GR" altLang="el-GR" sz="2200" dirty="0"/>
              <a:t>κατανομή πιθανοτήτων της τυχαίας μεταβλητής Χ=</a:t>
            </a:r>
            <a:r>
              <a:rPr lang="en-US" altLang="el-GR" sz="2200" dirty="0"/>
              <a:t>“</a:t>
            </a:r>
            <a:r>
              <a:rPr lang="el-GR" altLang="el-GR" sz="2200" dirty="0"/>
              <a:t>αριθμός όψεων κεφαλή σε 2 ρίψεις ενός νομίσματος</a:t>
            </a:r>
            <a:r>
              <a:rPr lang="en-US" altLang="el-GR" sz="2200" dirty="0"/>
              <a:t>”</a:t>
            </a:r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Κατανομή πιθανοτήτων διακριτής τυχαίας μεταβλητής </a:t>
            </a:r>
            <a:r>
              <a:rPr lang="el-GR" altLang="el-GR" dirty="0" smtClean="0"/>
              <a:t>(4)</a:t>
            </a:r>
            <a:endParaRPr lang="en-US" dirty="0"/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8470" y="1623706"/>
            <a:ext cx="6167059" cy="223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08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 smtClean="0"/>
              <a:t>Το γράφημα της κατανομής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Κατανομή πιθανοτήτων διακριτής τυχαίας μεταβλητής </a:t>
            </a:r>
            <a:r>
              <a:rPr lang="el-GR" altLang="el-GR" dirty="0" smtClean="0"/>
              <a:t>(5)</a:t>
            </a:r>
            <a:endParaRPr lang="en-US" dirty="0"/>
          </a:p>
        </p:txBody>
      </p:sp>
      <p:grpSp>
        <p:nvGrpSpPr>
          <p:cNvPr id="37" name="Group 8"/>
          <p:cNvGrpSpPr>
            <a:grpSpLocks/>
          </p:cNvGrpSpPr>
          <p:nvPr/>
        </p:nvGrpSpPr>
        <p:grpSpPr bwMode="auto">
          <a:xfrm>
            <a:off x="2843808" y="1417340"/>
            <a:ext cx="3456384" cy="2654853"/>
            <a:chOff x="2736" y="2976"/>
            <a:chExt cx="1663" cy="1104"/>
          </a:xfrm>
        </p:grpSpPr>
        <p:sp>
          <p:nvSpPr>
            <p:cNvPr id="38" name="Rectangle 9"/>
            <p:cNvSpPr>
              <a:spLocks noChangeArrowheads="1"/>
            </p:cNvSpPr>
            <p:nvPr/>
          </p:nvSpPr>
          <p:spPr bwMode="auto">
            <a:xfrm>
              <a:off x="2736" y="2976"/>
              <a:ext cx="1632" cy="110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FF00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¡"/>
                <a:defRPr sz="29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5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tx2"/>
                </a:buClr>
                <a:buSzPct val="65000"/>
                <a:buFont typeface="Wingdings" panose="05000000000000000000" pitchFamily="2" charset="2"/>
                <a:buChar char="¡"/>
                <a:defRPr sz="22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19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¡"/>
                <a:defRPr sz="19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60000"/>
                <a:buFont typeface="Wingdings" panose="05000000000000000000" pitchFamily="2" charset="2"/>
                <a:buChar char="¡"/>
                <a:defRPr sz="19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60000"/>
                <a:buFont typeface="Wingdings" panose="05000000000000000000" pitchFamily="2" charset="2"/>
                <a:buChar char="¡"/>
                <a:defRPr sz="19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60000"/>
                <a:buFont typeface="Wingdings" panose="05000000000000000000" pitchFamily="2" charset="2"/>
                <a:buChar char="¡"/>
                <a:defRPr sz="19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60000"/>
                <a:buFont typeface="Wingdings" panose="05000000000000000000" pitchFamily="2" charset="2"/>
                <a:buChar char="¡"/>
                <a:defRPr sz="19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3200"/>
            </a:p>
          </p:txBody>
        </p:sp>
        <p:sp>
          <p:nvSpPr>
            <p:cNvPr id="39" name="Line 10"/>
            <p:cNvSpPr>
              <a:spLocks noChangeShapeType="1"/>
            </p:cNvSpPr>
            <p:nvPr/>
          </p:nvSpPr>
          <p:spPr bwMode="auto">
            <a:xfrm>
              <a:off x="2928" y="3888"/>
              <a:ext cx="1440" cy="0"/>
            </a:xfrm>
            <a:prstGeom prst="line">
              <a:avLst/>
            </a:prstGeom>
            <a:noFill/>
            <a:ln w="9525">
              <a:solidFill>
                <a:srgbClr val="FF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" name="Text Box 11"/>
            <p:cNvSpPr txBox="1">
              <a:spLocks noChangeArrowheads="1"/>
            </p:cNvSpPr>
            <p:nvPr/>
          </p:nvSpPr>
          <p:spPr bwMode="auto">
            <a:xfrm>
              <a:off x="2993" y="3891"/>
              <a:ext cx="157" cy="1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¡"/>
                <a:defRPr sz="29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5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tx2"/>
                </a:buClr>
                <a:buSzPct val="65000"/>
                <a:buFont typeface="Wingdings" panose="05000000000000000000" pitchFamily="2" charset="2"/>
                <a:buChar char="¡"/>
                <a:defRPr sz="22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19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¡"/>
                <a:defRPr sz="19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60000"/>
                <a:buFont typeface="Wingdings" panose="05000000000000000000" pitchFamily="2" charset="2"/>
                <a:buChar char="¡"/>
                <a:defRPr sz="19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60000"/>
                <a:buFont typeface="Wingdings" panose="05000000000000000000" pitchFamily="2" charset="2"/>
                <a:buChar char="¡"/>
                <a:defRPr sz="19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60000"/>
                <a:buFont typeface="Wingdings" panose="05000000000000000000" pitchFamily="2" charset="2"/>
                <a:buChar char="¡"/>
                <a:defRPr sz="19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60000"/>
                <a:buFont typeface="Wingdings" panose="05000000000000000000" pitchFamily="2" charset="2"/>
                <a:buChar char="¡"/>
                <a:defRPr sz="19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l-GR" sz="2000">
                  <a:latin typeface="Arial Narrow" panose="020B0606020202030204" pitchFamily="34" charset="0"/>
                </a:rPr>
                <a:t>0</a:t>
              </a:r>
            </a:p>
          </p:txBody>
        </p:sp>
        <p:sp>
          <p:nvSpPr>
            <p:cNvPr id="41" name="Text Box 12"/>
            <p:cNvSpPr txBox="1">
              <a:spLocks noChangeArrowheads="1"/>
            </p:cNvSpPr>
            <p:nvPr/>
          </p:nvSpPr>
          <p:spPr bwMode="auto">
            <a:xfrm>
              <a:off x="3472" y="3891"/>
              <a:ext cx="157" cy="1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¡"/>
                <a:defRPr sz="29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5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tx2"/>
                </a:buClr>
                <a:buSzPct val="65000"/>
                <a:buFont typeface="Wingdings" panose="05000000000000000000" pitchFamily="2" charset="2"/>
                <a:buChar char="¡"/>
                <a:defRPr sz="22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19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¡"/>
                <a:defRPr sz="19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60000"/>
                <a:buFont typeface="Wingdings" panose="05000000000000000000" pitchFamily="2" charset="2"/>
                <a:buChar char="¡"/>
                <a:defRPr sz="19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60000"/>
                <a:buFont typeface="Wingdings" panose="05000000000000000000" pitchFamily="2" charset="2"/>
                <a:buChar char="¡"/>
                <a:defRPr sz="19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60000"/>
                <a:buFont typeface="Wingdings" panose="05000000000000000000" pitchFamily="2" charset="2"/>
                <a:buChar char="¡"/>
                <a:defRPr sz="19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60000"/>
                <a:buFont typeface="Wingdings" panose="05000000000000000000" pitchFamily="2" charset="2"/>
                <a:buChar char="¡"/>
                <a:defRPr sz="19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l-GR" sz="2000">
                  <a:latin typeface="Arial Narrow" panose="020B0606020202030204" pitchFamily="34" charset="0"/>
                </a:rPr>
                <a:t>1</a:t>
              </a:r>
            </a:p>
          </p:txBody>
        </p:sp>
        <p:sp>
          <p:nvSpPr>
            <p:cNvPr id="42" name="Text Box 13"/>
            <p:cNvSpPr txBox="1">
              <a:spLocks noChangeArrowheads="1"/>
            </p:cNvSpPr>
            <p:nvPr/>
          </p:nvSpPr>
          <p:spPr bwMode="auto">
            <a:xfrm>
              <a:off x="3952" y="3891"/>
              <a:ext cx="157" cy="1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¡"/>
                <a:defRPr sz="29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5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tx2"/>
                </a:buClr>
                <a:buSzPct val="65000"/>
                <a:buFont typeface="Wingdings" panose="05000000000000000000" pitchFamily="2" charset="2"/>
                <a:buChar char="¡"/>
                <a:defRPr sz="22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19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¡"/>
                <a:defRPr sz="19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60000"/>
                <a:buFont typeface="Wingdings" panose="05000000000000000000" pitchFamily="2" charset="2"/>
                <a:buChar char="¡"/>
                <a:defRPr sz="19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60000"/>
                <a:buFont typeface="Wingdings" panose="05000000000000000000" pitchFamily="2" charset="2"/>
                <a:buChar char="¡"/>
                <a:defRPr sz="19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60000"/>
                <a:buFont typeface="Wingdings" panose="05000000000000000000" pitchFamily="2" charset="2"/>
                <a:buChar char="¡"/>
                <a:defRPr sz="19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60000"/>
                <a:buFont typeface="Wingdings" panose="05000000000000000000" pitchFamily="2" charset="2"/>
                <a:buChar char="¡"/>
                <a:defRPr sz="19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l-GR" sz="2000">
                  <a:latin typeface="Arial Narrow" panose="020B0606020202030204" pitchFamily="34" charset="0"/>
                </a:rPr>
                <a:t>2</a:t>
              </a:r>
            </a:p>
          </p:txBody>
        </p:sp>
        <p:sp>
          <p:nvSpPr>
            <p:cNvPr id="43" name="Line 14"/>
            <p:cNvSpPr>
              <a:spLocks noChangeShapeType="1"/>
            </p:cNvSpPr>
            <p:nvPr/>
          </p:nvSpPr>
          <p:spPr bwMode="auto">
            <a:xfrm flipV="1">
              <a:off x="3072" y="3456"/>
              <a:ext cx="0" cy="432"/>
            </a:xfrm>
            <a:prstGeom prst="line">
              <a:avLst/>
            </a:prstGeom>
            <a:noFill/>
            <a:ln w="9525">
              <a:solidFill>
                <a:srgbClr val="FF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" name="Line 15"/>
            <p:cNvSpPr>
              <a:spLocks noChangeShapeType="1"/>
            </p:cNvSpPr>
            <p:nvPr/>
          </p:nvSpPr>
          <p:spPr bwMode="auto">
            <a:xfrm flipV="1">
              <a:off x="3552" y="3024"/>
              <a:ext cx="0" cy="864"/>
            </a:xfrm>
            <a:prstGeom prst="line">
              <a:avLst/>
            </a:prstGeom>
            <a:noFill/>
            <a:ln w="9525">
              <a:solidFill>
                <a:srgbClr val="FF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" name="Line 16"/>
            <p:cNvSpPr>
              <a:spLocks noChangeShapeType="1"/>
            </p:cNvSpPr>
            <p:nvPr/>
          </p:nvSpPr>
          <p:spPr bwMode="auto">
            <a:xfrm flipV="1">
              <a:off x="4032" y="3456"/>
              <a:ext cx="0" cy="432"/>
            </a:xfrm>
            <a:prstGeom prst="line">
              <a:avLst/>
            </a:prstGeom>
            <a:noFill/>
            <a:ln w="9525">
              <a:solidFill>
                <a:srgbClr val="FF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" name="Text Box 17"/>
            <p:cNvSpPr txBox="1">
              <a:spLocks noChangeArrowheads="1"/>
            </p:cNvSpPr>
            <p:nvPr/>
          </p:nvSpPr>
          <p:spPr bwMode="auto">
            <a:xfrm>
              <a:off x="4222" y="3731"/>
              <a:ext cx="177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¡"/>
                <a:defRPr sz="29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5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tx2"/>
                </a:buClr>
                <a:buSzPct val="65000"/>
                <a:buFont typeface="Wingdings" panose="05000000000000000000" pitchFamily="2" charset="2"/>
                <a:buChar char="¡"/>
                <a:defRPr sz="22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19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¡"/>
                <a:defRPr sz="19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60000"/>
                <a:buFont typeface="Wingdings" panose="05000000000000000000" pitchFamily="2" charset="2"/>
                <a:buChar char="¡"/>
                <a:defRPr sz="19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60000"/>
                <a:buFont typeface="Wingdings" panose="05000000000000000000" pitchFamily="2" charset="2"/>
                <a:buChar char="¡"/>
                <a:defRPr sz="19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60000"/>
                <a:buFont typeface="Wingdings" panose="05000000000000000000" pitchFamily="2" charset="2"/>
                <a:buChar char="¡"/>
                <a:defRPr sz="19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60000"/>
                <a:buFont typeface="Wingdings" panose="05000000000000000000" pitchFamily="2" charset="2"/>
                <a:buChar char="¡"/>
                <a:defRPr sz="19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l-GR" sz="2200" b="1">
                  <a:latin typeface="Arial Narrow" panose="020B0606020202030204" pitchFamily="34" charset="0"/>
                </a:rPr>
                <a:t>X</a:t>
              </a:r>
              <a:endParaRPr lang="en-US" altLang="el-GR" sz="2200">
                <a:latin typeface="Arial Narrow" panose="020B0606020202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82559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Κατανομή </a:t>
            </a:r>
            <a:r>
              <a:rPr lang="el-GR" altLang="el-GR" dirty="0" smtClean="0"/>
              <a:t>πιθανοτήτων διακριτής </a:t>
            </a:r>
            <a:r>
              <a:rPr lang="el-GR" altLang="el-GR" dirty="0"/>
              <a:t>τυχαίας μεταβλητής </a:t>
            </a:r>
            <a:r>
              <a:rPr lang="el-GR" altLang="el-GR" dirty="0" smtClean="0"/>
              <a:t>(6)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1" indent="0">
              <a:buNone/>
            </a:pPr>
            <a:r>
              <a:rPr lang="el-GR" altLang="el-GR" dirty="0"/>
              <a:t>Από την κατανομή μπορούμε να υπολογίσουμε πιθανότητες σύνθετων ενδεχομένων </a:t>
            </a:r>
            <a:r>
              <a:rPr lang="el-GR" altLang="el-GR" dirty="0" smtClean="0"/>
              <a:t>π.χ.</a:t>
            </a:r>
          </a:p>
          <a:p>
            <a:pPr marL="0" lvl="1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38089593"/>
              </p:ext>
            </p:extLst>
          </p:nvPr>
        </p:nvGraphicFramePr>
        <p:xfrm>
          <a:off x="1259632" y="2209428"/>
          <a:ext cx="4680520" cy="818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7450" name="Equation" r:id="rId3" imgW="2209800" imgH="342900" progId="Equation.3">
                  <p:embed/>
                </p:oleObj>
              </mc:Choice>
              <mc:Fallback>
                <p:oleObj name="Equation" r:id="rId3" imgW="2209800" imgH="3429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9632" y="2209428"/>
                        <a:ext cx="4680520" cy="8182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75100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altLang="el-GR" dirty="0"/>
              <a:t>Στη ρίψη δύο </a:t>
            </a:r>
            <a:r>
              <a:rPr lang="el-GR" altLang="el-GR" dirty="0" smtClean="0"/>
              <a:t>ζαριών ο δειγματικός χώρος </a:t>
            </a:r>
            <a:r>
              <a:rPr lang="en-US" altLang="el-GR" dirty="0" smtClean="0"/>
              <a:t>S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1</a:t>
            </a:r>
            <a:endParaRPr lang="en-US" dirty="0"/>
          </a:p>
        </p:txBody>
      </p:sp>
      <p:graphicFrame>
        <p:nvGraphicFramePr>
          <p:cNvPr id="7" name="Object 4"/>
          <p:cNvGraphicFramePr>
            <a:graphicFrameLocks noGrp="1" noChangeAspect="1"/>
          </p:cNvGraphicFramePr>
          <p:nvPr>
            <p:ph type="pic" idx="1"/>
            <p:extLst>
              <p:ext uri="{D42A27DB-BD31-4B8C-83A1-F6EECF244321}">
                <p14:modId xmlns:p14="http://schemas.microsoft.com/office/powerpoint/2010/main" val="2500822336"/>
              </p:ext>
            </p:extLst>
          </p:nvPr>
        </p:nvGraphicFramePr>
        <p:xfrm>
          <a:off x="1365149" y="1182000"/>
          <a:ext cx="6015163" cy="2756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467" r:id="rId3" imgW="1828208" imgH="837750" progId="">
                  <p:embed/>
                </p:oleObj>
              </mc:Choice>
              <mc:Fallback>
                <p:oleObj r:id="rId3" imgW="1828208" imgH="83775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65149" y="1182000"/>
                        <a:ext cx="6015163" cy="2756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65224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altLang="el-GR" sz="2200" dirty="0"/>
              <a:t>Έστω Χ η τυχαία μεταβλητή που σε κάθε ζεύγος αποτελεσμάτων αντιστοιχεί το άθροισμα  των αριθμών </a:t>
            </a:r>
            <a:r>
              <a:rPr lang="el-GR" altLang="el-GR" sz="2200" dirty="0" smtClean="0"/>
              <a:t>του</a:t>
            </a:r>
            <a:endParaRPr lang="el-GR" altLang="el-GR" sz="2200" dirty="0"/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1 (2)</a:t>
            </a:r>
            <a:endParaRPr lang="en-US" dirty="0"/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264" y="1182000"/>
            <a:ext cx="3515471" cy="2850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599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Τεχνολόγων Γεωπόνων</a:t>
            </a:r>
          </a:p>
          <a:p>
            <a:pPr algn="l"/>
            <a:r>
              <a:rPr lang="el-GR" b="1" dirty="0" smtClean="0"/>
              <a:t>Βιομετρία - Γεωργικός Πειραματισμός</a:t>
            </a:r>
            <a:endParaRPr lang="el-GR" b="1" dirty="0"/>
          </a:p>
          <a:p>
            <a:pPr algn="l"/>
            <a:r>
              <a:rPr lang="el-GR" sz="2800" b="1" dirty="0" smtClean="0"/>
              <a:t>Ενότητα 9:</a:t>
            </a:r>
            <a:r>
              <a:rPr lang="en-US" sz="2800" dirty="0" smtClean="0"/>
              <a:t> </a:t>
            </a:r>
            <a:r>
              <a:rPr lang="el-GR" sz="2800" dirty="0" smtClean="0"/>
              <a:t>Τυχαίες μεταβλητές</a:t>
            </a:r>
            <a:endParaRPr lang="en-US" sz="2800" dirty="0" smtClean="0"/>
          </a:p>
          <a:p>
            <a:pPr algn="l">
              <a:lnSpc>
                <a:spcPts val="2600"/>
              </a:lnSpc>
            </a:pPr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Γεράσιμος Μελετίου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 smtClean="0"/>
              <a:t>Η κατανομή πιθανοτήτων της Χ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20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1 (3)</a:t>
            </a:r>
            <a:endParaRPr lang="en-US" dirty="0"/>
          </a:p>
        </p:txBody>
      </p:sp>
      <p:pic>
        <p:nvPicPr>
          <p:cNvPr id="6" name="Εικόνα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955313"/>
            <a:ext cx="5760640" cy="1510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410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Θέση εικόνας 5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14" b="8414"/>
          <a:stretch>
            <a:fillRect/>
          </a:stretch>
        </p:blipFill>
        <p:spPr/>
      </p:pic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 smtClean="0"/>
              <a:t>Το γράφημα της κατανομής πιθανοτήτων της Χ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21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1 (4)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968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Αθροιστική συνάρτηση πιθανότητας ή αθροιστική κατανομή πιθανοτήτων 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sz="2800" dirty="0" smtClean="0"/>
              <a:t>Σε </a:t>
            </a:r>
            <a:r>
              <a:rPr lang="el-GR" altLang="el-GR" sz="2800" dirty="0"/>
              <a:t>κάθε τιμή </a:t>
            </a:r>
            <a:r>
              <a:rPr lang="en-US" altLang="el-GR" sz="2800" dirty="0"/>
              <a:t>x</a:t>
            </a:r>
            <a:r>
              <a:rPr lang="el-GR" altLang="el-GR" sz="2800" dirty="0"/>
              <a:t> της Χ αντιστοιχεί την </a:t>
            </a:r>
            <a:r>
              <a:rPr lang="el-GR" altLang="el-GR" sz="2800" dirty="0" smtClean="0"/>
              <a:t>αθροιστική πιθανότητα:</a:t>
            </a:r>
          </a:p>
          <a:p>
            <a:endParaRPr lang="el-GR" altLang="el-GR" sz="2800" dirty="0" smtClean="0"/>
          </a:p>
          <a:p>
            <a:r>
              <a:rPr lang="el-GR" altLang="el-GR" sz="2800" dirty="0"/>
              <a:t>Όταν </a:t>
            </a:r>
            <a:r>
              <a:rPr lang="el-GR" altLang="el-GR" sz="2800" dirty="0" smtClean="0"/>
              <a:t>η </a:t>
            </a:r>
            <a:r>
              <a:rPr lang="el-GR" altLang="el-GR" sz="2800" dirty="0"/>
              <a:t>Χ είναι διακριτή, </a:t>
            </a:r>
            <a:r>
              <a:rPr lang="el-GR" altLang="el-GR" sz="2800" dirty="0" smtClean="0"/>
              <a:t>ισχύει:</a:t>
            </a:r>
          </a:p>
          <a:p>
            <a:pPr marL="0" indent="0">
              <a:buNone/>
            </a:pPr>
            <a:endParaRPr lang="el-GR" altLang="el-GR" sz="2800" dirty="0"/>
          </a:p>
          <a:p>
            <a:r>
              <a:rPr lang="el-GR" altLang="el-GR" sz="2800" dirty="0"/>
              <a:t>Είναι προφανές </a:t>
            </a:r>
            <a:r>
              <a:rPr lang="el-GR" altLang="el-GR" sz="2800" dirty="0" smtClean="0"/>
              <a:t>ότι </a:t>
            </a:r>
            <a:r>
              <a:rPr lang="el-GR" altLang="el-GR" sz="2800" dirty="0"/>
              <a:t>ισχύει</a:t>
            </a:r>
            <a:r>
              <a:rPr lang="el-GR" altLang="el-GR" sz="2800" dirty="0" smtClean="0"/>
              <a:t>:</a:t>
            </a:r>
          </a:p>
          <a:p>
            <a:pPr marL="0" indent="0">
              <a:buNone/>
            </a:pPr>
            <a:endParaRPr lang="el-GR" altLang="el-GR" sz="2800" dirty="0"/>
          </a:p>
          <a:p>
            <a:endParaRPr lang="el-GR" altLang="el-GR" sz="2800" dirty="0" smtClean="0"/>
          </a:p>
          <a:p>
            <a:pPr>
              <a:buNone/>
            </a:pPr>
            <a:endParaRPr lang="el-GR" altLang="el-GR" sz="2800" dirty="0"/>
          </a:p>
          <a:p>
            <a:pPr marL="0" lvl="1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22</a:t>
            </a:fld>
            <a:endParaRPr lang="el-GR" dirty="0"/>
          </a:p>
        </p:txBody>
      </p:sp>
      <p:graphicFrame>
        <p:nvGraphicFramePr>
          <p:cNvPr id="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75869187"/>
              </p:ext>
            </p:extLst>
          </p:nvPr>
        </p:nvGraphicFramePr>
        <p:xfrm>
          <a:off x="2693712" y="2353444"/>
          <a:ext cx="2520280" cy="5157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895" r:id="rId3" imgW="939392" imgH="190417" progId="Equation.3">
                  <p:embed/>
                </p:oleObj>
              </mc:Choice>
              <mc:Fallback>
                <p:oleObj r:id="rId3" imgW="939392" imgH="19041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93712" y="2353444"/>
                        <a:ext cx="2520280" cy="51572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13615966"/>
              </p:ext>
            </p:extLst>
          </p:nvPr>
        </p:nvGraphicFramePr>
        <p:xfrm>
          <a:off x="2698750" y="3489325"/>
          <a:ext cx="4678363" cy="842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896" name="Equation" r:id="rId5" imgW="1815840" imgH="368280" progId="Equation.3">
                  <p:embed/>
                </p:oleObj>
              </mc:Choice>
              <mc:Fallback>
                <p:oleObj name="Equation" r:id="rId5" imgW="1815840" imgH="3682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98750" y="3489325"/>
                        <a:ext cx="4678363" cy="842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10137904"/>
              </p:ext>
            </p:extLst>
          </p:nvPr>
        </p:nvGraphicFramePr>
        <p:xfrm>
          <a:off x="2699810" y="4604639"/>
          <a:ext cx="3260322" cy="5937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897" r:id="rId7" imgW="1282700" imgH="203200" progId="Equation.3">
                  <p:embed/>
                </p:oleObj>
              </mc:Choice>
              <mc:Fallback>
                <p:oleObj r:id="rId7" imgW="1282700" imgH="203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99810" y="4604639"/>
                        <a:ext cx="3260322" cy="59378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92245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συνεχής τυχαία μεταβλητή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sz="2800" dirty="0"/>
              <a:t>Παίρνει οποιαδήποτε τιμή σε </a:t>
            </a:r>
            <a:r>
              <a:rPr lang="el-GR" altLang="el-GR" sz="2800" dirty="0" smtClean="0"/>
              <a:t>συνεχές διάστημα</a:t>
            </a:r>
            <a:endParaRPr lang="en-US" altLang="el-GR" sz="2800" dirty="0"/>
          </a:p>
          <a:p>
            <a:r>
              <a:rPr lang="el-GR" sz="2800" dirty="0" smtClean="0"/>
              <a:t>Παραδείγματα:</a:t>
            </a:r>
          </a:p>
          <a:p>
            <a:pPr lvl="1"/>
            <a:r>
              <a:rPr lang="el-GR" altLang="el-GR" sz="2400" dirty="0"/>
              <a:t>η  μέγιστη ημερήσια θερμοκρασία </a:t>
            </a:r>
          </a:p>
          <a:p>
            <a:pPr lvl="1"/>
            <a:r>
              <a:rPr lang="el-GR" altLang="el-GR" sz="2400" dirty="0"/>
              <a:t>ο χρόνος που κάνει ένα ταξί για να κάνει ορισμένη διαδρομή</a:t>
            </a:r>
          </a:p>
          <a:p>
            <a:pPr lvl="1"/>
            <a:r>
              <a:rPr lang="el-GR" altLang="el-GR" sz="2400" dirty="0"/>
              <a:t>η τιμή </a:t>
            </a:r>
            <a:r>
              <a:rPr lang="el-GR" altLang="el-GR" sz="2400" dirty="0" smtClean="0"/>
              <a:t>μιας </a:t>
            </a:r>
            <a:r>
              <a:rPr lang="el-GR" altLang="el-GR" sz="2400" dirty="0"/>
              <a:t>μετοχής</a:t>
            </a:r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77012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Η συνεχής τυχαία </a:t>
            </a:r>
            <a:r>
              <a:rPr lang="el-GR" dirty="0" smtClean="0"/>
              <a:t>μεταβλητή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sz="2800" dirty="0"/>
              <a:t>Με τους διακριτούς δειγματικούς χώρους μιλάμε για πιθανότητες που σχετίζονται με </a:t>
            </a:r>
            <a:r>
              <a:rPr lang="el-GR" altLang="el-GR" sz="2800" dirty="0" smtClean="0"/>
              <a:t>σημεία</a:t>
            </a:r>
          </a:p>
          <a:p>
            <a:r>
              <a:rPr lang="el-GR" altLang="el-GR" sz="2800" dirty="0"/>
              <a:t>Με συνεχείς δειγματικούς χώρους μιλάμε για πιθανότητες που σχετίζονται με </a:t>
            </a:r>
            <a:r>
              <a:rPr lang="el-GR" altLang="el-GR" sz="2800" dirty="0" smtClean="0"/>
              <a:t>διαστήματα</a:t>
            </a:r>
            <a:endParaRPr lang="el-GR" altLang="el-GR" sz="2800" dirty="0"/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05673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Η συνεχής τυχαία μεταβλητή </a:t>
            </a:r>
            <a:r>
              <a:rPr lang="el-GR" dirty="0" smtClean="0"/>
              <a:t>(3)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sz="2800" dirty="0"/>
              <a:t>Η έννοια της συνεχούς τυχαίας μεταβλητής είναι μια μαθηματική αφαίρεση αφού προϋποθέτει ότι είναι δυνατή η μέτρηση σε οποιοδήποτε επιθυμητό βαθμό </a:t>
            </a:r>
            <a:r>
              <a:rPr lang="el-GR" altLang="el-GR" sz="2800" dirty="0" smtClean="0"/>
              <a:t>ακρίβειας</a:t>
            </a:r>
          </a:p>
          <a:p>
            <a:r>
              <a:rPr lang="el-GR" altLang="el-GR" sz="2800" dirty="0"/>
              <a:t>Στην στατιστική πρακτική εφαρμόζουμε τη θεωρία των συνεχών κατανομών για τις μεταβλητές εκείνες που τα εργαλεία μέτρησης τις επιτρέπουν να πάρουν έναν πολύ μεγάλο εύρος </a:t>
            </a:r>
            <a:r>
              <a:rPr lang="el-GR" altLang="el-GR" sz="2800" dirty="0" smtClean="0"/>
              <a:t>τιμών</a:t>
            </a:r>
            <a:endParaRPr lang="el-GR" altLang="el-GR" sz="2800" dirty="0"/>
          </a:p>
          <a:p>
            <a:endParaRPr lang="el-GR" altLang="el-GR" sz="2800" dirty="0"/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63697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Συνάρτηση πυκνότητας πιθανότητας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800" dirty="0"/>
              <a:t>Για να υπολογίσουμε πιθανότητες ορίζουμε την συνάρτηση πυκνότητας πιθανότητας </a:t>
            </a:r>
            <a:r>
              <a:rPr lang="en-US" altLang="el-GR" sz="2800" dirty="0"/>
              <a:t>f(x</a:t>
            </a:r>
            <a:r>
              <a:rPr lang="en-US" altLang="el-GR" sz="2800" dirty="0" smtClean="0"/>
              <a:t>)</a:t>
            </a:r>
            <a:endParaRPr lang="el-GR" altLang="el-GR" sz="2800" dirty="0" smtClean="0"/>
          </a:p>
          <a:p>
            <a:r>
              <a:rPr lang="el-GR" altLang="el-GR" sz="2800" dirty="0"/>
              <a:t>Μια συνάρτηση f(x) ονομάζεται συνάρτηση πυκνότητας πιθανότητας μιας συνεχούς τυχαίας μεταβλητής Χ αν ικανοποιεί τις συνθήκες</a:t>
            </a:r>
            <a:r>
              <a:rPr lang="el-GR" altLang="el-GR" sz="2800" dirty="0" smtClean="0"/>
              <a:t>:</a:t>
            </a:r>
          </a:p>
          <a:p>
            <a:pPr marL="0" indent="0">
              <a:buNone/>
            </a:pPr>
            <a:r>
              <a:rPr lang="el-GR" altLang="el-GR" sz="2800" dirty="0" smtClean="0"/>
              <a:t>		   </a:t>
            </a:r>
            <a:r>
              <a:rPr lang="el-GR" altLang="el-GR" sz="2400" dirty="0" smtClean="0"/>
              <a:t>, </a:t>
            </a:r>
            <a:r>
              <a:rPr lang="el-GR" altLang="el-GR" sz="2400" dirty="0"/>
              <a:t>για κάθε </a:t>
            </a:r>
            <a:r>
              <a:rPr lang="en-US" altLang="el-GR" sz="2400" dirty="0"/>
              <a:t>x</a:t>
            </a:r>
            <a:r>
              <a:rPr lang="en-US" altLang="el-GR" sz="2400" dirty="0">
                <a:sym typeface="Symbol" panose="05050102010706020507" pitchFamily="18" charset="2"/>
              </a:rPr>
              <a:t></a:t>
            </a:r>
            <a:r>
              <a:rPr lang="el-GR" altLang="el-GR" sz="2400" dirty="0"/>
              <a:t>[α, β]</a:t>
            </a:r>
          </a:p>
          <a:p>
            <a:pPr marL="0" indent="0">
              <a:buNone/>
            </a:pPr>
            <a:endParaRPr lang="el-GR" altLang="el-GR" sz="2800" dirty="0" smtClean="0"/>
          </a:p>
          <a:p>
            <a:pPr marL="0" indent="0">
              <a:buNone/>
            </a:pPr>
            <a:r>
              <a:rPr lang="el-GR" altLang="el-GR" sz="2800" dirty="0"/>
              <a:t>	</a:t>
            </a:r>
          </a:p>
          <a:p>
            <a:endParaRPr lang="en-US" altLang="el-GR" sz="2800" dirty="0"/>
          </a:p>
          <a:p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26</a:t>
            </a:fld>
            <a:endParaRPr lang="el-GR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22908948"/>
              </p:ext>
            </p:extLst>
          </p:nvPr>
        </p:nvGraphicFramePr>
        <p:xfrm>
          <a:off x="1475656" y="3881405"/>
          <a:ext cx="1125125" cy="4322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686" r:id="rId3" imgW="495085" imgH="190417" progId="Equation.3">
                  <p:embed/>
                </p:oleObj>
              </mc:Choice>
              <mc:Fallback>
                <p:oleObj r:id="rId3" imgW="495085" imgH="19041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5656" y="3881405"/>
                        <a:ext cx="1125125" cy="43223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06855126"/>
              </p:ext>
            </p:extLst>
          </p:nvPr>
        </p:nvGraphicFramePr>
        <p:xfrm>
          <a:off x="1484484" y="4363583"/>
          <a:ext cx="1440160" cy="8766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687" r:id="rId5" imgW="698197" imgH="431613" progId="Equation.3">
                  <p:embed/>
                </p:oleObj>
              </mc:Choice>
              <mc:Fallback>
                <p:oleObj r:id="rId5" imgW="698197" imgH="4316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84484" y="4363583"/>
                        <a:ext cx="1440160" cy="8766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02662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Συνάρτηση πυκνότητας </a:t>
            </a:r>
            <a:r>
              <a:rPr lang="el-GR" dirty="0" smtClean="0"/>
              <a:t>πιθανότητας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buNone/>
            </a:pPr>
            <a:r>
              <a:rPr lang="el-GR" altLang="el-GR" sz="2800" b="1" dirty="0"/>
              <a:t> </a:t>
            </a:r>
            <a:r>
              <a:rPr lang="el-GR" altLang="el-GR" sz="2800" dirty="0" smtClean="0"/>
              <a:t>Με άλλα λόγια, </a:t>
            </a:r>
            <a:r>
              <a:rPr lang="el-GR" altLang="el-GR" sz="2800" dirty="0"/>
              <a:t>γ</a:t>
            </a:r>
            <a:r>
              <a:rPr lang="el-GR" altLang="el-GR" sz="2800" dirty="0" smtClean="0"/>
              <a:t>ια </a:t>
            </a:r>
            <a:r>
              <a:rPr lang="el-GR" altLang="el-GR" sz="2800" dirty="0"/>
              <a:t>την  συνάρτηση πυκνότητας </a:t>
            </a:r>
            <a:r>
              <a:rPr lang="el-GR" altLang="el-GR" sz="2800" dirty="0" smtClean="0"/>
              <a:t>πιθανότητας </a:t>
            </a:r>
            <a:r>
              <a:rPr lang="en-US" altLang="el-GR" sz="2800" dirty="0" smtClean="0"/>
              <a:t>f(x)</a:t>
            </a:r>
            <a:r>
              <a:rPr lang="el-GR" altLang="el-GR" sz="2800" dirty="0" smtClean="0"/>
              <a:t> ισχύουν </a:t>
            </a:r>
            <a:r>
              <a:rPr lang="el-GR" altLang="el-GR" sz="2800" dirty="0"/>
              <a:t>τα </a:t>
            </a:r>
            <a:r>
              <a:rPr lang="el-GR" altLang="el-GR" sz="2800" dirty="0" smtClean="0"/>
              <a:t>εξής:</a:t>
            </a:r>
          </a:p>
          <a:p>
            <a:pPr>
              <a:lnSpc>
                <a:spcPct val="90000"/>
              </a:lnSpc>
            </a:pPr>
            <a:r>
              <a:rPr lang="el-GR" altLang="el-GR" sz="2400" dirty="0" smtClean="0"/>
              <a:t>δεν </a:t>
            </a:r>
            <a:r>
              <a:rPr lang="el-GR" altLang="el-GR" sz="2400" dirty="0"/>
              <a:t>παίρνει αρνητικές </a:t>
            </a:r>
            <a:r>
              <a:rPr lang="el-GR" altLang="el-GR" sz="2400" dirty="0" smtClean="0"/>
              <a:t>τιμές</a:t>
            </a:r>
            <a:endParaRPr lang="el-GR" altLang="el-GR" sz="2400" dirty="0"/>
          </a:p>
          <a:p>
            <a:pPr>
              <a:lnSpc>
                <a:spcPct val="90000"/>
              </a:lnSpc>
            </a:pPr>
            <a:r>
              <a:rPr lang="el-GR" altLang="el-GR" sz="2400" dirty="0" smtClean="0"/>
              <a:t>η </a:t>
            </a:r>
            <a:r>
              <a:rPr lang="el-GR" altLang="el-GR" sz="2400" dirty="0"/>
              <a:t>συνολική περιοχή κάτω από την  καμπύλη που παριστάνει την </a:t>
            </a:r>
            <a:r>
              <a:rPr lang="en-US" altLang="el-GR" sz="2400" dirty="0"/>
              <a:t>f(x) </a:t>
            </a:r>
            <a:r>
              <a:rPr lang="el-GR" altLang="el-GR" sz="2400" dirty="0"/>
              <a:t>είναι</a:t>
            </a:r>
            <a:r>
              <a:rPr lang="en-US" altLang="el-GR" sz="2400" dirty="0"/>
              <a:t> 1.</a:t>
            </a:r>
            <a:endParaRPr lang="en-US" sz="24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07351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Αθροιστική συνάρτηση πιθανότητας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sz="2800" dirty="0"/>
              <a:t>Όταν η Χ είναι συνεχής, η αθροιστική συνάρτηση πιθανότητας υπολογίζεται ως εξής</a:t>
            </a:r>
            <a:r>
              <a:rPr lang="el-GR" altLang="el-GR" sz="2800" dirty="0" smtClean="0"/>
              <a:t>:</a:t>
            </a:r>
          </a:p>
          <a:p>
            <a:pPr marL="0" indent="0">
              <a:buNone/>
            </a:pPr>
            <a:endParaRPr lang="el-GR" altLang="el-GR" sz="2800" dirty="0"/>
          </a:p>
          <a:p>
            <a:r>
              <a:rPr lang="el-GR" altLang="el-GR" sz="2800" dirty="0"/>
              <a:t>Οπότε η πιθανότητα για τη Χ να βρίσκεται ανάμεσα στα</a:t>
            </a:r>
            <a:r>
              <a:rPr lang="en-US" altLang="el-GR" sz="2800" dirty="0"/>
              <a:t> a </a:t>
            </a:r>
            <a:r>
              <a:rPr lang="el-GR" altLang="el-GR" sz="2800" dirty="0"/>
              <a:t>και</a:t>
            </a:r>
            <a:r>
              <a:rPr lang="en-US" altLang="el-GR" sz="2800" dirty="0"/>
              <a:t> b </a:t>
            </a:r>
            <a:r>
              <a:rPr lang="el-GR" altLang="el-GR" sz="2800" dirty="0"/>
              <a:t>μπορεί να υπολογιστεί και ως </a:t>
            </a:r>
            <a:r>
              <a:rPr lang="el-GR" altLang="el-GR" sz="2800" dirty="0" smtClean="0"/>
              <a:t>εξής:</a:t>
            </a:r>
          </a:p>
          <a:p>
            <a:pPr marL="0" indent="0">
              <a:buNone/>
            </a:pPr>
            <a:endParaRPr lang="el-GR" altLang="el-GR" sz="2800" dirty="0"/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28</a:t>
            </a:fld>
            <a:endParaRPr lang="el-GR" dirty="0"/>
          </a:p>
        </p:txBody>
      </p:sp>
      <p:graphicFrame>
        <p:nvGraphicFramePr>
          <p:cNvPr id="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86848560"/>
              </p:ext>
            </p:extLst>
          </p:nvPr>
        </p:nvGraphicFramePr>
        <p:xfrm>
          <a:off x="1475656" y="2209428"/>
          <a:ext cx="2363978" cy="7162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697" r:id="rId3" imgW="1002865" imgH="304668" progId="Equation.DSMT4">
                  <p:embed/>
                </p:oleObj>
              </mc:Choice>
              <mc:Fallback>
                <p:oleObj r:id="rId3" imgW="1002865" imgH="304668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5656" y="2209428"/>
                        <a:ext cx="2363978" cy="7162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12762015"/>
              </p:ext>
            </p:extLst>
          </p:nvPr>
        </p:nvGraphicFramePr>
        <p:xfrm>
          <a:off x="1475656" y="3937620"/>
          <a:ext cx="3392163" cy="5040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698" name="Equation" r:id="rId5" imgW="1790700" imgH="203200" progId="Equation.3">
                  <p:embed/>
                </p:oleObj>
              </mc:Choice>
              <mc:Fallback>
                <p:oleObj name="Equation" r:id="rId5" imgW="1790700" imgH="203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5656" y="3937620"/>
                        <a:ext cx="3392163" cy="50405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27814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Αθροιστική συνάρτηση </a:t>
            </a:r>
            <a:r>
              <a:rPr lang="el-GR" dirty="0" smtClean="0"/>
              <a:t>πιθανότητας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sz="2800" dirty="0"/>
              <a:t>Η πιθανότητα για την Χ να πάρει μια μεμονωμένη τιμή, έστω την </a:t>
            </a:r>
            <a:r>
              <a:rPr lang="en-US" altLang="el-GR" sz="2800" dirty="0" smtClean="0"/>
              <a:t>x</a:t>
            </a:r>
            <a:r>
              <a:rPr lang="en-US" altLang="el-GR" sz="2800" baseline="-25000" dirty="0" smtClean="0"/>
              <a:t>0</a:t>
            </a:r>
            <a:r>
              <a:rPr lang="el-GR" altLang="el-GR" sz="2800" dirty="0" smtClean="0"/>
              <a:t> ισούται </a:t>
            </a:r>
            <a:r>
              <a:rPr lang="el-GR" altLang="el-GR" sz="2800" dirty="0"/>
              <a:t>με </a:t>
            </a:r>
            <a:r>
              <a:rPr lang="el-GR" altLang="el-GR" sz="2800" dirty="0" smtClean="0"/>
              <a:t>μηδέν</a:t>
            </a:r>
            <a:r>
              <a:rPr lang="en-US" altLang="el-GR" sz="2800" dirty="0" smtClean="0"/>
              <a:t>:</a:t>
            </a:r>
          </a:p>
          <a:p>
            <a:endParaRPr lang="en-US" altLang="el-GR" sz="2800" dirty="0"/>
          </a:p>
          <a:p>
            <a:r>
              <a:rPr lang="el-GR" altLang="el-GR" sz="2800" dirty="0" smtClean="0"/>
              <a:t>Άρα, ισχύει:</a:t>
            </a:r>
          </a:p>
          <a:p>
            <a:endParaRPr lang="en-US" altLang="el-GR" sz="2400" dirty="0" smtClean="0"/>
          </a:p>
          <a:p>
            <a:pPr marL="0" indent="0">
              <a:buNone/>
            </a:pPr>
            <a:endParaRPr lang="el-GR" altLang="el-GR" sz="2800" dirty="0"/>
          </a:p>
          <a:p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29</a:t>
            </a:fld>
            <a:endParaRPr lang="el-GR" dirty="0"/>
          </a:p>
        </p:txBody>
      </p:sp>
      <p:graphicFrame>
        <p:nvGraphicFramePr>
          <p:cNvPr id="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21501695"/>
              </p:ext>
            </p:extLst>
          </p:nvPr>
        </p:nvGraphicFramePr>
        <p:xfrm>
          <a:off x="1475656" y="2151816"/>
          <a:ext cx="2592288" cy="10369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713" name="Εξίσωση" r:id="rId3" imgW="1600200" imgH="495300" progId="Equation.3">
                  <p:embed/>
                </p:oleObj>
              </mc:Choice>
              <mc:Fallback>
                <p:oleObj name="Εξίσωση" r:id="rId3" imgW="1600200" imgH="495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5656" y="2151816"/>
                        <a:ext cx="2592288" cy="103691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91413442"/>
              </p:ext>
            </p:extLst>
          </p:nvPr>
        </p:nvGraphicFramePr>
        <p:xfrm>
          <a:off x="1475656" y="3521415"/>
          <a:ext cx="6069280" cy="4856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714" name="Εξίσωση" r:id="rId5" imgW="3530600" imgH="215900" progId="Equation.3">
                  <p:embed/>
                </p:oleObj>
              </mc:Choice>
              <mc:Fallback>
                <p:oleObj name="Εξίσωση" r:id="rId5" imgW="3530600" imgH="2159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5656" y="3521415"/>
                        <a:ext cx="6069280" cy="48563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40757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Χρήσιμη ορολογία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sz="2800" dirty="0"/>
              <a:t>Η κατανομή σχετικών συχνοτήτων των τιμών της Χ, σε </a:t>
            </a:r>
            <a:r>
              <a:rPr lang="en-US" altLang="el-GR" sz="2800" dirty="0"/>
              <a:t>n</a:t>
            </a:r>
            <a:r>
              <a:rPr lang="el-GR" altLang="el-GR" sz="2800" dirty="0"/>
              <a:t> ανεξάρτητες δοκιμές του πειράματος ονομάζεται εμπειρική </a:t>
            </a:r>
            <a:r>
              <a:rPr lang="el-GR" altLang="el-GR" sz="2800" dirty="0" smtClean="0"/>
              <a:t>κατανομή</a:t>
            </a:r>
            <a:endParaRPr lang="el-GR" altLang="el-GR" sz="2800" dirty="0"/>
          </a:p>
          <a:p>
            <a:r>
              <a:rPr lang="el-GR" altLang="el-GR" sz="2800" dirty="0"/>
              <a:t>Σε αντιδιαστολή με την εμπειρική, η κατανομή πιθανοτήτων ονομάζεται θεωρητική κατανομή</a:t>
            </a:r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05019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Εμπειρική κατανομή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altLang="el-GR" sz="2800" dirty="0"/>
              <a:t>Όταν δεν ξέρουμε </a:t>
            </a:r>
            <a:r>
              <a:rPr lang="el-GR" altLang="el-GR" sz="2800" dirty="0" smtClean="0"/>
              <a:t>τη </a:t>
            </a:r>
            <a:r>
              <a:rPr lang="el-GR" altLang="el-GR" sz="2800" dirty="0"/>
              <a:t>θεωρητική κατανομή την εκτιμούμε με την εμπειρική κατανομή. Ό</a:t>
            </a:r>
            <a:r>
              <a:rPr lang="el-GR" altLang="el-GR" sz="2800" dirty="0" smtClean="0"/>
              <a:t>σο </a:t>
            </a:r>
            <a:r>
              <a:rPr lang="el-GR" altLang="el-GR" sz="2800" dirty="0"/>
              <a:t>πιο μεγάλο το </a:t>
            </a:r>
            <a:r>
              <a:rPr lang="en-US" altLang="el-GR" sz="2800" dirty="0"/>
              <a:t>n</a:t>
            </a:r>
            <a:r>
              <a:rPr lang="el-GR" altLang="el-GR" sz="2800" dirty="0"/>
              <a:t>, τόσο πιο αξιόπιστη η </a:t>
            </a:r>
            <a:r>
              <a:rPr lang="el-GR" altLang="el-GR" sz="2800" dirty="0" smtClean="0"/>
              <a:t>εκτίμηση.</a:t>
            </a:r>
            <a:endParaRPr lang="el-GR" altLang="el-GR" sz="28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09882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55000" lnSpcReduction="20000"/>
          </a:bodyPr>
          <a:lstStyle/>
          <a:p>
            <a:pPr marL="0" lvl="1"/>
            <a:r>
              <a:rPr lang="el-GR" altLang="el-GR" sz="3600" dirty="0"/>
              <a:t>Ο αριθμός </a:t>
            </a:r>
            <a:r>
              <a:rPr lang="en-US" altLang="el-GR" sz="3600" dirty="0"/>
              <a:t>X </a:t>
            </a:r>
            <a:r>
              <a:rPr lang="el-GR" altLang="el-GR" sz="3600" dirty="0"/>
              <a:t>των παιδιών σε τυχαίο δείγμα 100 οικογενειών που δικαιούνται ορισμένο επίδομα,</a:t>
            </a:r>
            <a:r>
              <a:rPr lang="en-US" altLang="el-GR" sz="3600" dirty="0"/>
              <a:t> </a:t>
            </a:r>
            <a:r>
              <a:rPr lang="el-GR" altLang="el-GR" sz="3600" dirty="0"/>
              <a:t>ταξινομήθηκε στον </a:t>
            </a:r>
            <a:r>
              <a:rPr lang="el-GR" altLang="el-GR" sz="3600" dirty="0" smtClean="0"/>
              <a:t>παραπάνω πίνακα</a:t>
            </a:r>
            <a:endParaRPr lang="en-US" altLang="el-GR" sz="3600" dirty="0"/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32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2</a:t>
            </a:r>
            <a:endParaRPr lang="en-US" dirty="0"/>
          </a:p>
        </p:txBody>
      </p:sp>
      <p:pic>
        <p:nvPicPr>
          <p:cNvPr id="7" name="Εικόνα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1787" y="1182000"/>
            <a:ext cx="3951413" cy="2962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267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altLang="el-GR" dirty="0"/>
              <a:t>Υπολογίζοντας τις σχετικές συχνότητες</a:t>
            </a:r>
            <a:r>
              <a:rPr lang="en-US" altLang="el-GR" dirty="0"/>
              <a:t>, </a:t>
            </a:r>
            <a:r>
              <a:rPr lang="el-GR" altLang="el-GR" dirty="0" smtClean="0"/>
              <a:t>παίρνουμε </a:t>
            </a:r>
            <a:r>
              <a:rPr lang="el-GR" altLang="el-GR" dirty="0"/>
              <a:t>την </a:t>
            </a:r>
            <a:r>
              <a:rPr lang="el-GR" altLang="el-GR" dirty="0" smtClean="0"/>
              <a:t>παραπάνω </a:t>
            </a:r>
            <a:r>
              <a:rPr lang="el-GR" altLang="el-GR" dirty="0"/>
              <a:t>εμπειρική κατανομή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33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Παράδειγμα </a:t>
            </a:r>
            <a:r>
              <a:rPr lang="el-GR" dirty="0" smtClean="0"/>
              <a:t>2 (2)</a:t>
            </a:r>
            <a:endParaRPr lang="en-US" dirty="0"/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7580" y="1255739"/>
            <a:ext cx="6108756" cy="2969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645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2 (3)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altLang="el-GR" sz="2800" dirty="0" smtClean="0"/>
              <a:t>Απ’ όπου </a:t>
            </a:r>
            <a:r>
              <a:rPr lang="el-GR" altLang="el-GR" sz="2800" dirty="0"/>
              <a:t>π.χ. εκτιμούμε την πιθανότητα  για περισσότερα </a:t>
            </a:r>
            <a:r>
              <a:rPr lang="el-GR" altLang="el-GR" sz="2800" dirty="0" smtClean="0"/>
              <a:t>από </a:t>
            </a:r>
            <a:r>
              <a:rPr lang="el-GR" altLang="el-GR" sz="2800" dirty="0"/>
              <a:t>2 παιδιά σε μια τυχαία δικαιούχο οικογένεια ως εξής</a:t>
            </a:r>
            <a:r>
              <a:rPr lang="el-GR" altLang="el-GR" sz="2800" dirty="0" smtClean="0"/>
              <a:t>:</a:t>
            </a:r>
          </a:p>
          <a:p>
            <a:pPr marL="0" indent="0">
              <a:buNone/>
            </a:pPr>
            <a:r>
              <a:rPr lang="el-GR" altLang="el-GR" sz="2800" dirty="0" smtClean="0"/>
              <a:t>	</a:t>
            </a:r>
            <a:r>
              <a:rPr lang="en-US" altLang="el-GR" sz="2800" dirty="0" smtClean="0"/>
              <a:t>P(X&gt;2</a:t>
            </a:r>
            <a:r>
              <a:rPr lang="en-US" altLang="el-GR" sz="2800" dirty="0"/>
              <a:t>) = P(X=3) +  P(X=4</a:t>
            </a:r>
            <a:r>
              <a:rPr lang="en-US" altLang="el-GR" sz="2800" dirty="0" smtClean="0"/>
              <a:t>) </a:t>
            </a:r>
            <a:r>
              <a:rPr lang="en-US" altLang="el-GR" sz="2800" dirty="0"/>
              <a:t>= .25 + .20 = .45</a:t>
            </a:r>
            <a:endParaRPr lang="el-GR" altLang="el-GR" sz="2800" dirty="0"/>
          </a:p>
          <a:p>
            <a:pPr marL="0" indent="0">
              <a:buNone/>
            </a:pPr>
            <a:endParaRPr lang="el-GR" altLang="el-GR" sz="28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8344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Μέτρα θέσης και διασποράς μιας κατανομής πιθανοτήτων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altLang="el-GR" sz="2800" dirty="0"/>
              <a:t>Το κύριο μέτρο θέσης είναι η αναμενόμενη ή μέση τιμή και το κύριο μέτρο διασποράς είναι η διακύμανση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27757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 smtClean="0"/>
              <a:t>Μέση </a:t>
            </a:r>
            <a:r>
              <a:rPr lang="el-GR" altLang="el-GR" dirty="0"/>
              <a:t>ή αναμενόμενη τιμή μιας τ.μ. Χ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36</a:t>
            </a:fld>
            <a:endParaRPr lang="el-GR" dirty="0"/>
          </a:p>
        </p:txBody>
      </p:sp>
      <p:graphicFrame>
        <p:nvGraphicFramePr>
          <p:cNvPr id="5" name="Object 4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5435652"/>
              </p:ext>
            </p:extLst>
          </p:nvPr>
        </p:nvGraphicFramePr>
        <p:xfrm>
          <a:off x="1112277" y="1417340"/>
          <a:ext cx="6507723" cy="17281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32" name="Equation" r:id="rId3" imgW="3060700" imgH="812800" progId="Equation.3">
                  <p:embed/>
                </p:oleObj>
              </mc:Choice>
              <mc:Fallback>
                <p:oleObj name="Equation" r:id="rId3" imgW="3060700" imgH="812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2277" y="1417340"/>
                        <a:ext cx="6507723" cy="172819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20854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3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altLang="el-GR" sz="2800" dirty="0"/>
              <a:t>Σε τυχαίο τυχερό παιχνίδι ο παίκτης ρίχνει ένα νόμισμα. Αν πέσει η όψη «κεφαλή» ο παίκτης κερδίζει 10 ευρώ ενώ αν πέσει η όψη «γράμματα» χάνει 5 ευρώ. Πόσο πρέπει να πληρώσει ο παίκτης κάθε φορά έτσι ώστε μακροχρόνια ο οργανωτής του παιχνιδιού να μη ζημιώνει ούτε να κερδίζει;</a:t>
            </a:r>
          </a:p>
          <a:p>
            <a:pPr marL="0" indent="0">
              <a:buNone/>
            </a:pPr>
            <a:endParaRPr lang="el-GR" altLang="el-GR" b="1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64049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altLang="el-GR" dirty="0"/>
              <a:t>Η κατανομή πιθανοτήτων της Χ είναι η </a:t>
            </a:r>
            <a:r>
              <a:rPr lang="el-GR" altLang="el-GR" dirty="0" smtClean="0"/>
              <a:t>παραπάνω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38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3 (2)</a:t>
            </a:r>
            <a:endParaRPr lang="en-US" dirty="0"/>
          </a:p>
        </p:txBody>
      </p:sp>
      <p:pic>
        <p:nvPicPr>
          <p:cNvPr id="6" name="Εικόνα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9481" y="1182000"/>
            <a:ext cx="4645037" cy="2820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306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3 (3)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sz="2800" dirty="0" smtClean="0"/>
              <a:t>Οπότε, η μέση τιμή σε ευρώ είναι:</a:t>
            </a:r>
          </a:p>
          <a:p>
            <a:pPr marL="0" indent="0">
              <a:buNone/>
            </a:pPr>
            <a:endParaRPr lang="el-GR" altLang="el-GR" sz="2800" dirty="0"/>
          </a:p>
          <a:p>
            <a:r>
              <a:rPr lang="el-GR" altLang="el-GR" sz="2800" dirty="0"/>
              <a:t>Τα 2.5 ευρώ δεν είναι κάποιο ποσό που πρόκειται να κερδίσει ο παίκτης σε κάποια φορά που θα παίξει αλλά, σε πολλές επαναλήψεις του παιχνιδιού, είναι το μέσο κέρδος </a:t>
            </a:r>
            <a:r>
              <a:rPr lang="el-GR" altLang="el-GR" sz="2800" dirty="0" smtClean="0"/>
              <a:t>ανά </a:t>
            </a:r>
            <a:r>
              <a:rPr lang="el-GR" altLang="el-GR" sz="2800" dirty="0"/>
              <a:t>επανάληψη  </a:t>
            </a:r>
          </a:p>
          <a:p>
            <a:pPr marL="0" indent="0">
              <a:buNone/>
            </a:pPr>
            <a:endParaRPr lang="el-GR" altLang="el-GR" b="1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39</a:t>
            </a:fld>
            <a:endParaRPr lang="el-GR" dirty="0"/>
          </a:p>
        </p:txBody>
      </p:sp>
      <p:graphicFrame>
        <p:nvGraphicFramePr>
          <p:cNvPr id="5" name="Object 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68332389"/>
              </p:ext>
            </p:extLst>
          </p:nvPr>
        </p:nvGraphicFramePr>
        <p:xfrm>
          <a:off x="1475656" y="1705372"/>
          <a:ext cx="3888432" cy="905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553" name="Εξίσωση" r:id="rId3" imgW="2095500" imgH="431800" progId="Equation.3">
                  <p:embed/>
                </p:oleObj>
              </mc:Choice>
              <mc:Fallback>
                <p:oleObj name="Εξίσωση" r:id="rId3" imgW="2095500" imgH="431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5656" y="1705372"/>
                        <a:ext cx="3888432" cy="905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86470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Παράδειγμα 3 </a:t>
            </a:r>
            <a:r>
              <a:rPr lang="el-GR" dirty="0" smtClean="0"/>
              <a:t>(4)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l-GR" altLang="el-GR" sz="2800" dirty="0"/>
              <a:t>Η αναμενόμενη τιμή μιας τ.μ. Χ μπορεί να εκτιμηθεί με τον αριθμητικό μέσο τυχαίου δείγματος </a:t>
            </a:r>
            <a:r>
              <a:rPr lang="en-US" altLang="el-GR" sz="2800" dirty="0"/>
              <a:t>n</a:t>
            </a:r>
            <a:r>
              <a:rPr lang="el-GR" altLang="el-GR" sz="2800" dirty="0"/>
              <a:t> παρατηρήσεων της χ.</a:t>
            </a:r>
          </a:p>
          <a:p>
            <a:pPr>
              <a:lnSpc>
                <a:spcPct val="90000"/>
              </a:lnSpc>
            </a:pPr>
            <a:r>
              <a:rPr lang="el-GR" altLang="el-GR" sz="2800" dirty="0" smtClean="0"/>
              <a:t>Όσο </a:t>
            </a:r>
            <a:r>
              <a:rPr lang="el-GR" altLang="el-GR" sz="2800" dirty="0"/>
              <a:t>μεγαλύτερο το </a:t>
            </a:r>
            <a:r>
              <a:rPr lang="en-US" altLang="el-GR" sz="2800" dirty="0"/>
              <a:t>n</a:t>
            </a:r>
            <a:r>
              <a:rPr lang="el-GR" altLang="el-GR" sz="2800" dirty="0"/>
              <a:t> τόσο καλύτερη η </a:t>
            </a:r>
            <a:r>
              <a:rPr lang="el-GR" altLang="el-GR" sz="2800" dirty="0" smtClean="0"/>
              <a:t>εκτίμηση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417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Ιδιότητες της Μέσης Τιμής μιας τ.μ. Χ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el-GR" dirty="0"/>
              <a:t>E(c) = c</a:t>
            </a:r>
          </a:p>
          <a:p>
            <a:pPr lvl="1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el-GR" dirty="0" smtClean="0"/>
              <a:t>E(c</a:t>
            </a:r>
            <a:r>
              <a:rPr lang="el-GR" altLang="el-GR" dirty="0" smtClean="0"/>
              <a:t> </a:t>
            </a:r>
            <a:r>
              <a:rPr lang="en-US" altLang="el-GR" dirty="0" smtClean="0"/>
              <a:t>X</a:t>
            </a:r>
            <a:r>
              <a:rPr lang="en-US" altLang="el-GR" dirty="0"/>
              <a:t>) = </a:t>
            </a:r>
            <a:r>
              <a:rPr lang="en-US" altLang="el-GR" dirty="0" smtClean="0"/>
              <a:t>c</a:t>
            </a:r>
            <a:r>
              <a:rPr lang="el-GR" altLang="el-GR" dirty="0" smtClean="0"/>
              <a:t> </a:t>
            </a:r>
            <a:r>
              <a:rPr lang="en-US" altLang="el-GR" dirty="0" smtClean="0"/>
              <a:t>E(X</a:t>
            </a:r>
            <a:r>
              <a:rPr lang="en-US" altLang="el-GR" dirty="0"/>
              <a:t>)</a:t>
            </a:r>
            <a:endParaRPr lang="el-GR" altLang="el-GR" dirty="0"/>
          </a:p>
          <a:p>
            <a:pPr lvl="1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l-GR" altLang="el-GR" dirty="0"/>
              <a:t>Αν </a:t>
            </a:r>
            <a:r>
              <a:rPr lang="el-GR" altLang="el-GR" dirty="0" smtClean="0"/>
              <a:t>Υ = α+</a:t>
            </a:r>
            <a:r>
              <a:rPr lang="en-US" altLang="el-GR" dirty="0" smtClean="0"/>
              <a:t>c</a:t>
            </a:r>
            <a:r>
              <a:rPr lang="el-GR" altLang="el-GR" dirty="0" smtClean="0"/>
              <a:t> </a:t>
            </a:r>
            <a:r>
              <a:rPr lang="en-US" altLang="el-GR" dirty="0" smtClean="0"/>
              <a:t>X </a:t>
            </a:r>
            <a:r>
              <a:rPr lang="el-GR" altLang="el-GR" dirty="0"/>
              <a:t>τότε Ε(Υ</a:t>
            </a:r>
            <a:r>
              <a:rPr lang="el-GR" altLang="el-GR" dirty="0" smtClean="0"/>
              <a:t>) = α+</a:t>
            </a:r>
            <a:r>
              <a:rPr lang="en-US" altLang="el-GR" dirty="0" smtClean="0"/>
              <a:t>c</a:t>
            </a:r>
            <a:r>
              <a:rPr lang="el-GR" altLang="el-GR" dirty="0" smtClean="0"/>
              <a:t> Ε(Χ</a:t>
            </a:r>
            <a:r>
              <a:rPr lang="el-GR" altLang="el-GR" dirty="0"/>
              <a:t>)</a:t>
            </a:r>
            <a:endParaRPr lang="en-US" altLang="el-GR" dirty="0"/>
          </a:p>
          <a:p>
            <a:pPr lvl="1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el-GR" dirty="0"/>
              <a:t>E(X + Y) = E(X) + E(Y)</a:t>
            </a:r>
            <a:br>
              <a:rPr lang="en-US" altLang="el-GR" dirty="0"/>
            </a:br>
            <a:r>
              <a:rPr lang="en-US" altLang="el-GR" dirty="0"/>
              <a:t>E(X - </a:t>
            </a:r>
            <a:r>
              <a:rPr lang="en-US" altLang="el-GR" dirty="0" smtClean="0"/>
              <a:t>Y</a:t>
            </a:r>
            <a:r>
              <a:rPr lang="en-US" altLang="el-GR" dirty="0"/>
              <a:t>) = E(X) - </a:t>
            </a:r>
            <a:r>
              <a:rPr lang="en-US" altLang="el-GR" dirty="0" smtClean="0"/>
              <a:t>E(Y)</a:t>
            </a:r>
            <a:endParaRPr lang="en-US" altLang="el-GR" dirty="0"/>
          </a:p>
          <a:p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48070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Ιδιότητες της Μέσης Τιμής μιας τ.μ. </a:t>
            </a:r>
            <a:r>
              <a:rPr lang="el-GR" altLang="el-GR" dirty="0" smtClean="0"/>
              <a:t>Χ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en-US" altLang="el-GR" dirty="0" smtClean="0"/>
              <a:t>E(XY</a:t>
            </a:r>
            <a:r>
              <a:rPr lang="en-US" altLang="el-GR" dirty="0"/>
              <a:t>) = E(X</a:t>
            </a:r>
            <a:r>
              <a:rPr lang="en-US" altLang="el-GR" dirty="0" smtClean="0"/>
              <a:t>)</a:t>
            </a:r>
            <a:r>
              <a:rPr lang="el-GR" altLang="el-GR" dirty="0" smtClean="0"/>
              <a:t> </a:t>
            </a:r>
            <a:r>
              <a:rPr lang="en-US" altLang="el-GR" dirty="0" smtClean="0"/>
              <a:t>E(Y)</a:t>
            </a:r>
            <a:r>
              <a:rPr lang="el-GR" altLang="el-GR" dirty="0" smtClean="0"/>
              <a:t>,</a:t>
            </a:r>
            <a:r>
              <a:rPr lang="en-US" altLang="el-GR" dirty="0" smtClean="0"/>
              <a:t>  </a:t>
            </a:r>
            <a:r>
              <a:rPr lang="el-GR" altLang="el-GR" dirty="0"/>
              <a:t>αν οι </a:t>
            </a:r>
            <a:r>
              <a:rPr lang="en-US" altLang="el-GR" dirty="0"/>
              <a:t> X </a:t>
            </a:r>
            <a:r>
              <a:rPr lang="el-GR" altLang="el-GR" dirty="0"/>
              <a:t>και</a:t>
            </a:r>
            <a:r>
              <a:rPr lang="en-US" altLang="el-GR" dirty="0"/>
              <a:t> Y </a:t>
            </a:r>
            <a:r>
              <a:rPr lang="el-GR" altLang="el-GR" dirty="0"/>
              <a:t>είναι ανεξάρτητες τυχαίες </a:t>
            </a:r>
            <a:r>
              <a:rPr lang="el-GR" altLang="el-GR" dirty="0" smtClean="0"/>
              <a:t>μεταβλητές</a:t>
            </a:r>
          </a:p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el-GR" altLang="el-GR" dirty="0" smtClean="0"/>
              <a:t>Για </a:t>
            </a:r>
            <a:r>
              <a:rPr lang="el-GR" altLang="el-GR" dirty="0"/>
              <a:t>κάθε τ.μ. </a:t>
            </a:r>
            <a:r>
              <a:rPr lang="el-GR" altLang="el-GR" dirty="0" smtClean="0"/>
              <a:t>ισχύει:</a:t>
            </a:r>
          </a:p>
          <a:p>
            <a:pPr marL="0" lvl="1" indent="0">
              <a:buNone/>
            </a:pPr>
            <a:endParaRPr lang="el-GR" altLang="el-GR" dirty="0" smtClean="0"/>
          </a:p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el-GR" altLang="el-GR" sz="2800" dirty="0" smtClean="0"/>
              <a:t>Επομένως, αν </a:t>
            </a:r>
            <a:r>
              <a:rPr lang="el-GR" altLang="el-GR" sz="2800" dirty="0"/>
              <a:t>εκτιμήσουμε κάθε τιμή της Χ με </a:t>
            </a:r>
            <a:r>
              <a:rPr lang="el-GR" altLang="el-GR" sz="2800" dirty="0" smtClean="0"/>
              <a:t>την μέση </a:t>
            </a:r>
            <a:r>
              <a:rPr lang="el-GR" altLang="el-GR" sz="2800" dirty="0"/>
              <a:t>τιμή της, τα σφάλματα εκτίμησης θα έχουν μηδενική  μέση τιμή</a:t>
            </a:r>
          </a:p>
          <a:p>
            <a:pPr marL="457200" lvl="1" indent="-457200">
              <a:buFont typeface="Arial" panose="020B0604020202020204" pitchFamily="34" charset="0"/>
              <a:buChar char="•"/>
            </a:pPr>
            <a:endParaRPr lang="en-US" altLang="el-GR" dirty="0"/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42</a:t>
            </a:fld>
            <a:endParaRPr lang="el-GR" dirty="0"/>
          </a:p>
        </p:txBody>
      </p:sp>
      <p:graphicFrame>
        <p:nvGraphicFramePr>
          <p:cNvPr id="5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43970222"/>
              </p:ext>
            </p:extLst>
          </p:nvPr>
        </p:nvGraphicFramePr>
        <p:xfrm>
          <a:off x="1619672" y="3001516"/>
          <a:ext cx="2304256" cy="450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569" name="Εξίσωση" r:id="rId3" imgW="1040948" imgH="203112" progId="Equation.3">
                  <p:embed/>
                </p:oleObj>
              </mc:Choice>
              <mc:Fallback>
                <p:oleObj name="Εξίσωση" r:id="rId3" imgW="1040948" imgH="20311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672" y="3001516"/>
                        <a:ext cx="2304256" cy="450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104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Διακύμανση μιας τυχαίας μεταβλητής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sz="2800" dirty="0"/>
              <a:t>Διακύμανση ή </a:t>
            </a:r>
            <a:r>
              <a:rPr lang="en-US" altLang="el-GR" sz="2800" dirty="0"/>
              <a:t>Variance</a:t>
            </a:r>
            <a:r>
              <a:rPr lang="el-GR" altLang="el-GR" sz="2800" dirty="0"/>
              <a:t>(Χ</a:t>
            </a:r>
            <a:r>
              <a:rPr lang="el-GR" altLang="el-GR" sz="2800" dirty="0" smtClean="0"/>
              <a:t>)</a:t>
            </a:r>
          </a:p>
          <a:p>
            <a:pPr marL="0" indent="0">
              <a:buNone/>
            </a:pPr>
            <a:endParaRPr lang="el-GR" altLang="el-GR" sz="2800" dirty="0"/>
          </a:p>
          <a:p>
            <a:r>
              <a:rPr lang="el-GR" altLang="el-GR" sz="2800" dirty="0"/>
              <a:t>που όταν η Χ είναι διακριτή, </a:t>
            </a:r>
            <a:r>
              <a:rPr lang="el-GR" altLang="el-GR" sz="2800" dirty="0" smtClean="0"/>
              <a:t>γίνεται:</a:t>
            </a:r>
          </a:p>
          <a:p>
            <a:pPr marL="0" indent="0">
              <a:buNone/>
            </a:pPr>
            <a:r>
              <a:rPr lang="el-GR" altLang="el-GR" sz="2800" b="1" dirty="0"/>
              <a:t>	</a:t>
            </a:r>
            <a:r>
              <a:rPr lang="el-GR" altLang="el-GR" sz="2800" dirty="0" smtClean="0"/>
              <a:t> </a:t>
            </a:r>
            <a:endParaRPr lang="el-GR" altLang="el-GR" sz="2800" dirty="0"/>
          </a:p>
          <a:p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43</a:t>
            </a:fld>
            <a:endParaRPr lang="el-GR" dirty="0"/>
          </a:p>
        </p:txBody>
      </p:sp>
      <p:graphicFrame>
        <p:nvGraphicFramePr>
          <p:cNvPr id="5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010724"/>
              </p:ext>
            </p:extLst>
          </p:nvPr>
        </p:nvGraphicFramePr>
        <p:xfrm>
          <a:off x="1619672" y="1849388"/>
          <a:ext cx="4464496" cy="5411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748" name="Εξίσωση" r:id="rId3" imgW="1854200" imgH="228600" progId="Equation.3">
                  <p:embed/>
                </p:oleObj>
              </mc:Choice>
              <mc:Fallback>
                <p:oleObj name="Εξίσωση" r:id="rId3" imgW="18542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672" y="1849388"/>
                        <a:ext cx="4464496" cy="54115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69466693"/>
              </p:ext>
            </p:extLst>
          </p:nvPr>
        </p:nvGraphicFramePr>
        <p:xfrm>
          <a:off x="1619672" y="3073524"/>
          <a:ext cx="5472608" cy="6254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749" name="Equation" r:id="rId5" imgW="2222500" imgH="254000" progId="Equation.3">
                  <p:embed/>
                </p:oleObj>
              </mc:Choice>
              <mc:Fallback>
                <p:oleObj name="Equation" r:id="rId5" imgW="2222500" imgH="254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672" y="3073524"/>
                        <a:ext cx="5472608" cy="6254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00488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Διακύμανση μιας τυχαίας </a:t>
            </a:r>
            <a:r>
              <a:rPr lang="el-GR" altLang="el-GR" dirty="0" smtClean="0"/>
              <a:t>μεταβλητής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sz="2800" dirty="0"/>
              <a:t>Ο υπολογισμός της </a:t>
            </a:r>
            <a:r>
              <a:rPr lang="el-GR" altLang="el-GR" sz="2800" i="1" dirty="0" smtClean="0"/>
              <a:t>σ</a:t>
            </a:r>
            <a:r>
              <a:rPr lang="el-GR" altLang="el-GR" sz="2800" baseline="30000" dirty="0" smtClean="0"/>
              <a:t>2</a:t>
            </a:r>
            <a:r>
              <a:rPr lang="en-US" altLang="el-GR" sz="2800" dirty="0" smtClean="0"/>
              <a:t> </a:t>
            </a:r>
            <a:r>
              <a:rPr lang="el-GR" altLang="el-GR" sz="2800" dirty="0" smtClean="0"/>
              <a:t>απλοποιείται όταν χρησιμοποιείται </a:t>
            </a:r>
            <a:r>
              <a:rPr lang="el-GR" altLang="el-GR" sz="2800" dirty="0"/>
              <a:t>η ισοδύναμη </a:t>
            </a:r>
            <a:r>
              <a:rPr lang="el-GR" altLang="el-GR" sz="2800" dirty="0" smtClean="0"/>
              <a:t>έκφραση:</a:t>
            </a:r>
          </a:p>
          <a:p>
            <a:endParaRPr lang="el-GR" altLang="el-GR" sz="2800" dirty="0"/>
          </a:p>
          <a:p>
            <a:r>
              <a:rPr lang="el-GR" altLang="el-GR" sz="2800" b="1" dirty="0">
                <a:latin typeface="Arial" panose="020B0604020202020204" pitchFamily="34" charset="0"/>
              </a:rPr>
              <a:t> </a:t>
            </a:r>
            <a:r>
              <a:rPr lang="el-GR" altLang="el-GR" sz="2800" dirty="0"/>
              <a:t>που, όταν η Χ είναι διακριτή, </a:t>
            </a:r>
            <a:r>
              <a:rPr lang="el-GR" altLang="el-GR" sz="2800" dirty="0" smtClean="0"/>
              <a:t>γίνεται:</a:t>
            </a:r>
          </a:p>
          <a:p>
            <a:pPr marL="0" indent="0">
              <a:buNone/>
            </a:pPr>
            <a:r>
              <a:rPr lang="el-GR" altLang="el-GR" sz="2800" dirty="0"/>
              <a:t>	</a:t>
            </a:r>
            <a:endParaRPr lang="el-GR" altLang="el-GR" sz="2800" dirty="0" smtClean="0"/>
          </a:p>
          <a:p>
            <a:pPr marL="0" indent="0">
              <a:buNone/>
            </a:pPr>
            <a:endParaRPr lang="en-US" altLang="el-GR" sz="2800" dirty="0"/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44</a:t>
            </a:fld>
            <a:endParaRPr lang="el-GR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9223556"/>
              </p:ext>
            </p:extLst>
          </p:nvPr>
        </p:nvGraphicFramePr>
        <p:xfrm>
          <a:off x="1475656" y="2281436"/>
          <a:ext cx="3161806" cy="5760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764" name="Εξίσωση" r:id="rId3" imgW="1320800" imgH="228600" progId="Equation.3">
                  <p:embed/>
                </p:oleObj>
              </mc:Choice>
              <mc:Fallback>
                <p:oleObj name="Εξίσωση" r:id="rId3" imgW="13208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5656" y="2281436"/>
                        <a:ext cx="3161806" cy="57606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31426626"/>
              </p:ext>
            </p:extLst>
          </p:nvPr>
        </p:nvGraphicFramePr>
        <p:xfrm>
          <a:off x="1475656" y="3532242"/>
          <a:ext cx="3233254" cy="8640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765" name="Equation" r:id="rId5" imgW="1282700" imgH="342900" progId="Equation.3">
                  <p:embed/>
                </p:oleObj>
              </mc:Choice>
              <mc:Fallback>
                <p:oleObj name="Equation" r:id="rId5" imgW="1282700" imgH="3429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5656" y="3532242"/>
                        <a:ext cx="3233254" cy="86409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25716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Τυπική απόκλιση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45</a:t>
            </a:fld>
            <a:endParaRPr lang="el-GR" dirty="0"/>
          </a:p>
        </p:txBody>
      </p:sp>
      <p:graphicFrame>
        <p:nvGraphicFramePr>
          <p:cNvPr id="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32634627"/>
              </p:ext>
            </p:extLst>
          </p:nvPr>
        </p:nvGraphicFramePr>
        <p:xfrm>
          <a:off x="755576" y="1273324"/>
          <a:ext cx="2304256" cy="6140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633" name="Εξίσωση" r:id="rId3" imgW="952087" imgH="253890" progId="Equation.3">
                  <p:embed/>
                </p:oleObj>
              </mc:Choice>
              <mc:Fallback>
                <p:oleObj name="Εξίσωση" r:id="rId3" imgW="952087" imgH="25389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576" y="1273324"/>
                        <a:ext cx="2304256" cy="61406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17677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4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altLang="el-GR" sz="2800" dirty="0"/>
              <a:t>Σε τυχερό παιχνίδι ρίχνεται ένα ζάρι και έστω Χ «το χρηματικό ποσό, σε ευρώ, που αναλογεί στον παίχτη σε κάθε ρίψη του ζαριού». Αν η </a:t>
            </a:r>
            <a:r>
              <a:rPr lang="el-GR" altLang="el-GR" sz="2800" dirty="0" smtClean="0"/>
              <a:t>κατανομή πιθανοτήτων </a:t>
            </a:r>
            <a:r>
              <a:rPr lang="el-GR" altLang="el-GR" sz="2800" dirty="0"/>
              <a:t>της Χ είναι η ακόλουθη, να υπολογιστεί η μέση τιμή και  η διακύμανση της Χ.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35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altLang="el-GR" dirty="0"/>
              <a:t>Η κατανομή πιθανοτήτων της Χ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47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Παράδειγμα </a:t>
            </a:r>
            <a:r>
              <a:rPr lang="el-GR" dirty="0" smtClean="0"/>
              <a:t>4 (2)</a:t>
            </a:r>
            <a:endParaRPr lang="en-US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9458" y="1155768"/>
            <a:ext cx="3045083" cy="3141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204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4 (4)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sz="2800" dirty="0" smtClean="0"/>
              <a:t>Έχουμε: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48</a:t>
            </a:fld>
            <a:endParaRPr lang="el-GR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2584955"/>
              </p:ext>
            </p:extLst>
          </p:nvPr>
        </p:nvGraphicFramePr>
        <p:xfrm>
          <a:off x="1043609" y="1921396"/>
          <a:ext cx="4752528" cy="17391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672" name="Equation" r:id="rId3" imgW="1968480" imgH="685800" progId="Equation.3">
                  <p:embed/>
                </p:oleObj>
              </mc:Choice>
              <mc:Fallback>
                <p:oleObj name="Equation" r:id="rId3" imgW="1968480" imgH="685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3609" y="1921396"/>
                        <a:ext cx="4752528" cy="173917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78190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Παράδειγμα 4 </a:t>
            </a:r>
            <a:r>
              <a:rPr lang="el-GR" dirty="0" smtClean="0"/>
              <a:t>(5)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 smtClean="0"/>
              <a:t>Επίσης: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49</a:t>
            </a:fld>
            <a:endParaRPr lang="el-GR" dirty="0"/>
          </a:p>
        </p:txBody>
      </p:sp>
      <p:graphicFrame>
        <p:nvGraphicFramePr>
          <p:cNvPr id="5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06178645"/>
              </p:ext>
            </p:extLst>
          </p:nvPr>
        </p:nvGraphicFramePr>
        <p:xfrm>
          <a:off x="1187450" y="1849438"/>
          <a:ext cx="7123726" cy="20881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694" name="Equation" r:id="rId3" imgW="3365280" imgH="863280" progId="Equation.3">
                  <p:embed/>
                </p:oleObj>
              </mc:Choice>
              <mc:Fallback>
                <p:oleObj name="Equation" r:id="rId3" imgW="3365280" imgH="8632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450" y="1849438"/>
                        <a:ext cx="7123726" cy="208818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86907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/>
            <a:r>
              <a:rPr lang="el-GR" sz="2800" dirty="0"/>
              <a:t>Μελέτη </a:t>
            </a:r>
            <a:r>
              <a:rPr lang="el-GR" sz="2800" dirty="0" smtClean="0"/>
              <a:t>κατανομής πιθανοτήτων διακριτής και συνεχούς τυχαίας μεταβλητής</a:t>
            </a:r>
          </a:p>
          <a:p>
            <a:pPr marL="0"/>
            <a:r>
              <a:rPr lang="el-GR" sz="2800" dirty="0" smtClean="0"/>
              <a:t>Μελέτη μέτρων θέσης και διασποράς τυχαίων μεταβλητών</a:t>
            </a: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Ι</a:t>
            </a:r>
            <a:r>
              <a:rPr lang="el-GR" dirty="0" smtClean="0"/>
              <a:t>διότητες της διακύμανσης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sz="2800" dirty="0"/>
              <a:t>Αν σε κάθε τιμή της Χ προσθέσουμε μια σταθερά λ η διακύμανση (και η τυπική απόκλιση) δεν αλλάζει. </a:t>
            </a:r>
            <a:r>
              <a:rPr lang="el-GR" altLang="el-GR" sz="2800" dirty="0" smtClean="0"/>
              <a:t>Ισχύει:</a:t>
            </a:r>
          </a:p>
          <a:p>
            <a:pPr marL="0" indent="0">
              <a:buNone/>
            </a:pPr>
            <a:endParaRPr lang="el-GR" altLang="el-GR" sz="28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50</a:t>
            </a:fld>
            <a:endParaRPr lang="el-GR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6166828"/>
              </p:ext>
            </p:extLst>
          </p:nvPr>
        </p:nvGraphicFramePr>
        <p:xfrm>
          <a:off x="2123728" y="2785492"/>
          <a:ext cx="3312368" cy="5182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710" r:id="rId3" imgW="1219200" imgH="190500" progId="Equation.3">
                  <p:embed/>
                </p:oleObj>
              </mc:Choice>
              <mc:Fallback>
                <p:oleObj r:id="rId3" imgW="1219200" imgH="1905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3728" y="2785492"/>
                        <a:ext cx="3312368" cy="51820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14296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Ι</a:t>
            </a:r>
            <a:r>
              <a:rPr lang="el-GR" dirty="0" smtClean="0"/>
              <a:t>διότητες </a:t>
            </a:r>
            <a:r>
              <a:rPr lang="el-GR" dirty="0"/>
              <a:t>της </a:t>
            </a:r>
            <a:r>
              <a:rPr lang="el-GR" dirty="0" smtClean="0"/>
              <a:t>διακύμανσης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sz="2800" dirty="0"/>
              <a:t>Αν κάθε τιμή της Χ πολλαπλασιαστεί με μια σταθερά </a:t>
            </a:r>
            <a:r>
              <a:rPr lang="en-US" altLang="el-GR" sz="2800" dirty="0"/>
              <a:t>k</a:t>
            </a:r>
            <a:r>
              <a:rPr lang="el-GR" altLang="el-GR" sz="2800" dirty="0"/>
              <a:t> </a:t>
            </a:r>
            <a:r>
              <a:rPr lang="el-GR" altLang="el-GR" sz="2800" dirty="0" smtClean="0"/>
              <a:t>τότε:</a:t>
            </a:r>
          </a:p>
          <a:p>
            <a:pPr marL="0" indent="0">
              <a:buNone/>
            </a:pPr>
            <a:r>
              <a:rPr lang="el-GR" altLang="el-GR" sz="2800" dirty="0"/>
              <a:t>	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51</a:t>
            </a:fld>
            <a:endParaRPr lang="el-GR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48216319"/>
              </p:ext>
            </p:extLst>
          </p:nvPr>
        </p:nvGraphicFramePr>
        <p:xfrm>
          <a:off x="1763688" y="2209428"/>
          <a:ext cx="3989381" cy="5866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30" r:id="rId3" imgW="1218671" imgH="215806" progId="Equation.3">
                  <p:embed/>
                </p:oleObj>
              </mc:Choice>
              <mc:Fallback>
                <p:oleObj r:id="rId3" imgW="1218671" imgH="215806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3688" y="2209428"/>
                        <a:ext cx="3989381" cy="58667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45942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0" indent="0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/>
            </a:pPr>
            <a:r>
              <a:rPr lang="el-GR" sz="1400" kern="0" dirty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Ζαχαροπούλου, Χ. (2009) Στατιστική Μέθοδοι - εφαρμογές (τόμος 1 και 2) </a:t>
            </a:r>
          </a:p>
          <a:p>
            <a:pPr marL="0" indent="0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/>
            </a:pPr>
            <a:r>
              <a:rPr lang="el-GR" sz="1400" kern="0" dirty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Τσάντας, Ν., Χρ. Μωυσιάδης Ν. </a:t>
            </a:r>
            <a:r>
              <a:rPr lang="el-GR" sz="1400" kern="0" dirty="0" err="1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Μπαγιάτης</a:t>
            </a:r>
            <a:r>
              <a:rPr lang="el-GR" sz="1400" kern="0" dirty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και Θ. Χατζηπαντελής (1999) Ανάλυση δεδομένων με τη βοήθεια 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	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στατιστικών </a:t>
            </a:r>
            <a:r>
              <a:rPr lang="el-GR" sz="1400" kern="0" dirty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πακέτων : SPSS 7.5, Excel 97, S-</a:t>
            </a:r>
            <a:r>
              <a:rPr lang="el-GR" sz="1400" kern="0" dirty="0" err="1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Plus</a:t>
            </a:r>
            <a:r>
              <a:rPr lang="el-GR" sz="1400" kern="0" dirty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3.3. Θεσσαλονίκη: Εκδόσεις Ζήτη. </a:t>
            </a:r>
            <a:endParaRPr lang="en-US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0" indent="0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/>
            </a:pPr>
            <a:r>
              <a:rPr lang="el-GR" sz="1400" dirty="0" smtClean="0"/>
              <a:t>M.R</a:t>
            </a:r>
            <a:r>
              <a:rPr lang="el-GR" sz="1400" dirty="0"/>
              <a:t>. </a:t>
            </a:r>
            <a:r>
              <a:rPr lang="el-GR" sz="1400" dirty="0" err="1"/>
              <a:t>Spiegel</a:t>
            </a:r>
            <a:r>
              <a:rPr lang="el-GR" sz="1400" dirty="0"/>
              <a:t>: Πιθανότητες και Στατιστική (</a:t>
            </a:r>
            <a:r>
              <a:rPr lang="el-GR" sz="1400" dirty="0" err="1"/>
              <a:t>Schaum’s</a:t>
            </a:r>
            <a:r>
              <a:rPr lang="el-GR" sz="1400" dirty="0"/>
              <a:t> </a:t>
            </a:r>
            <a:r>
              <a:rPr lang="el-GR" sz="1400" dirty="0" err="1"/>
              <a:t>Outline</a:t>
            </a:r>
            <a:r>
              <a:rPr lang="el-GR" sz="1400" dirty="0"/>
              <a:t> </a:t>
            </a:r>
            <a:r>
              <a:rPr lang="el-GR" sz="1400" dirty="0" err="1"/>
              <a:t>Series</a:t>
            </a:r>
            <a:r>
              <a:rPr lang="el-GR" sz="1400" dirty="0"/>
              <a:t>), ελληνική μετάφραση Αθήνα, ΕΣΠΙ 1977 </a:t>
            </a:r>
          </a:p>
        </p:txBody>
      </p:sp>
    </p:spTree>
    <p:extLst>
      <p:ext uri="{BB962C8B-B14F-4D97-AF65-F5344CB8AC3E}">
        <p14:creationId xmlns:p14="http://schemas.microsoft.com/office/powerpoint/2010/main" val="1160579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27860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dirty="0">
                <a:solidFill>
                  <a:schemeClr val="bg1"/>
                </a:solidFill>
              </a:rPr>
              <a:t>ΒΙΟΜΕΤΡΙΑ - ΓΕΩΡΓΙΚΟΣ ΠΕΙΡΑΜΑΤΙΣΜΟΣ</a:t>
            </a:r>
            <a:r>
              <a:rPr lang="el-GR" sz="900" dirty="0">
                <a:solidFill>
                  <a:schemeClr val="bg1"/>
                </a:solidFill>
              </a:rPr>
              <a:t>, Ενότητα </a:t>
            </a:r>
            <a:r>
              <a:rPr lang="el-GR" sz="900" dirty="0" smtClean="0">
                <a:solidFill>
                  <a:schemeClr val="bg1"/>
                </a:solidFill>
              </a:rPr>
              <a:t>9, </a:t>
            </a:r>
            <a:r>
              <a:rPr lang="el-GR" sz="900" dirty="0">
                <a:solidFill>
                  <a:schemeClr val="bg1"/>
                </a:solidFill>
              </a:rPr>
              <a:t>ΤΜΗΜΑ ΤΕΧΝΟΛΟΓΩΝ ΓΕΩΠΟΝΩΝ, ΤΕΙ ΗΠΕΙΡΟΥ </a:t>
            </a:r>
            <a:r>
              <a:rPr lang="el-GR" sz="9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53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2308322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Γεράσιμος Μελετίου.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Βιομετρία - Γεωργικός Πειραματισμός. 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Άρτα, 2015.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διεύθυνση: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http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5"/>
              </a:rPr>
              <a:t>://eclass.teiep.gr/courses/TEXG118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/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9666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Δημήτριος </a:t>
            </a:r>
            <a:r>
              <a:rPr lang="el-GR" sz="2900" b="1" dirty="0" err="1" smtClean="0"/>
              <a:t>Σουραβλιάς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30008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dirty="0">
                <a:solidFill>
                  <a:schemeClr val="bg1"/>
                </a:solidFill>
              </a:rPr>
              <a:t>ΒΙΟΜΕΤΡΙΑ - ΓΕΩΡΓΙΚΟΣ ΠΕΙΡΑΜΑΤΙΣΜΟΣ</a:t>
            </a:r>
            <a:r>
              <a:rPr lang="el-GR" sz="900" dirty="0">
                <a:solidFill>
                  <a:schemeClr val="bg1"/>
                </a:solidFill>
              </a:rPr>
              <a:t>, Ενότητα </a:t>
            </a:r>
            <a:r>
              <a:rPr lang="el-GR" sz="900" dirty="0" smtClean="0">
                <a:solidFill>
                  <a:schemeClr val="bg1"/>
                </a:solidFill>
              </a:rPr>
              <a:t>9, </a:t>
            </a:r>
            <a:r>
              <a:rPr lang="el-GR" sz="900" dirty="0">
                <a:solidFill>
                  <a:schemeClr val="bg1"/>
                </a:solidFill>
              </a:rPr>
              <a:t>ΤΜΗΜΑ ΤΕΧΝΟΛΟΓΩΝ ΓΕΩΠΟΝΩΝ, ΤΕΙ ΗΠΕΙΡΟΥ </a:t>
            </a:r>
            <a:r>
              <a:rPr lang="el-GR" sz="9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56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27860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dirty="0">
                <a:solidFill>
                  <a:schemeClr val="bg1"/>
                </a:solidFill>
              </a:rPr>
              <a:t>ΒΙΟΜΕΤΡΙΑ - ΓΕΩΡΓΙΚΟΣ ΠΕΙΡΑΜΑΤΙΣΜΟΣ</a:t>
            </a:r>
            <a:r>
              <a:rPr lang="el-GR" sz="900" dirty="0">
                <a:solidFill>
                  <a:schemeClr val="bg1"/>
                </a:solidFill>
              </a:rPr>
              <a:t>, Ενότητα </a:t>
            </a:r>
            <a:r>
              <a:rPr lang="el-GR" sz="900" dirty="0" smtClean="0">
                <a:solidFill>
                  <a:schemeClr val="bg1"/>
                </a:solidFill>
              </a:rPr>
              <a:t>9, </a:t>
            </a:r>
            <a:r>
              <a:rPr lang="el-GR" sz="900" dirty="0">
                <a:solidFill>
                  <a:schemeClr val="bg1"/>
                </a:solidFill>
              </a:rPr>
              <a:t>ΤΜΗΜΑ ΤΕΧΝΟΛΟΓΩΝ ΓΕΩΠΟΝΩΝ, ΤΕΙ ΗΠΕΙΡΟΥ </a:t>
            </a:r>
            <a:r>
              <a:rPr lang="el-GR" sz="9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57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Περιεχόμενα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Τυχαία μεταβλητή</a:t>
            </a:r>
          </a:p>
          <a:p>
            <a:r>
              <a:rPr lang="el-GR" sz="2800" dirty="0" smtClean="0"/>
              <a:t>Διακριτή τυχαία μεταβλητή</a:t>
            </a:r>
          </a:p>
          <a:p>
            <a:r>
              <a:rPr lang="el-GR" sz="2800" dirty="0" smtClean="0"/>
              <a:t>Συνεχής τυχαία μεταβλητή</a:t>
            </a:r>
          </a:p>
          <a:p>
            <a:r>
              <a:rPr lang="el-GR" altLang="el-GR" sz="2800" dirty="0"/>
              <a:t>Μέτρα θέσης και διασποράς μιας κατανομής </a:t>
            </a:r>
            <a:r>
              <a:rPr lang="el-GR" altLang="el-GR" sz="2800" dirty="0" smtClean="0"/>
              <a:t>πιθανοτήτων (Μέση τιμή, Διακύμανση, Τυπική Απόκλιση)</a:t>
            </a:r>
            <a:endParaRPr lang="el-GR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Ορισμός 1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altLang="el-GR" sz="2800" dirty="0"/>
              <a:t>Τυχαία μεταβλητή </a:t>
            </a:r>
            <a:r>
              <a:rPr lang="en-US" altLang="el-GR" sz="2800" dirty="0"/>
              <a:t> </a:t>
            </a:r>
            <a:r>
              <a:rPr lang="el-GR" altLang="el-GR" sz="2800" dirty="0"/>
              <a:t>είναι μια </a:t>
            </a:r>
            <a:r>
              <a:rPr lang="el-GR" altLang="el-GR" sz="2800" dirty="0" smtClean="0"/>
              <a:t>συνάρτηση</a:t>
            </a:r>
          </a:p>
          <a:p>
            <a:pPr marL="0" indent="0" algn="ctr">
              <a:buNone/>
            </a:pPr>
            <a:endParaRPr lang="el-GR" sz="2800" dirty="0"/>
          </a:p>
          <a:p>
            <a:pPr marL="0" indent="0">
              <a:buNone/>
            </a:pPr>
            <a:r>
              <a:rPr lang="el-GR" altLang="el-GR" sz="2800" dirty="0" smtClean="0"/>
              <a:t>η </a:t>
            </a:r>
            <a:r>
              <a:rPr lang="el-GR" altLang="el-GR" sz="2800" dirty="0"/>
              <a:t>οποία σε κάθε στοιχείο </a:t>
            </a:r>
            <a:r>
              <a:rPr lang="en-US" altLang="el-GR" sz="2800" dirty="0"/>
              <a:t>s </a:t>
            </a:r>
            <a:r>
              <a:rPr lang="el-GR" altLang="el-GR" sz="2800" dirty="0"/>
              <a:t>του δειγματικού χώρου </a:t>
            </a:r>
            <a:r>
              <a:rPr lang="en-US" altLang="el-GR" sz="2800" dirty="0"/>
              <a:t>S </a:t>
            </a:r>
            <a:r>
              <a:rPr lang="el-GR" altLang="el-GR" sz="2800" dirty="0"/>
              <a:t>αντιστοιχεί έναν (και μόνον έναν) πραγματικό αριθμό </a:t>
            </a:r>
            <a:r>
              <a:rPr lang="en-US" altLang="el-GR" sz="2800" dirty="0"/>
              <a:t>X(s)</a:t>
            </a:r>
            <a:endParaRPr lang="el-GR" altLang="el-GR" sz="2800" dirty="0"/>
          </a:p>
          <a:p>
            <a:endParaRPr lang="el-GR" sz="2800" dirty="0" smtClean="0"/>
          </a:p>
          <a:p>
            <a:pPr marL="0" indent="0">
              <a:buNone/>
            </a:pPr>
            <a:r>
              <a:rPr lang="el-GR" altLang="el-GR" sz="2800" dirty="0"/>
              <a:t>	</a:t>
            </a:r>
            <a:endParaRPr lang="el-GR" altLang="el-GR" sz="2800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02138657"/>
              </p:ext>
            </p:extLst>
          </p:nvPr>
        </p:nvGraphicFramePr>
        <p:xfrm>
          <a:off x="3275856" y="1921396"/>
          <a:ext cx="1856665" cy="5040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025" name="Εξίσωση" r:id="rId3" imgW="748975" imgH="203112" progId="Equation.3">
                  <p:embed/>
                </p:oleObj>
              </mc:Choice>
              <mc:Fallback>
                <p:oleObj name="Εξίσωση" r:id="rId3" imgW="748975" imgH="20311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5856" y="1921396"/>
                        <a:ext cx="1856665" cy="50405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37238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Ορισμός 2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sz="2800" dirty="0"/>
              <a:t>Τυχαία μεταβλητή (τ.μ.) είναι η μεταβλητή Χ που  στις τιμές της αντιστοιχούν </a:t>
            </a:r>
            <a:r>
              <a:rPr lang="el-GR" altLang="el-GR" sz="2800" dirty="0" smtClean="0"/>
              <a:t>πιθανότητες</a:t>
            </a:r>
            <a:endParaRPr lang="el-GR" altLang="el-GR" sz="2800" dirty="0"/>
          </a:p>
          <a:p>
            <a:r>
              <a:rPr lang="el-GR" altLang="el-GR" sz="2800" dirty="0" smtClean="0"/>
              <a:t>Οι </a:t>
            </a:r>
            <a:r>
              <a:rPr lang="el-GR" altLang="el-GR" sz="2800" dirty="0"/>
              <a:t>πιθανότητες συνδέονται με τις τιμές της Χ μόνον επειδή αυτές αντιστοιχούν σε </a:t>
            </a:r>
            <a:r>
              <a:rPr lang="el-GR" altLang="el-GR" sz="2800" dirty="0" smtClean="0"/>
              <a:t>ενδεχόμενα </a:t>
            </a:r>
            <a:endParaRPr lang="en-US" altLang="el-GR" sz="28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64968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Συμβολισμοί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sz="2800" dirty="0"/>
              <a:t>Η τυχαία </a:t>
            </a:r>
            <a:r>
              <a:rPr lang="el-GR" altLang="el-GR" sz="2800" dirty="0" smtClean="0"/>
              <a:t>μεταβλητή </a:t>
            </a:r>
            <a:r>
              <a:rPr lang="el-GR" altLang="el-GR" sz="2800" dirty="0" smtClean="0"/>
              <a:t>συμβολίζεται </a:t>
            </a:r>
            <a:r>
              <a:rPr lang="el-GR" altLang="el-GR" sz="2800" dirty="0" smtClean="0"/>
              <a:t>με </a:t>
            </a:r>
            <a:r>
              <a:rPr lang="el-GR" altLang="el-GR" sz="2800" dirty="0"/>
              <a:t>κεφαλαίο</a:t>
            </a:r>
          </a:p>
          <a:p>
            <a:r>
              <a:rPr lang="el-GR" altLang="el-GR" sz="2800" dirty="0"/>
              <a:t>Μια τιμή της με </a:t>
            </a:r>
            <a:r>
              <a:rPr lang="el-GR" altLang="el-GR" sz="2800" dirty="0" smtClean="0"/>
              <a:t>πεζό «η </a:t>
            </a:r>
            <a:r>
              <a:rPr lang="el-GR" altLang="el-GR" sz="2800" dirty="0"/>
              <a:t>τιμή </a:t>
            </a:r>
            <a:r>
              <a:rPr lang="en-US" altLang="el-GR" sz="2800" dirty="0"/>
              <a:t>x</a:t>
            </a:r>
            <a:r>
              <a:rPr lang="el-GR" altLang="el-GR" sz="2800" dirty="0"/>
              <a:t> της τ.μ. Χ</a:t>
            </a:r>
            <a:r>
              <a:rPr lang="el-GR" altLang="el-GR" sz="2800" dirty="0" smtClean="0"/>
              <a:t>»</a:t>
            </a:r>
            <a:endParaRPr lang="el-GR" altLang="el-GR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69372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Προσαρμοσμένη σχεδίαση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4490</TotalTime>
  <Words>1724</Words>
  <Application>Microsoft Office PowerPoint</Application>
  <PresentationFormat>Προβολή στην οθόνη (16:10)</PresentationFormat>
  <Paragraphs>269</Paragraphs>
  <Slides>58</Slides>
  <Notes>13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8</vt:i4>
      </vt:variant>
      <vt:variant>
        <vt:lpstr>Θέμα</vt:lpstr>
      </vt:variant>
      <vt:variant>
        <vt:i4>2</vt:i4>
      </vt:variant>
      <vt:variant>
        <vt:lpstr>Ενσωματωμένοι διακομιστές OLE</vt:lpstr>
      </vt:variant>
      <vt:variant>
        <vt:i4>4</vt:i4>
      </vt:variant>
      <vt:variant>
        <vt:lpstr>Τίτλοι διαφανειών</vt:lpstr>
      </vt:variant>
      <vt:variant>
        <vt:i4>58</vt:i4>
      </vt:variant>
    </vt:vector>
  </HeadingPairs>
  <TitlesOfParts>
    <vt:vector size="72" baseType="lpstr">
      <vt:lpstr>Arial Unicode MS</vt:lpstr>
      <vt:lpstr>Arial</vt:lpstr>
      <vt:lpstr>Arial Narrow</vt:lpstr>
      <vt:lpstr>Calibri</vt:lpstr>
      <vt:lpstr>Calibri Light</vt:lpstr>
      <vt:lpstr>Symbol</vt:lpstr>
      <vt:lpstr>Times New Roman</vt:lpstr>
      <vt:lpstr>Verdana</vt:lpstr>
      <vt:lpstr>Θέμα του Office</vt:lpstr>
      <vt:lpstr>Προσαρμοσμένη σχεδίαση</vt:lpstr>
      <vt:lpstr>Εξίσωση</vt:lpstr>
      <vt:lpstr>Microsoft Equation 3.0</vt:lpstr>
      <vt:lpstr>Equation</vt:lpstr>
      <vt:lpstr>Equation.DSMT4</vt:lpstr>
      <vt:lpstr>Βιομετρία - Γεωργικός Πειραματισμός</vt:lpstr>
      <vt:lpstr>Παρουσίαση του PowerPoint</vt:lpstr>
      <vt:lpstr>Άδειες Χρήσης</vt:lpstr>
      <vt:lpstr>Χρηματοδότηση</vt:lpstr>
      <vt:lpstr>Σκοποί  ενότητας</vt:lpstr>
      <vt:lpstr>Περιεχόμενα ενότητας</vt:lpstr>
      <vt:lpstr>Ορισμός 1</vt:lpstr>
      <vt:lpstr>Ορισμός 2</vt:lpstr>
      <vt:lpstr>Συμβολισμοί</vt:lpstr>
      <vt:lpstr>Διακριτή τυχαία μεταβλητή</vt:lpstr>
      <vt:lpstr>Παραδείγματα</vt:lpstr>
      <vt:lpstr>Κατανομή πιθανοτήτων διακριτής τυχαίας μεταβλητής</vt:lpstr>
      <vt:lpstr>Κατανομή πιθανοτήτων διακριτής τυχαίας μεταβλητής (2)</vt:lpstr>
      <vt:lpstr>Κατανομή πιθανοτήτων διακριτής τυχαίας μεταβλητής (3)</vt:lpstr>
      <vt:lpstr>Κατανομή πιθανοτήτων διακριτής τυχαίας μεταβλητής (4)</vt:lpstr>
      <vt:lpstr>Κατανομή πιθανοτήτων διακριτής τυχαίας μεταβλητής (5)</vt:lpstr>
      <vt:lpstr>Κατανομή πιθανοτήτων διακριτής τυχαίας μεταβλητής (6)</vt:lpstr>
      <vt:lpstr>Παράδειγμα 1</vt:lpstr>
      <vt:lpstr>Παράδειγμα 1 (2)</vt:lpstr>
      <vt:lpstr>Παράδειγμα 1 (3)</vt:lpstr>
      <vt:lpstr>Παράδειγμα 1 (4)</vt:lpstr>
      <vt:lpstr>Αθροιστική συνάρτηση πιθανότητας ή αθροιστική κατανομή πιθανοτήτων </vt:lpstr>
      <vt:lpstr>Η συνεχής τυχαία μεταβλητή</vt:lpstr>
      <vt:lpstr>Η συνεχής τυχαία μεταβλητή (2)</vt:lpstr>
      <vt:lpstr>Η συνεχής τυχαία μεταβλητή (3)</vt:lpstr>
      <vt:lpstr>Συνάρτηση πυκνότητας πιθανότητας</vt:lpstr>
      <vt:lpstr>Συνάρτηση πυκνότητας πιθανότητας (2)</vt:lpstr>
      <vt:lpstr>Αθροιστική συνάρτηση πιθανότητας</vt:lpstr>
      <vt:lpstr>Αθροιστική συνάρτηση πιθανότητας (2)</vt:lpstr>
      <vt:lpstr>Χρήσιμη ορολογία</vt:lpstr>
      <vt:lpstr>Εμπειρική κατανομή</vt:lpstr>
      <vt:lpstr>Παράδειγμα 2</vt:lpstr>
      <vt:lpstr>Παράδειγμα 2 (2)</vt:lpstr>
      <vt:lpstr>Παράδειγμα 2 (3)</vt:lpstr>
      <vt:lpstr>Μέτρα θέσης και διασποράς μιας κατανομής πιθανοτήτων</vt:lpstr>
      <vt:lpstr>Μέση ή αναμενόμενη τιμή μιας τ.μ. Χ</vt:lpstr>
      <vt:lpstr>Παράδειγμα 3</vt:lpstr>
      <vt:lpstr>Παράδειγμα 3 (2)</vt:lpstr>
      <vt:lpstr>Παράδειγμα 3 (3)</vt:lpstr>
      <vt:lpstr>Παράδειγμα 3 (4)</vt:lpstr>
      <vt:lpstr>Ιδιότητες της Μέσης Τιμής μιας τ.μ. Χ</vt:lpstr>
      <vt:lpstr>Ιδιότητες της Μέσης Τιμής μιας τ.μ. Χ (2)</vt:lpstr>
      <vt:lpstr>Διακύμανση μιας τυχαίας μεταβλητής</vt:lpstr>
      <vt:lpstr>Διακύμανση μιας τυχαίας μεταβλητής (2)</vt:lpstr>
      <vt:lpstr>Τυπική απόκλιση</vt:lpstr>
      <vt:lpstr>Παράδειγμα 4</vt:lpstr>
      <vt:lpstr>Παράδειγμα 4 (2)</vt:lpstr>
      <vt:lpstr>Παράδειγμα 4 (4)</vt:lpstr>
      <vt:lpstr>Παράδειγμα 4 (5)</vt:lpstr>
      <vt:lpstr>Ιδιότητες της διακύμανσης</vt:lpstr>
      <vt:lpstr>Ιδιότητες της διακύμανσης (2)</vt:lpstr>
      <vt:lpstr>Βιβλιογραφία</vt:lpstr>
      <vt:lpstr>Σημείωμα Αναφοράς</vt:lpstr>
      <vt:lpstr>Σημείωμα Αδειοδότησης</vt:lpstr>
      <vt:lpstr>Παρουσίαση του PowerPoint</vt:lpstr>
      <vt:lpstr>Παρουσίαση του PowerPoint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dimitris</cp:lastModifiedBy>
  <cp:revision>1470</cp:revision>
  <dcterms:created xsi:type="dcterms:W3CDTF">2012-09-06T09:03:05Z</dcterms:created>
  <dcterms:modified xsi:type="dcterms:W3CDTF">2015-12-11T12:58:15Z</dcterms:modified>
</cp:coreProperties>
</file>