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9" r:id="rId3"/>
    <p:sldId id="257" r:id="rId4"/>
    <p:sldId id="259" r:id="rId5"/>
    <p:sldId id="421" r:id="rId6"/>
    <p:sldId id="422" r:id="rId7"/>
    <p:sldId id="423" r:id="rId8"/>
    <p:sldId id="424" r:id="rId9"/>
    <p:sldId id="425" r:id="rId10"/>
    <p:sldId id="426" r:id="rId11"/>
    <p:sldId id="427" r:id="rId12"/>
    <p:sldId id="428" r:id="rId13"/>
    <p:sldId id="429" r:id="rId14"/>
    <p:sldId id="430" r:id="rId15"/>
    <p:sldId id="431" r:id="rId16"/>
    <p:sldId id="432" r:id="rId17"/>
    <p:sldId id="433" r:id="rId18"/>
    <p:sldId id="434" r:id="rId19"/>
    <p:sldId id="435" r:id="rId20"/>
    <p:sldId id="436" r:id="rId21"/>
    <p:sldId id="437" r:id="rId22"/>
    <p:sldId id="438" r:id="rId23"/>
    <p:sldId id="439" r:id="rId24"/>
    <p:sldId id="440" r:id="rId25"/>
    <p:sldId id="441" r:id="rId26"/>
    <p:sldId id="442" r:id="rId27"/>
    <p:sldId id="443" r:id="rId28"/>
    <p:sldId id="391" r:id="rId29"/>
    <p:sldId id="291" r:id="rId30"/>
    <p:sldId id="292" r:id="rId31"/>
    <p:sldId id="293" r:id="rId32"/>
    <p:sldId id="280" r:id="rId33"/>
  </p:sldIdLst>
  <p:sldSz cx="9144000" cy="5715000" type="screen16x10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7.xml"/><Relationship Id="rId18" Type="http://schemas.openxmlformats.org/officeDocument/2006/relationships/slide" Target="slides/slide22.xml"/><Relationship Id="rId3" Type="http://schemas.openxmlformats.org/officeDocument/2006/relationships/slide" Target="slides/slide7.xml"/><Relationship Id="rId7" Type="http://schemas.openxmlformats.org/officeDocument/2006/relationships/slide" Target="slides/slide11.xml"/><Relationship Id="rId12" Type="http://schemas.openxmlformats.org/officeDocument/2006/relationships/slide" Target="slides/slide16.xml"/><Relationship Id="rId17" Type="http://schemas.openxmlformats.org/officeDocument/2006/relationships/slide" Target="slides/slide21.xml"/><Relationship Id="rId2" Type="http://schemas.openxmlformats.org/officeDocument/2006/relationships/slide" Target="slides/slide6.xml"/><Relationship Id="rId16" Type="http://schemas.openxmlformats.org/officeDocument/2006/relationships/slide" Target="slides/slide20.xml"/><Relationship Id="rId1" Type="http://schemas.openxmlformats.org/officeDocument/2006/relationships/slide" Target="slides/slide5.xml"/><Relationship Id="rId6" Type="http://schemas.openxmlformats.org/officeDocument/2006/relationships/slide" Target="slides/slide10.xml"/><Relationship Id="rId11" Type="http://schemas.openxmlformats.org/officeDocument/2006/relationships/slide" Target="slides/slide15.xml"/><Relationship Id="rId5" Type="http://schemas.openxmlformats.org/officeDocument/2006/relationships/slide" Target="slides/slide9.xml"/><Relationship Id="rId15" Type="http://schemas.openxmlformats.org/officeDocument/2006/relationships/slide" Target="slides/slide19.xml"/><Relationship Id="rId10" Type="http://schemas.openxmlformats.org/officeDocument/2006/relationships/slide" Target="slides/slide14.xml"/><Relationship Id="rId19" Type="http://schemas.openxmlformats.org/officeDocument/2006/relationships/slide" Target="slides/slide23.xml"/><Relationship Id="rId4" Type="http://schemas.openxmlformats.org/officeDocument/2006/relationships/slide" Target="slides/slide8.xml"/><Relationship Id="rId9" Type="http://schemas.openxmlformats.org/officeDocument/2006/relationships/slide" Target="slides/slide13.xml"/><Relationship Id="rId14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43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31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31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14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44</a:t>
            </a: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42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42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655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45</a:t>
            </a:r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52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52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709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46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62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62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338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47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72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72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130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77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38</a:t>
            </a:r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80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880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448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39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90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890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29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40</a:t>
            </a: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01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01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54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41</a:t>
            </a: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11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11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21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l-GR" sz="1200"/>
              <a:t>42</a:t>
            </a:r>
          </a:p>
        </p:txBody>
      </p:sp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21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21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6913" y="692150"/>
            <a:ext cx="5464175" cy="3416300"/>
          </a:xfrm>
          <a:ln cap="flat"/>
        </p:spPr>
      </p:sp>
      <p:sp>
        <p:nvSpPr>
          <p:cNvPr id="921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l-G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22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3014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–Δομή και Λειτουργία της CPU</a:t>
            </a:r>
            <a:r>
              <a:rPr lang="el-GR" sz="1000" b="1" baseline="-25000" dirty="0" smtClean="0">
                <a:solidFill>
                  <a:schemeClr val="bg1"/>
                </a:solidFill>
              </a:rPr>
              <a:t>2/2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</a:t>
            </a:r>
            <a:r>
              <a:rPr lang="el-GR" sz="2800" dirty="0" smtClean="0"/>
              <a:t>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Δομή και Λειτουργία της </a:t>
            </a:r>
            <a:r>
              <a:rPr lang="el-GR" sz="2800" b="1" dirty="0" smtClean="0"/>
              <a:t>CPU</a:t>
            </a:r>
            <a:r>
              <a:rPr lang="el-GR" sz="2800" b="1" baseline="-25000" dirty="0" smtClean="0"/>
              <a:t>2/2</a:t>
            </a:r>
            <a:endParaRPr lang="el-GR" sz="2800" b="1" baseline="-25000" dirty="0"/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667" y="508000"/>
            <a:ext cx="6836833" cy="698500"/>
          </a:xfrm>
        </p:spPr>
        <p:txBody>
          <a:bodyPr>
            <a:noAutofit/>
          </a:bodyPr>
          <a:lstStyle/>
          <a:p>
            <a:pPr algn="l"/>
            <a:r>
              <a:rPr lang="el-GR" altLang="el-GR" sz="3200" dirty="0" smtClean="0"/>
              <a:t>Εναλλακτική </a:t>
            </a:r>
            <a:br>
              <a:rPr lang="el-GR" altLang="el-GR" sz="3200" dirty="0" smtClean="0"/>
            </a:br>
            <a:r>
              <a:rPr lang="el-GR" altLang="el-GR" sz="3200" dirty="0" smtClean="0"/>
              <a:t>Απεικόνιση</a:t>
            </a:r>
            <a:br>
              <a:rPr lang="el-GR" altLang="el-GR" sz="3200" dirty="0" smtClean="0"/>
            </a:br>
            <a:r>
              <a:rPr lang="el-GR" altLang="el-GR" sz="3200" dirty="0" smtClean="0"/>
              <a:t>Σωλήνωσης</a:t>
            </a:r>
            <a:endParaRPr lang="en-GB" altLang="el-GR" sz="3200" dirty="0" smtClean="0"/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t="5495" r="7820" b="7666"/>
          <a:stretch>
            <a:fillRect/>
          </a:stretch>
        </p:blipFill>
        <p:spPr bwMode="auto">
          <a:xfrm>
            <a:off x="3995936" y="337220"/>
            <a:ext cx="4176000" cy="52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796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altLang="el-GR" sz="3600" dirty="0" smtClean="0"/>
              <a:t>Βελτίωση στην απόδοση </a:t>
            </a:r>
            <a:r>
              <a:rPr lang="en-US" altLang="el-GR" sz="3600" dirty="0" smtClean="0"/>
              <a:t/>
            </a:r>
            <a:br>
              <a:rPr lang="en-US" altLang="el-GR" sz="3600" dirty="0" smtClean="0"/>
            </a:br>
            <a:r>
              <a:rPr lang="el-GR" altLang="el-GR" sz="3600" dirty="0" smtClean="0"/>
              <a:t>με Σωλήνωση</a:t>
            </a:r>
            <a:endParaRPr lang="en-GB" altLang="el-GR" sz="3600" dirty="0" smtClean="0"/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7" t="4471" r="10632" b="12059"/>
          <a:stretch>
            <a:fillRect/>
          </a:stretch>
        </p:blipFill>
        <p:spPr bwMode="auto">
          <a:xfrm>
            <a:off x="4932040" y="337220"/>
            <a:ext cx="3917451" cy="52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05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Χειρισμός διακλαδώσεων</a:t>
            </a:r>
            <a:endParaRPr lang="en-US" altLang="el-GR" dirty="0" smtClean="0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Πολλές συνεχείς ροές</a:t>
            </a:r>
            <a:endParaRPr lang="en-US" altLang="el-GR" sz="2800" dirty="0" smtClean="0"/>
          </a:p>
          <a:p>
            <a:r>
              <a:rPr lang="el-GR" altLang="el-GR" sz="2800" dirty="0" smtClean="0"/>
              <a:t>Προ – προσαγωγή στόχου διακλάδωσης</a:t>
            </a:r>
            <a:endParaRPr lang="en-US" altLang="el-GR" sz="2800" dirty="0" smtClean="0"/>
          </a:p>
          <a:p>
            <a:r>
              <a:rPr lang="el-GR" altLang="el-GR" sz="2800" dirty="0" smtClean="0"/>
              <a:t>Προσωρινή μνήμη βρόχου</a:t>
            </a:r>
            <a:endParaRPr lang="en-US" altLang="el-GR" sz="2800" dirty="0" smtClean="0"/>
          </a:p>
          <a:p>
            <a:r>
              <a:rPr lang="el-GR" altLang="el-GR" sz="2800" dirty="0" smtClean="0"/>
              <a:t>Πρόβλεψη διακλάδωσης</a:t>
            </a:r>
            <a:endParaRPr lang="en-US" altLang="el-GR" sz="2800" dirty="0" smtClean="0"/>
          </a:p>
          <a:p>
            <a:r>
              <a:rPr lang="el-GR" altLang="el-GR" sz="2800" dirty="0" smtClean="0"/>
              <a:t>Καθυστερημένη διακλάδωση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835948222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Πολλές συνεχείς ροές</a:t>
            </a:r>
            <a:endParaRPr lang="en-US" altLang="el-GR" dirty="0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400" dirty="0" smtClean="0"/>
              <a:t>Διαθέτουμε δύο σωληνώσεις</a:t>
            </a:r>
            <a:endParaRPr lang="en-US" altLang="el-GR" sz="2400" dirty="0" smtClean="0"/>
          </a:p>
          <a:p>
            <a:r>
              <a:rPr lang="el-GR" altLang="el-GR" sz="2400" dirty="0" smtClean="0"/>
              <a:t>Προ – προσαγωγή κάθε διακλάδωσης σε ξεχωριστή Σωλήνωση</a:t>
            </a:r>
            <a:endParaRPr lang="en-US" altLang="el-GR" sz="2400" dirty="0" smtClean="0"/>
          </a:p>
          <a:p>
            <a:r>
              <a:rPr lang="el-GR" altLang="el-GR" sz="2400" dirty="0" smtClean="0"/>
              <a:t>Χρήση κατάλληλης σωλήνωσης</a:t>
            </a:r>
            <a:endParaRPr lang="en-US" altLang="el-GR" sz="2400" dirty="0" smtClean="0"/>
          </a:p>
          <a:p>
            <a:endParaRPr lang="en-US" altLang="el-GR" sz="2400" dirty="0" smtClean="0"/>
          </a:p>
          <a:p>
            <a:r>
              <a:rPr lang="el-GR" altLang="el-GR" sz="2400" dirty="0" smtClean="0"/>
              <a:t>Οδηγεί σε καθυστερήσεις διεκδίκησης για δίαυλο και </a:t>
            </a:r>
            <a:r>
              <a:rPr lang="el-GR" altLang="el-GR" sz="2400" dirty="0" err="1" smtClean="0"/>
              <a:t>καταχωρητές</a:t>
            </a:r>
            <a:endParaRPr lang="en-US" altLang="el-GR" sz="2400" dirty="0" smtClean="0"/>
          </a:p>
          <a:p>
            <a:r>
              <a:rPr lang="el-GR" altLang="el-GR" sz="2400" dirty="0" smtClean="0"/>
              <a:t>Πολλαπλές διακλαδώσεις απαιτούν την δημιουργία νέων συνεχών ροών</a:t>
            </a:r>
            <a:endParaRPr lang="en-US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805225045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 fontScale="90000"/>
          </a:bodyPr>
          <a:lstStyle/>
          <a:p>
            <a:r>
              <a:rPr lang="el-GR" altLang="el-GR" dirty="0" smtClean="0"/>
              <a:t>Προ – προσαγωγή στόχου διακλάδωσης</a:t>
            </a:r>
            <a:endParaRPr lang="en-US" altLang="el-GR" dirty="0" smtClean="0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Ο στόχος της διακλάδωσης προ – προσάγεται μαζί με τις εντολές που ακολουθούν την διακλάδωση</a:t>
            </a:r>
            <a:endParaRPr lang="en-US" altLang="el-GR" sz="2800" dirty="0" smtClean="0"/>
          </a:p>
          <a:p>
            <a:r>
              <a:rPr lang="el-GR" altLang="el-GR" sz="2800" dirty="0" smtClean="0"/>
              <a:t>Ο στόχος διατηρείται μέχρι να εκτελεστεί η διακλάδωση</a:t>
            </a:r>
            <a:endParaRPr lang="en-US" altLang="el-GR" sz="2800" dirty="0" smtClean="0"/>
          </a:p>
          <a:p>
            <a:r>
              <a:rPr lang="el-GR" altLang="el-GR" sz="2800" dirty="0" smtClean="0"/>
              <a:t>Χρησιμοποιείται από τον</a:t>
            </a:r>
            <a:r>
              <a:rPr lang="en-US" altLang="el-GR" sz="2800" dirty="0" smtClean="0"/>
              <a:t> IBM 360/91</a:t>
            </a:r>
          </a:p>
        </p:txBody>
      </p:sp>
    </p:spTree>
    <p:extLst>
      <p:ext uri="{BB962C8B-B14F-4D97-AF65-F5344CB8AC3E}">
        <p14:creationId xmlns:p14="http://schemas.microsoft.com/office/powerpoint/2010/main" val="3096577300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Προσωρινή μνήμη βρόχου</a:t>
            </a:r>
            <a:endParaRPr lang="en-US" altLang="el-GR" dirty="0" smtClean="0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600" dirty="0" smtClean="0"/>
              <a:t>Πολύ γρήγορη μνήμη</a:t>
            </a:r>
            <a:endParaRPr lang="en-US" altLang="el-GR" sz="2600" dirty="0" smtClean="0"/>
          </a:p>
          <a:p>
            <a:r>
              <a:rPr lang="el-GR" altLang="el-GR" sz="2600" dirty="0" smtClean="0"/>
              <a:t>Συντηρείται από το στάδιο προσκόμισης της σωλήνωσης</a:t>
            </a:r>
            <a:endParaRPr lang="en-US" altLang="el-GR" sz="2600" dirty="0" smtClean="0"/>
          </a:p>
          <a:p>
            <a:r>
              <a:rPr lang="el-GR" altLang="el-GR" sz="2600" dirty="0" smtClean="0"/>
              <a:t>Γίνεται έλεγχος της προσωρινής μνήμης πριν την προσαγωγή εντολών από την μνήμη</a:t>
            </a:r>
            <a:endParaRPr lang="en-US" altLang="el-GR" sz="2600" dirty="0" smtClean="0"/>
          </a:p>
          <a:p>
            <a:r>
              <a:rPr lang="el-GR" altLang="el-GR" sz="2600" dirty="0" smtClean="0"/>
              <a:t>Πολύ καλή τεχνική για μικρούς βρόχους ή υπερπηδήσεις</a:t>
            </a:r>
            <a:r>
              <a:rPr lang="en-US" altLang="el-GR" sz="2600" dirty="0" smtClean="0"/>
              <a:t> </a:t>
            </a:r>
          </a:p>
          <a:p>
            <a:r>
              <a:rPr lang="el-GR" altLang="el-GR" sz="2600" dirty="0" smtClean="0"/>
              <a:t>Όπως η</a:t>
            </a:r>
            <a:r>
              <a:rPr lang="en-US" altLang="el-GR" sz="2600" dirty="0" smtClean="0"/>
              <a:t> cache</a:t>
            </a:r>
          </a:p>
          <a:p>
            <a:r>
              <a:rPr lang="el-GR" altLang="el-GR" sz="2600" dirty="0" smtClean="0"/>
              <a:t>Χρησιμοποιείται από τον</a:t>
            </a:r>
            <a:r>
              <a:rPr lang="en-US" altLang="el-GR" sz="2600" dirty="0" smtClean="0"/>
              <a:t> CRAY-1</a:t>
            </a:r>
          </a:p>
        </p:txBody>
      </p:sp>
    </p:spTree>
    <p:extLst>
      <p:ext uri="{BB962C8B-B14F-4D97-AF65-F5344CB8AC3E}">
        <p14:creationId xmlns:p14="http://schemas.microsoft.com/office/powerpoint/2010/main" val="379610631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Διάγραμμα προσωρινής </a:t>
            </a:r>
            <a:r>
              <a:rPr lang="en-US" altLang="el-GR" dirty="0" smtClean="0"/>
              <a:t/>
            </a:r>
            <a:br>
              <a:rPr lang="en-US" altLang="el-GR" dirty="0" smtClean="0"/>
            </a:br>
            <a:r>
              <a:rPr lang="el-GR" altLang="el-GR" dirty="0" smtClean="0"/>
              <a:t>μνήμης βρόχου</a:t>
            </a:r>
            <a:endParaRPr lang="en-GB" altLang="el-GR" dirty="0" smtClean="0"/>
          </a:p>
        </p:txBody>
      </p:sp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4" t="22864" r="14177" b="47829"/>
          <a:stretch>
            <a:fillRect/>
          </a:stretch>
        </p:blipFill>
        <p:spPr bwMode="auto">
          <a:xfrm>
            <a:off x="1778000" y="1561356"/>
            <a:ext cx="5588000" cy="314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505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Πρόβλεψη διακλάδωσης</a:t>
            </a:r>
            <a:r>
              <a:rPr lang="en-US" altLang="el-GR" baseline="-25000" dirty="0" smtClean="0"/>
              <a:t>1/3</a:t>
            </a:r>
            <a:endParaRPr lang="en-US" altLang="el-GR" dirty="0" smtClean="0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400" dirty="0" smtClean="0"/>
              <a:t>Πρόβλεψη: δεν γίνεται ποτέ</a:t>
            </a:r>
            <a:endParaRPr lang="en-US" altLang="el-GR" sz="24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Θεωρεί ότι δεν θα συμβεί υπερπήδηση 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Πάντα προσκομίζει την επόμενη εντολή</a:t>
            </a:r>
            <a:r>
              <a:rPr lang="en-US" altLang="el-GR" sz="2000" dirty="0" smtClean="0"/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sz="2000" dirty="0" smtClean="0"/>
              <a:t>68020 &amp; VAX 11/780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Ο </a:t>
            </a:r>
            <a:r>
              <a:rPr lang="en-US" altLang="el-GR" sz="2000" dirty="0" smtClean="0"/>
              <a:t>VAX </a:t>
            </a:r>
            <a:r>
              <a:rPr lang="el-GR" altLang="el-GR" sz="2000" dirty="0" smtClean="0"/>
              <a:t>δεν θα προχωρούσε σε προ – προσαγωγή μετά από διακλάδωση αν </a:t>
            </a:r>
            <a:r>
              <a:rPr lang="el-GR" altLang="el-GR" sz="2000" dirty="0" err="1" smtClean="0"/>
              <a:t>προέκυπτε</a:t>
            </a:r>
            <a:r>
              <a:rPr lang="el-GR" altLang="el-GR" sz="2000" dirty="0" smtClean="0"/>
              <a:t> σφάλμα σελίδας </a:t>
            </a:r>
            <a:r>
              <a:rPr lang="en-US" altLang="el-GR" sz="2000" dirty="0" smtClean="0"/>
              <a:t> (O/S v CPU design)</a:t>
            </a:r>
          </a:p>
          <a:p>
            <a:r>
              <a:rPr lang="el-GR" altLang="el-GR" sz="2400" dirty="0" smtClean="0"/>
              <a:t>Πρόβλεψη: Γίνεται πάντοτε</a:t>
            </a:r>
            <a:endParaRPr lang="en-US" altLang="el-GR" sz="24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Θεωρεί ότι θα συμβεί υπερπήδηση</a:t>
            </a:r>
            <a:endParaRPr lang="en-US" altLang="el-GR" sz="20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000" dirty="0" smtClean="0"/>
              <a:t>Πάντα προσκομίζει την εντολή στόχο</a:t>
            </a:r>
            <a:endParaRPr lang="en-US" altLang="el-GR" sz="2000" dirty="0" smtClean="0"/>
          </a:p>
          <a:p>
            <a:pPr>
              <a:buFont typeface="Monotype Sorts" pitchFamily="2" charset="2"/>
              <a:buChar char="y"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1130032003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Πρόβλεψη διακλάδωση</a:t>
            </a:r>
            <a:r>
              <a:rPr lang="en-US" altLang="el-GR" baseline="-25000" dirty="0" smtClean="0"/>
              <a:t>2/3</a:t>
            </a:r>
            <a:endParaRPr lang="en-US" altLang="el-GR" dirty="0" smtClean="0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600" dirty="0" smtClean="0"/>
              <a:t>Πρόβλεψη:</a:t>
            </a:r>
            <a:r>
              <a:rPr lang="en-US" altLang="el-GR" sz="2600" dirty="0" smtClean="0"/>
              <a:t> </a:t>
            </a:r>
            <a:r>
              <a:rPr lang="el-GR" altLang="el-GR" sz="2600" dirty="0" smtClean="0"/>
              <a:t>με τον</a:t>
            </a:r>
            <a:r>
              <a:rPr lang="en-US" altLang="el-GR" sz="2600" dirty="0" smtClean="0"/>
              <a:t> </a:t>
            </a:r>
            <a:r>
              <a:rPr lang="en-US" altLang="el-GR" sz="2600" dirty="0" err="1" smtClean="0"/>
              <a:t>Opcode</a:t>
            </a:r>
            <a:endParaRPr lang="en-US" altLang="el-GR" sz="26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600" dirty="0" smtClean="0"/>
              <a:t>Μερικές εντολές είναι περισσότερο πιθανό να προκαλέσουν υπερπήδηση από κάποιες άλλες </a:t>
            </a:r>
            <a:endParaRPr lang="en-US" altLang="el-GR" sz="26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600" dirty="0" smtClean="0"/>
              <a:t>Μπορεί να έχει ως</a:t>
            </a:r>
            <a:r>
              <a:rPr lang="en-US" altLang="el-GR" sz="2600" dirty="0" smtClean="0"/>
              <a:t> 75% </a:t>
            </a:r>
            <a:r>
              <a:rPr lang="el-GR" altLang="el-GR" sz="2600" dirty="0" smtClean="0"/>
              <a:t>επιτυχία</a:t>
            </a:r>
            <a:endParaRPr lang="en-US" altLang="el-GR" sz="2600" dirty="0" smtClean="0"/>
          </a:p>
          <a:p>
            <a:r>
              <a:rPr lang="el-GR" altLang="el-GR" sz="2600" dirty="0" smtClean="0"/>
              <a:t>Πραγματοποίηση</a:t>
            </a:r>
            <a:r>
              <a:rPr lang="en-US" altLang="el-GR" sz="2600" dirty="0" smtClean="0"/>
              <a:t>/</a:t>
            </a:r>
            <a:r>
              <a:rPr lang="el-GR" altLang="el-GR" sz="2600" dirty="0" smtClean="0"/>
              <a:t> μη πραγματοποίηση μεταγωγής</a:t>
            </a:r>
            <a:endParaRPr lang="en-US" altLang="el-GR" sz="26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600" dirty="0" smtClean="0"/>
              <a:t>Βασίζεται στο ιστορικό</a:t>
            </a:r>
            <a:endParaRPr lang="en-US" altLang="el-GR" sz="26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sz="2600" dirty="0" smtClean="0"/>
              <a:t>Καλή τεχνική για βρόχους</a:t>
            </a:r>
            <a:endParaRPr lang="en-US" altLang="el-GR" sz="2600" dirty="0" smtClean="0"/>
          </a:p>
          <a:p>
            <a:pPr>
              <a:buFont typeface="Monotype Sorts" pitchFamily="2" charset="2"/>
              <a:buChar char="y"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1926829223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Πρόβλεψη διακλάδωσης</a:t>
            </a:r>
            <a:r>
              <a:rPr lang="en-US" altLang="el-GR" baseline="-25000" dirty="0" smtClean="0"/>
              <a:t>3/3</a:t>
            </a:r>
            <a:endParaRPr lang="en-US" altLang="el-GR" dirty="0" smtClean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rmAutofit/>
          </a:bodyPr>
          <a:lstStyle/>
          <a:p>
            <a:r>
              <a:rPr lang="el-GR" altLang="el-GR" sz="2800" dirty="0" smtClean="0"/>
              <a:t>Καθυστερημένη διακλάδωση</a:t>
            </a:r>
            <a:endParaRPr lang="en-US" altLang="el-GR" sz="2800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Δεν εκτελείται η διακλάδωση όσο δεν είναι απαραίτητο </a:t>
            </a:r>
            <a:endParaRPr lang="en-US" altLang="el-G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err="1" smtClean="0"/>
              <a:t>Επαναδιάταξη</a:t>
            </a:r>
            <a:r>
              <a:rPr lang="el-GR" altLang="el-GR" dirty="0" smtClean="0"/>
              <a:t> εντολών</a:t>
            </a:r>
            <a:endParaRPr lang="en-US" altLang="el-GR" dirty="0" smtClean="0"/>
          </a:p>
          <a:p>
            <a:pPr>
              <a:buFont typeface="Monotype Sorts" pitchFamily="2" charset="2"/>
              <a:buChar char="y"/>
            </a:pP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1062143195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280920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</a:t>
            </a:r>
            <a:r>
              <a:rPr lang="el-GR" sz="2800" b="1" dirty="0" smtClean="0"/>
              <a:t>2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Δομή και Λειτουργία της CPU</a:t>
            </a:r>
            <a:r>
              <a:rPr lang="el-GR" sz="2800" baseline="-25000" dirty="0"/>
              <a:t>2/2</a:t>
            </a:r>
            <a:endParaRPr lang="en-US" sz="2800" baseline="-25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l-GR" altLang="el-GR" sz="2800" dirty="0" smtClean="0"/>
              <a:t>Γράφημα ροής για την </a:t>
            </a:r>
            <a:r>
              <a:rPr lang="en-US" altLang="el-GR" sz="2800" dirty="0" smtClean="0"/>
              <a:t/>
            </a:r>
            <a:br>
              <a:rPr lang="en-US" altLang="el-GR" sz="2800" dirty="0" smtClean="0"/>
            </a:br>
            <a:r>
              <a:rPr lang="el-GR" altLang="el-GR" sz="2800" dirty="0" smtClean="0"/>
              <a:t>πρόβλεψη διακλάδωσης</a:t>
            </a:r>
            <a:endParaRPr lang="en-GB" altLang="el-GR" sz="2800" dirty="0" smtClean="0"/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0" t="7666" r="21881" b="25034"/>
          <a:stretch>
            <a:fillRect/>
          </a:stretch>
        </p:blipFill>
        <p:spPr bwMode="auto">
          <a:xfrm>
            <a:off x="4550628" y="337220"/>
            <a:ext cx="3788851" cy="52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01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4000" dirty="0" smtClean="0"/>
              <a:t>Διάγραμμα κατάστασης για πρόβλεψη διακλάδωσης</a:t>
            </a:r>
            <a:r>
              <a:rPr lang="en-US" altLang="el-GR" sz="4000" dirty="0" smtClean="0"/>
              <a:t> </a:t>
            </a:r>
          </a:p>
        </p:txBody>
      </p:sp>
      <p:pic>
        <p:nvPicPr>
          <p:cNvPr id="5017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13"/>
          <a:stretch>
            <a:fillRect/>
          </a:stretch>
        </p:blipFill>
        <p:spPr bwMode="auto">
          <a:xfrm>
            <a:off x="1651000" y="1489348"/>
            <a:ext cx="5842000" cy="394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123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l-GR" altLang="el-GR" sz="3600" dirty="0" smtClean="0"/>
              <a:t>Χειρισμός </a:t>
            </a:r>
            <a:br>
              <a:rPr lang="el-GR" altLang="el-GR" sz="3600" dirty="0" smtClean="0"/>
            </a:br>
            <a:r>
              <a:rPr lang="el-GR" altLang="el-GR" sz="3600" dirty="0" smtClean="0"/>
              <a:t>διακλαδώσεων</a:t>
            </a:r>
            <a:endParaRPr lang="en-GB" altLang="el-GR" sz="3600" dirty="0" smtClean="0"/>
          </a:p>
        </p:txBody>
      </p:sp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9" t="6581" r="10632" b="18521"/>
          <a:stretch>
            <a:fillRect/>
          </a:stretch>
        </p:blipFill>
        <p:spPr bwMode="auto">
          <a:xfrm>
            <a:off x="4355976" y="337220"/>
            <a:ext cx="3782088" cy="52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9531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 smtClean="0"/>
              <a:t>Intel 80486 Pipelining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016000"/>
            <a:ext cx="6815667" cy="4699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sz="1500" b="1" dirty="0"/>
              <a:t>Προσκόμιση</a:t>
            </a:r>
            <a:endParaRPr lang="en-GB" altLang="el-GR" sz="15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Από</a:t>
            </a:r>
            <a:r>
              <a:rPr lang="en-GB" altLang="el-GR" sz="1333" dirty="0"/>
              <a:t> cache </a:t>
            </a:r>
            <a:r>
              <a:rPr lang="el-GR" altLang="el-GR" sz="1333" dirty="0"/>
              <a:t>ή εξωτερική μνήμη</a:t>
            </a:r>
            <a:endParaRPr lang="en-GB" altLang="el-GR" sz="1333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Εισαγωγή σε ένα από τις δύο </a:t>
            </a:r>
            <a:r>
              <a:rPr lang="en-GB" altLang="el-GR" sz="1333" dirty="0"/>
              <a:t>6-byte </a:t>
            </a:r>
            <a:r>
              <a:rPr lang="el-GR" altLang="el-GR" sz="1333" dirty="0"/>
              <a:t>προσωρινές μνήμες προ - προσαγωγής</a:t>
            </a:r>
            <a:endParaRPr lang="en-GB" altLang="el-GR" sz="1333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Γέμισε την προσωρινή αποθήκευση με νέα δεδομένα μόλις τα προηγούμενα χρησιμοποιηθούν</a:t>
            </a:r>
            <a:endParaRPr lang="en-GB" altLang="el-GR" sz="1333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Ένας μέσος όρος 5 εντολών προσκομίζεται σε κάθε φόρτωση</a:t>
            </a:r>
            <a:endParaRPr lang="en-GB" altLang="el-GR" sz="1333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Ανεξάρτητα από τα άλλα στάδια ο  χώρος προσωρινής αποθήκευσης διατηρείται  πάντα «γεμάτος»</a:t>
            </a:r>
            <a:endParaRPr lang="en-GB" altLang="el-GR" sz="1333" dirty="0"/>
          </a:p>
          <a:p>
            <a:pPr>
              <a:lnSpc>
                <a:spcPct val="90000"/>
              </a:lnSpc>
            </a:pPr>
            <a:r>
              <a:rPr lang="el-GR" altLang="el-GR" sz="1500" b="1" dirty="0"/>
              <a:t>Αποκωδικοποίηση πρώτου σταδίου – </a:t>
            </a:r>
            <a:r>
              <a:rPr lang="en-US" altLang="el-GR" sz="1500" b="1" dirty="0"/>
              <a:t>D1</a:t>
            </a:r>
            <a:endParaRPr lang="en-GB" altLang="el-GR" sz="15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Πληροφορία </a:t>
            </a:r>
            <a:r>
              <a:rPr lang="en-GB" altLang="el-GR" sz="1333" dirty="0" err="1"/>
              <a:t>Opcode</a:t>
            </a:r>
            <a:r>
              <a:rPr lang="en-GB" altLang="el-GR" sz="1333" dirty="0"/>
              <a:t> &amp; address-mode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Στα πρώτα τρία </a:t>
            </a:r>
            <a:r>
              <a:rPr lang="en-GB" altLang="el-GR" sz="1333" dirty="0"/>
              <a:t>bytes </a:t>
            </a:r>
            <a:r>
              <a:rPr lang="el-GR" altLang="el-GR" sz="1333" dirty="0"/>
              <a:t>της εντολής</a:t>
            </a:r>
            <a:endParaRPr lang="en-GB" altLang="el-GR" sz="1333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Μπορεί με τα παραπάνω να κατευθύνει το στάδιο</a:t>
            </a:r>
            <a:r>
              <a:rPr lang="en-GB" altLang="el-GR" sz="1333" dirty="0"/>
              <a:t> D2 </a:t>
            </a:r>
            <a:r>
              <a:rPr lang="el-GR" altLang="el-GR" sz="1333" dirty="0"/>
              <a:t>για να πάρει το υπόλοιπο της εντολής</a:t>
            </a:r>
            <a:endParaRPr lang="en-GB" altLang="el-GR" sz="1333" dirty="0"/>
          </a:p>
          <a:p>
            <a:pPr>
              <a:lnSpc>
                <a:spcPct val="90000"/>
              </a:lnSpc>
            </a:pPr>
            <a:r>
              <a:rPr lang="el-GR" altLang="el-GR" sz="1500" b="1" dirty="0"/>
              <a:t>Αποκωδικοποίηση δεύτερου σταδίου – </a:t>
            </a:r>
            <a:r>
              <a:rPr lang="en-US" altLang="el-GR" sz="1500" b="1" dirty="0"/>
              <a:t>D</a:t>
            </a:r>
            <a:r>
              <a:rPr lang="el-GR" altLang="el-GR" sz="1500" b="1" dirty="0"/>
              <a:t>2</a:t>
            </a:r>
            <a:endParaRPr lang="en-GB" altLang="el-GR" sz="15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Ανάλυση του </a:t>
            </a:r>
            <a:r>
              <a:rPr lang="en-GB" altLang="el-GR" sz="1333" dirty="0" err="1"/>
              <a:t>opcode</a:t>
            </a:r>
            <a:r>
              <a:rPr lang="en-GB" altLang="el-GR" sz="1333" dirty="0"/>
              <a:t> </a:t>
            </a:r>
            <a:r>
              <a:rPr lang="el-GR" altLang="el-GR" sz="1333" dirty="0"/>
              <a:t>σε σήματα ελέγχου</a:t>
            </a:r>
            <a:endParaRPr lang="en-GB" altLang="el-GR" sz="1333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Υπολογισμός περίπλοκων τρόπων </a:t>
            </a:r>
            <a:r>
              <a:rPr lang="el-GR" altLang="el-GR" sz="1333" dirty="0" err="1"/>
              <a:t>διευθυνσιοδότησης</a:t>
            </a:r>
            <a:endParaRPr lang="en-GB" altLang="el-GR" sz="1333" dirty="0"/>
          </a:p>
          <a:p>
            <a:pPr>
              <a:lnSpc>
                <a:spcPct val="90000"/>
              </a:lnSpc>
            </a:pPr>
            <a:r>
              <a:rPr lang="el-GR" altLang="el-GR" sz="1500" b="1" dirty="0"/>
              <a:t>Εκτέλεση</a:t>
            </a:r>
            <a:endParaRPr lang="en-GB" altLang="el-GR" sz="15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1333" dirty="0"/>
              <a:t>ALU </a:t>
            </a:r>
            <a:r>
              <a:rPr lang="el-GR" altLang="el-GR" sz="1333" dirty="0"/>
              <a:t>λειτουργίες</a:t>
            </a:r>
            <a:r>
              <a:rPr lang="en-GB" altLang="el-GR" sz="1333" dirty="0"/>
              <a:t>, </a:t>
            </a:r>
            <a:r>
              <a:rPr lang="el-GR" altLang="el-GR" sz="1333" dirty="0"/>
              <a:t>αναφορές στην </a:t>
            </a:r>
            <a:r>
              <a:rPr lang="en-GB" altLang="el-GR" sz="1333" dirty="0"/>
              <a:t>cache, </a:t>
            </a:r>
            <a:r>
              <a:rPr lang="el-GR" altLang="el-GR" sz="1333" dirty="0"/>
              <a:t>ενημέρωση </a:t>
            </a:r>
            <a:r>
              <a:rPr lang="el-GR" altLang="el-GR" sz="1333" dirty="0" err="1"/>
              <a:t>καταχωρητών</a:t>
            </a:r>
            <a:endParaRPr lang="en-GB" altLang="el-GR" sz="1333" dirty="0"/>
          </a:p>
          <a:p>
            <a:pPr>
              <a:lnSpc>
                <a:spcPct val="90000"/>
              </a:lnSpc>
            </a:pPr>
            <a:r>
              <a:rPr lang="el-GR" altLang="el-GR" sz="1500" b="1" dirty="0"/>
              <a:t>Εγγραφή</a:t>
            </a:r>
            <a:endParaRPr lang="en-GB" altLang="el-GR" sz="15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Ενημέρωση </a:t>
            </a:r>
            <a:r>
              <a:rPr lang="el-GR" altLang="el-GR" sz="1333" dirty="0" err="1"/>
              <a:t>καταχωρητών</a:t>
            </a:r>
            <a:r>
              <a:rPr lang="el-GR" altLang="el-GR" sz="1333" dirty="0"/>
              <a:t> και </a:t>
            </a:r>
            <a:r>
              <a:rPr lang="el-GR" altLang="el-GR" sz="1333" dirty="0" err="1"/>
              <a:t>σημαίων</a:t>
            </a:r>
            <a:endParaRPr lang="en-GB" altLang="el-GR" sz="1333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1333" dirty="0"/>
              <a:t>Αποστολή των αποτελεσμάτων στην </a:t>
            </a:r>
            <a:r>
              <a:rPr lang="en-GB" altLang="el-GR" sz="1333" dirty="0"/>
              <a:t>cache &amp; </a:t>
            </a:r>
            <a:r>
              <a:rPr lang="el-GR" altLang="el-GR" sz="1333" dirty="0"/>
              <a:t>στον δίαυλο </a:t>
            </a:r>
            <a:r>
              <a:rPr lang="el-GR" altLang="el-GR" sz="1333" dirty="0" err="1"/>
              <a:t>διεπαφής</a:t>
            </a:r>
            <a:r>
              <a:rPr lang="el-GR" altLang="el-GR" sz="1333" dirty="0"/>
              <a:t> με τους </a:t>
            </a:r>
            <a:r>
              <a:rPr lang="el-GR" altLang="el-GR" sz="1333" dirty="0" err="1"/>
              <a:t>καταχωρητές</a:t>
            </a:r>
            <a:r>
              <a:rPr lang="el-GR" altLang="el-GR" sz="1333" dirty="0"/>
              <a:t> εγγραφής</a:t>
            </a:r>
            <a:endParaRPr lang="en-GB" altLang="el-GR" sz="1333" dirty="0"/>
          </a:p>
        </p:txBody>
      </p:sp>
    </p:spTree>
    <p:extLst>
      <p:ext uri="{BB962C8B-B14F-4D97-AF65-F5344CB8AC3E}">
        <p14:creationId xmlns:p14="http://schemas.microsoft.com/office/powerpoint/2010/main" val="2230384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l-GR" smtClean="0"/>
              <a:t>80486 Instruction Pipeline Examples</a:t>
            </a:r>
          </a:p>
        </p:txBody>
      </p:sp>
      <p:pic>
        <p:nvPicPr>
          <p:cNvPr id="5325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0" t="9837" r="5009" b="20692"/>
          <a:stretch>
            <a:fillRect/>
          </a:stretch>
        </p:blipFill>
        <p:spPr bwMode="auto">
          <a:xfrm>
            <a:off x="2409440" y="985292"/>
            <a:ext cx="4325120" cy="44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450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Καταχωρητές στον </a:t>
            </a:r>
            <a:r>
              <a:rPr lang="en-GB" altLang="el-GR" smtClean="0"/>
              <a:t>Pentium 4</a:t>
            </a:r>
          </a:p>
        </p:txBody>
      </p:sp>
      <p:pic>
        <p:nvPicPr>
          <p:cNvPr id="542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7" t="15265" r="13445" b="28290"/>
          <a:stretch>
            <a:fillRect/>
          </a:stretch>
        </p:blipFill>
        <p:spPr bwMode="auto">
          <a:xfrm>
            <a:off x="2135382" y="1107392"/>
            <a:ext cx="4873236" cy="46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383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 smtClean="0"/>
              <a:t>EFLAGS Register</a:t>
            </a:r>
          </a:p>
        </p:txBody>
      </p:sp>
      <p:pic>
        <p:nvPicPr>
          <p:cNvPr id="552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2" t="17662" r="13094" b="38753"/>
          <a:stretch>
            <a:fillRect/>
          </a:stretch>
        </p:blipFill>
        <p:spPr bwMode="auto">
          <a:xfrm>
            <a:off x="762000" y="1273324"/>
            <a:ext cx="7620000" cy="337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213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l-GR" smtClean="0"/>
              <a:t>Control Registers</a:t>
            </a:r>
          </a:p>
        </p:txBody>
      </p:sp>
      <p:pic>
        <p:nvPicPr>
          <p:cNvPr id="5632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" t="12105" r="12009" b="14912"/>
          <a:stretch>
            <a:fillRect/>
          </a:stretch>
        </p:blipFill>
        <p:spPr bwMode="auto">
          <a:xfrm>
            <a:off x="1369515" y="1057300"/>
            <a:ext cx="6404969" cy="45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923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Βαρζιώτης.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και Λειτουργία της </a:t>
            </a:r>
            <a:r>
              <a:rPr lang="el-GR" dirty="0" smtClean="0"/>
              <a:t>CPU</a:t>
            </a:r>
            <a:r>
              <a:rPr lang="el-GR" baseline="-25000" dirty="0"/>
              <a:t>2/2</a:t>
            </a:r>
            <a:endParaRPr lang="el-GR" alt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dirty="0" smtClean="0"/>
              <a:t>Στρατηγική Σωλήνωσης</a:t>
            </a:r>
            <a:endParaRPr lang="en-US" altLang="el-GR" dirty="0" smtClean="0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vert="horz" lIns="75407" tIns="37042" rIns="75407" bIns="37042" rtlCol="0">
            <a:noAutofit/>
          </a:bodyPr>
          <a:lstStyle/>
          <a:p>
            <a:r>
              <a:rPr lang="el-GR" altLang="el-GR" sz="2800" dirty="0" smtClean="0"/>
              <a:t>Προσκόμιση εντολής</a:t>
            </a:r>
            <a:endParaRPr lang="en-US" altLang="el-GR" sz="2800" dirty="0" smtClean="0"/>
          </a:p>
          <a:p>
            <a:r>
              <a:rPr lang="el-GR" altLang="el-GR" sz="2800" dirty="0" smtClean="0"/>
              <a:t>Αποκωδικοποίηση εντολής</a:t>
            </a:r>
            <a:endParaRPr lang="en-US" altLang="el-GR" sz="2800" dirty="0" smtClean="0"/>
          </a:p>
          <a:p>
            <a:r>
              <a:rPr lang="el-GR" altLang="el-GR" sz="2800" dirty="0" smtClean="0"/>
              <a:t>Υπολογισμός τελεστών </a:t>
            </a:r>
            <a:r>
              <a:rPr lang="en-US" altLang="el-GR" sz="2800" dirty="0" smtClean="0"/>
              <a:t>(</a:t>
            </a:r>
            <a:r>
              <a:rPr lang="el-GR" altLang="el-GR" sz="2800" dirty="0" smtClean="0"/>
              <a:t>π</a:t>
            </a:r>
            <a:r>
              <a:rPr lang="en-US" altLang="el-GR" sz="2800" dirty="0" smtClean="0"/>
              <a:t>.</a:t>
            </a:r>
            <a:r>
              <a:rPr lang="el-GR" altLang="el-GR" sz="2800" dirty="0" smtClean="0"/>
              <a:t>χ</a:t>
            </a:r>
            <a:r>
              <a:rPr lang="en-US" altLang="el-GR" sz="2800" dirty="0" smtClean="0"/>
              <a:t>. </a:t>
            </a:r>
            <a:r>
              <a:rPr lang="el-GR" altLang="el-GR" sz="2800" dirty="0" smtClean="0"/>
              <a:t>ενεργός διεύθυνση</a:t>
            </a:r>
            <a:r>
              <a:rPr lang="en-US" altLang="el-GR" sz="2800" dirty="0" smtClean="0"/>
              <a:t>)</a:t>
            </a:r>
          </a:p>
          <a:p>
            <a:r>
              <a:rPr lang="el-GR" altLang="el-GR" sz="2800" dirty="0" smtClean="0"/>
              <a:t>Προσκόμιση τελεστών</a:t>
            </a:r>
            <a:endParaRPr lang="en-US" altLang="el-GR" sz="2800" dirty="0" smtClean="0"/>
          </a:p>
          <a:p>
            <a:r>
              <a:rPr lang="el-GR" altLang="el-GR" sz="2800" dirty="0" smtClean="0"/>
              <a:t>Εκτέλεση εντολής</a:t>
            </a:r>
            <a:endParaRPr lang="en-US" altLang="el-GR" sz="2800" dirty="0" smtClean="0"/>
          </a:p>
          <a:p>
            <a:r>
              <a:rPr lang="el-GR" altLang="el-GR" sz="2800" dirty="0" smtClean="0"/>
              <a:t>Έγγραφή αποτελεσμάτων</a:t>
            </a:r>
            <a:endParaRPr lang="en-US" altLang="el-GR" sz="2800" dirty="0" smtClean="0"/>
          </a:p>
          <a:p>
            <a:r>
              <a:rPr lang="el-GR" altLang="el-GR" sz="2800" dirty="0" smtClean="0"/>
              <a:t>Επικάλυψη των παραπάνω σταδίων</a:t>
            </a:r>
            <a:endParaRPr lang="en-US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58159417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" t="26120" r="18512" b="32632"/>
          <a:stretch>
            <a:fillRect/>
          </a:stretch>
        </p:blipFill>
        <p:spPr bwMode="auto">
          <a:xfrm>
            <a:off x="1174750" y="1057300"/>
            <a:ext cx="6794500" cy="457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Σωλήνωση εντολής με δύο στάδια</a:t>
            </a:r>
            <a:endParaRPr lang="en-GB" altLang="el-GR" smtClean="0"/>
          </a:p>
        </p:txBody>
      </p:sp>
    </p:spTree>
    <p:extLst>
      <p:ext uri="{BB962C8B-B14F-4D97-AF65-F5344CB8AC3E}">
        <p14:creationId xmlns:p14="http://schemas.microsoft.com/office/powerpoint/2010/main" val="2956373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Χρονισμός στη Σωλήνωση</a:t>
            </a:r>
            <a:endParaRPr lang="en-US" altLang="el-GR" smtClean="0"/>
          </a:p>
        </p:txBody>
      </p:sp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4"/>
          <a:stretch>
            <a:fillRect/>
          </a:stretch>
        </p:blipFill>
        <p:spPr bwMode="auto">
          <a:xfrm>
            <a:off x="2020093" y="1273324"/>
            <a:ext cx="5103813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83508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121833" y="5191125"/>
            <a:ext cx="1587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3365500" y="5191125"/>
            <a:ext cx="2413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 sz="200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75407" tIns="37042" rIns="75407" bIns="37042" rtlCol="0" anchor="ctr">
            <a:normAutofit/>
          </a:bodyPr>
          <a:lstStyle/>
          <a:p>
            <a:r>
              <a:rPr lang="el-GR" altLang="el-GR" smtClean="0"/>
              <a:t>Διακλάδωση στη σωλήνωση</a:t>
            </a:r>
            <a:endParaRPr lang="en-US" altLang="el-GR" smtClean="0"/>
          </a:p>
        </p:txBody>
      </p:sp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00"/>
          <a:stretch>
            <a:fillRect/>
          </a:stretch>
        </p:blipFill>
        <p:spPr bwMode="auto">
          <a:xfrm>
            <a:off x="1714500" y="1123098"/>
            <a:ext cx="5715000" cy="427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8641717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l-GR" altLang="el-GR" sz="3600" dirty="0" smtClean="0"/>
              <a:t>Σωλήνωση εντολής</a:t>
            </a:r>
            <a:br>
              <a:rPr lang="el-GR" altLang="el-GR" sz="3600" dirty="0" smtClean="0"/>
            </a:br>
            <a:r>
              <a:rPr lang="el-GR" altLang="el-GR" sz="3600" dirty="0" smtClean="0"/>
              <a:t>με έξι στάδια</a:t>
            </a:r>
            <a:endParaRPr lang="en-GB" altLang="el-GR" sz="3600" dirty="0" smtClean="0"/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7" t="3325" r="7820" b="7666"/>
          <a:stretch>
            <a:fillRect/>
          </a:stretch>
        </p:blipFill>
        <p:spPr bwMode="auto">
          <a:xfrm>
            <a:off x="4644008" y="228865"/>
            <a:ext cx="3830400" cy="54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4189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4658</TotalTime>
  <Words>875</Words>
  <Application>Microsoft Office PowerPoint</Application>
  <PresentationFormat>Προβολή στην οθόνη (16:10)</PresentationFormat>
  <Paragraphs>152</Paragraphs>
  <Slides>32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9" baseType="lpstr">
      <vt:lpstr>Arial Unicode MS</vt:lpstr>
      <vt:lpstr>Arial</vt:lpstr>
      <vt:lpstr>Calibri</vt:lpstr>
      <vt:lpstr>Monotype Sorts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Στρατηγική Σωλήνωσης</vt:lpstr>
      <vt:lpstr>Σωλήνωση εντολής με δύο στάδια</vt:lpstr>
      <vt:lpstr>Χρονισμός στη Σωλήνωση</vt:lpstr>
      <vt:lpstr>Διακλάδωση στη σωλήνωση</vt:lpstr>
      <vt:lpstr>Σωλήνωση εντολής με έξι στάδια</vt:lpstr>
      <vt:lpstr>Εναλλακτική  Απεικόνιση Σωλήνωσης</vt:lpstr>
      <vt:lpstr>Βελτίωση στην απόδοση  με Σωλήνωση</vt:lpstr>
      <vt:lpstr>Χειρισμός διακλαδώσεων</vt:lpstr>
      <vt:lpstr>Πολλές συνεχείς ροές</vt:lpstr>
      <vt:lpstr>Προ – προσαγωγή στόχου διακλάδωσης</vt:lpstr>
      <vt:lpstr>Προσωρινή μνήμη βρόχου</vt:lpstr>
      <vt:lpstr>Διάγραμμα προσωρινής  μνήμης βρόχου</vt:lpstr>
      <vt:lpstr>Πρόβλεψη διακλάδωσης1/3</vt:lpstr>
      <vt:lpstr>Πρόβλεψη διακλάδωση2/3</vt:lpstr>
      <vt:lpstr>Πρόβλεψη διακλάδωσης3/3</vt:lpstr>
      <vt:lpstr>Γράφημα ροής για την  πρόβλεψη διακλάδωσης</vt:lpstr>
      <vt:lpstr>Διάγραμμα κατάστασης για πρόβλεψη διακλάδωσης </vt:lpstr>
      <vt:lpstr>Χειρισμός  διακλαδώσεων</vt:lpstr>
      <vt:lpstr>Intel 80486 Pipelining</vt:lpstr>
      <vt:lpstr>80486 Instruction Pipeline Examples</vt:lpstr>
      <vt:lpstr>Καταχωρητές στον Pentium 4</vt:lpstr>
      <vt:lpstr>EFLAGS Register</vt:lpstr>
      <vt:lpstr>Control Registers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279</cp:revision>
  <dcterms:created xsi:type="dcterms:W3CDTF">2012-09-06T09:03:05Z</dcterms:created>
  <dcterms:modified xsi:type="dcterms:W3CDTF">2015-05-07T14:14:39Z</dcterms:modified>
</cp:coreProperties>
</file>