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391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43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31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1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44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5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45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52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52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09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46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3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47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7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77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38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4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39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2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40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5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41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2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l-GR" sz="1200"/>
              <a:t>42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/>
          </a:p>
        </p:txBody>
      </p:sp>
      <p:sp>
        <p:nvSpPr>
          <p:cNvPr id="92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692150"/>
            <a:ext cx="5464175" cy="3416300"/>
          </a:xfrm>
          <a:ln cap="flat"/>
        </p:spPr>
      </p:sp>
      <p:sp>
        <p:nvSpPr>
          <p:cNvPr id="921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2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–Δομή και Λειτουργία της CPU</a:t>
            </a:r>
            <a:r>
              <a:rPr lang="el-GR" sz="1000" b="1" baseline="-25000" dirty="0" smtClean="0">
                <a:solidFill>
                  <a:schemeClr val="bg1"/>
                </a:solidFill>
              </a:rPr>
              <a:t>2/2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</a:t>
            </a:r>
            <a:r>
              <a:rPr lang="el-GR" sz="28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Δομή και Λειτουργία της </a:t>
            </a:r>
            <a:r>
              <a:rPr lang="el-GR" sz="2800" b="1" dirty="0" smtClean="0"/>
              <a:t>CPU</a:t>
            </a:r>
            <a:r>
              <a:rPr lang="el-GR" sz="2800" b="1" baseline="-25000" dirty="0" smtClean="0"/>
              <a:t>2/2</a:t>
            </a:r>
            <a:endParaRPr lang="el-GR" sz="2800" b="1" baseline="-25000" dirty="0"/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667" y="508000"/>
            <a:ext cx="6836833" cy="698500"/>
          </a:xfrm>
        </p:spPr>
        <p:txBody>
          <a:bodyPr>
            <a:noAutofit/>
          </a:bodyPr>
          <a:lstStyle/>
          <a:p>
            <a:pPr algn="l"/>
            <a:r>
              <a:rPr lang="el-GR" altLang="el-GR" sz="3200" dirty="0" smtClean="0"/>
              <a:t>Εναλλακτική </a:t>
            </a:r>
            <a:br>
              <a:rPr lang="el-GR" altLang="el-GR" sz="3200" dirty="0" smtClean="0"/>
            </a:br>
            <a:r>
              <a:rPr lang="el-GR" altLang="el-GR" sz="3200" dirty="0" smtClean="0"/>
              <a:t>Απεικόνιση</a:t>
            </a:r>
            <a:br>
              <a:rPr lang="el-GR" altLang="el-GR" sz="3200" dirty="0" smtClean="0"/>
            </a:br>
            <a:r>
              <a:rPr lang="el-GR" altLang="el-GR" sz="3200" dirty="0" smtClean="0"/>
              <a:t>Σωλήνωσης</a:t>
            </a:r>
            <a:endParaRPr lang="en-GB" altLang="el-GR" sz="3200" dirty="0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5495" r="7820" b="7666"/>
          <a:stretch>
            <a:fillRect/>
          </a:stretch>
        </p:blipFill>
        <p:spPr bwMode="auto">
          <a:xfrm>
            <a:off x="3995936" y="337220"/>
            <a:ext cx="4176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79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altLang="el-GR" sz="3600" dirty="0" smtClean="0"/>
              <a:t>Βελτίωση στην απόδοση </a:t>
            </a:r>
            <a:r>
              <a:rPr lang="en-US" altLang="el-GR" sz="3600" dirty="0" smtClean="0"/>
              <a:t/>
            </a:r>
            <a:br>
              <a:rPr lang="en-US" altLang="el-GR" sz="3600" dirty="0" smtClean="0"/>
            </a:br>
            <a:r>
              <a:rPr lang="el-GR" altLang="el-GR" sz="3600" dirty="0" smtClean="0"/>
              <a:t>με Σωλήνωση</a:t>
            </a:r>
            <a:endParaRPr lang="en-GB" altLang="el-GR" sz="3600" dirty="0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4471" r="10632" b="12059"/>
          <a:stretch>
            <a:fillRect/>
          </a:stretch>
        </p:blipFill>
        <p:spPr bwMode="auto">
          <a:xfrm>
            <a:off x="4932040" y="337220"/>
            <a:ext cx="3917451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Χειρισμός διακλαδώσεων</a:t>
            </a:r>
            <a:endParaRPr lang="en-US" altLang="el-GR" dirty="0" smtClean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Πολλές συνεχείς ροές</a:t>
            </a:r>
            <a:endParaRPr lang="en-US" altLang="el-GR" sz="2800" dirty="0" smtClean="0"/>
          </a:p>
          <a:p>
            <a:r>
              <a:rPr lang="el-GR" altLang="el-GR" sz="2800" dirty="0" smtClean="0"/>
              <a:t>Προ – προσαγωγή στόχου διακλάδωσης</a:t>
            </a:r>
            <a:endParaRPr lang="en-US" altLang="el-GR" sz="2800" dirty="0" smtClean="0"/>
          </a:p>
          <a:p>
            <a:r>
              <a:rPr lang="el-GR" altLang="el-GR" sz="2800" dirty="0" smtClean="0"/>
              <a:t>Προσωρινή μνήμη βρόχου</a:t>
            </a:r>
            <a:endParaRPr lang="en-US" altLang="el-GR" sz="2800" dirty="0" smtClean="0"/>
          </a:p>
          <a:p>
            <a:r>
              <a:rPr lang="el-GR" altLang="el-GR" sz="2800" dirty="0" smtClean="0"/>
              <a:t>Πρόβλεψη διακλάδωσης</a:t>
            </a:r>
            <a:endParaRPr lang="en-US" altLang="el-GR" sz="2800" dirty="0" smtClean="0"/>
          </a:p>
          <a:p>
            <a:r>
              <a:rPr lang="el-GR" altLang="el-GR" sz="2800" dirty="0" smtClean="0"/>
              <a:t>Καθυστερημένη διακλάδωση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83594822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Πολλές συνεχείς ροές</a:t>
            </a:r>
            <a:endParaRPr lang="en-US" altLang="el-GR" dirty="0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400" dirty="0" smtClean="0"/>
              <a:t>Διαθέτουμε δύο σωληνώσεις</a:t>
            </a:r>
            <a:endParaRPr lang="en-US" altLang="el-GR" sz="2400" dirty="0" smtClean="0"/>
          </a:p>
          <a:p>
            <a:r>
              <a:rPr lang="el-GR" altLang="el-GR" sz="2400" dirty="0" smtClean="0"/>
              <a:t>Προ – προσαγωγή κάθε διακλάδωσης σε ξεχωριστή Σωλήνωση</a:t>
            </a:r>
            <a:endParaRPr lang="en-US" altLang="el-GR" sz="2400" dirty="0" smtClean="0"/>
          </a:p>
          <a:p>
            <a:r>
              <a:rPr lang="el-GR" altLang="el-GR" sz="2400" dirty="0" smtClean="0"/>
              <a:t>Χρήση κατάλληλης σωλήνωσης</a:t>
            </a:r>
            <a:endParaRPr lang="en-US" altLang="el-GR" sz="2400" dirty="0" smtClean="0"/>
          </a:p>
          <a:p>
            <a:endParaRPr lang="en-US" altLang="el-GR" sz="2400" dirty="0" smtClean="0"/>
          </a:p>
          <a:p>
            <a:r>
              <a:rPr lang="el-GR" altLang="el-GR" sz="2400" dirty="0" smtClean="0"/>
              <a:t>Οδηγεί σε καθυστερήσεις διεκδίκησης για δίαυλο και </a:t>
            </a:r>
            <a:r>
              <a:rPr lang="el-GR" altLang="el-GR" sz="2400" dirty="0" err="1" smtClean="0"/>
              <a:t>καταχωρητές</a:t>
            </a:r>
            <a:endParaRPr lang="en-US" altLang="el-GR" sz="2400" dirty="0" smtClean="0"/>
          </a:p>
          <a:p>
            <a:r>
              <a:rPr lang="el-GR" altLang="el-GR" sz="2400" dirty="0" smtClean="0"/>
              <a:t>Πολλαπλές διακλαδώσεις απαιτούν την δημιουργία νέων συνεχών ροών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80522504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 fontScale="90000"/>
          </a:bodyPr>
          <a:lstStyle/>
          <a:p>
            <a:r>
              <a:rPr lang="el-GR" altLang="el-GR" dirty="0" smtClean="0"/>
              <a:t>Προ – προσαγωγή στόχου διακλάδωσης</a:t>
            </a:r>
            <a:endParaRPr lang="en-US" altLang="el-GR" dirty="0" smtClean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Ο στόχος της διακλάδωσης προ – προσάγεται μαζί με τις εντολές που ακολουθούν την διακλάδωση</a:t>
            </a:r>
            <a:endParaRPr lang="en-US" altLang="el-GR" sz="2800" dirty="0" smtClean="0"/>
          </a:p>
          <a:p>
            <a:r>
              <a:rPr lang="el-GR" altLang="el-GR" sz="2800" dirty="0" smtClean="0"/>
              <a:t>Ο στόχος διατηρείται μέχρι να εκτελεστεί η διακλάδωση</a:t>
            </a:r>
            <a:endParaRPr lang="en-US" altLang="el-GR" sz="2800" dirty="0" smtClean="0"/>
          </a:p>
          <a:p>
            <a:r>
              <a:rPr lang="el-GR" altLang="el-GR" sz="2800" dirty="0" smtClean="0"/>
              <a:t>Χρησιμοποιείται από τον</a:t>
            </a:r>
            <a:r>
              <a:rPr lang="en-US" altLang="el-GR" sz="2800" dirty="0" smtClean="0"/>
              <a:t> IBM 360/91</a:t>
            </a:r>
          </a:p>
        </p:txBody>
      </p:sp>
    </p:spTree>
    <p:extLst>
      <p:ext uri="{BB962C8B-B14F-4D97-AF65-F5344CB8AC3E}">
        <p14:creationId xmlns:p14="http://schemas.microsoft.com/office/powerpoint/2010/main" val="309657730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Προσωρινή μνήμη βρόχου</a:t>
            </a:r>
            <a:endParaRPr lang="en-US" altLang="el-GR" dirty="0" smtClean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600" dirty="0" smtClean="0"/>
              <a:t>Πολύ γρήγορη μνήμη</a:t>
            </a:r>
            <a:endParaRPr lang="en-US" altLang="el-GR" sz="2600" dirty="0" smtClean="0"/>
          </a:p>
          <a:p>
            <a:r>
              <a:rPr lang="el-GR" altLang="el-GR" sz="2600" dirty="0" smtClean="0"/>
              <a:t>Συντηρείται από το στάδιο προσκόμισης της σωλήνωσης</a:t>
            </a:r>
            <a:endParaRPr lang="en-US" altLang="el-GR" sz="2600" dirty="0" smtClean="0"/>
          </a:p>
          <a:p>
            <a:r>
              <a:rPr lang="el-GR" altLang="el-GR" sz="2600" dirty="0" smtClean="0"/>
              <a:t>Γίνεται έλεγχος της προσωρινής μνήμης πριν την προσαγωγή εντολών από την μνήμη</a:t>
            </a:r>
            <a:endParaRPr lang="en-US" altLang="el-GR" sz="2600" dirty="0" smtClean="0"/>
          </a:p>
          <a:p>
            <a:r>
              <a:rPr lang="el-GR" altLang="el-GR" sz="2600" dirty="0" smtClean="0"/>
              <a:t>Πολύ καλή τεχνική για μικρούς βρόχους ή υπερπηδήσεις</a:t>
            </a:r>
            <a:r>
              <a:rPr lang="en-US" altLang="el-GR" sz="2600" dirty="0" smtClean="0"/>
              <a:t> </a:t>
            </a:r>
          </a:p>
          <a:p>
            <a:r>
              <a:rPr lang="el-GR" altLang="el-GR" sz="2600" dirty="0" smtClean="0"/>
              <a:t>Όπως η</a:t>
            </a:r>
            <a:r>
              <a:rPr lang="en-US" altLang="el-GR" sz="2600" dirty="0" smtClean="0"/>
              <a:t> cache</a:t>
            </a:r>
          </a:p>
          <a:p>
            <a:r>
              <a:rPr lang="el-GR" altLang="el-GR" sz="2600" dirty="0" smtClean="0"/>
              <a:t>Χρησιμοποιείται από τον</a:t>
            </a:r>
            <a:r>
              <a:rPr lang="en-US" altLang="el-GR" sz="2600" dirty="0" smtClean="0"/>
              <a:t> CRAY-1</a:t>
            </a:r>
          </a:p>
        </p:txBody>
      </p:sp>
    </p:spTree>
    <p:extLst>
      <p:ext uri="{BB962C8B-B14F-4D97-AF65-F5344CB8AC3E}">
        <p14:creationId xmlns:p14="http://schemas.microsoft.com/office/powerpoint/2010/main" val="37961063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Διάγραμμα προσωρινής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l-GR" altLang="el-GR" dirty="0" smtClean="0"/>
              <a:t>μνήμης βρόχου</a:t>
            </a:r>
            <a:endParaRPr lang="en-GB" altLang="el-GR" dirty="0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22864" r="14177" b="47829"/>
          <a:stretch>
            <a:fillRect/>
          </a:stretch>
        </p:blipFill>
        <p:spPr bwMode="auto">
          <a:xfrm>
            <a:off x="1778000" y="1561356"/>
            <a:ext cx="5588000" cy="314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0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Πρόβλεψη διακλάδωσης</a:t>
            </a:r>
            <a:r>
              <a:rPr lang="en-US" altLang="el-GR" baseline="-25000" dirty="0" smtClean="0"/>
              <a:t>1/3</a:t>
            </a:r>
            <a:endParaRPr lang="en-US" altLang="el-GR" dirty="0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400" dirty="0" smtClean="0"/>
              <a:t>Πρόβλεψη: δεν γίνεται ποτέ</a:t>
            </a:r>
            <a:endParaRPr lang="en-US" altLang="el-G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Θεωρεί ότι δεν θα συμβεί υπερπήδηση 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Πάντα προσκομίζει την επόμενη εντολή</a:t>
            </a:r>
            <a:r>
              <a:rPr lang="en-US" altLang="el-G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000" dirty="0" smtClean="0"/>
              <a:t>68020 &amp; VAX 11/780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Ο </a:t>
            </a:r>
            <a:r>
              <a:rPr lang="en-US" altLang="el-GR" sz="2000" dirty="0" smtClean="0"/>
              <a:t>VAX </a:t>
            </a:r>
            <a:r>
              <a:rPr lang="el-GR" altLang="el-GR" sz="2000" dirty="0" smtClean="0"/>
              <a:t>δεν θα προχωρούσε σε προ – προσαγωγή μετά από διακλάδωση αν </a:t>
            </a:r>
            <a:r>
              <a:rPr lang="el-GR" altLang="el-GR" sz="2000" dirty="0" err="1" smtClean="0"/>
              <a:t>προέκυπτε</a:t>
            </a:r>
            <a:r>
              <a:rPr lang="el-GR" altLang="el-GR" sz="2000" dirty="0" smtClean="0"/>
              <a:t> σφάλμα σελίδας </a:t>
            </a:r>
            <a:r>
              <a:rPr lang="en-US" altLang="el-GR" sz="2000" dirty="0" smtClean="0"/>
              <a:t> (O/S v CPU design)</a:t>
            </a:r>
          </a:p>
          <a:p>
            <a:r>
              <a:rPr lang="el-GR" altLang="el-GR" sz="2400" dirty="0" smtClean="0"/>
              <a:t>Πρόβλεψη: Γίνεται πάντοτε</a:t>
            </a:r>
            <a:endParaRPr lang="en-US" altLang="el-G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Θεωρεί ότι θα συμβεί υπερπήδηση</a:t>
            </a:r>
            <a:endParaRPr lang="en-US" altLang="el-GR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000" dirty="0" smtClean="0"/>
              <a:t>Πάντα προσκομίζει την εντολή στόχο</a:t>
            </a:r>
            <a:endParaRPr lang="en-US" altLang="el-GR" sz="2000" dirty="0" smtClean="0"/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13003200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Πρόβλεψη διακλάδωση</a:t>
            </a:r>
            <a:r>
              <a:rPr lang="en-US" altLang="el-GR" baseline="-25000" dirty="0" smtClean="0"/>
              <a:t>2/3</a:t>
            </a:r>
            <a:endParaRPr lang="en-US" altLang="el-GR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600" dirty="0" smtClean="0"/>
              <a:t>Πρόβλεψη: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με τον</a:t>
            </a:r>
            <a:r>
              <a:rPr lang="en-US" altLang="el-GR" sz="2600" dirty="0" smtClean="0"/>
              <a:t> </a:t>
            </a:r>
            <a:r>
              <a:rPr lang="en-US" altLang="el-GR" sz="2600" dirty="0" err="1" smtClean="0"/>
              <a:t>Opcode</a:t>
            </a:r>
            <a:endParaRPr lang="en-US" altLang="el-GR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600" dirty="0" smtClean="0"/>
              <a:t>Μερικές εντολές είναι περισσότερο πιθανό να προκαλέσουν υπερπήδηση από κάποιες άλλες </a:t>
            </a:r>
            <a:endParaRPr lang="en-US" altLang="el-GR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600" dirty="0" smtClean="0"/>
              <a:t>Μπορεί να έχει ως</a:t>
            </a:r>
            <a:r>
              <a:rPr lang="en-US" altLang="el-GR" sz="2600" dirty="0" smtClean="0"/>
              <a:t> 75% </a:t>
            </a:r>
            <a:r>
              <a:rPr lang="el-GR" altLang="el-GR" sz="2600" dirty="0" smtClean="0"/>
              <a:t>επιτυχία</a:t>
            </a:r>
            <a:endParaRPr lang="en-US" altLang="el-GR" sz="2600" dirty="0" smtClean="0"/>
          </a:p>
          <a:p>
            <a:r>
              <a:rPr lang="el-GR" altLang="el-GR" sz="2600" dirty="0" smtClean="0"/>
              <a:t>Πραγματοποίηση</a:t>
            </a:r>
            <a:r>
              <a:rPr lang="en-US" altLang="el-GR" sz="2600" dirty="0" smtClean="0"/>
              <a:t>/</a:t>
            </a:r>
            <a:r>
              <a:rPr lang="el-GR" altLang="el-GR" sz="2600" dirty="0" smtClean="0"/>
              <a:t> μη πραγματοποίηση μεταγωγής</a:t>
            </a:r>
            <a:endParaRPr lang="en-US" altLang="el-GR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600" dirty="0" smtClean="0"/>
              <a:t>Βασίζεται στο ιστορικό</a:t>
            </a:r>
            <a:endParaRPr lang="en-US" altLang="el-GR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600" dirty="0" smtClean="0"/>
              <a:t>Καλή τεχνική για βρόχους</a:t>
            </a:r>
            <a:endParaRPr lang="en-US" altLang="el-GR" sz="2600" dirty="0" smtClean="0"/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92682922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Πρόβλεψη διακλάδωσης</a:t>
            </a:r>
            <a:r>
              <a:rPr lang="en-US" altLang="el-GR" baseline="-25000" dirty="0" smtClean="0"/>
              <a:t>3/3</a:t>
            </a:r>
            <a:endParaRPr lang="en-US" altLang="el-GR" dirty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rmAutofit/>
          </a:bodyPr>
          <a:lstStyle/>
          <a:p>
            <a:r>
              <a:rPr lang="el-GR" altLang="el-GR" sz="2800" dirty="0" smtClean="0"/>
              <a:t>Καθυστερημένη διακλάδωση</a:t>
            </a:r>
            <a:endParaRPr lang="en-US" altLang="el-GR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Δεν εκτελείται η διακλάδωση όσο δεν είναι απαραίτητο </a:t>
            </a:r>
            <a:endParaRPr lang="en-US" alt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err="1" smtClean="0"/>
              <a:t>Επαναδιάταξη</a:t>
            </a:r>
            <a:r>
              <a:rPr lang="el-GR" altLang="el-GR" dirty="0" smtClean="0"/>
              <a:t> εντολών</a:t>
            </a:r>
            <a:endParaRPr lang="en-US" altLang="el-GR" dirty="0" smtClean="0"/>
          </a:p>
          <a:p>
            <a:pPr>
              <a:buFont typeface="Monotype Sorts" pitchFamily="2" charset="2"/>
              <a:buChar char="y"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06214319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28092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Δομή και Λειτουργία της CPU</a:t>
            </a:r>
            <a:r>
              <a:rPr lang="el-GR" sz="2800" baseline="-25000" dirty="0"/>
              <a:t>2/2</a:t>
            </a:r>
            <a:endParaRPr lang="en-US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altLang="el-GR" sz="2800" dirty="0" smtClean="0"/>
              <a:t>Γράφημα ροής για την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πρόβλεψη διακλάδωσης</a:t>
            </a:r>
            <a:endParaRPr lang="en-GB" altLang="el-GR" sz="2800" dirty="0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7666" r="21881" b="25034"/>
          <a:stretch>
            <a:fillRect/>
          </a:stretch>
        </p:blipFill>
        <p:spPr bwMode="auto">
          <a:xfrm>
            <a:off x="4550628" y="337220"/>
            <a:ext cx="3788851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 smtClean="0"/>
              <a:t>Διάγραμμα κατάστασης για πρόβλεψη διακλάδωσης</a:t>
            </a:r>
            <a:r>
              <a:rPr lang="en-US" altLang="el-GR" sz="4000" dirty="0" smtClean="0"/>
              <a:t> 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>
            <a:fillRect/>
          </a:stretch>
        </p:blipFill>
        <p:spPr bwMode="auto">
          <a:xfrm>
            <a:off x="1651000" y="1489348"/>
            <a:ext cx="58420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2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altLang="el-GR" sz="3600" dirty="0" smtClean="0"/>
              <a:t>Χειρισμός </a:t>
            </a:r>
            <a:br>
              <a:rPr lang="el-GR" altLang="el-GR" sz="3600" dirty="0" smtClean="0"/>
            </a:br>
            <a:r>
              <a:rPr lang="el-GR" altLang="el-GR" sz="3600" dirty="0" smtClean="0"/>
              <a:t>διακλαδώσεων</a:t>
            </a:r>
            <a:endParaRPr lang="en-GB" altLang="el-GR" sz="3600" dirty="0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6581" r="10632" b="18521"/>
          <a:stretch>
            <a:fillRect/>
          </a:stretch>
        </p:blipFill>
        <p:spPr bwMode="auto">
          <a:xfrm>
            <a:off x="4355976" y="337220"/>
            <a:ext cx="3782088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3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smtClean="0"/>
              <a:t>Intel 80486 Pipelining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016000"/>
            <a:ext cx="6815667" cy="4699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sz="1500" b="1" dirty="0"/>
              <a:t>Προσκόμιση</a:t>
            </a:r>
            <a:endParaRPr lang="en-GB" altLang="el-GR" sz="15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Από</a:t>
            </a:r>
            <a:r>
              <a:rPr lang="en-GB" altLang="el-GR" sz="1333" dirty="0"/>
              <a:t> cache </a:t>
            </a:r>
            <a:r>
              <a:rPr lang="el-GR" altLang="el-GR" sz="1333" dirty="0"/>
              <a:t>ή εξωτερική μνήμη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Εισαγωγή σε ένα από τις δύο </a:t>
            </a:r>
            <a:r>
              <a:rPr lang="en-GB" altLang="el-GR" sz="1333" dirty="0"/>
              <a:t>6-byte </a:t>
            </a:r>
            <a:r>
              <a:rPr lang="el-GR" altLang="el-GR" sz="1333" dirty="0"/>
              <a:t>προσωρινές μνήμες προ - προσαγωγής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Γέμισε την προσωρινή αποθήκευση με νέα δεδομένα μόλις τα προηγούμενα χρησιμοποιηθούν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Ένας μέσος όρος 5 εντολών προσκομίζεται σε κάθε φόρτωση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Ανεξάρτητα από τα άλλα στάδια ο  χώρος προσωρινής αποθήκευσης διατηρείται  πάντα «γεμάτος»</a:t>
            </a:r>
            <a:endParaRPr lang="en-GB" altLang="el-GR" sz="1333" dirty="0"/>
          </a:p>
          <a:p>
            <a:pPr>
              <a:lnSpc>
                <a:spcPct val="90000"/>
              </a:lnSpc>
            </a:pPr>
            <a:r>
              <a:rPr lang="el-GR" altLang="el-GR" sz="1500" b="1" dirty="0"/>
              <a:t>Αποκωδικοποίηση πρώτου σταδίου – </a:t>
            </a:r>
            <a:r>
              <a:rPr lang="en-US" altLang="el-GR" sz="1500" b="1" dirty="0"/>
              <a:t>D1</a:t>
            </a:r>
            <a:endParaRPr lang="en-GB" altLang="el-GR" sz="15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Πληροφορία </a:t>
            </a:r>
            <a:r>
              <a:rPr lang="en-GB" altLang="el-GR" sz="1333" dirty="0" err="1"/>
              <a:t>Opcode</a:t>
            </a:r>
            <a:r>
              <a:rPr lang="en-GB" altLang="el-GR" sz="1333" dirty="0"/>
              <a:t> &amp; address-mode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Στα πρώτα τρία </a:t>
            </a:r>
            <a:r>
              <a:rPr lang="en-GB" altLang="el-GR" sz="1333" dirty="0"/>
              <a:t>bytes </a:t>
            </a:r>
            <a:r>
              <a:rPr lang="el-GR" altLang="el-GR" sz="1333" dirty="0"/>
              <a:t>της εντολής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Μπορεί με τα παραπάνω να κατευθύνει το στάδιο</a:t>
            </a:r>
            <a:r>
              <a:rPr lang="en-GB" altLang="el-GR" sz="1333" dirty="0"/>
              <a:t> D2 </a:t>
            </a:r>
            <a:r>
              <a:rPr lang="el-GR" altLang="el-GR" sz="1333" dirty="0"/>
              <a:t>για να πάρει το υπόλοιπο της εντολής</a:t>
            </a:r>
            <a:endParaRPr lang="en-GB" altLang="el-GR" sz="1333" dirty="0"/>
          </a:p>
          <a:p>
            <a:pPr>
              <a:lnSpc>
                <a:spcPct val="90000"/>
              </a:lnSpc>
            </a:pPr>
            <a:r>
              <a:rPr lang="el-GR" altLang="el-GR" sz="1500" b="1" dirty="0"/>
              <a:t>Αποκωδικοποίηση δεύτερου σταδίου – </a:t>
            </a:r>
            <a:r>
              <a:rPr lang="en-US" altLang="el-GR" sz="1500" b="1" dirty="0"/>
              <a:t>D</a:t>
            </a:r>
            <a:r>
              <a:rPr lang="el-GR" altLang="el-GR" sz="1500" b="1" dirty="0"/>
              <a:t>2</a:t>
            </a:r>
            <a:endParaRPr lang="en-GB" altLang="el-GR" sz="15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Ανάλυση του </a:t>
            </a:r>
            <a:r>
              <a:rPr lang="en-GB" altLang="el-GR" sz="1333" dirty="0" err="1"/>
              <a:t>opcode</a:t>
            </a:r>
            <a:r>
              <a:rPr lang="en-GB" altLang="el-GR" sz="1333" dirty="0"/>
              <a:t> </a:t>
            </a:r>
            <a:r>
              <a:rPr lang="el-GR" altLang="el-GR" sz="1333" dirty="0"/>
              <a:t>σε σήματα ελέγχου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Υπολογισμός περίπλοκων τρόπων </a:t>
            </a:r>
            <a:r>
              <a:rPr lang="el-GR" altLang="el-GR" sz="1333" dirty="0" err="1"/>
              <a:t>διευθυνσιοδότησης</a:t>
            </a:r>
            <a:endParaRPr lang="en-GB" altLang="el-GR" sz="1333" dirty="0"/>
          </a:p>
          <a:p>
            <a:pPr>
              <a:lnSpc>
                <a:spcPct val="90000"/>
              </a:lnSpc>
            </a:pPr>
            <a:r>
              <a:rPr lang="el-GR" altLang="el-GR" sz="1500" b="1" dirty="0"/>
              <a:t>Εκτέλεση</a:t>
            </a:r>
            <a:endParaRPr lang="en-GB" altLang="el-GR" sz="15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1333" dirty="0"/>
              <a:t>ALU </a:t>
            </a:r>
            <a:r>
              <a:rPr lang="el-GR" altLang="el-GR" sz="1333" dirty="0"/>
              <a:t>λειτουργίες</a:t>
            </a:r>
            <a:r>
              <a:rPr lang="en-GB" altLang="el-GR" sz="1333" dirty="0"/>
              <a:t>, </a:t>
            </a:r>
            <a:r>
              <a:rPr lang="el-GR" altLang="el-GR" sz="1333" dirty="0"/>
              <a:t>αναφορές στην </a:t>
            </a:r>
            <a:r>
              <a:rPr lang="en-GB" altLang="el-GR" sz="1333" dirty="0"/>
              <a:t>cache, </a:t>
            </a:r>
            <a:r>
              <a:rPr lang="el-GR" altLang="el-GR" sz="1333" dirty="0"/>
              <a:t>ενημέρωση </a:t>
            </a:r>
            <a:r>
              <a:rPr lang="el-GR" altLang="el-GR" sz="1333" dirty="0" err="1"/>
              <a:t>καταχωρητών</a:t>
            </a:r>
            <a:endParaRPr lang="en-GB" altLang="el-GR" sz="1333" dirty="0"/>
          </a:p>
          <a:p>
            <a:pPr>
              <a:lnSpc>
                <a:spcPct val="90000"/>
              </a:lnSpc>
            </a:pPr>
            <a:r>
              <a:rPr lang="el-GR" altLang="el-GR" sz="1500" b="1" dirty="0"/>
              <a:t>Εγγραφή</a:t>
            </a:r>
            <a:endParaRPr lang="en-GB" altLang="el-GR" sz="15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Ενημέρωση </a:t>
            </a:r>
            <a:r>
              <a:rPr lang="el-GR" altLang="el-GR" sz="1333" dirty="0" err="1"/>
              <a:t>καταχωρητών</a:t>
            </a:r>
            <a:r>
              <a:rPr lang="el-GR" altLang="el-GR" sz="1333" dirty="0"/>
              <a:t> και </a:t>
            </a:r>
            <a:r>
              <a:rPr lang="el-GR" altLang="el-GR" sz="1333" dirty="0" err="1"/>
              <a:t>σημαίων</a:t>
            </a:r>
            <a:endParaRPr lang="en-GB" altLang="el-GR" sz="1333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1333" dirty="0"/>
              <a:t>Αποστολή των αποτελεσμάτων στην </a:t>
            </a:r>
            <a:r>
              <a:rPr lang="en-GB" altLang="el-GR" sz="1333" dirty="0"/>
              <a:t>cache &amp; </a:t>
            </a:r>
            <a:r>
              <a:rPr lang="el-GR" altLang="el-GR" sz="1333" dirty="0"/>
              <a:t>στον δίαυλο </a:t>
            </a:r>
            <a:r>
              <a:rPr lang="el-GR" altLang="el-GR" sz="1333" dirty="0" err="1"/>
              <a:t>διεπαφής</a:t>
            </a:r>
            <a:r>
              <a:rPr lang="el-GR" altLang="el-GR" sz="1333" dirty="0"/>
              <a:t> με τους </a:t>
            </a:r>
            <a:r>
              <a:rPr lang="el-GR" altLang="el-GR" sz="1333" dirty="0" err="1"/>
              <a:t>καταχωρητές</a:t>
            </a:r>
            <a:r>
              <a:rPr lang="el-GR" altLang="el-GR" sz="1333" dirty="0"/>
              <a:t> εγγραφής</a:t>
            </a:r>
            <a:endParaRPr lang="en-GB" altLang="el-GR" sz="1333" dirty="0"/>
          </a:p>
        </p:txBody>
      </p:sp>
    </p:spTree>
    <p:extLst>
      <p:ext uri="{BB962C8B-B14F-4D97-AF65-F5344CB8AC3E}">
        <p14:creationId xmlns:p14="http://schemas.microsoft.com/office/powerpoint/2010/main" val="223038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l-GR" smtClean="0"/>
              <a:t>80486 Instruction Pipeline Examples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9837" r="5009" b="20692"/>
          <a:stretch>
            <a:fillRect/>
          </a:stretch>
        </p:blipFill>
        <p:spPr bwMode="auto">
          <a:xfrm>
            <a:off x="2409440" y="985292"/>
            <a:ext cx="4325120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450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Καταχωρητές στον </a:t>
            </a:r>
            <a:r>
              <a:rPr lang="en-GB" altLang="el-GR" smtClean="0"/>
              <a:t>Pentium 4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15265" r="13445" b="28290"/>
          <a:stretch>
            <a:fillRect/>
          </a:stretch>
        </p:blipFill>
        <p:spPr bwMode="auto">
          <a:xfrm>
            <a:off x="2135382" y="1107392"/>
            <a:ext cx="4873236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8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smtClean="0"/>
              <a:t>EFLAGS Register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7662" r="13094" b="38753"/>
          <a:stretch>
            <a:fillRect/>
          </a:stretch>
        </p:blipFill>
        <p:spPr bwMode="auto">
          <a:xfrm>
            <a:off x="762000" y="1273324"/>
            <a:ext cx="7620000" cy="337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13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smtClean="0"/>
              <a:t>Control Registers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2105" r="12009" b="14912"/>
          <a:stretch>
            <a:fillRect/>
          </a:stretch>
        </p:blipFill>
        <p:spPr bwMode="auto">
          <a:xfrm>
            <a:off x="1369515" y="1057300"/>
            <a:ext cx="640496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92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Βαρζιώτης.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και Λειτουργία της </a:t>
            </a:r>
            <a:r>
              <a:rPr lang="el-GR" dirty="0" smtClean="0"/>
              <a:t>CPU</a:t>
            </a:r>
            <a:r>
              <a:rPr lang="el-GR" baseline="-25000" dirty="0"/>
              <a:t>2/2</a:t>
            </a:r>
            <a:endParaRPr lang="el-GR" alt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dirty="0" smtClean="0"/>
              <a:t>Στρατηγική Σωλήνωσης</a:t>
            </a:r>
            <a:endParaRPr lang="en-US" altLang="el-GR" dirty="0" smtClean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75407" tIns="37042" rIns="75407" bIns="37042" rtlCol="0">
            <a:noAutofit/>
          </a:bodyPr>
          <a:lstStyle/>
          <a:p>
            <a:r>
              <a:rPr lang="el-GR" altLang="el-GR" sz="2800" dirty="0" smtClean="0"/>
              <a:t>Προσκόμιση εντολής</a:t>
            </a:r>
            <a:endParaRPr lang="en-US" altLang="el-GR" sz="2800" dirty="0" smtClean="0"/>
          </a:p>
          <a:p>
            <a:r>
              <a:rPr lang="el-GR" altLang="el-GR" sz="2800" dirty="0" smtClean="0"/>
              <a:t>Αποκωδικοποίηση εντολής</a:t>
            </a:r>
            <a:endParaRPr lang="en-US" altLang="el-GR" sz="2800" dirty="0" smtClean="0"/>
          </a:p>
          <a:p>
            <a:r>
              <a:rPr lang="el-GR" altLang="el-GR" sz="2800" dirty="0" smtClean="0"/>
              <a:t>Υπολογισμός τελεστών </a:t>
            </a:r>
            <a:r>
              <a:rPr lang="en-US" altLang="el-GR" sz="2800" dirty="0" smtClean="0"/>
              <a:t>(</a:t>
            </a:r>
            <a:r>
              <a:rPr lang="el-GR" altLang="el-GR" sz="2800" dirty="0" smtClean="0"/>
              <a:t>π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χ</a:t>
            </a:r>
            <a:r>
              <a:rPr lang="en-US" altLang="el-GR" sz="2800" dirty="0" smtClean="0"/>
              <a:t>. </a:t>
            </a:r>
            <a:r>
              <a:rPr lang="el-GR" altLang="el-GR" sz="2800" dirty="0" smtClean="0"/>
              <a:t>ενεργός διεύθυνση</a:t>
            </a:r>
            <a:r>
              <a:rPr lang="en-US" altLang="el-GR" sz="2800" dirty="0" smtClean="0"/>
              <a:t>)</a:t>
            </a:r>
          </a:p>
          <a:p>
            <a:r>
              <a:rPr lang="el-GR" altLang="el-GR" sz="2800" dirty="0" smtClean="0"/>
              <a:t>Προσκόμιση τελεστών</a:t>
            </a:r>
            <a:endParaRPr lang="en-US" altLang="el-GR" sz="2800" dirty="0" smtClean="0"/>
          </a:p>
          <a:p>
            <a:r>
              <a:rPr lang="el-GR" altLang="el-GR" sz="2800" dirty="0" smtClean="0"/>
              <a:t>Εκτέλεση εντολής</a:t>
            </a:r>
            <a:endParaRPr lang="en-US" altLang="el-GR" sz="2800" dirty="0" smtClean="0"/>
          </a:p>
          <a:p>
            <a:r>
              <a:rPr lang="el-GR" altLang="el-GR" sz="2800" dirty="0" smtClean="0"/>
              <a:t>Έγγραφή αποτελεσμάτων</a:t>
            </a:r>
            <a:endParaRPr lang="en-US" altLang="el-GR" sz="2800" dirty="0" smtClean="0"/>
          </a:p>
          <a:p>
            <a:r>
              <a:rPr lang="el-GR" altLang="el-GR" sz="2800" dirty="0" smtClean="0"/>
              <a:t>Επικάλυψη των παραπάνω σταδίων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5815941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26120" r="18512" b="32632"/>
          <a:stretch>
            <a:fillRect/>
          </a:stretch>
        </p:blipFill>
        <p:spPr bwMode="auto">
          <a:xfrm>
            <a:off x="1174750" y="1057300"/>
            <a:ext cx="6794500" cy="45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Σωλήνωση εντολής με δύο στάδια</a:t>
            </a:r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95637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Χρονισμός στη Σωλήνωση</a:t>
            </a:r>
            <a:endParaRPr lang="en-US" altLang="el-GR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4"/>
          <a:stretch>
            <a:fillRect/>
          </a:stretch>
        </p:blipFill>
        <p:spPr bwMode="auto">
          <a:xfrm>
            <a:off x="2020093" y="1273324"/>
            <a:ext cx="510381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350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21833" y="5191125"/>
            <a:ext cx="158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365500" y="5191125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l-GR" sz="200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75407" tIns="37042" rIns="75407" bIns="37042" rtlCol="0" anchor="ctr">
            <a:normAutofit/>
          </a:bodyPr>
          <a:lstStyle/>
          <a:p>
            <a:r>
              <a:rPr lang="el-GR" altLang="el-GR" smtClean="0"/>
              <a:t>Διακλάδωση στη σωλήνωση</a:t>
            </a:r>
            <a:endParaRPr lang="en-US" altLang="el-GR" smtClean="0"/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0"/>
          <a:stretch>
            <a:fillRect/>
          </a:stretch>
        </p:blipFill>
        <p:spPr bwMode="auto">
          <a:xfrm>
            <a:off x="1714500" y="1123098"/>
            <a:ext cx="5715000" cy="42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4171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altLang="el-GR" sz="3600" dirty="0" smtClean="0"/>
              <a:t>Σωλήνωση εντολής</a:t>
            </a:r>
            <a:br>
              <a:rPr lang="el-GR" altLang="el-GR" sz="3600" dirty="0" smtClean="0"/>
            </a:br>
            <a:r>
              <a:rPr lang="el-GR" altLang="el-GR" sz="3600" dirty="0" smtClean="0"/>
              <a:t>με έξι στάδια</a:t>
            </a:r>
            <a:endParaRPr lang="en-GB" altLang="el-GR" sz="3600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3325" r="7820" b="7666"/>
          <a:stretch>
            <a:fillRect/>
          </a:stretch>
        </p:blipFill>
        <p:spPr bwMode="auto">
          <a:xfrm>
            <a:off x="4644008" y="228865"/>
            <a:ext cx="3830400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18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4658</TotalTime>
  <Words>875</Words>
  <Application>Microsoft Office PowerPoint</Application>
  <PresentationFormat>Προβολή στην οθόνη (16:10)</PresentationFormat>
  <Paragraphs>152</Paragraphs>
  <Slides>32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Arial Unicode MS</vt:lpstr>
      <vt:lpstr>Arial</vt:lpstr>
      <vt:lpstr>Calibri</vt:lpstr>
      <vt:lpstr>Monotype Sorts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Στρατηγική Σωλήνωσης</vt:lpstr>
      <vt:lpstr>Σωλήνωση εντολής με δύο στάδια</vt:lpstr>
      <vt:lpstr>Χρονισμός στη Σωλήνωση</vt:lpstr>
      <vt:lpstr>Διακλάδωση στη σωλήνωση</vt:lpstr>
      <vt:lpstr>Σωλήνωση εντολής με έξι στάδια</vt:lpstr>
      <vt:lpstr>Εναλλακτική  Απεικόνιση Σωλήνωσης</vt:lpstr>
      <vt:lpstr>Βελτίωση στην απόδοση  με Σωλήνωση</vt:lpstr>
      <vt:lpstr>Χειρισμός διακλαδώσεων</vt:lpstr>
      <vt:lpstr>Πολλές συνεχείς ροές</vt:lpstr>
      <vt:lpstr>Προ – προσαγωγή στόχου διακλάδωσης</vt:lpstr>
      <vt:lpstr>Προσωρινή μνήμη βρόχου</vt:lpstr>
      <vt:lpstr>Διάγραμμα προσωρινής  μνήμης βρόχου</vt:lpstr>
      <vt:lpstr>Πρόβλεψη διακλάδωσης1/3</vt:lpstr>
      <vt:lpstr>Πρόβλεψη διακλάδωση2/3</vt:lpstr>
      <vt:lpstr>Πρόβλεψη διακλάδωσης3/3</vt:lpstr>
      <vt:lpstr>Γράφημα ροής για την  πρόβλεψη διακλάδωσης</vt:lpstr>
      <vt:lpstr>Διάγραμμα κατάστασης για πρόβλεψη διακλάδωσης </vt:lpstr>
      <vt:lpstr>Χειρισμός  διακλαδώσεων</vt:lpstr>
      <vt:lpstr>Intel 80486 Pipelining</vt:lpstr>
      <vt:lpstr>80486 Instruction Pipeline Examples</vt:lpstr>
      <vt:lpstr>Καταχωρητές στον Pentium 4</vt:lpstr>
      <vt:lpstr>EFLAGS Register</vt:lpstr>
      <vt:lpstr>Control Registers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279</cp:revision>
  <dcterms:created xsi:type="dcterms:W3CDTF">2012-09-06T09:03:05Z</dcterms:created>
  <dcterms:modified xsi:type="dcterms:W3CDTF">2015-05-07T14:14:39Z</dcterms:modified>
</cp:coreProperties>
</file>