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9" r:id="rId3"/>
    <p:sldId id="257" r:id="rId4"/>
    <p:sldId id="259" r:id="rId5"/>
    <p:sldId id="261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295" r:id="rId21"/>
    <p:sldId id="310" r:id="rId22"/>
    <p:sldId id="292" r:id="rId23"/>
    <p:sldId id="293" r:id="rId24"/>
    <p:sldId id="280" r:id="rId25"/>
  </p:sldIdLst>
  <p:sldSz cx="9144000" cy="5715000" type="screen16x10"/>
  <p:notesSz cx="6858000" cy="9144000"/>
  <p:custDataLst>
    <p:tags r:id="rId2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70" d="100"/>
          <a:sy n="70" d="100"/>
        </p:scale>
        <p:origin x="-2964" y="-135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27/10/2015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-57951"/>
            <a:ext cx="9113344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900" dirty="0" smtClean="0">
                <a:solidFill>
                  <a:schemeClr val="bg1"/>
                </a:solidFill>
              </a:rPr>
              <a:t>Χημικές αντιδράσεις, θερμοδυναμική/κινητική, Τμήμα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9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Γεωργική Χημεία</a:t>
            </a:r>
            <a:r>
              <a:rPr lang="el-GR" sz="1000" b="1" baseline="0" dirty="0" smtClean="0">
                <a:solidFill>
                  <a:schemeClr val="bg1"/>
                </a:solidFill>
              </a:rPr>
              <a:t>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&lt;Γενικές αρχές χημείας, άτομα και μόρια&gt;, &lt;Τμήμα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1000" dirty="0" smtClean="0">
                <a:solidFill>
                  <a:schemeClr val="bg1"/>
                </a:solidFill>
              </a:rPr>
              <a:t>&gt;,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-57951"/>
            <a:ext cx="9113344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900" dirty="0" smtClean="0">
                <a:solidFill>
                  <a:schemeClr val="bg1"/>
                </a:solidFill>
              </a:rPr>
              <a:t>Χημικές αντιδράσεις, θερμοδυναμική/κινητική, Τμήμα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9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Γεωργική Χημεία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9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Χημικές αντιδράσεις, </a:t>
            </a:r>
            <a:r>
              <a:rPr lang="el-GR" sz="2800" b="1" dirty="0" smtClean="0"/>
              <a:t>θερμοδυναμική/κινητική</a:t>
            </a:r>
            <a:r>
              <a:rPr lang="en-US" sz="2800" b="1" dirty="0" smtClean="0"/>
              <a:t> (2)</a:t>
            </a:r>
          </a:p>
          <a:p>
            <a:r>
              <a:rPr lang="el-GR" sz="2800" dirty="0" smtClean="0"/>
              <a:t>Γεώργιος 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Ομάδα 2"/>
          <p:cNvGrpSpPr/>
          <p:nvPr/>
        </p:nvGrpSpPr>
        <p:grpSpPr>
          <a:xfrm>
            <a:off x="1763688" y="1070074"/>
            <a:ext cx="2183611" cy="461665"/>
            <a:chOff x="3794383" y="2672834"/>
            <a:chExt cx="2183611" cy="461665"/>
          </a:xfrm>
        </p:grpSpPr>
        <p:sp>
          <p:nvSpPr>
            <p:cNvPr id="4" name="Ορθογώνιο 3"/>
            <p:cNvSpPr/>
            <p:nvPr/>
          </p:nvSpPr>
          <p:spPr>
            <a:xfrm>
              <a:off x="3794383" y="2672834"/>
              <a:ext cx="21836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dirty="0"/>
                <a:t>Α + Β 	</a:t>
              </a:r>
              <a:r>
                <a:rPr lang="en-US" sz="2400" dirty="0" smtClean="0"/>
                <a:t>       </a:t>
              </a:r>
              <a:r>
                <a:rPr lang="el-GR" sz="2400" dirty="0" smtClean="0"/>
                <a:t>Γ </a:t>
              </a:r>
              <a:r>
                <a:rPr lang="el-GR" sz="2400" dirty="0"/>
                <a:t>+ Δ</a:t>
              </a:r>
            </a:p>
          </p:txBody>
        </p:sp>
        <p:cxnSp>
          <p:nvCxnSpPr>
            <p:cNvPr id="5" name="Ευθύγραμμο βέλος σύνδεσης 4"/>
            <p:cNvCxnSpPr/>
            <p:nvPr/>
          </p:nvCxnSpPr>
          <p:spPr>
            <a:xfrm>
              <a:off x="4595790" y="2846467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Ευθύγραμμο βέλος σύνδεσης 5"/>
            <p:cNvCxnSpPr/>
            <p:nvPr/>
          </p:nvCxnSpPr>
          <p:spPr>
            <a:xfrm flipH="1">
              <a:off x="4587406" y="2941476"/>
              <a:ext cx="6564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841276"/>
            <a:ext cx="8229600" cy="42638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endParaRPr lang="el-GR" baseline="-25000" dirty="0" smtClean="0"/>
          </a:p>
          <a:p>
            <a:pPr marL="0"/>
            <a:endParaRPr lang="el-GR" baseline="-25000" dirty="0"/>
          </a:p>
          <a:p>
            <a:pPr marL="0"/>
            <a:r>
              <a:rPr lang="el-GR" dirty="0" smtClean="0"/>
              <a:t>Θέλουμε να ξέρουμε πόσο γρήγορα έρχεται σε ισορροπία</a:t>
            </a:r>
          </a:p>
          <a:p>
            <a:pPr marL="0"/>
            <a:r>
              <a:rPr lang="el-GR" dirty="0" smtClean="0"/>
              <a:t>Αυτό δεν σχετίζεται με το αν είναι </a:t>
            </a:r>
            <a:r>
              <a:rPr lang="el-GR" dirty="0" err="1" smtClean="0"/>
              <a:t>ενδόεργη</a:t>
            </a:r>
            <a:r>
              <a:rPr lang="el-GR" dirty="0" smtClean="0"/>
              <a:t> ή </a:t>
            </a:r>
            <a:r>
              <a:rPr lang="el-GR" dirty="0" err="1" smtClean="0"/>
              <a:t>εξώεργη</a:t>
            </a:r>
            <a:endParaRPr lang="el-GR" dirty="0" smtClean="0"/>
          </a:p>
        </p:txBody>
      </p:sp>
      <p:grpSp>
        <p:nvGrpSpPr>
          <p:cNvPr id="8" name="Ομάδα 7"/>
          <p:cNvGrpSpPr/>
          <p:nvPr/>
        </p:nvGrpSpPr>
        <p:grpSpPr>
          <a:xfrm>
            <a:off x="2071624" y="4009628"/>
            <a:ext cx="3560591" cy="461665"/>
            <a:chOff x="3794383" y="2672834"/>
            <a:chExt cx="2591470" cy="461665"/>
          </a:xfrm>
        </p:grpSpPr>
        <p:sp>
          <p:nvSpPr>
            <p:cNvPr id="9" name="Ορθογώνιο 8"/>
            <p:cNvSpPr/>
            <p:nvPr/>
          </p:nvSpPr>
          <p:spPr>
            <a:xfrm>
              <a:off x="3794383" y="2672834"/>
              <a:ext cx="25914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dirty="0" smtClean="0"/>
                <a:t>Α</a:t>
              </a:r>
              <a:r>
                <a:rPr lang="en-US" sz="2400" dirty="0" smtClean="0"/>
                <a:t>TP</a:t>
              </a:r>
              <a:r>
                <a:rPr lang="el-GR" sz="2400" dirty="0" smtClean="0"/>
                <a:t> </a:t>
              </a:r>
              <a:r>
                <a:rPr lang="el-GR" sz="2400" dirty="0"/>
                <a:t>+ </a:t>
              </a:r>
              <a:r>
                <a:rPr lang="en-US" sz="2400" dirty="0" smtClean="0"/>
                <a:t>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O</a:t>
              </a:r>
              <a:r>
                <a:rPr lang="el-GR" sz="2400" dirty="0" smtClean="0"/>
                <a:t> </a:t>
              </a:r>
              <a:r>
                <a:rPr lang="el-GR" sz="2400" dirty="0"/>
                <a:t>	</a:t>
              </a:r>
              <a:r>
                <a:rPr lang="en-US" sz="2400" dirty="0" smtClean="0"/>
                <a:t>       ADP + Pi</a:t>
              </a:r>
              <a:endParaRPr lang="el-GR" sz="2400" dirty="0"/>
            </a:p>
          </p:txBody>
        </p:sp>
        <p:cxnSp>
          <p:nvCxnSpPr>
            <p:cNvPr id="10" name="Ευθύγραμμο βέλος σύνδεσης 9"/>
            <p:cNvCxnSpPr/>
            <p:nvPr/>
          </p:nvCxnSpPr>
          <p:spPr>
            <a:xfrm>
              <a:off x="4823392" y="2875149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ύγραμμο βέλος σύνδεσης 10"/>
            <p:cNvCxnSpPr/>
            <p:nvPr/>
          </p:nvCxnSpPr>
          <p:spPr>
            <a:xfrm flipH="1">
              <a:off x="4815008" y="2970158"/>
              <a:ext cx="6564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121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41276"/>
            <a:ext cx="8229600" cy="42638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dirty="0" smtClean="0"/>
              <a:t>Καταλύτες είναι ουσίες που επιταχύνουν μια χημική αντίδραση</a:t>
            </a:r>
          </a:p>
          <a:p>
            <a:pPr marL="0"/>
            <a:r>
              <a:rPr lang="el-GR" dirty="0" smtClean="0"/>
              <a:t>Δεν συμμετέχουν στις αντιδράσεις</a:t>
            </a:r>
          </a:p>
          <a:p>
            <a:pPr marL="0"/>
            <a:r>
              <a:rPr lang="el-GR" dirty="0" smtClean="0"/>
              <a:t>Απαιτούνται πολύ μικρές ποσότητες καταλύτη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	2</a:t>
            </a:r>
            <a:r>
              <a:rPr lang="en-US" dirty="0" smtClean="0"/>
              <a:t>CO + O</a:t>
            </a:r>
            <a:r>
              <a:rPr lang="en-US" baseline="-25000" dirty="0" smtClean="0"/>
              <a:t>2</a:t>
            </a:r>
            <a:r>
              <a:rPr lang="en-US" dirty="0" smtClean="0"/>
              <a:t> → 2CO</a:t>
            </a:r>
            <a:r>
              <a:rPr lang="en-US" baseline="-25000" dirty="0" smtClean="0"/>
              <a:t>2</a:t>
            </a:r>
            <a:endParaRPr lang="el-GR" baseline="-25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15816" y="3505572"/>
            <a:ext cx="792088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62500" lnSpcReduction="20000"/>
          </a:bodyPr>
          <a:lstStyle/>
          <a:p>
            <a:r>
              <a:rPr lang="el-GR" dirty="0" smtClean="0"/>
              <a:t>καταλύτης</a:t>
            </a:r>
          </a:p>
        </p:txBody>
      </p:sp>
    </p:spTree>
    <p:extLst>
      <p:ext uri="{BB962C8B-B14F-4D97-AF65-F5344CB8AC3E}">
        <p14:creationId xmlns:p14="http://schemas.microsoft.com/office/powerpoint/2010/main" val="4269442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Ομάδα 2"/>
          <p:cNvGrpSpPr/>
          <p:nvPr/>
        </p:nvGrpSpPr>
        <p:grpSpPr>
          <a:xfrm>
            <a:off x="1150132" y="769267"/>
            <a:ext cx="5945858" cy="461665"/>
            <a:chOff x="1614477" y="2672833"/>
            <a:chExt cx="5945858" cy="461665"/>
          </a:xfrm>
        </p:grpSpPr>
        <p:sp>
          <p:nvSpPr>
            <p:cNvPr id="4" name="Ορθογώνιο 3"/>
            <p:cNvSpPr/>
            <p:nvPr/>
          </p:nvSpPr>
          <p:spPr>
            <a:xfrm>
              <a:off x="1614477" y="2672833"/>
              <a:ext cx="59458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dirty="0"/>
                <a:t>Α + Β 	</a:t>
              </a:r>
              <a:r>
                <a:rPr lang="en-US" sz="2400" dirty="0" smtClean="0"/>
                <a:t>       </a:t>
              </a:r>
              <a:r>
                <a:rPr lang="el-GR" sz="2400" dirty="0" smtClean="0"/>
                <a:t>Γ </a:t>
              </a:r>
              <a:r>
                <a:rPr lang="el-GR" sz="2400" dirty="0"/>
                <a:t>+ </a:t>
              </a:r>
              <a:r>
                <a:rPr lang="el-GR" sz="2400" dirty="0" smtClean="0"/>
                <a:t>Δ		Κ</a:t>
              </a:r>
              <a:r>
                <a:rPr lang="el-GR" sz="2400" baseline="-25000" dirty="0" smtClean="0"/>
                <a:t>α </a:t>
              </a:r>
              <a:r>
                <a:rPr lang="el-GR" sz="2400" dirty="0" smtClean="0"/>
                <a:t>= [Γ][Δ]/[Α][Β]</a:t>
              </a:r>
              <a:endParaRPr lang="el-GR" sz="2400" dirty="0"/>
            </a:p>
          </p:txBody>
        </p:sp>
        <p:cxnSp>
          <p:nvCxnSpPr>
            <p:cNvPr id="5" name="Ευθύγραμμο βέλος σύνδεσης 4"/>
            <p:cNvCxnSpPr/>
            <p:nvPr/>
          </p:nvCxnSpPr>
          <p:spPr>
            <a:xfrm>
              <a:off x="2444057" y="2865857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Ευθύγραμμο βέλος σύνδεσης 5"/>
            <p:cNvCxnSpPr/>
            <p:nvPr/>
          </p:nvCxnSpPr>
          <p:spPr>
            <a:xfrm flipH="1">
              <a:off x="2435673" y="2960866"/>
              <a:ext cx="6564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417340"/>
            <a:ext cx="8229600" cy="36877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dirty="0" smtClean="0"/>
              <a:t>Χημική αντίδραση είναι διάσπαση δεσμών και σχηματισμός νέων δεσμών</a:t>
            </a:r>
          </a:p>
        </p:txBody>
      </p:sp>
      <p:grpSp>
        <p:nvGrpSpPr>
          <p:cNvPr id="8" name="Ομάδα 7"/>
          <p:cNvGrpSpPr/>
          <p:nvPr/>
        </p:nvGrpSpPr>
        <p:grpSpPr>
          <a:xfrm>
            <a:off x="1146422" y="2899891"/>
            <a:ext cx="2183611" cy="461665"/>
            <a:chOff x="1614477" y="2672833"/>
            <a:chExt cx="2183611" cy="461665"/>
          </a:xfrm>
        </p:grpSpPr>
        <p:sp>
          <p:nvSpPr>
            <p:cNvPr id="9" name="Ορθογώνιο 8"/>
            <p:cNvSpPr/>
            <p:nvPr/>
          </p:nvSpPr>
          <p:spPr>
            <a:xfrm>
              <a:off x="1614477" y="2672833"/>
              <a:ext cx="21836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dirty="0"/>
                <a:t>Α + Β 	</a:t>
              </a:r>
              <a:r>
                <a:rPr lang="en-US" sz="2400" dirty="0" smtClean="0"/>
                <a:t>       </a:t>
              </a:r>
              <a:r>
                <a:rPr lang="el-GR" sz="2400" dirty="0" smtClean="0"/>
                <a:t>Γ </a:t>
              </a:r>
              <a:r>
                <a:rPr lang="el-GR" sz="2400" dirty="0"/>
                <a:t>+ </a:t>
              </a:r>
              <a:r>
                <a:rPr lang="el-GR" sz="2400" dirty="0" smtClean="0"/>
                <a:t>Δ</a:t>
              </a:r>
              <a:endParaRPr lang="el-GR" sz="2400" dirty="0"/>
            </a:p>
          </p:txBody>
        </p:sp>
        <p:cxnSp>
          <p:nvCxnSpPr>
            <p:cNvPr id="10" name="Ευθύγραμμο βέλος σύνδεσης 9"/>
            <p:cNvCxnSpPr/>
            <p:nvPr/>
          </p:nvCxnSpPr>
          <p:spPr>
            <a:xfrm>
              <a:off x="2375759" y="2846467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ύγραμμο βέλος σύνδεσης 10"/>
            <p:cNvCxnSpPr/>
            <p:nvPr/>
          </p:nvCxnSpPr>
          <p:spPr>
            <a:xfrm flipH="1">
              <a:off x="2367375" y="2941476"/>
              <a:ext cx="6564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563888" y="2899891"/>
            <a:ext cx="4176464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Ενεργοποιημένο </a:t>
            </a:r>
            <a:r>
              <a:rPr lang="el-GR" dirty="0" err="1" smtClean="0"/>
              <a:t>σύμπλοκο</a:t>
            </a:r>
            <a:endParaRPr lang="el-GR" dirty="0" smtClean="0"/>
          </a:p>
        </p:txBody>
      </p:sp>
      <p:sp>
        <p:nvSpPr>
          <p:cNvPr id="16" name="Ελεύθερη σχεδίαση 15"/>
          <p:cNvSpPr/>
          <p:nvPr/>
        </p:nvSpPr>
        <p:spPr>
          <a:xfrm>
            <a:off x="1678675" y="3343701"/>
            <a:ext cx="3084394" cy="587401"/>
          </a:xfrm>
          <a:custGeom>
            <a:avLst/>
            <a:gdLst>
              <a:gd name="connsiteX0" fmla="*/ 0 w 3084394"/>
              <a:gd name="connsiteY0" fmla="*/ 40944 h 587401"/>
              <a:gd name="connsiteX1" fmla="*/ 368489 w 3084394"/>
              <a:gd name="connsiteY1" fmla="*/ 354842 h 587401"/>
              <a:gd name="connsiteX2" fmla="*/ 1201003 w 3084394"/>
              <a:gd name="connsiteY2" fmla="*/ 573206 h 587401"/>
              <a:gd name="connsiteX3" fmla="*/ 2101755 w 3084394"/>
              <a:gd name="connsiteY3" fmla="*/ 545911 h 587401"/>
              <a:gd name="connsiteX4" fmla="*/ 2620370 w 3084394"/>
              <a:gd name="connsiteY4" fmla="*/ 382138 h 587401"/>
              <a:gd name="connsiteX5" fmla="*/ 3084394 w 3084394"/>
              <a:gd name="connsiteY5" fmla="*/ 0 h 58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4394" h="587401">
                <a:moveTo>
                  <a:pt x="0" y="40944"/>
                </a:moveTo>
                <a:cubicBezTo>
                  <a:pt x="84161" y="153538"/>
                  <a:pt x="168322" y="266132"/>
                  <a:pt x="368489" y="354842"/>
                </a:cubicBezTo>
                <a:cubicBezTo>
                  <a:pt x="568656" y="443552"/>
                  <a:pt x="912125" y="541361"/>
                  <a:pt x="1201003" y="573206"/>
                </a:cubicBezTo>
                <a:cubicBezTo>
                  <a:pt x="1489881" y="605051"/>
                  <a:pt x="1865194" y="577756"/>
                  <a:pt x="2101755" y="545911"/>
                </a:cubicBezTo>
                <a:cubicBezTo>
                  <a:pt x="2338316" y="514066"/>
                  <a:pt x="2456597" y="473123"/>
                  <a:pt x="2620370" y="382138"/>
                </a:cubicBezTo>
                <a:cubicBezTo>
                  <a:pt x="2784143" y="291153"/>
                  <a:pt x="2997958" y="68239"/>
                  <a:pt x="3084394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7673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Σχέδιο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5"/>
            <a:ext cx="914400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658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Σχέδιο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5"/>
            <a:ext cx="914400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444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85292"/>
            <a:ext cx="8229600" cy="41198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dirty="0" smtClean="0"/>
              <a:t>Ν (άζωτο)</a:t>
            </a:r>
          </a:p>
          <a:p>
            <a:pPr marL="0" indent="0">
              <a:buNone/>
            </a:pPr>
            <a:r>
              <a:rPr lang="el-GR" dirty="0" smtClean="0"/>
              <a:t>Εμπλουτισμός με άζωτο γίνεται με λιπάσματα, αλλά και με την αμειψισπορά μέσω χρήσης ψυχανθών</a:t>
            </a:r>
          </a:p>
          <a:p>
            <a:pPr marL="0" indent="0">
              <a:buNone/>
            </a:pPr>
            <a:r>
              <a:rPr lang="el-GR" dirty="0" smtClean="0"/>
              <a:t>Τα ψυχανθή έχουν συμβιωτική σχέση στις ρίζες με τα </a:t>
            </a:r>
            <a:r>
              <a:rPr lang="el-GR" dirty="0" err="1" smtClean="0"/>
              <a:t>αζωτοβακτήρια</a:t>
            </a:r>
            <a:endParaRPr lang="el-GR" dirty="0" smtClean="0"/>
          </a:p>
          <a:p>
            <a:pPr marL="0" indent="0">
              <a:buNone/>
            </a:pPr>
            <a:r>
              <a:rPr lang="el-GR" dirty="0"/>
              <a:t>	</a:t>
            </a:r>
            <a:r>
              <a:rPr lang="el-GR" dirty="0" smtClean="0"/>
              <a:t>	Ο</a:t>
            </a:r>
            <a:r>
              <a:rPr lang="el-GR" baseline="-25000" dirty="0" smtClean="0"/>
              <a:t>2</a:t>
            </a:r>
            <a:r>
              <a:rPr lang="el-GR" dirty="0" smtClean="0"/>
              <a:t> → </a:t>
            </a:r>
            <a:r>
              <a:rPr lang="en-US" dirty="0" smtClean="0"/>
              <a:t>ATP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+ 8H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l-GR" dirty="0"/>
              <a:t>→ </a:t>
            </a:r>
            <a:r>
              <a:rPr lang="en-US" dirty="0" smtClean="0"/>
              <a:t>2NH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endParaRPr lang="el-GR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826776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Σχέδιο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90494"/>
            <a:ext cx="7092280" cy="33245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769268"/>
            <a:ext cx="8229600" cy="43358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dirty="0" smtClean="0"/>
              <a:t>Αμειψισπορά</a:t>
            </a:r>
          </a:p>
          <a:p>
            <a:pPr marL="0" indent="0">
              <a:buNone/>
            </a:pPr>
            <a:r>
              <a:rPr lang="el-GR" dirty="0" smtClean="0"/>
              <a:t>Ανά χρόνο σε ένα τμήμα καλλιεργούσαν ψυχανθή για να εμπλουτίζεται με άζωτο για τις επόμενες χρονιές</a:t>
            </a:r>
          </a:p>
        </p:txBody>
      </p:sp>
    </p:spTree>
    <p:extLst>
      <p:ext uri="{BB962C8B-B14F-4D97-AF65-F5344CB8AC3E}">
        <p14:creationId xmlns:p14="http://schemas.microsoft.com/office/powerpoint/2010/main" val="4197634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41276"/>
            <a:ext cx="8229600" cy="42638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endParaRPr lang="el-GR" baseline="-25000" dirty="0" smtClean="0"/>
          </a:p>
        </p:txBody>
      </p:sp>
      <p:grpSp>
        <p:nvGrpSpPr>
          <p:cNvPr id="4" name="Ομάδα 3"/>
          <p:cNvGrpSpPr/>
          <p:nvPr/>
        </p:nvGrpSpPr>
        <p:grpSpPr>
          <a:xfrm>
            <a:off x="2258425" y="1531739"/>
            <a:ext cx="2183611" cy="461665"/>
            <a:chOff x="3794383" y="2672834"/>
            <a:chExt cx="2183611" cy="461665"/>
          </a:xfrm>
        </p:grpSpPr>
        <p:sp>
          <p:nvSpPr>
            <p:cNvPr id="5" name="Ορθογώνιο 4"/>
            <p:cNvSpPr/>
            <p:nvPr/>
          </p:nvSpPr>
          <p:spPr>
            <a:xfrm>
              <a:off x="3794383" y="2672834"/>
              <a:ext cx="21836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dirty="0"/>
                <a:t>Α + Β 	</a:t>
              </a:r>
              <a:r>
                <a:rPr lang="en-US" sz="2400" dirty="0" smtClean="0"/>
                <a:t>       </a:t>
              </a:r>
              <a:r>
                <a:rPr lang="el-GR" sz="2400" dirty="0" smtClean="0"/>
                <a:t>Γ </a:t>
              </a:r>
              <a:r>
                <a:rPr lang="el-GR" sz="2400" dirty="0"/>
                <a:t>+ Δ</a:t>
              </a:r>
            </a:p>
          </p:txBody>
        </p:sp>
        <p:cxnSp>
          <p:nvCxnSpPr>
            <p:cNvPr id="6" name="Ευθύγραμμο βέλος σύνδεσης 5"/>
            <p:cNvCxnSpPr/>
            <p:nvPr/>
          </p:nvCxnSpPr>
          <p:spPr>
            <a:xfrm>
              <a:off x="4595790" y="2846467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Ευθύγραμμο βέλος σύνδεσης 6"/>
            <p:cNvCxnSpPr/>
            <p:nvPr/>
          </p:nvCxnSpPr>
          <p:spPr>
            <a:xfrm flipH="1">
              <a:off x="4587406" y="2941476"/>
              <a:ext cx="6564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Ομάδα 7"/>
          <p:cNvGrpSpPr/>
          <p:nvPr/>
        </p:nvGrpSpPr>
        <p:grpSpPr>
          <a:xfrm>
            <a:off x="1547668" y="2128128"/>
            <a:ext cx="3560591" cy="461665"/>
            <a:chOff x="3794383" y="2672834"/>
            <a:chExt cx="2591470" cy="461665"/>
          </a:xfrm>
        </p:grpSpPr>
        <p:sp>
          <p:nvSpPr>
            <p:cNvPr id="9" name="Ορθογώνιο 8"/>
            <p:cNvSpPr/>
            <p:nvPr/>
          </p:nvSpPr>
          <p:spPr>
            <a:xfrm>
              <a:off x="3794383" y="2672834"/>
              <a:ext cx="25914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dirty="0" smtClean="0"/>
                <a:t>Α</a:t>
              </a:r>
              <a:r>
                <a:rPr lang="en-US" sz="2400" dirty="0" smtClean="0"/>
                <a:t>TP</a:t>
              </a:r>
              <a:r>
                <a:rPr lang="el-GR" sz="2400" dirty="0" smtClean="0"/>
                <a:t> </a:t>
              </a:r>
              <a:r>
                <a:rPr lang="el-GR" sz="2400" dirty="0"/>
                <a:t>+ </a:t>
              </a:r>
              <a:r>
                <a:rPr lang="en-US" sz="2400" dirty="0" smtClean="0"/>
                <a:t>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O</a:t>
              </a:r>
              <a:r>
                <a:rPr lang="el-GR" sz="2400" dirty="0" smtClean="0"/>
                <a:t> </a:t>
              </a:r>
              <a:r>
                <a:rPr lang="el-GR" sz="2400" dirty="0"/>
                <a:t>	</a:t>
              </a:r>
              <a:r>
                <a:rPr lang="en-US" sz="2400" dirty="0" smtClean="0"/>
                <a:t>       ADP + Pi</a:t>
              </a:r>
              <a:endParaRPr lang="el-GR" sz="2400" dirty="0"/>
            </a:p>
          </p:txBody>
        </p:sp>
        <p:cxnSp>
          <p:nvCxnSpPr>
            <p:cNvPr id="10" name="Ευθύγραμμο βέλος σύνδεσης 9"/>
            <p:cNvCxnSpPr/>
            <p:nvPr/>
          </p:nvCxnSpPr>
          <p:spPr>
            <a:xfrm>
              <a:off x="4823392" y="2875149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ύγραμμο βέλος σύνδεσης 10"/>
            <p:cNvCxnSpPr/>
            <p:nvPr/>
          </p:nvCxnSpPr>
          <p:spPr>
            <a:xfrm flipH="1">
              <a:off x="4815008" y="2970158"/>
              <a:ext cx="6564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Ομάδα 13"/>
          <p:cNvGrpSpPr/>
          <p:nvPr/>
        </p:nvGrpSpPr>
        <p:grpSpPr>
          <a:xfrm>
            <a:off x="1239292" y="2857500"/>
            <a:ext cx="6774356" cy="2062103"/>
            <a:chOff x="3794383" y="2672834"/>
            <a:chExt cx="3344472" cy="2062103"/>
          </a:xfrm>
        </p:grpSpPr>
        <p:sp>
          <p:nvSpPr>
            <p:cNvPr id="15" name="Ορθογώνιο 14"/>
            <p:cNvSpPr/>
            <p:nvPr/>
          </p:nvSpPr>
          <p:spPr>
            <a:xfrm>
              <a:off x="3794383" y="2672834"/>
              <a:ext cx="3344472" cy="206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A + B + </a:t>
              </a:r>
              <a:r>
                <a:rPr lang="el-GR" sz="2400" dirty="0" smtClean="0"/>
                <a:t>Α</a:t>
              </a:r>
              <a:r>
                <a:rPr lang="en-US" sz="2400" dirty="0" smtClean="0"/>
                <a:t>TP</a:t>
              </a:r>
              <a:r>
                <a:rPr lang="el-GR" sz="2400" dirty="0" smtClean="0"/>
                <a:t> </a:t>
              </a:r>
              <a:r>
                <a:rPr lang="el-GR" sz="2400" dirty="0"/>
                <a:t>+ </a:t>
              </a:r>
              <a:r>
                <a:rPr lang="en-US" sz="2400" dirty="0" smtClean="0"/>
                <a:t>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O</a:t>
              </a:r>
              <a:r>
                <a:rPr lang="el-GR" sz="2400" dirty="0" smtClean="0"/>
                <a:t> </a:t>
              </a:r>
              <a:r>
                <a:rPr lang="en-US" sz="2400" dirty="0" smtClean="0"/>
                <a:t>	</a:t>
              </a:r>
              <a:r>
                <a:rPr lang="el-GR" sz="2400" dirty="0"/>
                <a:t>	</a:t>
              </a:r>
              <a:r>
                <a:rPr lang="en-US" sz="2400" dirty="0" smtClean="0"/>
                <a:t>       </a:t>
              </a:r>
              <a:r>
                <a:rPr lang="el-GR" sz="2400" dirty="0" smtClean="0"/>
                <a:t>Γ+ Δ + </a:t>
              </a:r>
              <a:r>
                <a:rPr lang="en-US" sz="2400" dirty="0" smtClean="0"/>
                <a:t>ADP + Pi</a:t>
              </a:r>
              <a:endParaRPr lang="el-GR" sz="2400" dirty="0" smtClean="0"/>
            </a:p>
            <a:p>
              <a:r>
                <a:rPr lang="el-GR" sz="2400" dirty="0"/>
                <a:t>	</a:t>
              </a:r>
              <a:r>
                <a:rPr lang="el-GR" sz="2400" dirty="0" smtClean="0"/>
                <a:t>			Δ</a:t>
              </a:r>
              <a:r>
                <a:rPr lang="en-US" sz="2400" dirty="0" smtClean="0"/>
                <a:t>G</a:t>
              </a:r>
              <a:r>
                <a:rPr lang="en-US" sz="2400" baseline="30000" dirty="0" smtClean="0"/>
                <a:t>o</a:t>
              </a:r>
              <a:r>
                <a:rPr lang="en-US" sz="2400" dirty="0" smtClean="0"/>
                <a:t>&lt;0 </a:t>
              </a:r>
              <a:r>
                <a:rPr lang="el-GR" sz="2400" dirty="0" err="1"/>
                <a:t>Εξώεργη</a:t>
              </a:r>
              <a:r>
                <a:rPr lang="el-GR" sz="2400" dirty="0"/>
                <a:t> </a:t>
              </a:r>
              <a:endParaRPr lang="en-US" sz="2400" dirty="0" smtClean="0"/>
            </a:p>
            <a:p>
              <a:endParaRPr lang="en-US" sz="2400" baseline="30000" dirty="0"/>
            </a:p>
            <a:p>
              <a:endParaRPr lang="en-US" sz="2400" baseline="30000" dirty="0" smtClean="0"/>
            </a:p>
            <a:p>
              <a:r>
                <a:rPr lang="el-GR" sz="2400" dirty="0" smtClean="0"/>
                <a:t>Το πώς θα γίνει η αντίδραση πιο γρήγορα απαντάται</a:t>
              </a:r>
            </a:p>
            <a:p>
              <a:r>
                <a:rPr lang="el-GR" sz="2400" dirty="0" smtClean="0"/>
                <a:t>Με τη χρήση καταλύτη</a:t>
              </a:r>
              <a:endParaRPr lang="el-GR" sz="2400" dirty="0"/>
            </a:p>
          </p:txBody>
        </p:sp>
        <p:cxnSp>
          <p:nvCxnSpPr>
            <p:cNvPr id="16" name="Ευθύγραμμο βέλος σύνδεσης 15"/>
            <p:cNvCxnSpPr/>
            <p:nvPr/>
          </p:nvCxnSpPr>
          <p:spPr>
            <a:xfrm>
              <a:off x="5111605" y="2888858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ύγραμμο βέλος σύνδεσης 16"/>
            <p:cNvCxnSpPr/>
            <p:nvPr/>
          </p:nvCxnSpPr>
          <p:spPr>
            <a:xfrm flipH="1">
              <a:off x="5103221" y="2983867"/>
              <a:ext cx="6564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Ευθεία γραμμή σύνδεσης 19"/>
          <p:cNvCxnSpPr/>
          <p:nvPr/>
        </p:nvCxnSpPr>
        <p:spPr>
          <a:xfrm>
            <a:off x="1043608" y="2713484"/>
            <a:ext cx="6418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32040" y="1531739"/>
            <a:ext cx="1368152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err="1" smtClean="0"/>
              <a:t>Ενδόεργη</a:t>
            </a:r>
            <a:r>
              <a:rPr lang="el-GR" dirty="0" smtClean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84440" y="2107803"/>
            <a:ext cx="1368152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err="1" smtClean="0"/>
              <a:t>Εξώεργη</a:t>
            </a:r>
            <a:r>
              <a:rPr lang="el-G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0818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85292"/>
            <a:ext cx="8229600" cy="41198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dirty="0" smtClean="0"/>
              <a:t>Ν2 + 3Η2 → 2ΝΗ3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736" y="769268"/>
            <a:ext cx="1584176" cy="2160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2400" dirty="0" smtClean="0"/>
              <a:t>300 </a:t>
            </a:r>
            <a:r>
              <a:rPr lang="en-US" sz="2400" dirty="0" err="1" smtClean="0"/>
              <a:t>atm</a:t>
            </a:r>
            <a:endParaRPr lang="el-GR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483768" y="1561356"/>
            <a:ext cx="648072" cy="2160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2800" dirty="0"/>
              <a:t>Θ</a:t>
            </a:r>
            <a:endParaRPr lang="el-GR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99592" y="2137420"/>
            <a:ext cx="1584176" cy="2160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2400" dirty="0" smtClean="0"/>
              <a:t>4 όγκοι </a:t>
            </a:r>
            <a:r>
              <a:rPr lang="el-GR" sz="2400" dirty="0" err="1" smtClean="0"/>
              <a:t>αεριων</a:t>
            </a:r>
            <a:endParaRPr lang="el-GR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915816" y="2137420"/>
            <a:ext cx="1584176" cy="2160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2400" dirty="0" smtClean="0"/>
              <a:t>2 όγκοι </a:t>
            </a:r>
            <a:r>
              <a:rPr lang="el-GR" sz="2400" dirty="0" err="1" smtClean="0"/>
              <a:t>αεριων</a:t>
            </a:r>
            <a:endParaRPr lang="el-GR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11560" y="3217540"/>
            <a:ext cx="7848872" cy="9361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3200" dirty="0" smtClean="0"/>
              <a:t>Άλλαξε η πίεση με αποτέλεσμα να αρθεί η ισορροπία</a:t>
            </a:r>
          </a:p>
        </p:txBody>
      </p:sp>
    </p:spTree>
    <p:extLst>
      <p:ext uri="{BB962C8B-B14F-4D97-AF65-F5344CB8AC3E}">
        <p14:creationId xmlns:p14="http://schemas.microsoft.com/office/powerpoint/2010/main" val="2268634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 smtClean="0"/>
              <a:t>Σελίδες</a:t>
            </a:r>
            <a:r>
              <a:rPr lang="el-GR" sz="1400" dirty="0"/>
              <a:t>: 251-272</a:t>
            </a:r>
            <a:r>
              <a:rPr lang="el-GR" sz="1400" dirty="0" smtClean="0"/>
              <a:t>*, διάλεξη, 197-208</a:t>
            </a:r>
            <a:r>
              <a:rPr lang="el-GR" sz="1400" smtClean="0"/>
              <a:t>, διάλεξη</a:t>
            </a:r>
            <a:endParaRPr lang="el-GR" sz="1400" dirty="0"/>
          </a:p>
          <a:p>
            <a:r>
              <a:rPr lang="el-GR" sz="1400" dirty="0" smtClean="0"/>
              <a:t>*</a:t>
            </a:r>
            <a:r>
              <a:rPr lang="el-GR" sz="1400" dirty="0"/>
              <a:t>Από </a:t>
            </a:r>
            <a:r>
              <a:rPr lang="el-GR" sz="1400" dirty="0" err="1"/>
              <a:t>Λάλια</a:t>
            </a:r>
            <a:r>
              <a:rPr lang="el-GR" sz="1400" dirty="0"/>
              <a:t>-</a:t>
            </a:r>
            <a:r>
              <a:rPr lang="el-GR" sz="1400" dirty="0" err="1"/>
              <a:t>Καντούρη</a:t>
            </a:r>
            <a:r>
              <a:rPr lang="el-GR" sz="1400" dirty="0"/>
              <a:t> Μ., Παπαστεφάνου Σ.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: </a:t>
            </a:r>
            <a:r>
              <a:rPr lang="el-GR" sz="1400" i="1" dirty="0"/>
              <a:t>Αρχές και Εργαστηριακές Ασκήσεις, </a:t>
            </a:r>
            <a:r>
              <a:rPr lang="el-GR" sz="1400" dirty="0"/>
              <a:t>2</a:t>
            </a:r>
            <a:r>
              <a:rPr lang="el-GR" sz="1400" baseline="30000" dirty="0"/>
              <a:t>η</a:t>
            </a:r>
            <a:r>
              <a:rPr lang="el-GR" sz="1400" dirty="0"/>
              <a:t> έκδοση,  Εκδόσεις Ζήτη, </a:t>
            </a:r>
            <a:r>
              <a:rPr lang="el-GR" sz="1400" dirty="0" err="1"/>
              <a:t>Θεσασαλονίκη</a:t>
            </a:r>
            <a:r>
              <a:rPr lang="el-GR" sz="1400" dirty="0"/>
              <a:t>, 2012.</a:t>
            </a:r>
          </a:p>
          <a:p>
            <a:r>
              <a:rPr lang="el-GR" sz="1400" dirty="0"/>
              <a:t>#Από </a:t>
            </a:r>
            <a:r>
              <a:rPr lang="el-GR" sz="1400" dirty="0" err="1"/>
              <a:t>Ταμουτσίδη</a:t>
            </a:r>
            <a:r>
              <a:rPr lang="el-GR" sz="1400" dirty="0"/>
              <a:t> </a:t>
            </a:r>
            <a:r>
              <a:rPr lang="el-GR" sz="1400" dirty="0" err="1"/>
              <a:t>Ευστ</a:t>
            </a:r>
            <a:r>
              <a:rPr lang="el-GR" sz="1400" dirty="0"/>
              <a:t>. </a:t>
            </a:r>
            <a:r>
              <a:rPr lang="el-GR" sz="1400" i="1" dirty="0"/>
              <a:t>Γεωργική Χημεία</a:t>
            </a:r>
            <a:r>
              <a:rPr lang="el-GR" sz="1400" dirty="0"/>
              <a:t>, Β έκδοση, Εκδόσεις Γράμμα, Θεσσαλονίκη, 2008.</a:t>
            </a:r>
          </a:p>
          <a:p>
            <a:r>
              <a:rPr lang="el-GR" sz="1400" dirty="0"/>
              <a:t>!Από Ξένου ΚΔ, Ξένου Ε.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, Μακεδονικές Εκδόσεις, </a:t>
            </a:r>
            <a:r>
              <a:rPr lang="el-GR" sz="1400" dirty="0" err="1"/>
              <a:t>Θεσασαλονίκη</a:t>
            </a:r>
            <a:r>
              <a:rPr lang="el-GR" sz="1400" dirty="0"/>
              <a:t>, 2009.</a:t>
            </a:r>
          </a:p>
          <a:p>
            <a:r>
              <a:rPr lang="el-GR" sz="1400" dirty="0"/>
              <a:t>^Από Σημειώσεις Γεωργικής Χημείας, της Δρ. </a:t>
            </a:r>
            <a:r>
              <a:rPr lang="el-GR" sz="1400" dirty="0" err="1"/>
              <a:t>Κιτσιούλη</a:t>
            </a:r>
            <a:r>
              <a:rPr lang="el-GR" sz="1400" dirty="0"/>
              <a:t> Ειρήνης. </a:t>
            </a:r>
            <a:r>
              <a:rPr lang="el-GR" sz="1400" b="1" i="1" dirty="0"/>
              <a:t>Αυτό αφορά μόνον φοιτητές μεγαλύτερων εξαμήνων από το πρώην Τμήμα Φυτικής Παραγωγής.</a:t>
            </a:r>
            <a:endParaRPr lang="el-GR" sz="1400" dirty="0"/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3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Γεωργική Χημεία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9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400" dirty="0"/>
              <a:t>Χημικές αντιδράσεις, </a:t>
            </a:r>
            <a:r>
              <a:rPr lang="el-GR" sz="2400" dirty="0" smtClean="0"/>
              <a:t>θερμοδυναμική/κινητική</a:t>
            </a:r>
            <a:r>
              <a:rPr lang="en-US" sz="2400" dirty="0" smtClean="0"/>
              <a:t> (2)</a:t>
            </a:r>
          </a:p>
          <a:p>
            <a:pPr algn="l"/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Γεωργική Χημεία.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http://eclass.teiep.gr/courses/DEMO118/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9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Χημικές αντιδράσεις, </a:t>
            </a:r>
            <a:r>
              <a:rPr lang="el-GR" dirty="0" smtClean="0"/>
              <a:t>θερμοδυναμική/κινητική</a:t>
            </a:r>
            <a:r>
              <a:rPr lang="en-US" dirty="0" smtClean="0"/>
              <a:t> (2)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Σκοπός της ενότητας είναι να παρουσιάσει τις έννοιες γύρω από τις χημικές αντιδράσεις και χημική κινητική</a:t>
            </a:r>
          </a:p>
          <a:p>
            <a:pPr marL="0"/>
            <a:r>
              <a:rPr lang="el-GR" dirty="0" smtClean="0"/>
              <a:t>Επίσης παρουσιάζεται η ενέργεια </a:t>
            </a:r>
            <a:r>
              <a:rPr lang="en-US" dirty="0" smtClean="0"/>
              <a:t>Gibbs </a:t>
            </a:r>
            <a:r>
              <a:rPr lang="el-GR" dirty="0" smtClean="0"/>
              <a:t>και η σχέση της με την έννοια της ενθαλπίας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41276"/>
            <a:ext cx="8229600" cy="42638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dirty="0" smtClean="0"/>
              <a:t>Η ενεργειακή θεώρηση μιας χημικής αντίδρασης σχετίζεται με την ελεύθερη ενέργεια </a:t>
            </a:r>
            <a:r>
              <a:rPr lang="en-US" dirty="0" smtClean="0"/>
              <a:t>Gibbs (G)</a:t>
            </a:r>
          </a:p>
          <a:p>
            <a:pPr marL="0"/>
            <a:endParaRPr lang="el-GR" dirty="0" smtClean="0"/>
          </a:p>
          <a:p>
            <a:pPr marL="0" indent="0">
              <a:buNone/>
            </a:pPr>
            <a:r>
              <a:rPr lang="el-GR" dirty="0"/>
              <a:t>	</a:t>
            </a:r>
            <a:r>
              <a:rPr lang="el-GR" dirty="0" smtClean="0"/>
              <a:t>	Δ</a:t>
            </a:r>
            <a:r>
              <a:rPr lang="en-US" dirty="0" smtClean="0"/>
              <a:t>g</a:t>
            </a:r>
            <a:r>
              <a:rPr lang="en-US" baseline="30000" dirty="0" smtClean="0"/>
              <a:t>o</a:t>
            </a:r>
            <a:r>
              <a:rPr lang="en-US" dirty="0" smtClean="0"/>
              <a:t> = -RT ln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endParaRPr lang="el-GR" baseline="-25000" dirty="0"/>
          </a:p>
        </p:txBody>
      </p:sp>
      <p:grpSp>
        <p:nvGrpSpPr>
          <p:cNvPr id="7" name="Ομάδα 6"/>
          <p:cNvGrpSpPr/>
          <p:nvPr/>
        </p:nvGrpSpPr>
        <p:grpSpPr>
          <a:xfrm>
            <a:off x="2502457" y="3721596"/>
            <a:ext cx="1925527" cy="369332"/>
            <a:chOff x="3794383" y="2672834"/>
            <a:chExt cx="1925527" cy="369332"/>
          </a:xfrm>
        </p:grpSpPr>
        <p:sp>
          <p:nvSpPr>
            <p:cNvPr id="4" name="Ορθογώνιο 3"/>
            <p:cNvSpPr/>
            <p:nvPr/>
          </p:nvSpPr>
          <p:spPr>
            <a:xfrm>
              <a:off x="3794383" y="2672834"/>
              <a:ext cx="19255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/>
                <a:t>Α + Β 	</a:t>
              </a:r>
              <a:r>
                <a:rPr lang="en-US" dirty="0" smtClean="0"/>
                <a:t>       </a:t>
              </a:r>
              <a:r>
                <a:rPr lang="el-GR" dirty="0" smtClean="0"/>
                <a:t>Γ </a:t>
              </a:r>
              <a:r>
                <a:rPr lang="el-GR" dirty="0"/>
                <a:t>+ Δ</a:t>
              </a:r>
            </a:p>
          </p:txBody>
        </p:sp>
        <p:cxnSp>
          <p:nvCxnSpPr>
            <p:cNvPr id="5" name="Ευθύγραμμο βέλος σύνδεσης 4"/>
            <p:cNvCxnSpPr/>
            <p:nvPr/>
          </p:nvCxnSpPr>
          <p:spPr>
            <a:xfrm>
              <a:off x="4427984" y="2785492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Ευθύγραμμο βέλος σύνδεσης 5"/>
            <p:cNvCxnSpPr/>
            <p:nvPr/>
          </p:nvCxnSpPr>
          <p:spPr>
            <a:xfrm flipH="1">
              <a:off x="4419600" y="2880501"/>
              <a:ext cx="6564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57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Σχέδιο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r="43426" b="32084"/>
          <a:stretch/>
        </p:blipFill>
        <p:spPr>
          <a:xfrm>
            <a:off x="475128" y="1141013"/>
            <a:ext cx="4733365" cy="29110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292080" y="1147864"/>
            <a:ext cx="3096344" cy="34378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 dirty="0" smtClean="0"/>
              <a:t>Q, </a:t>
            </a:r>
            <a:r>
              <a:rPr lang="el-GR" dirty="0" smtClean="0"/>
              <a:t>θερμότητα</a:t>
            </a:r>
          </a:p>
          <a:p>
            <a:endParaRPr lang="el-GR" dirty="0"/>
          </a:p>
          <a:p>
            <a:r>
              <a:rPr lang="el-GR" dirty="0" smtClean="0"/>
              <a:t>Σε κάθε μία από τις πορείες του σχήματος η θερμότητα είναι διαφορετική</a:t>
            </a:r>
          </a:p>
          <a:p>
            <a:endParaRPr lang="el-GR" dirty="0"/>
          </a:p>
          <a:p>
            <a:r>
              <a:rPr lang="el-GR" dirty="0" smtClean="0"/>
              <a:t>Οι ενέργειες κατά </a:t>
            </a:r>
            <a:r>
              <a:rPr lang="en-US" dirty="0" smtClean="0"/>
              <a:t>Gibbs </a:t>
            </a:r>
            <a:r>
              <a:rPr lang="el-GR" dirty="0" smtClean="0"/>
              <a:t>όμως στα σημεία 1 και 2 είναι ανεξάρτητες από την πορεία.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899592" y="3577580"/>
            <a:ext cx="367240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554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41276"/>
            <a:ext cx="8229600" cy="42638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dirty="0" smtClean="0"/>
              <a:t>Η μεγάλη πλειοψηφία των βιολογικών αντιδράσεων είναι </a:t>
            </a:r>
            <a:r>
              <a:rPr lang="el-GR" dirty="0" err="1" smtClean="0"/>
              <a:t>εξώεργες</a:t>
            </a:r>
            <a:r>
              <a:rPr lang="el-GR" dirty="0" smtClean="0"/>
              <a:t> και ένα μικρό ποσοστό είναι </a:t>
            </a:r>
            <a:r>
              <a:rPr lang="el-GR" dirty="0" err="1" smtClean="0"/>
              <a:t>ενδόεργες</a:t>
            </a:r>
            <a:endParaRPr lang="el-GR" baseline="-25000" dirty="0" smtClean="0"/>
          </a:p>
          <a:p>
            <a:pPr marL="0"/>
            <a:r>
              <a:rPr lang="el-GR" dirty="0" smtClean="0"/>
              <a:t>Στις </a:t>
            </a:r>
            <a:r>
              <a:rPr lang="el-GR" dirty="0" err="1" smtClean="0"/>
              <a:t>ενδόεργες</a:t>
            </a:r>
            <a:r>
              <a:rPr lang="el-GR" dirty="0" smtClean="0"/>
              <a:t> αντιδράσεις </a:t>
            </a:r>
          </a:p>
          <a:p>
            <a:pPr marL="0" indent="0">
              <a:buNone/>
            </a:pPr>
            <a:r>
              <a:rPr lang="el-GR" dirty="0" smtClean="0"/>
              <a:t>	Δ</a:t>
            </a:r>
            <a:r>
              <a:rPr lang="en-US" dirty="0" smtClean="0"/>
              <a:t>G</a:t>
            </a:r>
            <a:r>
              <a:rPr lang="el-GR" baseline="-25000" dirty="0" smtClean="0"/>
              <a:t>αντίδρασης</a:t>
            </a:r>
            <a:r>
              <a:rPr lang="el-GR" dirty="0" smtClean="0"/>
              <a:t> ≈ </a:t>
            </a:r>
            <a:r>
              <a:rPr lang="el-GR" dirty="0"/>
              <a:t>Δ</a:t>
            </a:r>
            <a:r>
              <a:rPr lang="en-US" dirty="0" err="1" smtClean="0"/>
              <a:t>G</a:t>
            </a:r>
            <a:r>
              <a:rPr lang="en-US" baseline="-25000" dirty="0" err="1" smtClean="0"/>
              <a:t>ATP→ADP+Pi</a:t>
            </a:r>
            <a:endParaRPr lang="en-US" baseline="-25000" dirty="0" smtClean="0"/>
          </a:p>
          <a:p>
            <a:pPr marL="0" indent="0">
              <a:buNone/>
            </a:pPr>
            <a:r>
              <a:rPr lang="el-GR" dirty="0" smtClean="0"/>
              <a:t>Πρότυπη ελεύθερη ενέργεια είναι αυτή που μετριέται κάτω από πρότυπες συνθήκες δηλαδή όταν οι συγκεντρώσεις όλων των </a:t>
            </a:r>
            <a:r>
              <a:rPr lang="el-GR" dirty="0" smtClean="0"/>
              <a:t>αντιδρώντων </a:t>
            </a:r>
            <a:r>
              <a:rPr lang="el-GR" dirty="0" smtClean="0"/>
              <a:t>είναι 1</a:t>
            </a:r>
            <a:r>
              <a:rPr lang="en-US" dirty="0" smtClean="0"/>
              <a:t> molar </a:t>
            </a:r>
            <a:r>
              <a:rPr lang="el-GR" dirty="0" smtClean="0"/>
              <a:t>και θερμοκρασία 25 </a:t>
            </a:r>
            <a:r>
              <a:rPr lang="el-GR" baseline="30000" dirty="0" smtClean="0"/>
              <a:t>ο</a:t>
            </a:r>
            <a:r>
              <a:rPr lang="en-US" dirty="0" smtClean="0"/>
              <a:t>C</a:t>
            </a:r>
            <a:endParaRPr lang="el-GR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96378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41276"/>
            <a:ext cx="8229600" cy="42638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endParaRPr lang="el-GR" baseline="-25000" dirty="0" smtClean="0"/>
          </a:p>
        </p:txBody>
      </p:sp>
      <p:grpSp>
        <p:nvGrpSpPr>
          <p:cNvPr id="4" name="Ομάδα 3"/>
          <p:cNvGrpSpPr/>
          <p:nvPr/>
        </p:nvGrpSpPr>
        <p:grpSpPr>
          <a:xfrm>
            <a:off x="2258425" y="1531739"/>
            <a:ext cx="2183611" cy="461665"/>
            <a:chOff x="3794383" y="2672834"/>
            <a:chExt cx="2183611" cy="461665"/>
          </a:xfrm>
        </p:grpSpPr>
        <p:sp>
          <p:nvSpPr>
            <p:cNvPr id="5" name="Ορθογώνιο 4"/>
            <p:cNvSpPr/>
            <p:nvPr/>
          </p:nvSpPr>
          <p:spPr>
            <a:xfrm>
              <a:off x="3794383" y="2672834"/>
              <a:ext cx="21836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dirty="0"/>
                <a:t>Α + Β 	</a:t>
              </a:r>
              <a:r>
                <a:rPr lang="en-US" sz="2400" dirty="0" smtClean="0"/>
                <a:t>       </a:t>
              </a:r>
              <a:r>
                <a:rPr lang="el-GR" sz="2400" dirty="0" smtClean="0"/>
                <a:t>Γ </a:t>
              </a:r>
              <a:r>
                <a:rPr lang="el-GR" sz="2400" dirty="0"/>
                <a:t>+ Δ</a:t>
              </a:r>
            </a:p>
          </p:txBody>
        </p:sp>
        <p:cxnSp>
          <p:nvCxnSpPr>
            <p:cNvPr id="6" name="Ευθύγραμμο βέλος σύνδεσης 5"/>
            <p:cNvCxnSpPr/>
            <p:nvPr/>
          </p:nvCxnSpPr>
          <p:spPr>
            <a:xfrm>
              <a:off x="4595790" y="2846467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Ευθύγραμμο βέλος σύνδεσης 6"/>
            <p:cNvCxnSpPr/>
            <p:nvPr/>
          </p:nvCxnSpPr>
          <p:spPr>
            <a:xfrm flipH="1">
              <a:off x="4587406" y="2941476"/>
              <a:ext cx="6564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Ομάδα 7"/>
          <p:cNvGrpSpPr/>
          <p:nvPr/>
        </p:nvGrpSpPr>
        <p:grpSpPr>
          <a:xfrm>
            <a:off x="1547668" y="2128128"/>
            <a:ext cx="3560591" cy="461665"/>
            <a:chOff x="3794383" y="2672834"/>
            <a:chExt cx="2591470" cy="461665"/>
          </a:xfrm>
        </p:grpSpPr>
        <p:sp>
          <p:nvSpPr>
            <p:cNvPr id="9" name="Ορθογώνιο 8"/>
            <p:cNvSpPr/>
            <p:nvPr/>
          </p:nvSpPr>
          <p:spPr>
            <a:xfrm>
              <a:off x="3794383" y="2672834"/>
              <a:ext cx="25914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dirty="0" smtClean="0"/>
                <a:t>Α</a:t>
              </a:r>
              <a:r>
                <a:rPr lang="en-US" sz="2400" dirty="0" smtClean="0"/>
                <a:t>TP</a:t>
              </a:r>
              <a:r>
                <a:rPr lang="el-GR" sz="2400" dirty="0" smtClean="0"/>
                <a:t> </a:t>
              </a:r>
              <a:r>
                <a:rPr lang="el-GR" sz="2400" dirty="0"/>
                <a:t>+ </a:t>
              </a:r>
              <a:r>
                <a:rPr lang="en-US" sz="2400" dirty="0" smtClean="0"/>
                <a:t>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O</a:t>
              </a:r>
              <a:r>
                <a:rPr lang="el-GR" sz="2400" dirty="0" smtClean="0"/>
                <a:t> </a:t>
              </a:r>
              <a:r>
                <a:rPr lang="el-GR" sz="2400" dirty="0"/>
                <a:t>	</a:t>
              </a:r>
              <a:r>
                <a:rPr lang="en-US" sz="2400" dirty="0" smtClean="0"/>
                <a:t>       ADP + Pi</a:t>
              </a:r>
              <a:endParaRPr lang="el-GR" sz="2400" dirty="0"/>
            </a:p>
          </p:txBody>
        </p:sp>
        <p:cxnSp>
          <p:nvCxnSpPr>
            <p:cNvPr id="10" name="Ευθύγραμμο βέλος σύνδεσης 9"/>
            <p:cNvCxnSpPr/>
            <p:nvPr/>
          </p:nvCxnSpPr>
          <p:spPr>
            <a:xfrm>
              <a:off x="4823392" y="2875149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ύγραμμο βέλος σύνδεσης 10"/>
            <p:cNvCxnSpPr/>
            <p:nvPr/>
          </p:nvCxnSpPr>
          <p:spPr>
            <a:xfrm flipH="1">
              <a:off x="4815008" y="2970158"/>
              <a:ext cx="6564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83568" y="1548145"/>
            <a:ext cx="1512168" cy="44525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l-GR" sz="2400" dirty="0"/>
              <a:t>Δ</a:t>
            </a:r>
            <a:r>
              <a:rPr lang="en-US" sz="2400" dirty="0" smtClean="0"/>
              <a:t>G1</a:t>
            </a:r>
            <a:endParaRPr lang="el-GR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83568" y="2137420"/>
            <a:ext cx="1512168" cy="44525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l-GR" sz="2400" dirty="0"/>
              <a:t>Δ</a:t>
            </a:r>
            <a:r>
              <a:rPr lang="en-US" sz="2400" dirty="0" smtClean="0"/>
              <a:t>G2</a:t>
            </a:r>
            <a:endParaRPr lang="el-GR" sz="2400" dirty="0" smtClean="0"/>
          </a:p>
        </p:txBody>
      </p:sp>
      <p:grpSp>
        <p:nvGrpSpPr>
          <p:cNvPr id="14" name="Ομάδα 13"/>
          <p:cNvGrpSpPr/>
          <p:nvPr/>
        </p:nvGrpSpPr>
        <p:grpSpPr>
          <a:xfrm>
            <a:off x="1239292" y="2857500"/>
            <a:ext cx="6223178" cy="461665"/>
            <a:chOff x="3794383" y="2672834"/>
            <a:chExt cx="3072357" cy="461665"/>
          </a:xfrm>
        </p:grpSpPr>
        <p:sp>
          <p:nvSpPr>
            <p:cNvPr id="15" name="Ορθογώνιο 14"/>
            <p:cNvSpPr/>
            <p:nvPr/>
          </p:nvSpPr>
          <p:spPr>
            <a:xfrm>
              <a:off x="3794383" y="2672834"/>
              <a:ext cx="30723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A + B + </a:t>
              </a:r>
              <a:r>
                <a:rPr lang="el-GR" sz="2400" dirty="0" smtClean="0"/>
                <a:t>Α</a:t>
              </a:r>
              <a:r>
                <a:rPr lang="en-US" sz="2400" dirty="0" smtClean="0"/>
                <a:t>TP</a:t>
              </a:r>
              <a:r>
                <a:rPr lang="el-GR" sz="2400" dirty="0" smtClean="0"/>
                <a:t> </a:t>
              </a:r>
              <a:r>
                <a:rPr lang="el-GR" sz="2400" dirty="0"/>
                <a:t>+ </a:t>
              </a:r>
              <a:r>
                <a:rPr lang="en-US" sz="2400" dirty="0" smtClean="0"/>
                <a:t>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O</a:t>
              </a:r>
              <a:r>
                <a:rPr lang="el-GR" sz="2400" dirty="0" smtClean="0"/>
                <a:t> </a:t>
              </a:r>
              <a:r>
                <a:rPr lang="en-US" sz="2400" dirty="0" smtClean="0"/>
                <a:t>	</a:t>
              </a:r>
              <a:r>
                <a:rPr lang="el-GR" sz="2400" dirty="0"/>
                <a:t>	</a:t>
              </a:r>
              <a:r>
                <a:rPr lang="en-US" sz="2400" dirty="0" smtClean="0"/>
                <a:t>       </a:t>
              </a:r>
              <a:r>
                <a:rPr lang="el-GR" sz="2400" dirty="0" smtClean="0"/>
                <a:t>Γ+ Δ + </a:t>
              </a:r>
              <a:r>
                <a:rPr lang="en-US" sz="2400" dirty="0" smtClean="0"/>
                <a:t>ADP + Pi</a:t>
              </a:r>
              <a:endParaRPr lang="el-GR" sz="2400" dirty="0"/>
            </a:p>
          </p:txBody>
        </p:sp>
        <p:cxnSp>
          <p:nvCxnSpPr>
            <p:cNvPr id="16" name="Ευθύγραμμο βέλος σύνδεσης 15"/>
            <p:cNvCxnSpPr/>
            <p:nvPr/>
          </p:nvCxnSpPr>
          <p:spPr>
            <a:xfrm>
              <a:off x="5111605" y="2888858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ύγραμμο βέλος σύνδεσης 16"/>
            <p:cNvCxnSpPr/>
            <p:nvPr/>
          </p:nvCxnSpPr>
          <p:spPr>
            <a:xfrm flipH="1">
              <a:off x="5103221" y="2983867"/>
              <a:ext cx="6564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259632" y="3420353"/>
            <a:ext cx="3744416" cy="44525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2400" dirty="0"/>
              <a:t>Δ</a:t>
            </a:r>
            <a:r>
              <a:rPr lang="en-US" sz="2400" dirty="0" smtClean="0"/>
              <a:t>G</a:t>
            </a:r>
            <a:r>
              <a:rPr lang="el-GR" sz="2400" dirty="0" smtClean="0"/>
              <a:t>3 = </a:t>
            </a:r>
            <a:r>
              <a:rPr lang="el-GR" sz="2400" dirty="0"/>
              <a:t>Δ</a:t>
            </a:r>
            <a:r>
              <a:rPr lang="en-US" sz="2400" dirty="0" smtClean="0"/>
              <a:t>G</a:t>
            </a:r>
            <a:r>
              <a:rPr lang="el-GR" sz="2400" dirty="0" smtClean="0"/>
              <a:t>2 + </a:t>
            </a:r>
            <a:r>
              <a:rPr lang="el-GR" sz="2400" dirty="0"/>
              <a:t>Δ</a:t>
            </a:r>
            <a:r>
              <a:rPr lang="en-US" sz="2400" dirty="0" smtClean="0"/>
              <a:t>G</a:t>
            </a:r>
            <a:r>
              <a:rPr lang="el-GR" sz="2400" dirty="0" smtClean="0"/>
              <a:t>1 &lt; 0</a:t>
            </a:r>
          </a:p>
        </p:txBody>
      </p:sp>
    </p:spTree>
    <p:extLst>
      <p:ext uri="{BB962C8B-B14F-4D97-AF65-F5344CB8AC3E}">
        <p14:creationId xmlns:p14="http://schemas.microsoft.com/office/powerpoint/2010/main" val="32905239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1236</TotalTime>
  <Words>706</Words>
  <Application>Microsoft Office PowerPoint</Application>
  <PresentationFormat>Προβολή στην οθόνη (16:10)</PresentationFormat>
  <Paragraphs>126</Paragraphs>
  <Slides>24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Γεωργική Χημεία</vt:lpstr>
      <vt:lpstr>Παρουσίαση του PowerPoint</vt:lpstr>
      <vt:lpstr>Άδειες Χρήσης</vt:lpstr>
      <vt:lpstr>Χρηματοδότηση</vt:lpstr>
      <vt:lpstr>Σκοποί ενότητας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171</cp:revision>
  <dcterms:created xsi:type="dcterms:W3CDTF">2012-09-06T09:03:05Z</dcterms:created>
  <dcterms:modified xsi:type="dcterms:W3CDTF">2015-10-27T12:42:43Z</dcterms:modified>
</cp:coreProperties>
</file>