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289" r:id="rId3"/>
    <p:sldId id="257" r:id="rId4"/>
    <p:sldId id="259" r:id="rId5"/>
    <p:sldId id="436" r:id="rId6"/>
    <p:sldId id="437" r:id="rId7"/>
    <p:sldId id="438" r:id="rId8"/>
    <p:sldId id="439" r:id="rId9"/>
    <p:sldId id="440" r:id="rId10"/>
    <p:sldId id="441" r:id="rId11"/>
    <p:sldId id="442" r:id="rId12"/>
    <p:sldId id="443" r:id="rId13"/>
    <p:sldId id="444" r:id="rId14"/>
    <p:sldId id="445" r:id="rId15"/>
    <p:sldId id="446" r:id="rId16"/>
    <p:sldId id="447" r:id="rId17"/>
    <p:sldId id="448" r:id="rId18"/>
    <p:sldId id="449" r:id="rId19"/>
    <p:sldId id="450" r:id="rId20"/>
    <p:sldId id="452" r:id="rId21"/>
    <p:sldId id="453" r:id="rId22"/>
    <p:sldId id="451" r:id="rId23"/>
    <p:sldId id="454" r:id="rId24"/>
    <p:sldId id="455" r:id="rId25"/>
    <p:sldId id="456" r:id="rId26"/>
    <p:sldId id="457" r:id="rId27"/>
    <p:sldId id="458" r:id="rId28"/>
    <p:sldId id="459" r:id="rId29"/>
    <p:sldId id="460" r:id="rId30"/>
    <p:sldId id="461" r:id="rId31"/>
    <p:sldId id="462" r:id="rId32"/>
    <p:sldId id="463" r:id="rId33"/>
    <p:sldId id="464" r:id="rId34"/>
    <p:sldId id="465" r:id="rId35"/>
    <p:sldId id="391" r:id="rId36"/>
    <p:sldId id="291" r:id="rId37"/>
    <p:sldId id="292" r:id="rId38"/>
    <p:sldId id="293" r:id="rId39"/>
    <p:sldId id="280" r:id="rId40"/>
  </p:sldIdLst>
  <p:sldSz cx="9144000" cy="5715000" type="screen16x10"/>
  <p:notesSz cx="6858000" cy="9144000"/>
  <p:custDataLst>
    <p:tags r:id="rId4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334004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363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38871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5732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600647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118672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92593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544000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072641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37494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15851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61743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843739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31671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84290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37051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172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487383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76328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7642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924290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30861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6863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75030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315633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7012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40331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29288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68450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5913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Λειτουργικά</a:t>
            </a:r>
            <a:r>
              <a:rPr lang="el-GR" sz="1000" b="1" baseline="0" dirty="0" smtClean="0">
                <a:solidFill>
                  <a:schemeClr val="bg1"/>
                </a:solidFill>
              </a:rPr>
              <a:t> Συστήματα </a:t>
            </a:r>
            <a:r>
              <a:rPr lang="el-GR" sz="1000" b="1" dirty="0" smtClean="0">
                <a:solidFill>
                  <a:schemeClr val="bg1"/>
                </a:solidFill>
              </a:rPr>
              <a:t>– Δρομολόγηση Διεργασιών</a:t>
            </a:r>
            <a:r>
              <a:rPr lang="en-US" sz="1000" b="1" dirty="0" smtClean="0">
                <a:solidFill>
                  <a:schemeClr val="bg1"/>
                </a:solidFill>
              </a:rPr>
              <a:t> (2/3)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Λειτουργικά Συστήματα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12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Δρομολόγηση </a:t>
            </a:r>
            <a:r>
              <a:rPr lang="el-GR" sz="2800" b="1" dirty="0" smtClean="0"/>
              <a:t>Διεργασιών</a:t>
            </a:r>
            <a:r>
              <a:rPr lang="en-US" sz="2800" b="1" baseline="-25000" dirty="0" smtClean="0"/>
              <a:t>2</a:t>
            </a:r>
            <a:r>
              <a:rPr lang="el-GR" sz="2800" b="1" baseline="-25000" dirty="0" smtClean="0"/>
              <a:t>/3</a:t>
            </a:r>
            <a:endParaRPr lang="en-US" sz="2800" b="1" baseline="-25000" dirty="0" smtClean="0"/>
          </a:p>
          <a:p>
            <a:endParaRPr lang="el-GR" sz="2800" b="1" dirty="0"/>
          </a:p>
          <a:p>
            <a:r>
              <a:rPr lang="el-GR" sz="2800" dirty="0" smtClean="0"/>
              <a:t>Δημήτριος Λιαροκάπης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SJF – </a:t>
            </a:r>
            <a:r>
              <a:rPr lang="el-GR" dirty="0"/>
              <a:t>παράδειγμα 1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985292"/>
            <a:ext cx="7920880" cy="2823330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683568" y="3103504"/>
            <a:ext cx="504056" cy="3600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P5</a:t>
            </a:r>
            <a:endParaRPr lang="el-GR" b="1" dirty="0"/>
          </a:p>
        </p:txBody>
      </p:sp>
      <p:sp>
        <p:nvSpPr>
          <p:cNvPr id="8" name="Ορθογώνιο 7"/>
          <p:cNvSpPr/>
          <p:nvPr/>
        </p:nvSpPr>
        <p:spPr>
          <a:xfrm>
            <a:off x="1202614" y="3103504"/>
            <a:ext cx="777098" cy="36004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P3</a:t>
            </a:r>
            <a:endParaRPr lang="el-GR" b="1" dirty="0"/>
          </a:p>
        </p:txBody>
      </p:sp>
      <p:sp>
        <p:nvSpPr>
          <p:cNvPr id="9" name="Ορθογώνιο 8"/>
          <p:cNvSpPr/>
          <p:nvPr/>
        </p:nvSpPr>
        <p:spPr>
          <a:xfrm>
            <a:off x="1979712" y="3103504"/>
            <a:ext cx="1008112" cy="36004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P4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61873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SJF – </a:t>
            </a:r>
            <a:r>
              <a:rPr lang="el-GR" dirty="0"/>
              <a:t>παράδειγμα 1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985292"/>
            <a:ext cx="7920880" cy="2823330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683568" y="3103504"/>
            <a:ext cx="504056" cy="3600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P5</a:t>
            </a:r>
            <a:endParaRPr lang="el-GR" b="1" dirty="0"/>
          </a:p>
        </p:txBody>
      </p:sp>
      <p:sp>
        <p:nvSpPr>
          <p:cNvPr id="8" name="Ορθογώνιο 7"/>
          <p:cNvSpPr/>
          <p:nvPr/>
        </p:nvSpPr>
        <p:spPr>
          <a:xfrm>
            <a:off x="1202614" y="3103504"/>
            <a:ext cx="777098" cy="36004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P3</a:t>
            </a:r>
            <a:endParaRPr lang="el-GR" b="1" dirty="0"/>
          </a:p>
        </p:txBody>
      </p:sp>
      <p:sp>
        <p:nvSpPr>
          <p:cNvPr id="9" name="Ορθογώνιο 8"/>
          <p:cNvSpPr/>
          <p:nvPr/>
        </p:nvSpPr>
        <p:spPr>
          <a:xfrm>
            <a:off x="1979712" y="3103504"/>
            <a:ext cx="1008112" cy="36004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P4</a:t>
            </a:r>
            <a:endParaRPr lang="el-GR" b="1" dirty="0"/>
          </a:p>
        </p:txBody>
      </p:sp>
      <p:sp>
        <p:nvSpPr>
          <p:cNvPr id="10" name="Ορθογώνιο 9"/>
          <p:cNvSpPr/>
          <p:nvPr/>
        </p:nvSpPr>
        <p:spPr>
          <a:xfrm>
            <a:off x="2987824" y="3103504"/>
            <a:ext cx="1512168" cy="36004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P6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421632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SJF – </a:t>
            </a:r>
            <a:r>
              <a:rPr lang="el-GR" dirty="0"/>
              <a:t>παράδειγμα 1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985292"/>
            <a:ext cx="7920880" cy="2823330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683568" y="3103504"/>
            <a:ext cx="504056" cy="3600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P5</a:t>
            </a:r>
            <a:endParaRPr lang="el-GR" b="1" dirty="0"/>
          </a:p>
        </p:txBody>
      </p:sp>
      <p:sp>
        <p:nvSpPr>
          <p:cNvPr id="8" name="Ορθογώνιο 7"/>
          <p:cNvSpPr/>
          <p:nvPr/>
        </p:nvSpPr>
        <p:spPr>
          <a:xfrm>
            <a:off x="1202614" y="3103504"/>
            <a:ext cx="777098" cy="36004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P3</a:t>
            </a:r>
            <a:endParaRPr lang="el-GR" b="1" dirty="0"/>
          </a:p>
        </p:txBody>
      </p:sp>
      <p:sp>
        <p:nvSpPr>
          <p:cNvPr id="9" name="Ορθογώνιο 8"/>
          <p:cNvSpPr/>
          <p:nvPr/>
        </p:nvSpPr>
        <p:spPr>
          <a:xfrm>
            <a:off x="1979712" y="3103504"/>
            <a:ext cx="1008112" cy="36004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P4</a:t>
            </a:r>
            <a:endParaRPr lang="el-GR" b="1" dirty="0"/>
          </a:p>
        </p:txBody>
      </p:sp>
      <p:sp>
        <p:nvSpPr>
          <p:cNvPr id="10" name="Ορθογώνιο 9"/>
          <p:cNvSpPr/>
          <p:nvPr/>
        </p:nvSpPr>
        <p:spPr>
          <a:xfrm>
            <a:off x="2987824" y="3103504"/>
            <a:ext cx="1512168" cy="36004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P6</a:t>
            </a:r>
            <a:endParaRPr lang="el-GR" b="1" dirty="0"/>
          </a:p>
        </p:txBody>
      </p:sp>
      <p:sp>
        <p:nvSpPr>
          <p:cNvPr id="11" name="Ορθογώνιο 10"/>
          <p:cNvSpPr/>
          <p:nvPr/>
        </p:nvSpPr>
        <p:spPr>
          <a:xfrm>
            <a:off x="4518706" y="3103504"/>
            <a:ext cx="3797710" cy="36004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P2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63500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SJF – </a:t>
            </a:r>
            <a:r>
              <a:rPr lang="el-GR" dirty="0"/>
              <a:t>παράδειγμα 1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985292"/>
            <a:ext cx="7920880" cy="2823330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683568" y="3103504"/>
            <a:ext cx="504056" cy="3600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P5</a:t>
            </a:r>
            <a:endParaRPr lang="el-GR" b="1" dirty="0"/>
          </a:p>
        </p:txBody>
      </p:sp>
      <p:sp>
        <p:nvSpPr>
          <p:cNvPr id="8" name="Ορθογώνιο 7"/>
          <p:cNvSpPr/>
          <p:nvPr/>
        </p:nvSpPr>
        <p:spPr>
          <a:xfrm>
            <a:off x="1202614" y="3103504"/>
            <a:ext cx="777098" cy="36004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P3</a:t>
            </a:r>
            <a:endParaRPr lang="el-GR" b="1" dirty="0"/>
          </a:p>
        </p:txBody>
      </p:sp>
      <p:sp>
        <p:nvSpPr>
          <p:cNvPr id="9" name="Ορθογώνιο 8"/>
          <p:cNvSpPr/>
          <p:nvPr/>
        </p:nvSpPr>
        <p:spPr>
          <a:xfrm>
            <a:off x="1979712" y="3103504"/>
            <a:ext cx="1008112" cy="36004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P4</a:t>
            </a:r>
            <a:endParaRPr lang="el-GR" b="1" dirty="0"/>
          </a:p>
        </p:txBody>
      </p:sp>
      <p:sp>
        <p:nvSpPr>
          <p:cNvPr id="10" name="Ορθογώνιο 9"/>
          <p:cNvSpPr/>
          <p:nvPr/>
        </p:nvSpPr>
        <p:spPr>
          <a:xfrm>
            <a:off x="2987824" y="3103504"/>
            <a:ext cx="1512168" cy="36004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P6</a:t>
            </a:r>
            <a:endParaRPr lang="el-GR" b="1" dirty="0"/>
          </a:p>
        </p:txBody>
      </p:sp>
      <p:sp>
        <p:nvSpPr>
          <p:cNvPr id="11" name="Ορθογώνιο 10"/>
          <p:cNvSpPr/>
          <p:nvPr/>
        </p:nvSpPr>
        <p:spPr>
          <a:xfrm>
            <a:off x="4518706" y="3103504"/>
            <a:ext cx="3797710" cy="36004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P2</a:t>
            </a:r>
            <a:endParaRPr lang="el-GR" b="1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8" y="3700953"/>
            <a:ext cx="5890096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23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SJF – </a:t>
            </a:r>
            <a:r>
              <a:rPr lang="el-GR" dirty="0"/>
              <a:t>παράδειγμα 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435" y="1057300"/>
            <a:ext cx="8253423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34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SJF – </a:t>
            </a:r>
            <a:r>
              <a:rPr lang="el-GR" dirty="0"/>
              <a:t>παράδειγμα 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985291"/>
            <a:ext cx="8315621" cy="387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61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SJF – </a:t>
            </a:r>
            <a:r>
              <a:rPr lang="el-GR" dirty="0"/>
              <a:t>παράδειγμα 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972" y="913284"/>
            <a:ext cx="8390828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56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SJF – </a:t>
            </a:r>
            <a:r>
              <a:rPr lang="el-GR" dirty="0"/>
              <a:t>παράδειγμα 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69" y="985292"/>
            <a:ext cx="8135847" cy="384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44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SJF – </a:t>
            </a:r>
            <a:r>
              <a:rPr lang="el-GR" dirty="0"/>
              <a:t>παράδειγμα 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985292"/>
            <a:ext cx="7907442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71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SJF – </a:t>
            </a:r>
            <a:r>
              <a:rPr lang="el-GR" dirty="0"/>
              <a:t>παράδειγμα 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057300"/>
            <a:ext cx="8117954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90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Λειτουργικά Συστήματα </a:t>
            </a:r>
            <a:endParaRPr lang="el-GR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12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Δρομολόγηση </a:t>
            </a:r>
            <a:r>
              <a:rPr lang="el-GR" sz="2800" dirty="0" smtClean="0"/>
              <a:t>Διεργασιών</a:t>
            </a:r>
            <a:r>
              <a:rPr lang="en-US" sz="2800" baseline="-25000" dirty="0" smtClean="0"/>
              <a:t>2/3</a:t>
            </a:r>
            <a:endParaRPr lang="el-GR" sz="2800" baseline="-25000" dirty="0" smtClean="0"/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Λιαροκάπης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SJF – </a:t>
            </a:r>
            <a:r>
              <a:rPr lang="el-GR" dirty="0"/>
              <a:t>παράδειγμα 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5536" y="1057300"/>
            <a:ext cx="8117954" cy="3744416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3793604"/>
            <a:ext cx="6182762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68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sz="3600" dirty="0"/>
              <a:t>6.3. Shortest Remaining Time First (SRTF)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Βασικές αρχές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Επιλέγεται </a:t>
            </a:r>
            <a:r>
              <a:rPr lang="el-GR" sz="2000" dirty="0"/>
              <a:t>η διεργασία με το μικρότερο εναπομείναντα χρόνο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2000" dirty="0" smtClean="0"/>
              <a:t>Ο </a:t>
            </a:r>
            <a:r>
              <a:rPr lang="el-GR" sz="2000" dirty="0"/>
              <a:t>εναπομένων χρόνος είναι ο συνολικός χρόνος </a:t>
            </a:r>
            <a:r>
              <a:rPr lang="el-GR" sz="2000" dirty="0" smtClean="0"/>
              <a:t>καταιγισμού</a:t>
            </a:r>
            <a:r>
              <a:rPr lang="en-US" sz="2000" dirty="0"/>
              <a:t> </a:t>
            </a:r>
            <a:r>
              <a:rPr lang="el-GR" sz="2000" dirty="0" smtClean="0"/>
              <a:t>μείον </a:t>
            </a:r>
            <a:r>
              <a:rPr lang="el-GR" sz="2000" dirty="0"/>
              <a:t>το χρόνο που παρέμεινε προς εξυπηρέτηση η διεργασία </a:t>
            </a:r>
            <a:r>
              <a:rPr lang="el-GR" sz="2000" dirty="0" smtClean="0"/>
              <a:t>στη</a:t>
            </a:r>
            <a:r>
              <a:rPr lang="en-US" sz="2000" dirty="0" smtClean="0"/>
              <a:t> </a:t>
            </a:r>
            <a:r>
              <a:rPr lang="el-GR" sz="2000" dirty="0" smtClean="0"/>
              <a:t>CPU </a:t>
            </a:r>
            <a:r>
              <a:rPr lang="el-GR" sz="2000" dirty="0"/>
              <a:t>μέχρι την τρέχουσα χρονική στιγμή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Αν </a:t>
            </a:r>
            <a:r>
              <a:rPr lang="el-GR" sz="2000" dirty="0"/>
              <a:t>φθάσει μια διεργασία με μικρότερο χρόνο καταιγισμού από </a:t>
            </a:r>
            <a:r>
              <a:rPr lang="el-GR" sz="2000" dirty="0" smtClean="0"/>
              <a:t>τον</a:t>
            </a:r>
            <a:r>
              <a:rPr lang="en-US" sz="2000" dirty="0" smtClean="0"/>
              <a:t> </a:t>
            </a:r>
            <a:r>
              <a:rPr lang="el-GR" sz="2000" dirty="0" smtClean="0"/>
              <a:t>υπολειπόμενο </a:t>
            </a:r>
            <a:r>
              <a:rPr lang="el-GR" sz="2000" dirty="0"/>
              <a:t>χρόνο καταιγισμού της τρέχουσας διεργασίας, </a:t>
            </a:r>
            <a:r>
              <a:rPr lang="el-GR" sz="2000" dirty="0" smtClean="0"/>
              <a:t>η</a:t>
            </a:r>
            <a:r>
              <a:rPr lang="en-US" sz="2000" dirty="0" smtClean="0"/>
              <a:t> </a:t>
            </a:r>
            <a:r>
              <a:rPr lang="el-GR" sz="2000" dirty="0" smtClean="0"/>
              <a:t>τρέχουσα </a:t>
            </a:r>
            <a:r>
              <a:rPr lang="el-GR" sz="2000" dirty="0"/>
              <a:t>διεργασία </a:t>
            </a:r>
            <a:r>
              <a:rPr lang="el-GR" sz="2000" dirty="0" err="1"/>
              <a:t>προεκχωρείται</a:t>
            </a:r>
            <a:r>
              <a:rPr lang="el-GR" sz="2000" dirty="0"/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Δεν </a:t>
            </a:r>
            <a:r>
              <a:rPr lang="el-GR" sz="2000" dirty="0"/>
              <a:t>είναι πρακτική εξ αιτίας της αναγκαστικής πρόβλεψης </a:t>
            </a:r>
            <a:r>
              <a:rPr lang="el-GR" sz="2000" dirty="0" smtClean="0"/>
              <a:t>που απαιτείται </a:t>
            </a:r>
            <a:r>
              <a:rPr lang="el-GR" sz="2000" dirty="0"/>
              <a:t>για τους χρόνους καταιγισμού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7846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SRTF - </a:t>
            </a:r>
            <a:r>
              <a:rPr lang="el-GR" dirty="0"/>
              <a:t>Ιδιότητες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/>
              <a:t>Ο χρόνος άφιξης μιας νέας διεργασίας είναι σημαντικός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Είναι </a:t>
            </a:r>
            <a:r>
              <a:rPr lang="el-GR" sz="1800" dirty="0"/>
              <a:t>χρήσιμη η καταγραφή των διεργασιών που </a:t>
            </a:r>
            <a:r>
              <a:rPr lang="el-GR" sz="1800" dirty="0" smtClean="0"/>
              <a:t>βρίσκονται στην </a:t>
            </a:r>
            <a:r>
              <a:rPr lang="el-GR" sz="1800" dirty="0"/>
              <a:t>ουρά των έτοιμων διεργασιών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Η </a:t>
            </a:r>
            <a:r>
              <a:rPr lang="el-GR" sz="1800" dirty="0"/>
              <a:t>πολιτική που συνήθως ακολουθείται είναι ότι οι </a:t>
            </a:r>
            <a:r>
              <a:rPr lang="el-GR" sz="1800" dirty="0" err="1" smtClean="0"/>
              <a:t>προεκχωρούμενες</a:t>
            </a:r>
            <a:r>
              <a:rPr lang="el-GR" sz="1800" dirty="0" smtClean="0"/>
              <a:t> διεργασίες </a:t>
            </a:r>
            <a:r>
              <a:rPr lang="el-GR" sz="1800" dirty="0"/>
              <a:t>οδηγούνται στην ουρά των έτοιμων διεργασιών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Η </a:t>
            </a:r>
            <a:r>
              <a:rPr lang="el-GR" sz="1800" dirty="0"/>
              <a:t>απόφαση για δρομολόγηση λαμβάνεται όταν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Μια </a:t>
            </a:r>
            <a:r>
              <a:rPr lang="el-GR" sz="1800" dirty="0"/>
              <a:t>διεργασία έχει ολοκληρώσει το χρόνο καταιγισμού της στη CPU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Μια </a:t>
            </a:r>
            <a:r>
              <a:rPr lang="el-GR" sz="1800" dirty="0"/>
              <a:t>νέα διεργασία φθάνει στην ουρά των έτοιμων </a:t>
            </a:r>
            <a:r>
              <a:rPr lang="el-GR" sz="1800" dirty="0" smtClean="0"/>
              <a:t>διεργασιών δίνει </a:t>
            </a:r>
            <a:r>
              <a:rPr lang="el-GR" sz="1800" dirty="0"/>
              <a:t>καλούς χρόνους απόκρισης στις διεργασίες </a:t>
            </a:r>
            <a:r>
              <a:rPr lang="el-GR" sz="1800" dirty="0" smtClean="0"/>
              <a:t>μικρής διάρκειας </a:t>
            </a:r>
            <a:r>
              <a:rPr lang="el-GR" sz="1800" dirty="0"/>
              <a:t>γι’ αυτό προτιμάται στα </a:t>
            </a:r>
            <a:r>
              <a:rPr lang="el-GR" sz="1800" dirty="0" err="1"/>
              <a:t>multi-user</a:t>
            </a:r>
            <a:r>
              <a:rPr lang="el-GR" sz="1800" dirty="0"/>
              <a:t> συστήματα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Αν </a:t>
            </a:r>
            <a:r>
              <a:rPr lang="el-GR" sz="1800" dirty="0"/>
              <a:t>ληφθούν υπόψη οι εναλλαγές πλαισίων η χρονική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/>
              <a:t>επιβάρυνση είναι σημαντική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Η </a:t>
            </a:r>
            <a:r>
              <a:rPr lang="el-GR" sz="1800" dirty="0"/>
              <a:t>παρατεταμένη στέρηση είναι πιθανή</a:t>
            </a:r>
            <a:endParaRPr lang="el-GR" sz="1800" i="1" dirty="0"/>
          </a:p>
        </p:txBody>
      </p:sp>
    </p:spTree>
    <p:extLst>
      <p:ext uri="{BB962C8B-B14F-4D97-AF65-F5344CB8AC3E}">
        <p14:creationId xmlns:p14="http://schemas.microsoft.com/office/powerpoint/2010/main" val="198666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SRTF -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985292"/>
            <a:ext cx="7416824" cy="339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65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SRTF -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273324"/>
            <a:ext cx="7704855" cy="335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48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SRTF -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1" y="1057300"/>
            <a:ext cx="7710907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SRTF -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170914"/>
            <a:ext cx="7547978" cy="334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6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SRTF -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9" y="1273324"/>
            <a:ext cx="7704856" cy="342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53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SRTF -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129308"/>
            <a:ext cx="7707597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4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SRTF -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3" y="1273324"/>
            <a:ext cx="7632848" cy="343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76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SRTF -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5" y="1171467"/>
            <a:ext cx="7776864" cy="344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88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SRTF -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181364"/>
            <a:ext cx="7524382" cy="333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14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SRTF -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9552" y="1181364"/>
            <a:ext cx="7524382" cy="3332319"/>
          </a:xfrm>
          <a:prstGeom prst="rect">
            <a:avLst/>
          </a:prstGeom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4" y="3555698"/>
            <a:ext cx="569856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15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Παράδειγμα σύγκρισης SJF και SRTF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1091461"/>
            <a:ext cx="6192688" cy="420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78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Παράδειγμα σύγκρισης SJF και SRTF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057300"/>
            <a:ext cx="6280784" cy="428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9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Συστήματα, 8η Έκδοση,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Συστήματα 9η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Abraham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Silberschatz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Peter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Baer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Galvin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Greg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Gagne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Δημήτριος Λιαροκάπης.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Λειτουργικά Συστήματα.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://eclass.teiep.gr/courses/COMP116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Δρομολόγηση </a:t>
            </a:r>
            <a:r>
              <a:rPr lang="el-GR" dirty="0" smtClean="0"/>
              <a:t>Διεργασιών</a:t>
            </a:r>
            <a:r>
              <a:rPr lang="en-US" baseline="-25000" dirty="0" smtClean="0"/>
              <a:t>2/3</a:t>
            </a:r>
            <a:endParaRPr lang="el-GR" baseline="-25000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6.2. Shortest-Job-First (SJF)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Η διεργασία δηλώνει το χρόνο καταιγισμού της στην CPU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Από </a:t>
            </a:r>
            <a:r>
              <a:rPr lang="el-GR" sz="1600" dirty="0"/>
              <a:t>τις έτοιμες διεργασίες επιλέγεται αυτή με το μικρότερο </a:t>
            </a:r>
            <a:r>
              <a:rPr lang="el-GR" sz="1600" dirty="0" smtClean="0"/>
              <a:t>χρόνο</a:t>
            </a:r>
            <a:r>
              <a:rPr lang="en-US" sz="1600" dirty="0" smtClean="0"/>
              <a:t> </a:t>
            </a:r>
            <a:r>
              <a:rPr lang="el-GR" sz="1600" dirty="0" smtClean="0"/>
              <a:t>καταιγισμού</a:t>
            </a:r>
            <a:endParaRPr lang="el-GR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Δύο </a:t>
            </a:r>
            <a:r>
              <a:rPr lang="el-GR" sz="1800" dirty="0"/>
              <a:t>σχήματα: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Non-</a:t>
            </a:r>
            <a:r>
              <a:rPr lang="el-GR" sz="1600" dirty="0" err="1" smtClean="0"/>
              <a:t>Preemptive</a:t>
            </a:r>
            <a:r>
              <a:rPr lang="el-GR" sz="1600" dirty="0" smtClean="0"/>
              <a:t> </a:t>
            </a:r>
            <a:r>
              <a:rPr lang="el-GR" sz="1600" dirty="0"/>
              <a:t>– αν εκχωρηθεί η CPU, η διεργασία </a:t>
            </a:r>
            <a:r>
              <a:rPr lang="el-GR" sz="1600" dirty="0" smtClean="0"/>
              <a:t>δεν </a:t>
            </a:r>
            <a:r>
              <a:rPr lang="el-GR" sz="1600" dirty="0" err="1" smtClean="0"/>
              <a:t>προεκχωρείται</a:t>
            </a:r>
            <a:r>
              <a:rPr lang="el-GR" sz="1600" dirty="0" smtClean="0"/>
              <a:t> </a:t>
            </a:r>
            <a:r>
              <a:rPr lang="el-GR" sz="1600" dirty="0"/>
              <a:t>μέχρι να ολοκληρωθεί ο καταιγισμός της.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err="1" smtClean="0"/>
              <a:t>Preemptive</a:t>
            </a:r>
            <a:r>
              <a:rPr lang="el-GR" sz="1600" dirty="0" smtClean="0"/>
              <a:t> </a:t>
            </a:r>
            <a:r>
              <a:rPr lang="el-GR" sz="1600" dirty="0"/>
              <a:t>– αν υπάρξει μια νέα διεργασία με χρόνο καταιγισμού </a:t>
            </a:r>
            <a:r>
              <a:rPr lang="el-GR" sz="1600" dirty="0" smtClean="0"/>
              <a:t>της CPU </a:t>
            </a:r>
            <a:r>
              <a:rPr lang="el-GR" sz="1600" dirty="0"/>
              <a:t>μικρότερο από τον εναπομένοντα χρόνο της </a:t>
            </a:r>
            <a:r>
              <a:rPr lang="el-GR" sz="1600" dirty="0" smtClean="0"/>
              <a:t>τρέχουσας διεργασίας</a:t>
            </a:r>
            <a:r>
              <a:rPr lang="el-GR" sz="1600" dirty="0"/>
              <a:t>, τότε την αντικαθιστά.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600" dirty="0" smtClean="0"/>
              <a:t>Η </a:t>
            </a:r>
            <a:r>
              <a:rPr lang="el-GR" sz="1600" dirty="0"/>
              <a:t>περίπτωση με </a:t>
            </a:r>
            <a:r>
              <a:rPr lang="el-GR" sz="1600" dirty="0" err="1"/>
              <a:t>προεκχώρηση</a:t>
            </a:r>
            <a:r>
              <a:rPr lang="el-GR" sz="1600" dirty="0"/>
              <a:t> είναι γνωστή και ως ο αλγόριθμος</a:t>
            </a:r>
            <a:r>
              <a:rPr lang="el-GR" sz="1600" dirty="0" smtClean="0"/>
              <a:t>: Η </a:t>
            </a:r>
            <a:r>
              <a:rPr lang="el-GR" sz="1600" dirty="0"/>
              <a:t>διεργασία με το μικρότερο εναπομείναντα χρόνο </a:t>
            </a:r>
            <a:r>
              <a:rPr lang="el-GR" sz="1600" dirty="0" smtClean="0"/>
              <a:t>πρώτη (</a:t>
            </a:r>
            <a:r>
              <a:rPr lang="el-GR" sz="1600" dirty="0" err="1"/>
              <a:t>Shortest</a:t>
            </a:r>
            <a:r>
              <a:rPr lang="el-GR" sz="1600" dirty="0"/>
              <a:t>-</a:t>
            </a:r>
            <a:r>
              <a:rPr lang="el-GR" sz="1600" dirty="0" err="1"/>
              <a:t>Remaining</a:t>
            </a:r>
            <a:r>
              <a:rPr lang="el-GR" sz="1600" dirty="0"/>
              <a:t>-</a:t>
            </a:r>
            <a:r>
              <a:rPr lang="el-GR" sz="1600" dirty="0" err="1"/>
              <a:t>Time</a:t>
            </a:r>
            <a:r>
              <a:rPr lang="el-GR" sz="1600" dirty="0"/>
              <a:t>-First (SRTF).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Είναι </a:t>
            </a:r>
            <a:r>
              <a:rPr lang="el-GR" sz="1800" dirty="0"/>
              <a:t>η βέλτιστη λύση: δίνει τον ελάχιστο μέσο </a:t>
            </a:r>
            <a:r>
              <a:rPr lang="el-GR" sz="1800" dirty="0" smtClean="0"/>
              <a:t>χρόνο αναμονής </a:t>
            </a:r>
            <a:r>
              <a:rPr lang="el-GR" sz="1800" dirty="0"/>
              <a:t>για ένα δεδομένο σύνολο διεργασιών.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219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SJF – </a:t>
            </a:r>
            <a:r>
              <a:rPr lang="el-GR" dirty="0"/>
              <a:t>Βασικές Αρχές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Επιλέγεται η διεργασία με το μικρότερο χρόνο </a:t>
            </a:r>
            <a:r>
              <a:rPr lang="el-GR" sz="2400" dirty="0" smtClean="0"/>
              <a:t>καταιγισμού στη </a:t>
            </a:r>
            <a:r>
              <a:rPr lang="el-GR" sz="2400" dirty="0"/>
              <a:t>CPU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Ενσωματώνει </a:t>
            </a:r>
            <a:r>
              <a:rPr lang="el-GR" sz="2400" dirty="0"/>
              <a:t>αναμφίβολα προτεραιότητες : οι </a:t>
            </a:r>
            <a:r>
              <a:rPr lang="el-GR" sz="2400" dirty="0" smtClean="0"/>
              <a:t>συντομότερες διεργασίες </a:t>
            </a:r>
            <a:r>
              <a:rPr lang="el-GR" sz="2400" dirty="0"/>
              <a:t>έχουν δεδομένη προτεραιότητα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Αποτελεί </a:t>
            </a:r>
            <a:r>
              <a:rPr lang="el-GR" sz="2400" dirty="0"/>
              <a:t>μια προφανή βελτίωση του αλγορίθμου FCFS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Απαιτείται </a:t>
            </a:r>
            <a:r>
              <a:rPr lang="el-GR" sz="2400" dirty="0"/>
              <a:t>ο υπολογισμός του χρόνου καταιγισμού (</a:t>
            </a:r>
            <a:r>
              <a:rPr lang="el-GR" sz="2400" dirty="0" smtClean="0"/>
              <a:t>CPU </a:t>
            </a:r>
            <a:r>
              <a:rPr lang="el-GR" sz="2400" dirty="0" err="1" smtClean="0"/>
              <a:t>burst</a:t>
            </a:r>
            <a:r>
              <a:rPr lang="el-GR" sz="2400" dirty="0" smtClean="0"/>
              <a:t> </a:t>
            </a:r>
            <a:r>
              <a:rPr lang="el-GR" sz="2400" dirty="0" err="1"/>
              <a:t>time</a:t>
            </a:r>
            <a:r>
              <a:rPr lang="el-GR" sz="2400" dirty="0"/>
              <a:t>) για κάθε διεργασία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4011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SJF – </a:t>
            </a:r>
            <a:r>
              <a:rPr lang="el-GR" dirty="0"/>
              <a:t>ιδιότητες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Δίνει </a:t>
            </a:r>
            <a:r>
              <a:rPr lang="el-GR" sz="2000" dirty="0"/>
              <a:t>πολύ καλύτερο μέσο χρόνο αναμονής σε σχέση με </a:t>
            </a:r>
            <a:r>
              <a:rPr lang="el-GR" sz="2000" dirty="0" smtClean="0"/>
              <a:t>τον αλγόριθμο </a:t>
            </a:r>
            <a:r>
              <a:rPr lang="el-GR" sz="2000" dirty="0"/>
              <a:t>FCFS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έλλειψη </a:t>
            </a:r>
            <a:r>
              <a:rPr lang="el-GR" sz="2000" dirty="0" err="1"/>
              <a:t>προεκχώρησης</a:t>
            </a:r>
            <a:r>
              <a:rPr lang="el-GR" sz="2000" dirty="0"/>
              <a:t> δεν είναι κατάλληλη σε </a:t>
            </a:r>
            <a:r>
              <a:rPr lang="el-GR" sz="2000" dirty="0" smtClean="0"/>
              <a:t>ένα περιβάλλον </a:t>
            </a:r>
            <a:r>
              <a:rPr lang="el-GR" sz="2000" dirty="0"/>
              <a:t>καταμερισμού χρόνου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Απαιτείται </a:t>
            </a:r>
            <a:r>
              <a:rPr lang="el-GR" sz="2000" dirty="0"/>
              <a:t>η γνώση των χρόνων καταιγισμού στη CPU </a:t>
            </a:r>
            <a:r>
              <a:rPr lang="el-GR" sz="2000" dirty="0" smtClean="0"/>
              <a:t>που γενικά </a:t>
            </a:r>
            <a:r>
              <a:rPr lang="el-GR" sz="2000" dirty="0"/>
              <a:t>είναι δύσκολο έως να υπολογιστούν στην πράξη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διαδικασία επιλογής της επόμενης διεργασίας </a:t>
            </a:r>
            <a:r>
              <a:rPr lang="el-GR" sz="2000" dirty="0" smtClean="0"/>
              <a:t>είναι περισσότερο </a:t>
            </a:r>
            <a:r>
              <a:rPr lang="el-GR" sz="2000" dirty="0"/>
              <a:t>σύνθετη από αυτήν του FCFS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Είναι </a:t>
            </a:r>
            <a:r>
              <a:rPr lang="el-GR" sz="2000" dirty="0"/>
              <a:t>πιθανή η παρατεταμένη στέρηση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Αν </a:t>
            </a:r>
            <a:r>
              <a:rPr lang="el-GR" sz="1800" dirty="0"/>
              <a:t>νέες μικρής διάρκειας διεργασίας φθάνουν στο σύστημα </a:t>
            </a:r>
            <a:r>
              <a:rPr lang="el-GR" sz="1800" dirty="0" smtClean="0"/>
              <a:t>οι προγενέστερες</a:t>
            </a:r>
            <a:r>
              <a:rPr lang="el-GR" sz="1800" dirty="0"/>
              <a:t>, μεγάλης διάρκειας διεργασίες, δεν θα </a:t>
            </a:r>
            <a:r>
              <a:rPr lang="el-GR" sz="1800" dirty="0" smtClean="0"/>
              <a:t>εξυπηρετηθούν ποτέ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676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SJF – </a:t>
            </a:r>
            <a:r>
              <a:rPr lang="el-GR" dirty="0"/>
              <a:t>παράδειγμα 1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985292"/>
            <a:ext cx="7920880" cy="2823330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683568" y="3103504"/>
            <a:ext cx="504056" cy="3600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P5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74178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SJF – </a:t>
            </a:r>
            <a:r>
              <a:rPr lang="el-GR" dirty="0"/>
              <a:t>παράδειγμα 1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985292"/>
            <a:ext cx="7920880" cy="2823330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683568" y="3103504"/>
            <a:ext cx="504056" cy="3600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P5</a:t>
            </a:r>
            <a:endParaRPr lang="el-GR" b="1" dirty="0"/>
          </a:p>
        </p:txBody>
      </p:sp>
      <p:sp>
        <p:nvSpPr>
          <p:cNvPr id="8" name="Ορθογώνιο 7"/>
          <p:cNvSpPr/>
          <p:nvPr/>
        </p:nvSpPr>
        <p:spPr>
          <a:xfrm>
            <a:off x="1202614" y="3103504"/>
            <a:ext cx="777098" cy="36004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P3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32513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7964</TotalTime>
  <Words>943</Words>
  <Application>Microsoft Office PowerPoint</Application>
  <PresentationFormat>Προβολή στην οθόνη (16:10)</PresentationFormat>
  <Paragraphs>223</Paragraphs>
  <Slides>39</Slides>
  <Notes>39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39</vt:i4>
      </vt:variant>
    </vt:vector>
  </HeadingPairs>
  <TitlesOfParts>
    <vt:vector size="45" baseType="lpstr">
      <vt:lpstr>Arial Unicode MS</vt:lpstr>
      <vt:lpstr>Arial</vt:lpstr>
      <vt:lpstr>Calibri</vt:lpstr>
      <vt:lpstr>Times New Roman</vt:lpstr>
      <vt:lpstr>Wingdings</vt:lpstr>
      <vt:lpstr>Θέμα του Office</vt:lpstr>
      <vt:lpstr>Λειτουργικά Συστήματα</vt:lpstr>
      <vt:lpstr>Παρουσίαση του PowerPoint</vt:lpstr>
      <vt:lpstr>Άδειες Χρήσης</vt:lpstr>
      <vt:lpstr>Χρηματοδότηση</vt:lpstr>
      <vt:lpstr>6.2. Shortest-Job-First (SJF)</vt:lpstr>
      <vt:lpstr>SJF – Βασικές Αρχές</vt:lpstr>
      <vt:lpstr>SJF – ιδιότητες</vt:lpstr>
      <vt:lpstr>SJF – παράδειγμα 1</vt:lpstr>
      <vt:lpstr>SJF – παράδειγμα 1</vt:lpstr>
      <vt:lpstr>SJF – παράδειγμα 1</vt:lpstr>
      <vt:lpstr>SJF – παράδειγμα 1</vt:lpstr>
      <vt:lpstr>SJF – παράδειγμα 1</vt:lpstr>
      <vt:lpstr>SJF – παράδειγμα 1</vt:lpstr>
      <vt:lpstr>SJF – παράδειγμα 2</vt:lpstr>
      <vt:lpstr>SJF – παράδειγμα 2</vt:lpstr>
      <vt:lpstr>SJF – παράδειγμα 2</vt:lpstr>
      <vt:lpstr>SJF – παράδειγμα 2</vt:lpstr>
      <vt:lpstr>SJF – παράδειγμα 2</vt:lpstr>
      <vt:lpstr>SJF – παράδειγμα 2</vt:lpstr>
      <vt:lpstr>SJF – παράδειγμα 2</vt:lpstr>
      <vt:lpstr>6.3. Shortest Remaining Time First (SRTF)</vt:lpstr>
      <vt:lpstr>SRTF - Ιδιότητες</vt:lpstr>
      <vt:lpstr>SRTF - παράδειγμα</vt:lpstr>
      <vt:lpstr>SRTF - παράδειγμα</vt:lpstr>
      <vt:lpstr>SRTF - παράδειγμα</vt:lpstr>
      <vt:lpstr>SRTF - παράδειγμα</vt:lpstr>
      <vt:lpstr>SRTF - παράδειγμα</vt:lpstr>
      <vt:lpstr>SRTF - παράδειγμα</vt:lpstr>
      <vt:lpstr>SRTF - παράδειγμα</vt:lpstr>
      <vt:lpstr>SRTF - παράδειγμα</vt:lpstr>
      <vt:lpstr>SRTF - παράδειγμα</vt:lpstr>
      <vt:lpstr>SRTF - παράδειγμα</vt:lpstr>
      <vt:lpstr>Παράδειγμα σύγκρισης SJF και SRTF</vt:lpstr>
      <vt:lpstr>Παράδειγμα σύγκρισης SJF και SRTF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414</cp:revision>
  <dcterms:created xsi:type="dcterms:W3CDTF">2012-09-06T09:03:05Z</dcterms:created>
  <dcterms:modified xsi:type="dcterms:W3CDTF">2015-09-18T14:14:55Z</dcterms:modified>
</cp:coreProperties>
</file>