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61" r:id="rId6"/>
    <p:sldId id="306" r:id="rId7"/>
    <p:sldId id="305" r:id="rId8"/>
    <p:sldId id="304" r:id="rId9"/>
    <p:sldId id="308" r:id="rId10"/>
    <p:sldId id="323" r:id="rId11"/>
    <p:sldId id="322" r:id="rId12"/>
    <p:sldId id="290" r:id="rId13"/>
    <p:sldId id="291" r:id="rId14"/>
    <p:sldId id="292" r:id="rId15"/>
    <p:sldId id="293" r:id="rId16"/>
    <p:sldId id="294" r:id="rId17"/>
    <p:sldId id="295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dirty="0" err="1" smtClean="0"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Εργασιακές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Σχέσεις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cs typeface="Segoe UI" pitchFamily="18" charset="0"/>
              </a:rPr>
              <a:t>Απασχόληση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Ανεργία</a:t>
            </a:r>
            <a:endParaRPr lang="el-GR" sz="2800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σελ 17 ενοτ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17" r="3217"/>
          <a:stretch>
            <a:fillRect/>
          </a:stretch>
        </p:blipFill>
        <p:spPr>
          <a:xfrm>
            <a:off x="1547664" y="985292"/>
            <a:ext cx="5184576" cy="2721865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1560" y="3649588"/>
            <a:ext cx="7776864" cy="845840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Α: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0U’1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τριβής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+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διαρθρωτική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=V1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U’1U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κυκλική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endParaRPr lang="en-US" altLang="zh-CN" sz="1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228000"/>
            <a:ext cx="8219256" cy="685284"/>
          </a:xfrm>
        </p:spPr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  <a:tabLst>
                <a:tab pos="1092200" algn="l"/>
              </a:tabLst>
            </a:pPr>
            <a:r>
              <a:rPr lang="el-GR" altLang="zh-CN" sz="2900" dirty="0" smtClean="0">
                <a:cs typeface="Segoe UI" pitchFamily="18" charset="0"/>
              </a:rPr>
              <a:t/>
            </a:r>
            <a:br>
              <a:rPr lang="el-GR" altLang="zh-CN" sz="2900" dirty="0" smtClean="0">
                <a:cs typeface="Segoe UI" pitchFamily="18" charset="0"/>
              </a:rPr>
            </a:br>
            <a:r>
              <a:rPr lang="en-US" altLang="zh-CN" sz="2900" dirty="0" err="1" smtClean="0">
                <a:cs typeface="Segoe UI" pitchFamily="18" charset="0"/>
              </a:rPr>
              <a:t>Κατάσταση</a:t>
            </a:r>
            <a:r>
              <a:rPr lang="en-US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err="1" smtClean="0">
                <a:cs typeface="Segoe UI" pitchFamily="18" charset="0"/>
              </a:rPr>
              <a:t>πλήρους</a:t>
            </a:r>
            <a:r>
              <a:rPr lang="en-US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err="1" smtClean="0">
                <a:cs typeface="Segoe UI" pitchFamily="18" charset="0"/>
              </a:rPr>
              <a:t>απασχόλησης</a:t>
            </a:r>
            <a:r>
              <a:rPr lang="el-GR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smtClean="0">
                <a:cs typeface="Segoe UI" pitchFamily="18" charset="0"/>
              </a:rPr>
              <a:t>(Καµπύλη </a:t>
            </a:r>
            <a:r>
              <a:rPr lang="en-US" altLang="zh-CN" sz="2900" dirty="0" err="1" smtClean="0">
                <a:cs typeface="Segoe UI" pitchFamily="18" charset="0"/>
              </a:rPr>
              <a:t>BeverIdge</a:t>
            </a:r>
            <a:r>
              <a:rPr lang="en-US" altLang="zh-CN" sz="2900" dirty="0" smtClean="0">
                <a:cs typeface="Segoe UI" pitchFamily="18" charset="0"/>
              </a:rPr>
              <a:t>)</a:t>
            </a:r>
            <a:r>
              <a:rPr lang="en-US" altLang="zh-CN" u="sng" dirty="0" smtClean="0">
                <a:solidFill>
                  <a:srgbClr val="572314"/>
                </a:solidFill>
                <a:latin typeface="Segoe UI" pitchFamily="18" charset="0"/>
                <a:cs typeface="Segoe UI" pitchFamily="18" charset="0"/>
              </a:rPr>
              <a:t/>
            </a:r>
            <a:br>
              <a:rPr lang="en-US" altLang="zh-CN" u="sng" dirty="0" smtClean="0">
                <a:solidFill>
                  <a:srgbClr val="572314"/>
                </a:solidFill>
                <a:latin typeface="Segoe UI" pitchFamily="18" charset="0"/>
                <a:cs typeface="Segoe UI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Segoe UI" pitchFamily="18" charset="0"/>
              </a:rPr>
              <a:t>Απ</a:t>
            </a:r>
            <a:r>
              <a:rPr lang="el-GR" altLang="zh-CN" dirty="0" smtClean="0">
                <a:cs typeface="Segoe UI" pitchFamily="18" charset="0"/>
              </a:rPr>
              <a:t>α</a:t>
            </a:r>
            <a:r>
              <a:rPr lang="en-US" altLang="zh-CN" dirty="0" err="1" smtClean="0">
                <a:cs typeface="Segoe UI" pitchFamily="18" charset="0"/>
              </a:rPr>
              <a:t>σχόληση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Ανεργία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406400" algn="l"/>
              </a:tabLst>
            </a:pPr>
            <a:r>
              <a:rPr lang="en-US" altLang="zh-CN" sz="2800" b="1" dirty="0" smtClean="0">
                <a:latin typeface="+mj-lt"/>
                <a:cs typeface="Segoe UI" pitchFamily="18" charset="0"/>
              </a:rPr>
              <a:t>Καµπύλη </a:t>
            </a:r>
            <a:r>
              <a:rPr lang="en-US" altLang="zh-CN" sz="2800" b="1" dirty="0" err="1" smtClean="0">
                <a:latin typeface="+mj-lt"/>
                <a:cs typeface="Segoe UI" pitchFamily="18" charset="0"/>
              </a:rPr>
              <a:t>BeverIdge</a:t>
            </a:r>
            <a:r>
              <a:rPr lang="en-US" altLang="zh-CN" sz="2800" b="1" dirty="0" smtClean="0">
                <a:latin typeface="+mj-lt"/>
                <a:cs typeface="Segoe UI" pitchFamily="18" charset="0"/>
              </a:rPr>
              <a:t>: </a:t>
            </a:r>
            <a:r>
              <a:rPr lang="en-US" altLang="zh-CN" sz="2800" b="1" dirty="0" err="1" smtClean="0">
                <a:latin typeface="+mj-lt"/>
                <a:cs typeface="Segoe UI" pitchFamily="18" charset="0"/>
              </a:rPr>
              <a:t>Συµπεράσµατα</a:t>
            </a:r>
            <a:endParaRPr lang="el-GR" altLang="zh-CN" sz="2800" b="1" dirty="0" smtClean="0">
              <a:latin typeface="+mj-lt"/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4064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οικονοµία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έχει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καµπύλη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κενών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θέσεων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κενών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θέσεων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δοµή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οικονοµίας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406400" algn="l"/>
              </a:tabLst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Όσο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αποτελεσµατική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τόσο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ικρότερος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αριθµός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βρίσκεται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κατάσταση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πλήρους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απασχόλησης ( η καμπύλη βρίσκετ</a:t>
            </a:r>
            <a:r>
              <a:rPr lang="el-GR" altLang="zh-CN" sz="2200" dirty="0" smtClean="0"/>
              <a:t>αι περισσότερο προς την αρχή των αξόνων ).</a:t>
            </a: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</a:t>
            </a:r>
            <a:r>
              <a:rPr lang="el-GR" sz="2900" smtClean="0"/>
              <a:t>, </a:t>
            </a:r>
            <a:r>
              <a:rPr lang="el-GR" sz="2900" smtClean="0"/>
              <a:t>2015</a:t>
            </a:r>
            <a:endParaRPr lang="el-GR" sz="29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err="1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9: </a:t>
            </a:r>
            <a:r>
              <a:rPr lang="en-US" altLang="zh-CN" sz="2800" dirty="0" smtClean="0">
                <a:cs typeface="Segoe UI" pitchFamily="18" charset="0"/>
              </a:rPr>
              <a:t>Απασχόληση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Ανεργία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εξετάζει τις ροές στην αγορά εργασίας, την συνθήκη πλήρους απασχόλησης του εργατικού δυναμικού με την χρήση της καμπύλης </a:t>
            </a:r>
            <a:r>
              <a:rPr lang="el-GR" dirty="0" err="1" smtClean="0"/>
              <a:t>Beveridge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9722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altLang="zh-CN" sz="2800" b="1" dirty="0" err="1" smtClean="0">
                <a:latin typeface="Segoe UI" pitchFamily="18" charset="0"/>
                <a:cs typeface="Segoe UI" pitchFamily="18" charset="0"/>
              </a:rPr>
              <a:t>Ροές</a:t>
            </a:r>
            <a:r>
              <a:rPr lang="en-US" altLang="zh-CN" sz="2800" b="1" dirty="0" smtClean="0">
                <a:latin typeface="Segoe UI" pitchFamily="18" charset="0"/>
                <a:cs typeface="Segoe UI" pitchFamily="18" charset="0"/>
              </a:rPr>
              <a:t> στην </a:t>
            </a:r>
            <a:r>
              <a:rPr lang="en-US" altLang="zh-CN" sz="2800" b="1" dirty="0" err="1" smtClean="0">
                <a:latin typeface="Segoe UI" pitchFamily="18" charset="0"/>
                <a:cs typeface="Segoe UI" pitchFamily="18" charset="0"/>
              </a:rPr>
              <a:t>αγορά</a:t>
            </a:r>
            <a:r>
              <a:rPr lang="en-US" altLang="zh-CN" sz="2800" b="1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800" b="1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endParaRPr lang="el-GR" altLang="zh-CN" sz="2800" b="1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ct val="70000"/>
              </a:lnSpc>
              <a:buNone/>
            </a:pPr>
            <a:endParaRPr lang="en-US" altLang="zh-CN" sz="2800" b="1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331640" y="213742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6438">
                <a:tc>
                  <a:txBody>
                    <a:bodyPr/>
                    <a:lstStyle/>
                    <a:p>
                      <a:r>
                        <a:rPr lang="el-GR" dirty="0" smtClean="0"/>
                        <a:t>Ανεργία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Κενές θέσεις εργασίας</a:t>
                      </a:r>
                      <a:endParaRPr lang="en-US" dirty="0"/>
                    </a:p>
                  </a:txBody>
                  <a:tcPr/>
                </a:tc>
              </a:tr>
              <a:tr h="356438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Παραιτήσεις</a:t>
                      </a:r>
                      <a:r>
                        <a:rPr lang="el-GR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6438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Προσλήψεις -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el-GR" dirty="0" smtClean="0"/>
                        <a:t>Νέο εργατικό δυναμικό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Νέες θέσεις εργασίας</a:t>
                      </a:r>
                      <a:endParaRPr lang="en-US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el-GR" dirty="0" smtClean="0"/>
                        <a:t>Απολύσεις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Συνταξιοδοτήσεις 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cs typeface="Segoe UI" pitchFamily="18" charset="0"/>
              </a:rPr>
              <a:t>Απ</a:t>
            </a:r>
            <a:r>
              <a:rPr lang="el-GR" altLang="zh-CN" sz="3600" dirty="0" smtClean="0">
                <a:cs typeface="Segoe UI" pitchFamily="18" charset="0"/>
              </a:rPr>
              <a:t>α</a:t>
            </a:r>
            <a:r>
              <a:rPr lang="en-US" altLang="zh-CN" sz="3600" dirty="0" err="1" smtClean="0">
                <a:cs typeface="Segoe UI" pitchFamily="18" charset="0"/>
              </a:rPr>
              <a:t>σχόληση</a:t>
            </a:r>
            <a:r>
              <a:rPr lang="en-US" altLang="zh-CN" sz="3600" dirty="0" smtClean="0">
                <a:cs typeface="Times New Roman" pitchFamily="18" charset="0"/>
              </a:rPr>
              <a:t> </a:t>
            </a:r>
            <a:r>
              <a:rPr lang="en-US" altLang="zh-CN" sz="3600" dirty="0" smtClean="0">
                <a:cs typeface="Segoe UI" pitchFamily="18" charset="0"/>
              </a:rPr>
              <a:t>και</a:t>
            </a:r>
            <a:r>
              <a:rPr lang="en-US" altLang="zh-CN" sz="3600" dirty="0" smtClean="0"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cs typeface="Segoe UI" pitchFamily="18" charset="0"/>
              </a:rPr>
              <a:t>Ανεργία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1193800" algn="l"/>
                <a:tab pos="1562100" algn="l"/>
              </a:tabLst>
            </a:pPr>
            <a:r>
              <a:rPr lang="en-US" altLang="zh-CN" sz="2800" u="sng" dirty="0" smtClean="0">
                <a:cs typeface="Segoe UI" pitchFamily="18" charset="0"/>
              </a:rPr>
              <a:t>Πλήρης </a:t>
            </a:r>
            <a:r>
              <a:rPr lang="en-US" altLang="zh-CN" sz="2800" u="sng" dirty="0" err="1" smtClean="0">
                <a:cs typeface="Segoe UI" pitchFamily="18" charset="0"/>
              </a:rPr>
              <a:t>Απασχόληση</a:t>
            </a:r>
            <a:r>
              <a:rPr lang="en-US" altLang="zh-CN" sz="2800" u="sng" dirty="0" smtClean="0">
                <a:cs typeface="Segoe UI" pitchFamily="18" charset="0"/>
              </a:rPr>
              <a:t> </a:t>
            </a:r>
            <a:r>
              <a:rPr lang="en-US" altLang="zh-CN" sz="2800" u="sng" dirty="0" err="1" smtClean="0">
                <a:cs typeface="Segoe UI" pitchFamily="18" charset="0"/>
              </a:rPr>
              <a:t>του</a:t>
            </a:r>
            <a:r>
              <a:rPr lang="el-GR" altLang="zh-CN" sz="2800" u="sng" dirty="0" smtClean="0">
                <a:cs typeface="Segoe UI" pitchFamily="18" charset="0"/>
              </a:rPr>
              <a:t> </a:t>
            </a:r>
            <a:r>
              <a:rPr lang="en-US" altLang="zh-CN" sz="2800" u="sng" dirty="0" err="1" smtClean="0">
                <a:cs typeface="Segoe UI" pitchFamily="18" charset="0"/>
              </a:rPr>
              <a:t>Εργατικού</a:t>
            </a:r>
            <a:r>
              <a:rPr lang="en-US" altLang="zh-CN" sz="2800" u="sng" dirty="0" smtClean="0">
                <a:cs typeface="Segoe UI" pitchFamily="18" charset="0"/>
              </a:rPr>
              <a:t> </a:t>
            </a:r>
            <a:r>
              <a:rPr lang="el-GR" altLang="zh-CN" sz="2800" u="sng" dirty="0" smtClean="0">
                <a:cs typeface="Segoe UI" pitchFamily="18" charset="0"/>
              </a:rPr>
              <a:t>Δ</a:t>
            </a:r>
            <a:r>
              <a:rPr lang="en-US" altLang="zh-CN" sz="2800" u="sng" dirty="0" err="1" smtClean="0">
                <a:cs typeface="Segoe UI" pitchFamily="18" charset="0"/>
              </a:rPr>
              <a:t>υναµικού</a:t>
            </a:r>
            <a:endParaRPr lang="en-US" altLang="zh-CN" sz="2800" u="sng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193800" algn="l"/>
                <a:tab pos="1562100" algn="l"/>
              </a:tabLst>
            </a:pPr>
            <a:r>
              <a:rPr lang="en-US" altLang="zh-CN" sz="2400" dirty="0" err="1" smtClean="0">
                <a:cs typeface="Segoe UI" pitchFamily="18" charset="0"/>
              </a:rPr>
              <a:t>Κυριολεκτικά</a:t>
            </a:r>
            <a:r>
              <a:rPr lang="en-US" altLang="zh-CN" sz="2400" dirty="0" smtClean="0"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όταν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όλοι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όσοι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επιθυµούν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και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ικανοί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εργαστούν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πράγµατι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εργάζονται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κάποια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θέση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Segoe UI" pitchFamily="18" charset="0"/>
              </a:rPr>
              <a:t>.</a:t>
            </a:r>
            <a:endParaRPr lang="el-GR" altLang="zh-CN" sz="2400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193800" algn="l"/>
                <a:tab pos="1562100" algn="l"/>
              </a:tabLst>
            </a:pPr>
            <a:r>
              <a:rPr lang="el-GR" altLang="zh-CN" sz="2400" dirty="0" smtClean="0">
                <a:cs typeface="Segoe UI" pitchFamily="18" charset="0"/>
              </a:rPr>
              <a:t>( Ανεργία Τριβής + Διαρθρωτική )</a:t>
            </a:r>
          </a:p>
          <a:p>
            <a:pPr marL="0" indent="0">
              <a:lnSpc>
                <a:spcPct val="80000"/>
              </a:lnSpc>
              <a:buNone/>
              <a:tabLst>
                <a:tab pos="1193800" algn="l"/>
                <a:tab pos="1562100" algn="l"/>
              </a:tabLst>
            </a:pPr>
            <a:endParaRPr lang="en-US" altLang="zh-CN" sz="2400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Ουσιαστικά: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άνεργοι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(U)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όσοι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(V)</a:t>
            </a:r>
          </a:p>
          <a:p>
            <a:pPr algn="just">
              <a:buNone/>
            </a:pPr>
            <a:endParaRPr lang="el-GR" sz="2400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n-US" sz="400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39552" y="1273324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Πλήρης </a:t>
            </a:r>
            <a:r>
              <a:rPr lang="en-US" altLang="zh-CN" sz="2800" b="1" dirty="0" err="1" smtClean="0">
                <a:cs typeface="Segoe UI" pitchFamily="18" charset="0"/>
              </a:rPr>
              <a:t>Απασχόληση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του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Εργατικού</a:t>
            </a:r>
            <a:r>
              <a:rPr lang="el-GR" altLang="zh-CN" sz="2800" b="1" dirty="0" smtClean="0">
                <a:cs typeface="Segoe UI" pitchFamily="18" charset="0"/>
              </a:rPr>
              <a:t> </a:t>
            </a:r>
            <a:r>
              <a:rPr lang="el-GR" altLang="zh-CN" sz="2800" b="1" dirty="0" err="1" smtClean="0">
                <a:cs typeface="Segoe UI" pitchFamily="18" charset="0"/>
              </a:rPr>
              <a:t>Δυ</a:t>
            </a:r>
            <a:r>
              <a:rPr lang="en-US" altLang="zh-CN" sz="2800" b="1" dirty="0" err="1" smtClean="0">
                <a:cs typeface="Segoe UI" pitchFamily="18" charset="0"/>
              </a:rPr>
              <a:t>ναµικού</a:t>
            </a:r>
            <a:r>
              <a:rPr lang="en-US" altLang="zh-CN" sz="2800" b="1" dirty="0" smtClean="0">
                <a:cs typeface="Segoe UI" pitchFamily="18" charset="0"/>
              </a:rPr>
              <a:t>:</a:t>
            </a:r>
            <a:r>
              <a:rPr lang="en-US" altLang="zh-CN" sz="2800" b="1" dirty="0" smtClean="0">
                <a:cs typeface="Times New Roman" pitchFamily="18" charset="0"/>
              </a:rPr>
              <a:t> </a:t>
            </a:r>
            <a:endParaRPr lang="el-GR" altLang="zh-CN" sz="2800" b="1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800" b="1" dirty="0" smtClean="0"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Συνάρτηση</a:t>
            </a:r>
            <a:r>
              <a:rPr lang="en-US" altLang="zh-CN" sz="2800" b="1" dirty="0" smtClean="0">
                <a:cs typeface="Times New Roman" pitchFamily="18" charset="0"/>
              </a:rPr>
              <a:t>  </a:t>
            </a:r>
            <a:r>
              <a:rPr lang="en-US" altLang="zh-CN" sz="2800" b="1" dirty="0" err="1" smtClean="0">
                <a:cs typeface="Segoe UI" pitchFamily="18" charset="0"/>
              </a:rPr>
              <a:t>ισορροπίας</a:t>
            </a:r>
            <a:endParaRPr lang="en-US" altLang="zh-CN" sz="2800" b="1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2000" dirty="0" smtClean="0"/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000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s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E+U</a:t>
            </a:r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=E+V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s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⇒E+U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=E+V⇒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U=V</a:t>
            </a:r>
            <a:endParaRPr lang="en-US" altLang="zh-CN" sz="2000" dirty="0" smtClean="0"/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Άρα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θέση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συνυπάρχει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l-GR" altLang="zh-CN" sz="18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ίση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προς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endParaRPr lang="en-US" altLang="zh-CN" sz="18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368300" algn="l"/>
                <a:tab pos="495300" algn="l"/>
                <a:tab pos="812800" algn="l"/>
                <a:tab pos="1422400" algn="l"/>
                <a:tab pos="1676400" algn="l"/>
                <a:tab pos="2895600" algn="l"/>
                <a:tab pos="29845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τριβής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+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διαρθρωτική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σελ 17 ενοτ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17" r="3217"/>
          <a:stretch>
            <a:fillRect/>
          </a:stretch>
        </p:blipFill>
        <p:spPr>
          <a:xfrm>
            <a:off x="1547664" y="985292"/>
            <a:ext cx="5184576" cy="2721865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1560" y="3649588"/>
            <a:ext cx="7776864" cy="84584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ΒΒ: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δείχνει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πως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αλλάζει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U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V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εταβάλλεται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κατάσταση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3000"/>
              </a:lnSpc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Γ: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U=V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3000"/>
              </a:lnSpc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Α: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U&gt;V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περίοδος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οικονοµικής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ύφεσης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3000"/>
              </a:lnSpc>
            </a:pP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Σημείο Δ: </a:t>
            </a:r>
            <a:r>
              <a:rPr lang="en-US" altLang="zh-CN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U&lt;V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περίοδος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ανάπτυξης</a:t>
            </a:r>
            <a:r>
              <a:rPr lang="en-US" altLang="zh-CN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)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228000"/>
            <a:ext cx="8219256" cy="685284"/>
          </a:xfrm>
        </p:spPr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  <a:tabLst>
                <a:tab pos="1092200" algn="l"/>
              </a:tabLst>
            </a:pPr>
            <a:r>
              <a:rPr lang="el-GR" altLang="zh-CN" sz="2900" dirty="0" smtClean="0">
                <a:cs typeface="Segoe UI" pitchFamily="18" charset="0"/>
              </a:rPr>
              <a:t/>
            </a:r>
            <a:br>
              <a:rPr lang="el-GR" altLang="zh-CN" sz="2900" dirty="0" smtClean="0">
                <a:cs typeface="Segoe UI" pitchFamily="18" charset="0"/>
              </a:rPr>
            </a:br>
            <a:r>
              <a:rPr lang="en-US" altLang="zh-CN" sz="2900" dirty="0" err="1" smtClean="0">
                <a:cs typeface="Segoe UI" pitchFamily="18" charset="0"/>
              </a:rPr>
              <a:t>Κατάσταση</a:t>
            </a:r>
            <a:r>
              <a:rPr lang="en-US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err="1" smtClean="0">
                <a:cs typeface="Segoe UI" pitchFamily="18" charset="0"/>
              </a:rPr>
              <a:t>πλήρους</a:t>
            </a:r>
            <a:r>
              <a:rPr lang="en-US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err="1" smtClean="0">
                <a:cs typeface="Segoe UI" pitchFamily="18" charset="0"/>
              </a:rPr>
              <a:t>απασχόλησης</a:t>
            </a:r>
            <a:r>
              <a:rPr lang="el-GR" altLang="zh-CN" sz="2900" dirty="0" smtClean="0">
                <a:cs typeface="Segoe UI" pitchFamily="18" charset="0"/>
              </a:rPr>
              <a:t> </a:t>
            </a:r>
            <a:r>
              <a:rPr lang="en-US" altLang="zh-CN" sz="2900" dirty="0" smtClean="0">
                <a:cs typeface="Segoe UI" pitchFamily="18" charset="0"/>
              </a:rPr>
              <a:t>(Καµπύλη </a:t>
            </a:r>
            <a:r>
              <a:rPr lang="en-US" altLang="zh-CN" sz="2900" dirty="0" err="1" smtClean="0">
                <a:cs typeface="Segoe UI" pitchFamily="18" charset="0"/>
              </a:rPr>
              <a:t>BeverIdge</a:t>
            </a:r>
            <a:r>
              <a:rPr lang="en-US" altLang="zh-CN" sz="2900" dirty="0" smtClean="0">
                <a:cs typeface="Segoe UI" pitchFamily="18" charset="0"/>
              </a:rPr>
              <a:t>)</a:t>
            </a:r>
            <a:r>
              <a:rPr lang="en-US" altLang="zh-CN" u="sng" dirty="0" smtClean="0">
                <a:solidFill>
                  <a:srgbClr val="572314"/>
                </a:solidFill>
                <a:latin typeface="Segoe UI" pitchFamily="18" charset="0"/>
                <a:cs typeface="Segoe UI" pitchFamily="18" charset="0"/>
              </a:rPr>
              <a:t/>
            </a:r>
            <a:br>
              <a:rPr lang="en-US" altLang="zh-CN" u="sng" dirty="0" smtClean="0">
                <a:solidFill>
                  <a:srgbClr val="572314"/>
                </a:solidFill>
                <a:latin typeface="Segoe UI" pitchFamily="18" charset="0"/>
                <a:cs typeface="Segoe UI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1825</TotalTime>
  <Words>674</Words>
  <Application>Microsoft Office PowerPoint</Application>
  <PresentationFormat>Προβολή στην οθόνη (16:10)</PresentationFormat>
  <Paragraphs>113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Απασχόληση και Ανεργία</vt:lpstr>
      <vt:lpstr>Απασχόληση και Ανεργία</vt:lpstr>
      <vt:lpstr>Απασχόληση και Ανεργία</vt:lpstr>
      <vt:lpstr> Κατάσταση πλήρους απασχόλησης (Καµπύλη BeverIdge) </vt:lpstr>
      <vt:lpstr> Κατάσταση πλήρους απασχόλησης (Καµπύλη BeverIdge) </vt:lpstr>
      <vt:lpstr>Απασχόληση και Ανεργία</vt:lpstr>
      <vt:lpstr>Βιβλιογραφία</vt:lpstr>
      <vt:lpstr>Σημείωμα Αναφοράς</vt:lpstr>
      <vt:lpstr>Σημείωμα Αδειοδότησης</vt:lpstr>
      <vt:lpstr>Διαφάνεια 15</vt:lpstr>
      <vt:lpstr>Διαφάνεια 16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300</cp:revision>
  <dcterms:created xsi:type="dcterms:W3CDTF">2012-09-06T09:03:05Z</dcterms:created>
  <dcterms:modified xsi:type="dcterms:W3CDTF">2015-10-31T19:54:40Z</dcterms:modified>
</cp:coreProperties>
</file>