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89" r:id="rId3"/>
    <p:sldId id="257" r:id="rId4"/>
    <p:sldId id="259" r:id="rId5"/>
    <p:sldId id="261" r:id="rId6"/>
    <p:sldId id="306" r:id="rId7"/>
    <p:sldId id="305" r:id="rId8"/>
    <p:sldId id="304" r:id="rId9"/>
    <p:sldId id="308" r:id="rId10"/>
    <p:sldId id="323" r:id="rId11"/>
    <p:sldId id="322" r:id="rId12"/>
    <p:sldId id="290" r:id="rId13"/>
    <p:sldId id="291" r:id="rId14"/>
    <p:sldId id="292" r:id="rId15"/>
    <p:sldId id="293" r:id="rId16"/>
    <p:sldId id="294" r:id="rId17"/>
    <p:sldId id="295" r:id="rId18"/>
    <p:sldId id="280" r:id="rId19"/>
  </p:sldIdLst>
  <p:sldSz cx="9144000" cy="5715000" type="screen16x10"/>
  <p:notesSz cx="6858000" cy="9144000"/>
  <p:custDataLst>
    <p:tags r:id="rId2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02" autoAdjust="0"/>
    <p:restoredTop sz="99322" autoAdjust="0"/>
  </p:normalViewPr>
  <p:slideViewPr>
    <p:cSldViewPr>
      <p:cViewPr>
        <p:scale>
          <a:sx n="106" d="100"/>
          <a:sy n="106" d="100"/>
        </p:scale>
        <p:origin x="-228" y="3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31/10/2015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31/10/2015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altLang="zh-CN" dirty="0" err="1" smtClean="0">
                <a:cs typeface="Segoe UI" pitchFamily="18" charset="0"/>
              </a:rPr>
              <a:t>Οικονοµική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Εργασίας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και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Εργασιακές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Σχέσεις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11560" y="3145532"/>
            <a:ext cx="7776864" cy="1112461"/>
          </a:xfrm>
        </p:spPr>
        <p:txBody>
          <a:bodyPr>
            <a:noAutofit/>
          </a:bodyPr>
          <a:lstStyle/>
          <a:p>
            <a:r>
              <a:rPr lang="en-US" altLang="zh-CN" sz="2800" dirty="0" smtClean="0">
                <a:cs typeface="Segoe UI" pitchFamily="18" charset="0"/>
              </a:rPr>
              <a:t>Απασχόληση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smtClean="0">
                <a:cs typeface="Segoe UI" pitchFamily="18" charset="0"/>
              </a:rPr>
              <a:t>και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smtClean="0">
                <a:cs typeface="Segoe UI" pitchFamily="18" charset="0"/>
              </a:rPr>
              <a:t>Ανεργία</a:t>
            </a:r>
            <a:endParaRPr lang="el-GR" sz="2800" dirty="0" smtClean="0"/>
          </a:p>
          <a:p>
            <a:pPr>
              <a:lnSpc>
                <a:spcPts val="2400"/>
              </a:lnSpc>
              <a:tabLst/>
            </a:pPr>
            <a:r>
              <a:rPr lang="en-US" altLang="zh-CN" sz="2800" dirty="0" smtClean="0">
                <a:cs typeface="Segoe UI" pitchFamily="18" charset="0"/>
              </a:rPr>
              <a:t>Καραµάνης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Κώστας</a:t>
            </a:r>
            <a:endParaRPr lang="en-US" altLang="zh-CN" sz="2800" dirty="0" smtClean="0">
              <a:cs typeface="Segoe UI" pitchFamily="18" charset="0"/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Θέση περιεχομένου" descr="σελ 17 ενοτ 1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3217" r="3217"/>
          <a:stretch>
            <a:fillRect/>
          </a:stretch>
        </p:blipFill>
        <p:spPr>
          <a:xfrm>
            <a:off x="1547664" y="985292"/>
            <a:ext cx="5184576" cy="2721865"/>
          </a:xfrm>
        </p:spPr>
      </p:pic>
      <p:sp>
        <p:nvSpPr>
          <p:cNvPr id="7" name="6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11560" y="3649588"/>
            <a:ext cx="7776864" cy="845840"/>
          </a:xfrm>
        </p:spPr>
        <p:txBody>
          <a:bodyPr>
            <a:noAutofit/>
          </a:bodyPr>
          <a:lstStyle/>
          <a:p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Σηµείο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Α:</a:t>
            </a:r>
          </a:p>
          <a:p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0U’1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⇒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ανεργία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τριβής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+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διαρθρωτική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=V1</a:t>
            </a:r>
          </a:p>
          <a:p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U’1U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⇒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κυκλική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ανεργία</a:t>
            </a:r>
            <a:endParaRPr lang="en-US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endParaRPr lang="en-US" altLang="zh-CN" sz="1400" dirty="0" smtClean="0">
              <a:solidFill>
                <a:srgbClr val="000000"/>
              </a:solidFill>
              <a:latin typeface="Segoe UI" pitchFamily="18" charset="0"/>
              <a:cs typeface="Segoe UI" pitchFamily="18" charset="0"/>
            </a:endParaRPr>
          </a:p>
          <a:p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  <p:sp>
        <p:nvSpPr>
          <p:cNvPr id="6" name="5 - Τίτλος"/>
          <p:cNvSpPr>
            <a:spLocks noGrp="1"/>
          </p:cNvSpPr>
          <p:nvPr>
            <p:ph type="title"/>
          </p:nvPr>
        </p:nvSpPr>
        <p:spPr>
          <a:xfrm>
            <a:off x="467544" y="228000"/>
            <a:ext cx="8219256" cy="685284"/>
          </a:xfrm>
        </p:spPr>
        <p:txBody>
          <a:bodyPr>
            <a:normAutofit fontScale="90000"/>
          </a:bodyPr>
          <a:lstStyle/>
          <a:p>
            <a:pPr algn="l">
              <a:lnSpc>
                <a:spcPts val="3200"/>
              </a:lnSpc>
              <a:tabLst>
                <a:tab pos="1092200" algn="l"/>
              </a:tabLst>
            </a:pPr>
            <a:r>
              <a:rPr lang="el-GR" altLang="zh-CN" sz="2900" dirty="0" smtClean="0">
                <a:cs typeface="Segoe UI" pitchFamily="18" charset="0"/>
              </a:rPr>
              <a:t/>
            </a:r>
            <a:br>
              <a:rPr lang="el-GR" altLang="zh-CN" sz="2900" dirty="0" smtClean="0">
                <a:cs typeface="Segoe UI" pitchFamily="18" charset="0"/>
              </a:rPr>
            </a:br>
            <a:r>
              <a:rPr lang="en-US" altLang="zh-CN" sz="2900" dirty="0" err="1" smtClean="0">
                <a:cs typeface="Segoe UI" pitchFamily="18" charset="0"/>
              </a:rPr>
              <a:t>Κατάσταση</a:t>
            </a:r>
            <a:r>
              <a:rPr lang="en-US" altLang="zh-CN" sz="2900" dirty="0" smtClean="0">
                <a:cs typeface="Segoe UI" pitchFamily="18" charset="0"/>
              </a:rPr>
              <a:t> </a:t>
            </a:r>
            <a:r>
              <a:rPr lang="en-US" altLang="zh-CN" sz="2900" dirty="0" err="1" smtClean="0">
                <a:cs typeface="Segoe UI" pitchFamily="18" charset="0"/>
              </a:rPr>
              <a:t>πλήρους</a:t>
            </a:r>
            <a:r>
              <a:rPr lang="en-US" altLang="zh-CN" sz="2900" dirty="0" smtClean="0">
                <a:cs typeface="Segoe UI" pitchFamily="18" charset="0"/>
              </a:rPr>
              <a:t> </a:t>
            </a:r>
            <a:r>
              <a:rPr lang="en-US" altLang="zh-CN" sz="2900" dirty="0" err="1" smtClean="0">
                <a:cs typeface="Segoe UI" pitchFamily="18" charset="0"/>
              </a:rPr>
              <a:t>απασχόλησης</a:t>
            </a:r>
            <a:r>
              <a:rPr lang="el-GR" altLang="zh-CN" sz="2900" dirty="0" smtClean="0">
                <a:cs typeface="Segoe UI" pitchFamily="18" charset="0"/>
              </a:rPr>
              <a:t> </a:t>
            </a:r>
            <a:r>
              <a:rPr lang="en-US" altLang="zh-CN" sz="2900" dirty="0" smtClean="0">
                <a:cs typeface="Segoe UI" pitchFamily="18" charset="0"/>
              </a:rPr>
              <a:t>(Καµπύλη </a:t>
            </a:r>
            <a:r>
              <a:rPr lang="en-US" altLang="zh-CN" sz="2900" dirty="0" err="1" smtClean="0">
                <a:cs typeface="Segoe UI" pitchFamily="18" charset="0"/>
              </a:rPr>
              <a:t>BeverIdge</a:t>
            </a:r>
            <a:r>
              <a:rPr lang="en-US" altLang="zh-CN" sz="2900" dirty="0" smtClean="0">
                <a:cs typeface="Segoe UI" pitchFamily="18" charset="0"/>
              </a:rPr>
              <a:t>)</a:t>
            </a:r>
            <a:r>
              <a:rPr lang="en-US" altLang="zh-CN" u="sng" dirty="0" smtClean="0">
                <a:solidFill>
                  <a:srgbClr val="572314"/>
                </a:solidFill>
                <a:latin typeface="Segoe UI" pitchFamily="18" charset="0"/>
                <a:cs typeface="Segoe UI" pitchFamily="18" charset="0"/>
              </a:rPr>
              <a:t/>
            </a:r>
            <a:br>
              <a:rPr lang="en-US" altLang="zh-CN" u="sng" dirty="0" smtClean="0">
                <a:solidFill>
                  <a:srgbClr val="572314"/>
                </a:solidFill>
                <a:latin typeface="Segoe UI" pitchFamily="18" charset="0"/>
                <a:cs typeface="Segoe UI" pitchFamily="18" charset="0"/>
              </a:rPr>
            </a:b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cs typeface="Segoe UI" pitchFamily="18" charset="0"/>
              </a:rPr>
              <a:t>Απ</a:t>
            </a:r>
            <a:r>
              <a:rPr lang="el-GR" altLang="zh-CN" dirty="0" smtClean="0">
                <a:cs typeface="Segoe UI" pitchFamily="18" charset="0"/>
              </a:rPr>
              <a:t>α</a:t>
            </a:r>
            <a:r>
              <a:rPr lang="en-US" altLang="zh-CN" dirty="0" err="1" smtClean="0">
                <a:cs typeface="Segoe UI" pitchFamily="18" charset="0"/>
              </a:rPr>
              <a:t>σχόληση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και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Ανεργία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  <a:tabLst>
                <a:tab pos="406400" algn="l"/>
              </a:tabLst>
            </a:pPr>
            <a:r>
              <a:rPr lang="en-US" altLang="zh-CN" sz="2800" b="1" dirty="0" smtClean="0">
                <a:latin typeface="+mj-lt"/>
                <a:cs typeface="Segoe UI" pitchFamily="18" charset="0"/>
              </a:rPr>
              <a:t>Καµπύλη </a:t>
            </a:r>
            <a:r>
              <a:rPr lang="en-US" altLang="zh-CN" sz="2800" b="1" dirty="0" err="1" smtClean="0">
                <a:latin typeface="+mj-lt"/>
                <a:cs typeface="Segoe UI" pitchFamily="18" charset="0"/>
              </a:rPr>
              <a:t>BeverIdge</a:t>
            </a:r>
            <a:r>
              <a:rPr lang="en-US" altLang="zh-CN" sz="2800" b="1" dirty="0" smtClean="0">
                <a:latin typeface="+mj-lt"/>
                <a:cs typeface="Segoe UI" pitchFamily="18" charset="0"/>
              </a:rPr>
              <a:t>: </a:t>
            </a:r>
            <a:r>
              <a:rPr lang="en-US" altLang="zh-CN" sz="2800" b="1" dirty="0" err="1" smtClean="0">
                <a:latin typeface="+mj-lt"/>
                <a:cs typeface="Segoe UI" pitchFamily="18" charset="0"/>
              </a:rPr>
              <a:t>Συµπεράσµατα</a:t>
            </a:r>
            <a:endParaRPr lang="el-GR" altLang="zh-CN" sz="2800" b="1" dirty="0" smtClean="0">
              <a:latin typeface="+mj-lt"/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  <a:tabLst>
                <a:tab pos="406400" algn="l"/>
              </a:tabLst>
            </a:pP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Κάθε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οικονοµία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έχει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δική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καµπύλη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ανεργίας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κενών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θέσεων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σχέση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εταξύ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ανεργίας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κενών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θέσεων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εξαρτάται</a:t>
            </a:r>
            <a:r>
              <a:rPr lang="en-US" altLang="zh-CN" sz="2200" dirty="0" smtClean="0">
                <a:cs typeface="Times New Roman" pitchFamily="18" charset="0"/>
              </a:rPr>
              <a:t> 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τη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δοµή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οικονοµίας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λειτουργία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αγοράς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 marL="0" indent="0" algn="just">
              <a:lnSpc>
                <a:spcPct val="80000"/>
              </a:lnSpc>
              <a:buNone/>
              <a:tabLst>
                <a:tab pos="406400" algn="l"/>
              </a:tabLst>
            </a:pP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Όσο</a:t>
            </a:r>
            <a:r>
              <a:rPr lang="en-US" altLang="zh-CN" sz="2200" dirty="0" smtClean="0">
                <a:cs typeface="Times New Roman" pitchFamily="18" charset="0"/>
              </a:rPr>
              <a:t> 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πιο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αποτελεσµατική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είναι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αγορά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τόσο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ικρότερος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είναι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ο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αριθµός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ανέργων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όταν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βρίσκεται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κατάσταση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πλήρους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απασχόλησης ( η καμπύλη βρίσκετ</a:t>
            </a:r>
            <a:r>
              <a:rPr lang="el-GR" altLang="zh-CN" sz="2200" dirty="0" smtClean="0"/>
              <a:t>αι περισσότερο προς την αρχή των αξόνων ).</a:t>
            </a:r>
            <a:endParaRPr lang="en-US" altLang="zh-CN" sz="2200" dirty="0" smtClean="0">
              <a:solidFill>
                <a:srgbClr val="000000"/>
              </a:solidFill>
              <a:cs typeface="Segoe UI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Οικονοµική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της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Εργασίας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(1998),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Λιανός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Θ.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και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Νταούλη-Ντεµούση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Α.</a:t>
            </a: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Οικονοµικής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της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Εργασίας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και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Εργασιακές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Σχέσεις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(2001),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Κατσανέβας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Θ.</a:t>
            </a: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Οικονοµικά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της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Εργασίας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(2013),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Boeri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T.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and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van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Ours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J.</a:t>
            </a:r>
          </a:p>
        </p:txBody>
      </p:sp>
    </p:spTree>
    <p:extLst>
      <p:ext uri="{BB962C8B-B14F-4D97-AF65-F5344CB8AC3E}">
        <p14:creationId xmlns=""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Καραμάνης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Κ. (2015)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Οικονοµική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Εργασιακές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Σχέσεις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</a:t>
            </a:r>
            <a:r>
              <a:rPr lang="en-US" sz="240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oc-web.ioa.teiep.gr/OpenClass/courses/LOGO125/</a:t>
            </a:r>
            <a:endParaRPr lang="el-GR" sz="240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 smtClean="0"/>
              <a:t>Επεξεργασία: Βαφειάδης Νικόλαος</a:t>
            </a:r>
          </a:p>
          <a:p>
            <a:pPr algn="r"/>
            <a:r>
              <a:rPr lang="el-GR" sz="2900" smtClean="0"/>
              <a:t>Πρέβεζα</a:t>
            </a:r>
            <a:r>
              <a:rPr lang="el-GR" sz="2900" smtClean="0"/>
              <a:t>, </a:t>
            </a:r>
            <a:r>
              <a:rPr lang="el-GR" sz="2900" smtClean="0"/>
              <a:t>2015</a:t>
            </a:r>
            <a:endParaRPr lang="el-GR" sz="290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n-US" altLang="zh-CN" sz="2800" dirty="0" err="1" smtClean="0">
                <a:cs typeface="Segoe UI" pitchFamily="18" charset="0"/>
              </a:rPr>
              <a:t>Οικονοµική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Εργασίας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smtClean="0">
                <a:cs typeface="Segoe UI" pitchFamily="18" charset="0"/>
              </a:rPr>
              <a:t>και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Εργασιακές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Σχέσεις</a:t>
            </a:r>
            <a:endParaRPr lang="el-GR" sz="3000" b="1" dirty="0" smtClean="0"/>
          </a:p>
          <a:p>
            <a:pPr algn="l"/>
            <a:r>
              <a:rPr lang="el-GR" sz="2800" b="1" dirty="0" smtClean="0"/>
              <a:t>Ενότητα</a:t>
            </a:r>
            <a:r>
              <a:rPr lang="en-US" sz="2800" b="1" dirty="0" smtClean="0"/>
              <a:t> </a:t>
            </a:r>
            <a:r>
              <a:rPr lang="el-GR" sz="2800" b="1" dirty="0" smtClean="0"/>
              <a:t>9: </a:t>
            </a:r>
            <a:r>
              <a:rPr lang="en-US" altLang="zh-CN" sz="2800" dirty="0" smtClean="0">
                <a:cs typeface="Segoe UI" pitchFamily="18" charset="0"/>
              </a:rPr>
              <a:t>Απασχόληση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smtClean="0">
                <a:cs typeface="Segoe UI" pitchFamily="18" charset="0"/>
              </a:rPr>
              <a:t>και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smtClean="0">
                <a:cs typeface="Segoe UI" pitchFamily="18" charset="0"/>
              </a:rPr>
              <a:t>Ανεργία</a:t>
            </a:r>
            <a:endParaRPr lang="en-US" sz="2800" dirty="0" smtClean="0"/>
          </a:p>
          <a:p>
            <a:pPr algn="l">
              <a:lnSpc>
                <a:spcPts val="2400"/>
              </a:lnSpc>
              <a:tabLst/>
            </a:pPr>
            <a:r>
              <a:rPr lang="en-US" altLang="zh-CN" sz="2800" dirty="0" err="1" smtClean="0">
                <a:cs typeface="Segoe UI" pitchFamily="18" charset="0"/>
              </a:rPr>
              <a:t>Καραµάνης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Κώστας</a:t>
            </a:r>
            <a:endParaRPr lang="en-US" altLang="zh-CN" sz="2800" dirty="0" smtClean="0">
              <a:cs typeface="Segoe UI" pitchFamily="18" charset="0"/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</a:t>
            </a:r>
            <a:r>
              <a:rPr lang="el-GR" sz="2400" dirty="0" smtClean="0"/>
              <a:t>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just">
              <a:buNone/>
            </a:pPr>
            <a:r>
              <a:rPr lang="el-GR" dirty="0" smtClean="0"/>
              <a:t>Η ενότητα εξετάζει τις ροές στην αγορά εργασίας, την συνθήκη πλήρους απασχόλησης του εργατικού δυναμικού με την χρήση της καμπύλης </a:t>
            </a:r>
            <a:r>
              <a:rPr lang="el-GR" dirty="0" err="1" smtClean="0"/>
              <a:t>Beveridge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193204"/>
            <a:ext cx="8229600" cy="952500"/>
          </a:xfrm>
        </p:spPr>
        <p:txBody>
          <a:bodyPr>
            <a:normAutofit/>
          </a:bodyPr>
          <a:lstStyle/>
          <a:p>
            <a:r>
              <a:rPr lang="en-US" altLang="zh-CN" sz="4000" dirty="0" smtClean="0">
                <a:cs typeface="Segoe UI" pitchFamily="18" charset="0"/>
              </a:rPr>
              <a:t>Απ</a:t>
            </a:r>
            <a:r>
              <a:rPr lang="el-GR" altLang="zh-CN" sz="4000" dirty="0" smtClean="0">
                <a:cs typeface="Segoe UI" pitchFamily="18" charset="0"/>
              </a:rPr>
              <a:t>α</a:t>
            </a:r>
            <a:r>
              <a:rPr lang="en-US" altLang="zh-CN" sz="4000" dirty="0" err="1" smtClean="0">
                <a:cs typeface="Segoe UI" pitchFamily="18" charset="0"/>
              </a:rPr>
              <a:t>σχόληση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smtClean="0">
                <a:cs typeface="Segoe UI" pitchFamily="18" charset="0"/>
              </a:rPr>
              <a:t>και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cs typeface="Segoe UI" pitchFamily="18" charset="0"/>
              </a:rPr>
              <a:t>Ανεργία</a:t>
            </a:r>
            <a:endParaRPr lang="el-GR" sz="4000" dirty="0" smtClean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1273324"/>
            <a:ext cx="8229600" cy="3972272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  <a:buNone/>
            </a:pPr>
            <a:r>
              <a:rPr lang="en-US" altLang="zh-CN" sz="2800" b="1" dirty="0" err="1" smtClean="0">
                <a:latin typeface="Segoe UI" pitchFamily="18" charset="0"/>
                <a:cs typeface="Segoe UI" pitchFamily="18" charset="0"/>
              </a:rPr>
              <a:t>Ροές</a:t>
            </a:r>
            <a:r>
              <a:rPr lang="en-US" altLang="zh-CN" sz="2800" b="1" dirty="0" smtClean="0">
                <a:latin typeface="Segoe UI" pitchFamily="18" charset="0"/>
                <a:cs typeface="Segoe UI" pitchFamily="18" charset="0"/>
              </a:rPr>
              <a:t> στην </a:t>
            </a:r>
            <a:r>
              <a:rPr lang="en-US" altLang="zh-CN" sz="2800" b="1" dirty="0" err="1" smtClean="0">
                <a:latin typeface="Segoe UI" pitchFamily="18" charset="0"/>
                <a:cs typeface="Segoe UI" pitchFamily="18" charset="0"/>
              </a:rPr>
              <a:t>αγορά</a:t>
            </a:r>
            <a:r>
              <a:rPr lang="en-US" altLang="zh-CN" sz="2800" b="1" dirty="0" smtClean="0"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2800" b="1" dirty="0" err="1" smtClean="0">
                <a:latin typeface="Segoe UI" pitchFamily="18" charset="0"/>
                <a:cs typeface="Segoe UI" pitchFamily="18" charset="0"/>
              </a:rPr>
              <a:t>εργασίας</a:t>
            </a:r>
            <a:endParaRPr lang="el-GR" altLang="zh-CN" sz="2800" b="1" dirty="0" smtClean="0">
              <a:latin typeface="Segoe UI" pitchFamily="18" charset="0"/>
              <a:cs typeface="Segoe UI" pitchFamily="18" charset="0"/>
            </a:endParaRPr>
          </a:p>
          <a:p>
            <a:pPr>
              <a:lnSpc>
                <a:spcPct val="70000"/>
              </a:lnSpc>
              <a:buNone/>
            </a:pPr>
            <a:endParaRPr lang="en-US" altLang="zh-CN" sz="2800" b="1" dirty="0" smtClean="0">
              <a:latin typeface="Segoe UI" pitchFamily="18" charset="0"/>
              <a:cs typeface="Segoe UI" pitchFamily="18" charset="0"/>
            </a:endParaRPr>
          </a:p>
          <a:p>
            <a:pPr>
              <a:lnSpc>
                <a:spcPct val="70000"/>
              </a:lnSpc>
              <a:buNone/>
            </a:pPr>
            <a:endParaRPr lang="en-US" sz="20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1331640" y="2137420"/>
          <a:ext cx="60960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56438">
                <a:tc>
                  <a:txBody>
                    <a:bodyPr/>
                    <a:lstStyle/>
                    <a:p>
                      <a:r>
                        <a:rPr lang="el-GR" dirty="0" smtClean="0"/>
                        <a:t>Ανεργία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Κενές θέσεις εργασίας</a:t>
                      </a:r>
                      <a:endParaRPr lang="en-US" dirty="0"/>
                    </a:p>
                  </a:txBody>
                  <a:tcPr/>
                </a:tc>
              </a:tr>
              <a:tr h="356438">
                <a:tc gridSpan="2"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Παραιτήσεις</a:t>
                      </a:r>
                      <a:r>
                        <a:rPr lang="el-GR" baseline="0" dirty="0" smtClean="0"/>
                        <a:t> +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56438">
                <a:tc gridSpan="2"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Προσλήψεις -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56438">
                <a:tc>
                  <a:txBody>
                    <a:bodyPr/>
                    <a:lstStyle/>
                    <a:p>
                      <a:r>
                        <a:rPr lang="el-GR" dirty="0" smtClean="0"/>
                        <a:t>Νέο εργατικό δυναμικό +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Νέες θέσεις εργασίας</a:t>
                      </a:r>
                      <a:endParaRPr lang="en-US" dirty="0"/>
                    </a:p>
                  </a:txBody>
                  <a:tcPr/>
                </a:tc>
              </a:tr>
              <a:tr h="356438">
                <a:tc>
                  <a:txBody>
                    <a:bodyPr/>
                    <a:lstStyle/>
                    <a:p>
                      <a:r>
                        <a:rPr lang="el-GR" dirty="0" smtClean="0"/>
                        <a:t>Απολύσεις +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Συνταξιοδοτήσεις +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600" dirty="0" smtClean="0">
                <a:cs typeface="Segoe UI" pitchFamily="18" charset="0"/>
              </a:rPr>
              <a:t>Απ</a:t>
            </a:r>
            <a:r>
              <a:rPr lang="el-GR" altLang="zh-CN" sz="3600" dirty="0" smtClean="0">
                <a:cs typeface="Segoe UI" pitchFamily="18" charset="0"/>
              </a:rPr>
              <a:t>α</a:t>
            </a:r>
            <a:r>
              <a:rPr lang="en-US" altLang="zh-CN" sz="3600" dirty="0" err="1" smtClean="0">
                <a:cs typeface="Segoe UI" pitchFamily="18" charset="0"/>
              </a:rPr>
              <a:t>σχόληση</a:t>
            </a:r>
            <a:r>
              <a:rPr lang="en-US" altLang="zh-CN" sz="3600" dirty="0" smtClean="0">
                <a:cs typeface="Times New Roman" pitchFamily="18" charset="0"/>
              </a:rPr>
              <a:t> </a:t>
            </a:r>
            <a:r>
              <a:rPr lang="en-US" altLang="zh-CN" sz="3600" dirty="0" smtClean="0">
                <a:cs typeface="Segoe UI" pitchFamily="18" charset="0"/>
              </a:rPr>
              <a:t>και</a:t>
            </a:r>
            <a:r>
              <a:rPr lang="en-US" altLang="zh-CN" sz="3600" dirty="0" smtClean="0">
                <a:cs typeface="Times New Roman" pitchFamily="18" charset="0"/>
              </a:rPr>
              <a:t> </a:t>
            </a:r>
            <a:r>
              <a:rPr lang="en-US" altLang="zh-CN" sz="3600" dirty="0" err="1" smtClean="0">
                <a:cs typeface="Segoe UI" pitchFamily="18" charset="0"/>
              </a:rPr>
              <a:t>Ανεργία</a:t>
            </a:r>
            <a:endParaRPr lang="el-GR" sz="3600" dirty="0" smtClean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1273324"/>
            <a:ext cx="8229600" cy="432048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  <a:tabLst>
                <a:tab pos="1193800" algn="l"/>
                <a:tab pos="1562100" algn="l"/>
              </a:tabLst>
            </a:pPr>
            <a:r>
              <a:rPr lang="en-US" altLang="zh-CN" sz="2800" u="sng" dirty="0" smtClean="0">
                <a:cs typeface="Segoe UI" pitchFamily="18" charset="0"/>
              </a:rPr>
              <a:t>Πλήρης </a:t>
            </a:r>
            <a:r>
              <a:rPr lang="en-US" altLang="zh-CN" sz="2800" u="sng" dirty="0" err="1" smtClean="0">
                <a:cs typeface="Segoe UI" pitchFamily="18" charset="0"/>
              </a:rPr>
              <a:t>Απασχόληση</a:t>
            </a:r>
            <a:r>
              <a:rPr lang="en-US" altLang="zh-CN" sz="2800" u="sng" dirty="0" smtClean="0">
                <a:cs typeface="Segoe UI" pitchFamily="18" charset="0"/>
              </a:rPr>
              <a:t> </a:t>
            </a:r>
            <a:r>
              <a:rPr lang="en-US" altLang="zh-CN" sz="2800" u="sng" dirty="0" err="1" smtClean="0">
                <a:cs typeface="Segoe UI" pitchFamily="18" charset="0"/>
              </a:rPr>
              <a:t>του</a:t>
            </a:r>
            <a:r>
              <a:rPr lang="el-GR" altLang="zh-CN" sz="2800" u="sng" dirty="0" smtClean="0">
                <a:cs typeface="Segoe UI" pitchFamily="18" charset="0"/>
              </a:rPr>
              <a:t> </a:t>
            </a:r>
            <a:r>
              <a:rPr lang="en-US" altLang="zh-CN" sz="2800" u="sng" dirty="0" err="1" smtClean="0">
                <a:cs typeface="Segoe UI" pitchFamily="18" charset="0"/>
              </a:rPr>
              <a:t>Εργατικού</a:t>
            </a:r>
            <a:r>
              <a:rPr lang="en-US" altLang="zh-CN" sz="2800" u="sng" dirty="0" smtClean="0">
                <a:cs typeface="Segoe UI" pitchFamily="18" charset="0"/>
              </a:rPr>
              <a:t> </a:t>
            </a:r>
            <a:r>
              <a:rPr lang="el-GR" altLang="zh-CN" sz="2800" u="sng" dirty="0" smtClean="0">
                <a:cs typeface="Segoe UI" pitchFamily="18" charset="0"/>
              </a:rPr>
              <a:t>Δ</a:t>
            </a:r>
            <a:r>
              <a:rPr lang="en-US" altLang="zh-CN" sz="2800" u="sng" dirty="0" err="1" smtClean="0">
                <a:cs typeface="Segoe UI" pitchFamily="18" charset="0"/>
              </a:rPr>
              <a:t>υναµικού</a:t>
            </a:r>
            <a:endParaRPr lang="en-US" altLang="zh-CN" sz="2800" u="sng" dirty="0" smtClean="0"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  <a:tabLst>
                <a:tab pos="1193800" algn="l"/>
                <a:tab pos="1562100" algn="l"/>
              </a:tabLst>
            </a:pPr>
            <a:r>
              <a:rPr lang="en-US" altLang="zh-CN" sz="2400" dirty="0" err="1" smtClean="0">
                <a:cs typeface="Segoe UI" pitchFamily="18" charset="0"/>
              </a:rPr>
              <a:t>Κυριολεκτικά</a:t>
            </a:r>
            <a:r>
              <a:rPr lang="en-US" altLang="zh-CN" sz="2400" dirty="0" smtClean="0">
                <a:cs typeface="Segoe UI" pitchFamily="18" charset="0"/>
              </a:rPr>
              <a:t>: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όταν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όλοι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όσοι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επιθυµούν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και</a:t>
            </a:r>
            <a:r>
              <a:rPr lang="el-GR" altLang="zh-CN" sz="2400" dirty="0" smtClean="0">
                <a:cs typeface="Segoe UI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είναι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ικανοί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να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εργαστούν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πράγµατι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εργάζονται</a:t>
            </a:r>
            <a:r>
              <a:rPr lang="el-GR" altLang="zh-CN" sz="2400" dirty="0" smtClean="0">
                <a:cs typeface="Segoe UI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σε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κάποια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θέση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cs typeface="Segoe UI" pitchFamily="18" charset="0"/>
              </a:rPr>
              <a:t>.</a:t>
            </a:r>
            <a:endParaRPr lang="el-GR" altLang="zh-CN" sz="2400" dirty="0" smtClean="0">
              <a:cs typeface="Segoe UI" pitchFamily="18" charset="0"/>
            </a:endParaRPr>
          </a:p>
          <a:p>
            <a:pPr marL="0" indent="0">
              <a:lnSpc>
                <a:spcPct val="80000"/>
              </a:lnSpc>
              <a:buNone/>
              <a:tabLst>
                <a:tab pos="1193800" algn="l"/>
                <a:tab pos="1562100" algn="l"/>
              </a:tabLst>
            </a:pPr>
            <a:r>
              <a:rPr lang="el-GR" altLang="zh-CN" sz="2400" dirty="0" smtClean="0">
                <a:cs typeface="Segoe UI" pitchFamily="18" charset="0"/>
              </a:rPr>
              <a:t>( Ανεργία Τριβής + Διαρθρωτική )</a:t>
            </a:r>
          </a:p>
          <a:p>
            <a:pPr marL="0" indent="0">
              <a:lnSpc>
                <a:spcPct val="80000"/>
              </a:lnSpc>
              <a:buNone/>
              <a:tabLst>
                <a:tab pos="1193800" algn="l"/>
                <a:tab pos="1562100" algn="l"/>
              </a:tabLst>
            </a:pPr>
            <a:endParaRPr lang="en-US" altLang="zh-CN" sz="2400" dirty="0" smtClean="0">
              <a:cs typeface="Segoe UI" pitchFamily="18" charset="0"/>
            </a:endParaRPr>
          </a:p>
          <a:p>
            <a:pPr marL="0" indent="0">
              <a:lnSpc>
                <a:spcPct val="80000"/>
              </a:lnSpc>
              <a:buNone/>
              <a:tabLst>
                <a:tab pos="16891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Ουσιαστικά: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όταν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άνεργοι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(U)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είναι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όσοι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κενές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θέσεις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(V)</a:t>
            </a:r>
          </a:p>
          <a:p>
            <a:pPr algn="just">
              <a:buNone/>
            </a:pPr>
            <a:endParaRPr lang="el-GR" sz="2400" b="1" u="sng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 smtClean="0">
                <a:cs typeface="Segoe UI" pitchFamily="18" charset="0"/>
              </a:rPr>
              <a:t>Απ</a:t>
            </a:r>
            <a:r>
              <a:rPr lang="el-GR" altLang="zh-CN" sz="4000" dirty="0" smtClean="0">
                <a:cs typeface="Segoe UI" pitchFamily="18" charset="0"/>
              </a:rPr>
              <a:t>α</a:t>
            </a:r>
            <a:r>
              <a:rPr lang="en-US" altLang="zh-CN" sz="4000" dirty="0" err="1" smtClean="0">
                <a:cs typeface="Segoe UI" pitchFamily="18" charset="0"/>
              </a:rPr>
              <a:t>σχόληση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smtClean="0">
                <a:cs typeface="Segoe UI" pitchFamily="18" charset="0"/>
              </a:rPr>
              <a:t>και</a:t>
            </a:r>
            <a:r>
              <a:rPr lang="en-US" altLang="zh-CN" sz="4000" dirty="0" smtClean="0"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cs typeface="Segoe UI" pitchFamily="18" charset="0"/>
              </a:rPr>
              <a:t>Ανεργία</a:t>
            </a:r>
            <a:endParaRPr lang="en-US" sz="4000" dirty="0"/>
          </a:p>
        </p:txBody>
      </p:sp>
      <p:sp>
        <p:nvSpPr>
          <p:cNvPr id="9" name="8 - Θέση περιεχομένου"/>
          <p:cNvSpPr>
            <a:spLocks noGrp="1"/>
          </p:cNvSpPr>
          <p:nvPr>
            <p:ph idx="1"/>
          </p:nvPr>
        </p:nvSpPr>
        <p:spPr>
          <a:xfrm>
            <a:off x="539552" y="1273324"/>
            <a:ext cx="8229600" cy="3771636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  <a:tabLst>
                <a:tab pos="368300" algn="l"/>
                <a:tab pos="495300" algn="l"/>
                <a:tab pos="812800" algn="l"/>
                <a:tab pos="1422400" algn="l"/>
                <a:tab pos="1676400" algn="l"/>
                <a:tab pos="2895600" algn="l"/>
                <a:tab pos="2984500" algn="l"/>
              </a:tabLst>
            </a:pPr>
            <a:r>
              <a:rPr lang="en-US" altLang="zh-CN" sz="2800" b="1" dirty="0" smtClean="0">
                <a:cs typeface="Segoe UI" pitchFamily="18" charset="0"/>
              </a:rPr>
              <a:t>Πλήρης </a:t>
            </a:r>
            <a:r>
              <a:rPr lang="en-US" altLang="zh-CN" sz="2800" b="1" dirty="0" err="1" smtClean="0">
                <a:cs typeface="Segoe UI" pitchFamily="18" charset="0"/>
              </a:rPr>
              <a:t>Απασχόληση</a:t>
            </a:r>
            <a:r>
              <a:rPr lang="en-US" altLang="zh-CN" sz="2800" b="1" dirty="0" smtClean="0">
                <a:cs typeface="Segoe UI" pitchFamily="18" charset="0"/>
              </a:rPr>
              <a:t> </a:t>
            </a:r>
            <a:r>
              <a:rPr lang="en-US" altLang="zh-CN" sz="2800" b="1" dirty="0" err="1" smtClean="0">
                <a:cs typeface="Segoe UI" pitchFamily="18" charset="0"/>
              </a:rPr>
              <a:t>του</a:t>
            </a:r>
            <a:r>
              <a:rPr lang="en-US" altLang="zh-CN" sz="2800" b="1" dirty="0" smtClean="0">
                <a:cs typeface="Segoe UI" pitchFamily="18" charset="0"/>
              </a:rPr>
              <a:t> </a:t>
            </a:r>
            <a:r>
              <a:rPr lang="en-US" altLang="zh-CN" sz="2800" b="1" dirty="0" err="1" smtClean="0">
                <a:cs typeface="Segoe UI" pitchFamily="18" charset="0"/>
              </a:rPr>
              <a:t>Εργατικού</a:t>
            </a:r>
            <a:r>
              <a:rPr lang="el-GR" altLang="zh-CN" sz="2800" b="1" dirty="0" smtClean="0">
                <a:cs typeface="Segoe UI" pitchFamily="18" charset="0"/>
              </a:rPr>
              <a:t> </a:t>
            </a:r>
            <a:r>
              <a:rPr lang="el-GR" altLang="zh-CN" sz="2800" b="1" dirty="0" err="1" smtClean="0">
                <a:cs typeface="Segoe UI" pitchFamily="18" charset="0"/>
              </a:rPr>
              <a:t>Δυ</a:t>
            </a:r>
            <a:r>
              <a:rPr lang="en-US" altLang="zh-CN" sz="2800" b="1" dirty="0" err="1" smtClean="0">
                <a:cs typeface="Segoe UI" pitchFamily="18" charset="0"/>
              </a:rPr>
              <a:t>ναµικού</a:t>
            </a:r>
            <a:r>
              <a:rPr lang="en-US" altLang="zh-CN" sz="2800" b="1" dirty="0" smtClean="0">
                <a:cs typeface="Segoe UI" pitchFamily="18" charset="0"/>
              </a:rPr>
              <a:t>:</a:t>
            </a:r>
            <a:r>
              <a:rPr lang="en-US" altLang="zh-CN" sz="2800" b="1" dirty="0" smtClean="0">
                <a:cs typeface="Times New Roman" pitchFamily="18" charset="0"/>
              </a:rPr>
              <a:t> </a:t>
            </a:r>
            <a:endParaRPr lang="el-GR" altLang="zh-CN" sz="2800" b="1" dirty="0" smtClean="0"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  <a:tabLst>
                <a:tab pos="368300" algn="l"/>
                <a:tab pos="495300" algn="l"/>
                <a:tab pos="812800" algn="l"/>
                <a:tab pos="1422400" algn="l"/>
                <a:tab pos="1676400" algn="l"/>
                <a:tab pos="2895600" algn="l"/>
                <a:tab pos="2984500" algn="l"/>
              </a:tabLst>
            </a:pPr>
            <a:r>
              <a:rPr lang="en-US" altLang="zh-CN" sz="2800" b="1" dirty="0" smtClean="0"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cs typeface="Segoe UI" pitchFamily="18" charset="0"/>
              </a:rPr>
              <a:t>Συνάρτηση</a:t>
            </a:r>
            <a:r>
              <a:rPr lang="en-US" altLang="zh-CN" sz="2800" b="1" dirty="0" smtClean="0">
                <a:cs typeface="Times New Roman" pitchFamily="18" charset="0"/>
              </a:rPr>
              <a:t>  </a:t>
            </a:r>
            <a:r>
              <a:rPr lang="en-US" altLang="zh-CN" sz="2800" b="1" dirty="0" err="1" smtClean="0">
                <a:cs typeface="Segoe UI" pitchFamily="18" charset="0"/>
              </a:rPr>
              <a:t>ισορροπίας</a:t>
            </a:r>
            <a:endParaRPr lang="en-US" altLang="zh-CN" sz="2800" b="1" dirty="0" smtClean="0">
              <a:cs typeface="Segoe UI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en-US" altLang="zh-CN" sz="2000" dirty="0" smtClean="0"/>
          </a:p>
          <a:p>
            <a:pPr marL="0" indent="0">
              <a:lnSpc>
                <a:spcPct val="80000"/>
              </a:lnSpc>
              <a:buNone/>
              <a:tabLst>
                <a:tab pos="368300" algn="l"/>
                <a:tab pos="495300" algn="l"/>
                <a:tab pos="812800" algn="l"/>
                <a:tab pos="1422400" algn="l"/>
                <a:tab pos="1676400" algn="l"/>
                <a:tab pos="2895600" algn="l"/>
                <a:tab pos="2984500" algn="l"/>
              </a:tabLst>
            </a:pPr>
            <a:r>
              <a:rPr lang="en-US" altLang="zh-CN" sz="2000" dirty="0" smtClean="0"/>
              <a:t>		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L</a:t>
            </a:r>
            <a:r>
              <a:rPr lang="en-US" altLang="zh-CN" sz="1800" dirty="0" smtClean="0">
                <a:solidFill>
                  <a:srgbClr val="000000"/>
                </a:solidFill>
                <a:cs typeface="Segoe UI" pitchFamily="18" charset="0"/>
              </a:rPr>
              <a:t>s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=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E+U</a:t>
            </a:r>
          </a:p>
          <a:p>
            <a:pPr marL="0" indent="0">
              <a:lnSpc>
                <a:spcPct val="80000"/>
              </a:lnSpc>
              <a:buNone/>
              <a:tabLst>
                <a:tab pos="368300" algn="l"/>
                <a:tab pos="495300" algn="l"/>
                <a:tab pos="812800" algn="l"/>
                <a:tab pos="1422400" algn="l"/>
                <a:tab pos="1676400" algn="l"/>
                <a:tab pos="2895600" algn="l"/>
                <a:tab pos="2984500" algn="l"/>
              </a:tabLst>
            </a:pPr>
            <a:r>
              <a:rPr lang="en-US" altLang="zh-CN" sz="2000" dirty="0" smtClean="0"/>
              <a:t>	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L</a:t>
            </a:r>
            <a:r>
              <a:rPr lang="en-US" altLang="zh-CN" sz="1800" dirty="0" smtClean="0">
                <a:solidFill>
                  <a:srgbClr val="000000"/>
                </a:solidFill>
                <a:cs typeface="Segoe UI" pitchFamily="18" charset="0"/>
              </a:rPr>
              <a:t>d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=E+V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</a:p>
          <a:p>
            <a:pPr marL="0" indent="0">
              <a:lnSpc>
                <a:spcPct val="80000"/>
              </a:lnSpc>
              <a:buNone/>
              <a:tabLst>
                <a:tab pos="368300" algn="l"/>
                <a:tab pos="495300" algn="l"/>
                <a:tab pos="812800" algn="l"/>
                <a:tab pos="1422400" algn="l"/>
                <a:tab pos="1676400" algn="l"/>
                <a:tab pos="2895600" algn="l"/>
                <a:tab pos="29845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L</a:t>
            </a:r>
            <a:r>
              <a:rPr lang="en-US" altLang="zh-CN" sz="1800" dirty="0" smtClean="0">
                <a:solidFill>
                  <a:srgbClr val="000000"/>
                </a:solidFill>
                <a:cs typeface="Segoe UI" pitchFamily="18" charset="0"/>
              </a:rPr>
              <a:t>s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=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L</a:t>
            </a:r>
            <a:r>
              <a:rPr lang="en-US" altLang="zh-CN" sz="1800" dirty="0" err="1" smtClean="0">
                <a:solidFill>
                  <a:srgbClr val="000000"/>
                </a:solidFill>
                <a:cs typeface="Segoe UI" pitchFamily="18" charset="0"/>
              </a:rPr>
              <a:t>d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⇒E+U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=E+V⇒</a:t>
            </a:r>
            <a:r>
              <a:rPr lang="en-US" altLang="zh-CN" sz="2400" u="sng" dirty="0" smtClean="0">
                <a:solidFill>
                  <a:srgbClr val="000000"/>
                </a:solidFill>
                <a:cs typeface="Segoe UI" pitchFamily="18" charset="0"/>
              </a:rPr>
              <a:t>U=V</a:t>
            </a:r>
            <a:endParaRPr lang="en-US" altLang="zh-CN" sz="2000" dirty="0" smtClean="0"/>
          </a:p>
          <a:p>
            <a:pPr marL="0" indent="0">
              <a:lnSpc>
                <a:spcPct val="80000"/>
              </a:lnSpc>
              <a:buNone/>
              <a:tabLst>
                <a:tab pos="368300" algn="l"/>
                <a:tab pos="495300" algn="l"/>
                <a:tab pos="812800" algn="l"/>
                <a:tab pos="1422400" algn="l"/>
                <a:tab pos="1676400" algn="l"/>
                <a:tab pos="2895600" algn="l"/>
                <a:tab pos="2984500" algn="l"/>
              </a:tabLst>
            </a:pPr>
            <a:r>
              <a:rPr lang="en-US" altLang="zh-CN" sz="1800" dirty="0" err="1" smtClean="0">
                <a:solidFill>
                  <a:srgbClr val="000000"/>
                </a:solidFill>
                <a:cs typeface="Segoe UI" pitchFamily="18" charset="0"/>
              </a:rPr>
              <a:t>Άρα</a:t>
            </a:r>
            <a:r>
              <a:rPr lang="en-US" altLang="zh-CN" sz="18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1800" dirty="0" smtClean="0"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1800" dirty="0" smtClean="0"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cs typeface="Segoe UI" pitchFamily="18" charset="0"/>
              </a:rPr>
              <a:t>θέση</a:t>
            </a:r>
            <a:r>
              <a:rPr lang="en-US" altLang="zh-CN" sz="1800" dirty="0" smtClean="0">
                <a:cs typeface="Times New Roman" pitchFamily="18" charset="0"/>
              </a:rPr>
              <a:t> </a:t>
            </a:r>
            <a:r>
              <a:rPr lang="en-US" altLang="zh-CN" sz="1800" dirty="0" err="1" smtClean="0">
                <a:solidFill>
                  <a:srgbClr val="000000"/>
                </a:solidFill>
                <a:cs typeface="Segoe UI" pitchFamily="18" charset="0"/>
              </a:rPr>
              <a:t>ισορροπίας</a:t>
            </a:r>
            <a:r>
              <a:rPr lang="en-US" altLang="zh-CN" sz="1800" dirty="0" smtClean="0">
                <a:cs typeface="Times New Roman" pitchFamily="18" charset="0"/>
              </a:rPr>
              <a:t> </a:t>
            </a:r>
            <a:r>
              <a:rPr lang="en-US" altLang="zh-CN" sz="1800" dirty="0" err="1" smtClean="0">
                <a:solidFill>
                  <a:srgbClr val="000000"/>
                </a:solidFill>
                <a:cs typeface="Segoe UI" pitchFamily="18" charset="0"/>
              </a:rPr>
              <a:t>συνυπάρχει</a:t>
            </a:r>
            <a:r>
              <a:rPr lang="en-US" altLang="zh-CN" sz="1800" dirty="0" smtClean="0"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1800" dirty="0" smtClean="0">
                <a:cs typeface="Times New Roman" pitchFamily="18" charset="0"/>
              </a:rPr>
              <a:t> </a:t>
            </a:r>
            <a:r>
              <a:rPr lang="en-US" altLang="zh-CN" sz="1800" dirty="0" err="1" smtClean="0">
                <a:solidFill>
                  <a:srgbClr val="000000"/>
                </a:solidFill>
                <a:cs typeface="Segoe UI" pitchFamily="18" charset="0"/>
              </a:rPr>
              <a:t>ανεργία</a:t>
            </a:r>
            <a:r>
              <a:rPr lang="el-GR" altLang="zh-CN" sz="18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1800" dirty="0" err="1" smtClean="0">
                <a:solidFill>
                  <a:srgbClr val="000000"/>
                </a:solidFill>
                <a:cs typeface="Segoe UI" pitchFamily="18" charset="0"/>
              </a:rPr>
              <a:t>ίση</a:t>
            </a:r>
            <a:r>
              <a:rPr lang="en-US" altLang="zh-CN" sz="1800" dirty="0" smtClean="0">
                <a:cs typeface="Times New Roman" pitchFamily="18" charset="0"/>
              </a:rPr>
              <a:t> </a:t>
            </a:r>
            <a:r>
              <a:rPr lang="en-US" altLang="zh-CN" sz="1800" dirty="0" err="1" smtClean="0">
                <a:solidFill>
                  <a:srgbClr val="000000"/>
                </a:solidFill>
                <a:cs typeface="Segoe UI" pitchFamily="18" charset="0"/>
              </a:rPr>
              <a:t>προς</a:t>
            </a:r>
            <a:r>
              <a:rPr lang="en-US" altLang="zh-CN" sz="1800" dirty="0" smtClean="0">
                <a:cs typeface="Times New Roman" pitchFamily="18" charset="0"/>
              </a:rPr>
              <a:t> </a:t>
            </a:r>
            <a:r>
              <a:rPr lang="en-US" altLang="zh-CN" sz="1800" dirty="0" err="1" smtClean="0">
                <a:solidFill>
                  <a:srgbClr val="000000"/>
                </a:solidFill>
                <a:cs typeface="Segoe UI" pitchFamily="18" charset="0"/>
              </a:rPr>
              <a:t>τις</a:t>
            </a:r>
            <a:r>
              <a:rPr lang="en-US" altLang="zh-CN" sz="1800" dirty="0" smtClean="0">
                <a:cs typeface="Times New Roman" pitchFamily="18" charset="0"/>
              </a:rPr>
              <a:t> </a:t>
            </a:r>
            <a:r>
              <a:rPr lang="en-US" altLang="zh-CN" sz="1800" dirty="0" err="1" smtClean="0">
                <a:solidFill>
                  <a:srgbClr val="000000"/>
                </a:solidFill>
                <a:cs typeface="Segoe UI" pitchFamily="18" charset="0"/>
              </a:rPr>
              <a:t>κενές</a:t>
            </a:r>
            <a:r>
              <a:rPr lang="en-US" altLang="zh-CN" sz="1800" dirty="0" smtClean="0">
                <a:cs typeface="Times New Roman" pitchFamily="18" charset="0"/>
              </a:rPr>
              <a:t> </a:t>
            </a:r>
            <a:r>
              <a:rPr lang="en-US" altLang="zh-CN" sz="1800" dirty="0" err="1" smtClean="0">
                <a:solidFill>
                  <a:srgbClr val="000000"/>
                </a:solidFill>
                <a:cs typeface="Segoe UI" pitchFamily="18" charset="0"/>
              </a:rPr>
              <a:t>θέσεις</a:t>
            </a:r>
            <a:endParaRPr lang="en-US" altLang="zh-CN" sz="18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>
              <a:lnSpc>
                <a:spcPct val="80000"/>
              </a:lnSpc>
              <a:buNone/>
              <a:tabLst>
                <a:tab pos="368300" algn="l"/>
                <a:tab pos="495300" algn="l"/>
                <a:tab pos="812800" algn="l"/>
                <a:tab pos="1422400" algn="l"/>
                <a:tab pos="1676400" algn="l"/>
                <a:tab pos="2895600" algn="l"/>
                <a:tab pos="2984500" algn="l"/>
              </a:tabLst>
            </a:pP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(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ανεργία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τριβής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+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διαρθρωτική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ανεργία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)</a:t>
            </a:r>
          </a:p>
          <a:p>
            <a:pPr marL="0" indent="0">
              <a:lnSpc>
                <a:spcPct val="80000"/>
              </a:lnSpc>
              <a:buNone/>
            </a:pPr>
            <a:endParaRPr lang="en-US" sz="20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Θέση περιεχομένου" descr="σελ 17 ενοτ 1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3217" r="3217"/>
          <a:stretch>
            <a:fillRect/>
          </a:stretch>
        </p:blipFill>
        <p:spPr>
          <a:xfrm>
            <a:off x="1547664" y="985292"/>
            <a:ext cx="5184576" cy="2721865"/>
          </a:xfrm>
        </p:spPr>
      </p:pic>
      <p:sp>
        <p:nvSpPr>
          <p:cNvPr id="7" name="6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11560" y="3649588"/>
            <a:ext cx="7776864" cy="845840"/>
          </a:xfrm>
        </p:spPr>
        <p:txBody>
          <a:bodyPr>
            <a:noAutofit/>
          </a:bodyPr>
          <a:lstStyle/>
          <a:p>
            <a:pPr>
              <a:lnSpc>
                <a:spcPts val="2800"/>
              </a:lnSpc>
              <a:tabLst/>
            </a:pP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ΒΒ:</a:t>
            </a:r>
            <a:r>
              <a:rPr lang="en-US" altLang="zh-CN" dirty="0" smtClean="0">
                <a:cs typeface="Times New Roman" pitchFamily="18" charset="0"/>
              </a:rPr>
              <a:t> 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δείχνει</a:t>
            </a:r>
            <a:r>
              <a:rPr lang="en-US" altLang="zh-CN" dirty="0" smtClean="0">
                <a:cs typeface="Times New Roman" pitchFamily="18" charset="0"/>
              </a:rPr>
              <a:t> 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πως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αλλάζει</a:t>
            </a:r>
            <a:r>
              <a:rPr lang="en-US" altLang="zh-CN" dirty="0" smtClean="0"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σχέση</a:t>
            </a:r>
            <a:r>
              <a:rPr lang="en-US" altLang="zh-CN" dirty="0" smtClean="0"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U</a:t>
            </a:r>
            <a:r>
              <a:rPr lang="en-US" altLang="zh-CN" dirty="0" smtClean="0"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V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καθώς</a:t>
            </a: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εταβάλλεται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οικονοµική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κατάσταση</a:t>
            </a:r>
            <a:endParaRPr lang="en-US" altLang="zh-CN" dirty="0" smtClean="0">
              <a:solidFill>
                <a:srgbClr val="000000"/>
              </a:solidFill>
              <a:cs typeface="Segoe UI" pitchFamily="18" charset="0"/>
            </a:endParaRPr>
          </a:p>
          <a:p>
            <a:pPr>
              <a:lnSpc>
                <a:spcPts val="3000"/>
              </a:lnSpc>
              <a:tabLst/>
            </a:pP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Σηµείο</a:t>
            </a:r>
            <a:r>
              <a:rPr lang="en-US" altLang="zh-CN" dirty="0" smtClean="0"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Γ: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U=V</a:t>
            </a:r>
            <a:endParaRPr lang="el-GR" altLang="zh-CN" dirty="0" smtClean="0">
              <a:solidFill>
                <a:srgbClr val="000000"/>
              </a:solidFill>
              <a:cs typeface="Segoe UI" pitchFamily="18" charset="0"/>
            </a:endParaRPr>
          </a:p>
          <a:p>
            <a:pPr>
              <a:lnSpc>
                <a:spcPts val="3000"/>
              </a:lnSpc>
              <a:tabLst/>
            </a:pP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Σηµείο</a:t>
            </a:r>
            <a:r>
              <a:rPr lang="en-US" altLang="zh-CN" dirty="0" smtClean="0"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Α: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U&gt;V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(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περίοδος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οικονοµικής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ύφεσης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)</a:t>
            </a:r>
            <a:endParaRPr lang="el-GR" altLang="zh-CN" dirty="0" smtClean="0">
              <a:solidFill>
                <a:srgbClr val="000000"/>
              </a:solidFill>
              <a:cs typeface="Segoe UI" pitchFamily="18" charset="0"/>
            </a:endParaRPr>
          </a:p>
          <a:p>
            <a:pPr>
              <a:lnSpc>
                <a:spcPts val="3000"/>
              </a:lnSpc>
            </a:pP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Σημείο Δ: </a:t>
            </a:r>
            <a:r>
              <a:rPr lang="en-US" altLang="zh-CN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: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U&lt;V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(</a:t>
            </a:r>
            <a:r>
              <a:rPr lang="en-US" altLang="zh-CN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περίοδος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οικονοµικής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ανάπτυξης</a:t>
            </a:r>
            <a:r>
              <a:rPr lang="en-US" altLang="zh-CN" dirty="0" smtClean="0">
                <a:solidFill>
                  <a:srgbClr val="000000"/>
                </a:solidFill>
                <a:latin typeface="Segoe UI" pitchFamily="18" charset="0"/>
                <a:cs typeface="Segoe UI" pitchFamily="18" charset="0"/>
              </a:rPr>
              <a:t>)</a:t>
            </a:r>
            <a:endParaRPr lang="en-US" altLang="zh-CN" dirty="0" smtClean="0">
              <a:solidFill>
                <a:srgbClr val="000000"/>
              </a:solidFill>
              <a:cs typeface="Segoe UI" pitchFamily="18" charset="0"/>
            </a:endParaRPr>
          </a:p>
          <a:p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  <p:sp>
        <p:nvSpPr>
          <p:cNvPr id="6" name="5 - Τίτλος"/>
          <p:cNvSpPr>
            <a:spLocks noGrp="1"/>
          </p:cNvSpPr>
          <p:nvPr>
            <p:ph type="title"/>
          </p:nvPr>
        </p:nvSpPr>
        <p:spPr>
          <a:xfrm>
            <a:off x="467544" y="228000"/>
            <a:ext cx="8219256" cy="685284"/>
          </a:xfrm>
        </p:spPr>
        <p:txBody>
          <a:bodyPr>
            <a:normAutofit fontScale="90000"/>
          </a:bodyPr>
          <a:lstStyle/>
          <a:p>
            <a:pPr algn="l">
              <a:lnSpc>
                <a:spcPts val="3200"/>
              </a:lnSpc>
              <a:tabLst>
                <a:tab pos="1092200" algn="l"/>
              </a:tabLst>
            </a:pPr>
            <a:r>
              <a:rPr lang="el-GR" altLang="zh-CN" sz="2900" dirty="0" smtClean="0">
                <a:cs typeface="Segoe UI" pitchFamily="18" charset="0"/>
              </a:rPr>
              <a:t/>
            </a:r>
            <a:br>
              <a:rPr lang="el-GR" altLang="zh-CN" sz="2900" dirty="0" smtClean="0">
                <a:cs typeface="Segoe UI" pitchFamily="18" charset="0"/>
              </a:rPr>
            </a:br>
            <a:r>
              <a:rPr lang="en-US" altLang="zh-CN" sz="2900" dirty="0" err="1" smtClean="0">
                <a:cs typeface="Segoe UI" pitchFamily="18" charset="0"/>
              </a:rPr>
              <a:t>Κατάσταση</a:t>
            </a:r>
            <a:r>
              <a:rPr lang="en-US" altLang="zh-CN" sz="2900" dirty="0" smtClean="0">
                <a:cs typeface="Segoe UI" pitchFamily="18" charset="0"/>
              </a:rPr>
              <a:t> </a:t>
            </a:r>
            <a:r>
              <a:rPr lang="en-US" altLang="zh-CN" sz="2900" dirty="0" err="1" smtClean="0">
                <a:cs typeface="Segoe UI" pitchFamily="18" charset="0"/>
              </a:rPr>
              <a:t>πλήρους</a:t>
            </a:r>
            <a:r>
              <a:rPr lang="en-US" altLang="zh-CN" sz="2900" dirty="0" smtClean="0">
                <a:cs typeface="Segoe UI" pitchFamily="18" charset="0"/>
              </a:rPr>
              <a:t> </a:t>
            </a:r>
            <a:r>
              <a:rPr lang="en-US" altLang="zh-CN" sz="2900" dirty="0" err="1" smtClean="0">
                <a:cs typeface="Segoe UI" pitchFamily="18" charset="0"/>
              </a:rPr>
              <a:t>απασχόλησης</a:t>
            </a:r>
            <a:r>
              <a:rPr lang="el-GR" altLang="zh-CN" sz="2900" dirty="0" smtClean="0">
                <a:cs typeface="Segoe UI" pitchFamily="18" charset="0"/>
              </a:rPr>
              <a:t> </a:t>
            </a:r>
            <a:r>
              <a:rPr lang="en-US" altLang="zh-CN" sz="2900" dirty="0" smtClean="0">
                <a:cs typeface="Segoe UI" pitchFamily="18" charset="0"/>
              </a:rPr>
              <a:t>(Καµπύλη </a:t>
            </a:r>
            <a:r>
              <a:rPr lang="en-US" altLang="zh-CN" sz="2900" dirty="0" err="1" smtClean="0">
                <a:cs typeface="Segoe UI" pitchFamily="18" charset="0"/>
              </a:rPr>
              <a:t>BeverIdge</a:t>
            </a:r>
            <a:r>
              <a:rPr lang="en-US" altLang="zh-CN" sz="2900" dirty="0" smtClean="0">
                <a:cs typeface="Segoe UI" pitchFamily="18" charset="0"/>
              </a:rPr>
              <a:t>)</a:t>
            </a:r>
            <a:r>
              <a:rPr lang="en-US" altLang="zh-CN" u="sng" dirty="0" smtClean="0">
                <a:solidFill>
                  <a:srgbClr val="572314"/>
                </a:solidFill>
                <a:latin typeface="Segoe UI" pitchFamily="18" charset="0"/>
                <a:cs typeface="Segoe UI" pitchFamily="18" charset="0"/>
              </a:rPr>
              <a:t/>
            </a:r>
            <a:br>
              <a:rPr lang="en-US" altLang="zh-CN" u="sng" dirty="0" smtClean="0">
                <a:solidFill>
                  <a:srgbClr val="572314"/>
                </a:solidFill>
                <a:latin typeface="Segoe UI" pitchFamily="18" charset="0"/>
                <a:cs typeface="Segoe UI" pitchFamily="18" charset="0"/>
              </a:rPr>
            </a:br>
            <a:endParaRPr lang="en-US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1825</TotalTime>
  <Words>674</Words>
  <Application>Microsoft Office PowerPoint</Application>
  <PresentationFormat>Προβολή στην οθόνη (16:10)</PresentationFormat>
  <Paragraphs>113</Paragraphs>
  <Slides>18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19" baseType="lpstr">
      <vt:lpstr>Θέμα του Office</vt:lpstr>
      <vt:lpstr>Οικονοµική Εργασίας και Εργασιακές Σχέσεις</vt:lpstr>
      <vt:lpstr>Διαφάνεια 2</vt:lpstr>
      <vt:lpstr>Άδειες Χρήσης</vt:lpstr>
      <vt:lpstr>Χρηματοδότηση</vt:lpstr>
      <vt:lpstr>Σκοποί  ενότητας</vt:lpstr>
      <vt:lpstr>Απασχόληση και Ανεργία</vt:lpstr>
      <vt:lpstr>Απασχόληση και Ανεργία</vt:lpstr>
      <vt:lpstr>Απασχόληση και Ανεργία</vt:lpstr>
      <vt:lpstr> Κατάσταση πλήρους απασχόλησης (Καµπύλη BeverIdge) </vt:lpstr>
      <vt:lpstr> Κατάσταση πλήρους απασχόλησης (Καµπύλη BeverIdge) </vt:lpstr>
      <vt:lpstr>Απασχόληση και Ανεργία</vt:lpstr>
      <vt:lpstr>Βιβλιογραφία</vt:lpstr>
      <vt:lpstr>Σημείωμα Αναφοράς</vt:lpstr>
      <vt:lpstr>Σημείωμα Αδειοδότησης</vt:lpstr>
      <vt:lpstr>Διαφάνεια 15</vt:lpstr>
      <vt:lpstr>Διαφάνεια 16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300</cp:revision>
  <dcterms:created xsi:type="dcterms:W3CDTF">2012-09-06T09:03:05Z</dcterms:created>
  <dcterms:modified xsi:type="dcterms:W3CDTF">2015-10-31T19:54:40Z</dcterms:modified>
</cp:coreProperties>
</file>