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16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>
        <p:scale>
          <a:sx n="100" d="100"/>
          <a:sy n="100" d="100"/>
        </p:scale>
        <p:origin x="902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384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53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201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108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919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Δομή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Προγράμματος </a:t>
            </a:r>
            <a:r>
              <a:rPr lang="en-US" sz="1000" b="1" baseline="0" dirty="0" smtClean="0">
                <a:solidFill>
                  <a:schemeClr val="bg1"/>
                </a:solidFill>
              </a:rPr>
              <a:t>C++</a:t>
            </a:r>
            <a:r>
              <a:rPr lang="el-GR" sz="1000" b="1" dirty="0" smtClean="0">
                <a:solidFill>
                  <a:schemeClr val="bg1"/>
                </a:solidFill>
              </a:rPr>
              <a:t>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Δομή Προγράμματος </a:t>
            </a:r>
            <a:r>
              <a:rPr lang="en-US" sz="2800" b="1" dirty="0" smtClean="0"/>
              <a:t>C++</a:t>
            </a:r>
            <a:endParaRPr lang="el-GR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Παράμετροι </a:t>
            </a:r>
            <a:r>
              <a:rPr lang="el-GR" dirty="0"/>
              <a:t>της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2896002"/>
            <a:ext cx="8229600" cy="2209133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4 παράμετροι </a:t>
            </a:r>
            <a:r>
              <a:rPr lang="el-GR" sz="2000" dirty="0" smtClean="0"/>
              <a:t>(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ArgsExample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mate</a:t>
            </a:r>
            <a:r>
              <a:rPr lang="el-GR" sz="1800" dirty="0"/>
              <a:t> </a:t>
            </a:r>
            <a:r>
              <a:rPr lang="el-GR" sz="2000" dirty="0"/>
              <a:t>και “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what's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l-GR" sz="2000" dirty="0"/>
              <a:t>”) τις οποίες τυπώνει μία σε κάθε γραμμή. </a:t>
            </a:r>
            <a:r>
              <a:rPr lang="el-GR" sz="2000" dirty="0" smtClean="0"/>
              <a:t>Στη </a:t>
            </a:r>
            <a:r>
              <a:rPr lang="el-GR" sz="2000" dirty="0"/>
              <a:t>C/C++ </a:t>
            </a:r>
            <a:r>
              <a:rPr lang="el-GR" sz="2000" dirty="0" smtClean="0"/>
              <a:t>η πρώτη </a:t>
            </a:r>
            <a:r>
              <a:rPr lang="el-GR" sz="2000" dirty="0"/>
              <a:t>παράμετρος (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  <a:r>
              <a:rPr lang="el-GR" sz="2000" dirty="0"/>
              <a:t>) είναι πάντα το όνομα του προγράμματος που εκτελείται.</a:t>
            </a:r>
          </a:p>
          <a:p>
            <a:r>
              <a:rPr lang="el-GR" sz="2000" dirty="0" smtClean="0"/>
              <a:t>Οι </a:t>
            </a:r>
            <a:r>
              <a:rPr lang="el-GR" sz="2000" dirty="0"/>
              <a:t>παράμετροι γενικά χωρίζονται με κενούς χαρακτήρες (</a:t>
            </a:r>
            <a:r>
              <a:rPr lang="el-GR" sz="2000" dirty="0" err="1"/>
              <a:t>space</a:t>
            </a:r>
            <a:r>
              <a:rPr lang="el-GR" sz="2000" dirty="0" smtClean="0"/>
              <a:t>, </a:t>
            </a:r>
            <a:r>
              <a:rPr lang="el-GR" sz="2000" dirty="0" err="1" smtClean="0"/>
              <a:t>tab</a:t>
            </a:r>
            <a:r>
              <a:rPr lang="el-GR" sz="2000" dirty="0"/>
              <a:t>) εκτός αν περικλείονται ανάμεσα σε εισαγωγικά “”, οπότε θεωρούνται και οι </a:t>
            </a:r>
            <a:r>
              <a:rPr lang="el-GR" sz="2000" dirty="0" smtClean="0"/>
              <a:t>κενοί χαρακτήρες </a:t>
            </a:r>
            <a:r>
              <a:rPr lang="el-GR" sz="2000" dirty="0"/>
              <a:t>μέρος της παραμέτρου (όπως και με τη παράμετρο “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what's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</a:t>
            </a:r>
            <a:r>
              <a:rPr lang="el-GR" sz="18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l-GR" sz="2000" dirty="0"/>
              <a:t>” </a:t>
            </a:r>
            <a:r>
              <a:rPr lang="el-GR" sz="2000" dirty="0" smtClean="0"/>
              <a:t>πιο πάνω</a:t>
            </a:r>
            <a:r>
              <a:rPr lang="el-GR" sz="2000" dirty="0"/>
              <a:t>).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9352" y="1134518"/>
            <a:ext cx="41044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main(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char *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[]) {</a:t>
            </a:r>
          </a:p>
          <a:p>
            <a:pPr lvl="1"/>
            <a:r>
              <a:rPr lang="nn-NO" sz="1600" dirty="0">
                <a:latin typeface="Consolas" panose="020B0609020204030204" pitchFamily="49" charset="0"/>
                <a:cs typeface="Consolas" panose="020B0609020204030204" pitchFamily="49" charset="0"/>
              </a:rPr>
              <a:t>for (int i=0; i &lt; argc; i++)</a:t>
            </a:r>
          </a:p>
          <a:p>
            <a:pPr lvl="1"/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]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4397504" y="1257628"/>
            <a:ext cx="47160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C:\&gt;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ArgsExample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hello mate “what's up?”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ArgsExample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hello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mate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what's up?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Δεξιό βέλος 8"/>
          <p:cNvSpPr/>
          <p:nvPr/>
        </p:nvSpPr>
        <p:spPr>
          <a:xfrm>
            <a:off x="4146668" y="1777380"/>
            <a:ext cx="23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9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Δομή Προγράμματος </a:t>
            </a:r>
            <a:r>
              <a:rPr lang="en-US" dirty="0"/>
              <a:t>C++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5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Δομή </a:t>
            </a:r>
            <a:r>
              <a:rPr lang="el-GR" sz="2800" dirty="0"/>
              <a:t>Προγράμματος </a:t>
            </a:r>
            <a:r>
              <a:rPr lang="en-US" sz="2800" dirty="0"/>
              <a:t>C++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ρουτίνα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Η</a:t>
            </a:r>
            <a:r>
              <a:rPr lang="en-US" sz="2000" dirty="0" smtClean="0"/>
              <a:t> </a:t>
            </a:r>
            <a:r>
              <a:rPr lang="el-GR" sz="2000" dirty="0" smtClean="0"/>
              <a:t>ρουτίνα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smtClean="0"/>
              <a:t>μπορεί </a:t>
            </a:r>
            <a:r>
              <a:rPr lang="el-GR" sz="2000" dirty="0"/>
              <a:t>να βρίσκεται σε </a:t>
            </a:r>
            <a:r>
              <a:rPr lang="el-GR" sz="2000" dirty="0" smtClean="0"/>
              <a:t>οποιοδήποτε</a:t>
            </a:r>
            <a:r>
              <a:rPr lang="en-US" sz="2000" dirty="0" smtClean="0"/>
              <a:t> </a:t>
            </a:r>
            <a:r>
              <a:rPr lang="el-GR" sz="2000" dirty="0" smtClean="0"/>
              <a:t>αρχείο </a:t>
            </a:r>
            <a:r>
              <a:rPr lang="el-GR" sz="2000" dirty="0"/>
              <a:t>πηγαίου κώδικα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2000" dirty="0" smtClean="0"/>
              <a:t>προγράμματός </a:t>
            </a:r>
            <a:r>
              <a:rPr lang="el-GR" sz="2000" dirty="0"/>
              <a:t>μας, αλλά μπορεί να είναι </a:t>
            </a:r>
            <a:r>
              <a:rPr lang="el-GR" sz="2000" b="1" dirty="0"/>
              <a:t>μόνο μία </a:t>
            </a:r>
            <a:r>
              <a:rPr lang="el-GR" sz="2000" dirty="0"/>
              <a:t>για κάθε εκτελέσιμο πρόγραμμα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endParaRPr lang="en-US" sz="2200" dirty="0"/>
          </a:p>
          <a:p>
            <a:endParaRPr lang="en-US" sz="100" dirty="0" smtClean="0"/>
          </a:p>
          <a:p>
            <a:r>
              <a:rPr lang="el-GR" sz="1800" dirty="0" smtClean="0"/>
              <a:t>Με </a:t>
            </a:r>
            <a:r>
              <a:rPr lang="el-GR" sz="1800" dirty="0"/>
              <a:t>την εντολή 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include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/>
              <a:t>εισάγουμε την κεφαλίδα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800" dirty="0" smtClean="0"/>
              <a:t> </a:t>
            </a:r>
            <a:r>
              <a:rPr lang="el-GR" sz="1800" dirty="0" smtClean="0"/>
              <a:t>που </a:t>
            </a:r>
            <a:r>
              <a:rPr lang="el-GR" sz="1800" dirty="0"/>
              <a:t>δηλώνεται η χρήση </a:t>
            </a:r>
            <a:r>
              <a:rPr lang="el-GR" sz="1800" dirty="0" smtClean="0"/>
              <a:t>των</a:t>
            </a:r>
            <a:r>
              <a:rPr lang="en-US" sz="1800" dirty="0" smtClean="0"/>
              <a:t> </a:t>
            </a:r>
            <a:r>
              <a:rPr lang="el-GR" sz="1800" dirty="0" smtClean="0"/>
              <a:t>βασικών</a:t>
            </a:r>
            <a:r>
              <a:rPr lang="en-US" sz="1800" dirty="0" smtClean="0"/>
              <a:t> </a:t>
            </a:r>
            <a:r>
              <a:rPr lang="el-GR" sz="1800" dirty="0" err="1" smtClean="0"/>
              <a:t>stream</a:t>
            </a:r>
            <a:r>
              <a:rPr lang="el-GR" sz="1800" dirty="0" smtClean="0"/>
              <a:t> </a:t>
            </a:r>
            <a:r>
              <a:rPr lang="el-GR" sz="1800" dirty="0"/>
              <a:t>εισόδου και εξόδου της C++, των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cin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/>
              <a:t>και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cerr</a:t>
            </a:r>
            <a:r>
              <a:rPr lang="el-GR" sz="1800" dirty="0"/>
              <a:t> </a:t>
            </a:r>
            <a:r>
              <a:rPr lang="el-GR" sz="1800" dirty="0" smtClean="0"/>
              <a:t>αντίστοιχα. </a:t>
            </a:r>
            <a:endParaRPr lang="en-US" sz="1800" dirty="0" smtClean="0"/>
          </a:p>
          <a:p>
            <a:r>
              <a:rPr lang="el-GR" sz="1800" dirty="0" smtClean="0"/>
              <a:t>Όσον </a:t>
            </a:r>
            <a:r>
              <a:rPr lang="el-GR" sz="1800" dirty="0"/>
              <a:t>αφορά την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800" dirty="0"/>
              <a:t> αναφέρεται στο ότι η ρουτίνα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1800" dirty="0"/>
              <a:t>επιστρέφει στο </a:t>
            </a:r>
            <a:r>
              <a:rPr lang="el-GR" sz="1800" dirty="0" smtClean="0"/>
              <a:t>λειτουργικό</a:t>
            </a:r>
            <a:r>
              <a:rPr lang="en-US" sz="1800" dirty="0" smtClean="0"/>
              <a:t> </a:t>
            </a:r>
            <a:r>
              <a:rPr lang="el-GR" sz="1800" dirty="0" smtClean="0"/>
              <a:t>σύστημα </a:t>
            </a:r>
            <a:r>
              <a:rPr lang="el-GR" sz="1800" dirty="0"/>
              <a:t>έναν κωδικό επιτυχίας ή αποτυχίας εκτέλεσης του προγράμματος. </a:t>
            </a:r>
            <a:r>
              <a:rPr lang="en-US" sz="1800" dirty="0" smtClean="0"/>
              <a:t>O</a:t>
            </a:r>
            <a:r>
              <a:rPr lang="el-GR" sz="1800" dirty="0" smtClean="0"/>
              <a:t> </a:t>
            </a:r>
            <a:r>
              <a:rPr lang="el-GR" sz="1800" dirty="0"/>
              <a:t>κωδικός αυτός είναι μηδέν (0</a:t>
            </a:r>
            <a:r>
              <a:rPr lang="el-GR" sz="1800" dirty="0" smtClean="0"/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για </a:t>
            </a:r>
            <a:r>
              <a:rPr lang="el-GR" sz="1800" dirty="0"/>
              <a:t>επιτυχή εκτέλεση του προγράμματος και </a:t>
            </a:r>
            <a:r>
              <a:rPr lang="el-GR" sz="1800" dirty="0" err="1"/>
              <a:t>μή</a:t>
            </a:r>
            <a:r>
              <a:rPr lang="el-GR" sz="1800" dirty="0"/>
              <a:t> μηδενικό (5, 10, ή άλλο) σε </a:t>
            </a:r>
            <a:r>
              <a:rPr lang="el-GR" sz="1800" dirty="0" smtClean="0"/>
              <a:t>περίπτωση</a:t>
            </a:r>
            <a:r>
              <a:rPr lang="en-US" sz="1800" dirty="0" smtClean="0"/>
              <a:t> </a:t>
            </a:r>
            <a:r>
              <a:rPr lang="el-GR" sz="1800" dirty="0" smtClean="0"/>
              <a:t>ελεγχόμενου </a:t>
            </a:r>
            <a:r>
              <a:rPr lang="el-GR" sz="1800" dirty="0"/>
              <a:t>τερματισμού του </a:t>
            </a:r>
            <a:r>
              <a:rPr lang="el-GR" sz="1800" dirty="0" smtClean="0"/>
              <a:t>προγράμματος</a:t>
            </a:r>
            <a:r>
              <a:rPr lang="en-US" sz="1800" dirty="0" smtClean="0"/>
              <a:t>.</a:t>
            </a:r>
            <a:endParaRPr lang="en-US" sz="18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419872" y="2065412"/>
            <a:ext cx="561662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main(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[]) {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&lt;&lt; “hello everyone” &lt;&lt;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ρουτίνα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Οι παράμετροι </a:t>
            </a:r>
            <a:r>
              <a:rPr lang="el-GR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argc,argv</a:t>
            </a:r>
            <a:r>
              <a:rPr lang="el-G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smtClean="0"/>
              <a:t>περιέχουν </a:t>
            </a:r>
            <a:r>
              <a:rPr lang="el-GR" sz="2000" dirty="0"/>
              <a:t>τις παραμέτρους με τις οποίες καλείται το πρόγραμμα από την </a:t>
            </a:r>
            <a:r>
              <a:rPr lang="el-GR" sz="2000" dirty="0" smtClean="0"/>
              <a:t>γραμμή</a:t>
            </a:r>
            <a:r>
              <a:rPr lang="en-US" sz="2000" dirty="0" smtClean="0"/>
              <a:t> </a:t>
            </a:r>
            <a:r>
              <a:rPr lang="el-GR" sz="2000" dirty="0" smtClean="0"/>
              <a:t>εντολών</a:t>
            </a:r>
            <a:r>
              <a:rPr lang="el-GR" sz="2000" dirty="0"/>
              <a:t>. </a:t>
            </a:r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l-GR" sz="2000" dirty="0"/>
              <a:t>λόγος που έχουμε δύο παραμέτρους είναι ότι ένας πίνακας στη C/C++ </a:t>
            </a:r>
            <a:r>
              <a:rPr lang="el-GR" sz="2000" dirty="0" smtClean="0"/>
              <a:t>δεν</a:t>
            </a:r>
            <a:r>
              <a:rPr lang="en-US" sz="2000" dirty="0" smtClean="0"/>
              <a:t> </a:t>
            </a:r>
            <a:r>
              <a:rPr lang="el-GR" sz="2000" dirty="0" smtClean="0"/>
              <a:t>παρέχει </a:t>
            </a:r>
            <a:r>
              <a:rPr lang="el-GR" sz="2000" dirty="0"/>
              <a:t>κάποιο εύκολο τρόπο πληροφόρησης του μεγέθους του. </a:t>
            </a:r>
            <a:endParaRPr lang="en-US" sz="2000" dirty="0" smtClean="0"/>
          </a:p>
          <a:p>
            <a:r>
              <a:rPr lang="el-GR" sz="2000" dirty="0" smtClean="0"/>
              <a:t>Έτσι </a:t>
            </a:r>
            <a:r>
              <a:rPr lang="el-GR" sz="2000" dirty="0"/>
              <a:t>ενώ ο </a:t>
            </a:r>
            <a:r>
              <a:rPr lang="el-GR" sz="2000" dirty="0" smtClean="0"/>
              <a:t>πίνακας</a:t>
            </a:r>
            <a:r>
              <a:rPr lang="en-US" sz="2000" dirty="0" smtClean="0"/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l-GR" sz="2000" dirty="0"/>
              <a:t> περιέχει τις παραμέτρους σε </a:t>
            </a:r>
            <a:r>
              <a:rPr lang="el-GR" sz="2000" dirty="0" err="1"/>
              <a:t>strings</a:t>
            </a:r>
            <a:r>
              <a:rPr lang="el-GR" sz="2000" dirty="0"/>
              <a:t> της C (ακολουθίες χαρακτήρων </a:t>
            </a:r>
            <a:r>
              <a:rPr lang="el-GR" sz="2000" dirty="0" err="1"/>
              <a:t>char</a:t>
            </a:r>
            <a:r>
              <a:rPr lang="el-GR" sz="2000" dirty="0"/>
              <a:t> και </a:t>
            </a:r>
            <a:r>
              <a:rPr lang="el-GR" sz="2000" i="1" dirty="0" smtClean="0"/>
              <a:t>όχι</a:t>
            </a:r>
            <a:r>
              <a:rPr lang="en-US" sz="2000" i="1" dirty="0" smtClean="0"/>
              <a:t> </a:t>
            </a:r>
            <a:r>
              <a:rPr lang="el-GR" sz="2000" dirty="0" smtClean="0"/>
              <a:t>αντικείμενα </a:t>
            </a:r>
            <a:r>
              <a:rPr lang="el-GR" sz="2000" dirty="0" err="1"/>
              <a:t>string</a:t>
            </a:r>
            <a:r>
              <a:rPr lang="el-GR" sz="2000" dirty="0"/>
              <a:t>), δεν είναι δυνατό να γνωρίζουμε το πλήθος αυτών των </a:t>
            </a:r>
            <a:r>
              <a:rPr lang="el-GR" sz="2000" dirty="0" smtClean="0"/>
              <a:t>παραμέτρων</a:t>
            </a:r>
            <a:r>
              <a:rPr lang="en-US" sz="2000" dirty="0" smtClean="0"/>
              <a:t> </a:t>
            </a:r>
            <a:r>
              <a:rPr lang="el-GR" sz="2000" dirty="0" smtClean="0"/>
              <a:t>χωρίς </a:t>
            </a:r>
            <a:r>
              <a:rPr lang="el-GR" sz="2000" dirty="0"/>
              <a:t>την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2000" dirty="0"/>
              <a:t>.</a:t>
            </a:r>
            <a:endParaRPr lang="en-US" sz="18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58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ρουτίνα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Το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200" dirty="0" smtClean="0"/>
              <a:t>είναι το</a:t>
            </a:r>
            <a:r>
              <a:rPr lang="en-US" sz="2200" dirty="0" smtClean="0"/>
              <a:t> </a:t>
            </a:r>
            <a:r>
              <a:rPr lang="el-GR" sz="2200" dirty="0" err="1" smtClean="0"/>
              <a:t>stream</a:t>
            </a:r>
            <a:r>
              <a:rPr lang="el-GR" sz="2200" dirty="0" smtClean="0"/>
              <a:t> </a:t>
            </a:r>
            <a:r>
              <a:rPr lang="el-GR" sz="2200" dirty="0"/>
              <a:t>που αντιστοιχεί στη πρότυπη έξοδο (</a:t>
            </a:r>
            <a:r>
              <a:rPr lang="el-GR" sz="2200" dirty="0" err="1"/>
              <a:t>standard</a:t>
            </a:r>
            <a:r>
              <a:rPr lang="el-GR" sz="2200" dirty="0"/>
              <a:t> </a:t>
            </a:r>
            <a:r>
              <a:rPr lang="el-GR" sz="2200" dirty="0" err="1"/>
              <a:t>output</a:t>
            </a:r>
            <a:r>
              <a:rPr lang="el-GR" sz="2200" dirty="0"/>
              <a:t>) όπου τυπώνονται </a:t>
            </a:r>
            <a:r>
              <a:rPr lang="el-GR" sz="2200" dirty="0" smtClean="0"/>
              <a:t>τα</a:t>
            </a:r>
            <a:r>
              <a:rPr lang="en-US" sz="2200" dirty="0" smtClean="0"/>
              <a:t> </a:t>
            </a:r>
            <a:r>
              <a:rPr lang="el-GR" sz="2200" dirty="0" smtClean="0"/>
              <a:t>μηνύματα </a:t>
            </a:r>
            <a:r>
              <a:rPr lang="el-GR" sz="2200" dirty="0"/>
              <a:t>(την ίδια λειτουργία σε άλλες γλώσσες έχουν εντολές όπως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write</a:t>
            </a:r>
            <a:r>
              <a:rPr lang="el-GR" sz="2200" dirty="0"/>
              <a:t>, </a:t>
            </a:r>
            <a:r>
              <a:rPr lang="el-GR" sz="2200" dirty="0" err="1"/>
              <a:t>κλπ</a:t>
            </a:r>
            <a:r>
              <a:rPr lang="el-GR" sz="2200" dirty="0"/>
              <a:t>). </a:t>
            </a:r>
            <a:endParaRPr lang="en-US" sz="2200" dirty="0" smtClean="0"/>
          </a:p>
          <a:p>
            <a:r>
              <a:rPr lang="el-GR" sz="2200" dirty="0" smtClean="0"/>
              <a:t>Το</a:t>
            </a:r>
            <a:r>
              <a:rPr lang="en-US" sz="2200" dirty="0" smtClean="0"/>
              <a:t>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200" dirty="0"/>
              <a:t>συμβολίζει το χαρακτήρα νέας γραμμής (</a:t>
            </a:r>
            <a:r>
              <a:rPr lang="el-GR" sz="2200" dirty="0" err="1"/>
              <a:t>new</a:t>
            </a:r>
            <a:r>
              <a:rPr lang="el-GR" sz="2200" dirty="0"/>
              <a:t> </a:t>
            </a:r>
            <a:r>
              <a:rPr lang="el-GR" sz="2200" dirty="0" err="1"/>
              <a:t>line</a:t>
            </a:r>
            <a:r>
              <a:rPr lang="el-GR" sz="2200" dirty="0"/>
              <a:t>) και </a:t>
            </a:r>
            <a:r>
              <a:rPr lang="el-GR" sz="2200" dirty="0" smtClean="0"/>
              <a:t>έχει</a:t>
            </a:r>
            <a:r>
              <a:rPr lang="en-US" sz="2200" dirty="0" smtClean="0"/>
              <a:t>  </a:t>
            </a:r>
            <a:r>
              <a:rPr lang="el-GR" sz="2200" dirty="0" smtClean="0"/>
              <a:t>ακριβώς </a:t>
            </a:r>
            <a:r>
              <a:rPr lang="el-GR" sz="2200" dirty="0"/>
              <a:t>την </a:t>
            </a:r>
            <a:r>
              <a:rPr lang="el-GR" sz="2200" dirty="0" smtClean="0"/>
              <a:t>ίδια</a:t>
            </a:r>
            <a:r>
              <a:rPr lang="en-US" sz="2200" dirty="0" smtClean="0"/>
              <a:t> </a:t>
            </a:r>
            <a:r>
              <a:rPr lang="el-GR" sz="2200" dirty="0" smtClean="0"/>
              <a:t>λειτουργία </a:t>
            </a:r>
            <a:r>
              <a:rPr lang="el-GR" sz="2200" dirty="0"/>
              <a:t>με την εκτύπωση του χαρακτήρα </a:t>
            </a:r>
            <a:r>
              <a:rPr lang="el-GR" sz="2000" dirty="0">
                <a:latin typeface="Consolas" panose="020B0609020204030204" pitchFamily="49" charset="0"/>
                <a:cs typeface="Consolas" panose="020B0609020204030204" pitchFamily="49" charset="0"/>
              </a:rPr>
              <a:t>“\n” </a:t>
            </a:r>
            <a:r>
              <a:rPr lang="el-GR" sz="2200" dirty="0"/>
              <a:t>(για την ακρίβεια κάνει και </a:t>
            </a:r>
            <a:r>
              <a:rPr lang="el-GR" sz="2200" dirty="0" err="1"/>
              <a:t>flush</a:t>
            </a:r>
            <a:r>
              <a:rPr lang="el-GR" sz="2200" dirty="0"/>
              <a:t> </a:t>
            </a:r>
            <a:r>
              <a:rPr lang="el-GR" sz="2200" dirty="0" smtClean="0"/>
              <a:t>το</a:t>
            </a:r>
            <a:r>
              <a:rPr lang="en-US" sz="2200" dirty="0" smtClean="0"/>
              <a:t> stream </a:t>
            </a:r>
            <a:r>
              <a:rPr lang="el-GR" sz="2200" dirty="0"/>
              <a:t>εξόδου).</a:t>
            </a:r>
            <a:endParaRPr lang="en-US" sz="22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08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ρουτίνα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n-US" sz="2000" dirty="0" smtClean="0"/>
              <a:t>T</a:t>
            </a:r>
            <a:r>
              <a:rPr lang="el-GR" sz="2000" dirty="0" smtClean="0"/>
              <a:t>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2000" dirty="0"/>
              <a:t> και το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l-GR" sz="2000" dirty="0"/>
              <a:t> έχουν το πρόθεμα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l-GR" sz="2000" dirty="0"/>
              <a:t> με διπλές άνω </a:t>
            </a:r>
            <a:r>
              <a:rPr lang="el-GR" sz="2000" dirty="0" smtClean="0"/>
              <a:t>και</a:t>
            </a:r>
            <a:r>
              <a:rPr lang="en-US" sz="2000" dirty="0" smtClean="0"/>
              <a:t> </a:t>
            </a:r>
            <a:r>
              <a:rPr lang="el-GR" sz="2000" dirty="0" smtClean="0"/>
              <a:t>κάτω </a:t>
            </a:r>
            <a:r>
              <a:rPr lang="el-GR" sz="2000" dirty="0"/>
              <a:t>τελείες “::”. </a:t>
            </a:r>
            <a:endParaRPr lang="en-US" sz="2000" dirty="0" smtClean="0"/>
          </a:p>
          <a:p>
            <a:r>
              <a:rPr lang="el-GR" sz="2000" dirty="0" smtClean="0"/>
              <a:t>Το </a:t>
            </a:r>
            <a:r>
              <a:rPr lang="el-GR" sz="2000" dirty="0"/>
              <a:t>πρόθεμα αυτό συμβολίζει το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namespace</a:t>
            </a:r>
            <a:r>
              <a:rPr lang="el-GR" sz="2000" dirty="0"/>
              <a:t> στο οποίο ανήκει </a:t>
            </a: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αντικείμενο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stream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dirty="0"/>
              <a:t>και το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l-GR" sz="2000" dirty="0"/>
              <a:t>, δηλαδή </a:t>
            </a:r>
            <a:r>
              <a:rPr lang="el-GR" sz="2000" dirty="0" smtClean="0"/>
              <a:t>το </a:t>
            </a:r>
            <a:r>
              <a:rPr lang="el-GR" sz="2000" dirty="0"/>
              <a:t>πεδίο ισχύος τους. </a:t>
            </a:r>
            <a:endParaRPr lang="en-US" sz="2000" dirty="0" smtClean="0"/>
          </a:p>
          <a:p>
            <a:r>
              <a:rPr lang="el-GR" sz="2000" dirty="0" smtClean="0"/>
              <a:t>Αν ο</a:t>
            </a:r>
            <a:r>
              <a:rPr lang="en-US" sz="2000" dirty="0" smtClean="0"/>
              <a:t> </a:t>
            </a:r>
            <a:r>
              <a:rPr lang="el-GR" sz="2000" dirty="0" smtClean="0"/>
              <a:t>κώδικάς </a:t>
            </a:r>
            <a:r>
              <a:rPr lang="el-GR" sz="2000" dirty="0"/>
              <a:t>μας ανήκε στο ίδιο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namespace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l-GR" sz="2000" dirty="0"/>
              <a:t>, δε θα ήταν αναγκαία η χρήση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2000" dirty="0" smtClean="0"/>
              <a:t>προθέματος </a:t>
            </a:r>
            <a:r>
              <a:rPr lang="el-GR" sz="2000" dirty="0"/>
              <a:t>“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2000" dirty="0"/>
              <a:t>”, αλλά το συγκεκριμένο </a:t>
            </a:r>
            <a:r>
              <a:rPr lang="el-GR" sz="2000" dirty="0" err="1"/>
              <a:t>namespace</a:t>
            </a:r>
            <a:r>
              <a:rPr lang="el-GR" sz="2000" dirty="0"/>
              <a:t> είναι ήδη καθορισμένο και </a:t>
            </a:r>
            <a:r>
              <a:rPr lang="el-GR" sz="2000" dirty="0" smtClean="0"/>
              <a:t>δεν</a:t>
            </a:r>
            <a:r>
              <a:rPr lang="en-US" sz="2000" dirty="0" smtClean="0"/>
              <a:t> </a:t>
            </a:r>
            <a:r>
              <a:rPr lang="el-GR" sz="2000" dirty="0" smtClean="0"/>
              <a:t>συνιστάται </a:t>
            </a:r>
            <a:r>
              <a:rPr lang="el-GR" sz="2000" dirty="0"/>
              <a:t>η τροποποίηση ή προσθήκη άλλων κλάσεων ή αντικειμένων. </a:t>
            </a:r>
            <a:endParaRPr lang="en-US" sz="2000" dirty="0" smtClean="0"/>
          </a:p>
          <a:p>
            <a:r>
              <a:rPr lang="el-GR" sz="2000" dirty="0" smtClean="0"/>
              <a:t>Οποιαδήποτε</a:t>
            </a:r>
            <a:r>
              <a:rPr lang="en-US" sz="2000" dirty="0" smtClean="0"/>
              <a:t> </a:t>
            </a:r>
            <a:r>
              <a:rPr lang="el-GR" sz="2000" dirty="0"/>
              <a:t>χρήση αντικειμένου εκτός κάποιου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namespace</a:t>
            </a:r>
            <a:r>
              <a:rPr lang="el-GR" sz="2000" dirty="0"/>
              <a:t> απαιτεί το πρόθεμα του ονόματος </a:t>
            </a:r>
            <a:r>
              <a:rPr lang="el-GR" sz="2000" dirty="0" smtClean="0"/>
              <a:t>του</a:t>
            </a:r>
            <a:r>
              <a:rPr lang="en-US" sz="2000" dirty="0" smtClean="0"/>
              <a:t>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namespac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l-GR" sz="2000" dirty="0" smtClean="0"/>
              <a:t> </a:t>
            </a:r>
            <a:r>
              <a:rPr lang="el-GR" sz="2000" dirty="0"/>
              <a:t>(στην προκειμένη περίπτωση το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ακολουθούμενο </a:t>
            </a:r>
            <a:r>
              <a:rPr lang="el-GR" sz="2000" dirty="0"/>
              <a:t>από '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2000" dirty="0"/>
              <a:t>'.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4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ρουτίνα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</p:spPr>
        <p:txBody>
          <a:bodyPr>
            <a:noAutofit/>
          </a:bodyPr>
          <a:lstStyle/>
          <a:p>
            <a:r>
              <a:rPr lang="el-GR" sz="2000" dirty="0"/>
              <a:t>Εναλλακτικά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smtClean="0"/>
              <a:t>θα </a:t>
            </a:r>
            <a:r>
              <a:rPr lang="el-GR" sz="2000" dirty="0"/>
              <a:t>μπορούσαμε να χρησιμοποιήσουμε στην αρχή του προγράμματος (εκτός της </a:t>
            </a:r>
            <a:r>
              <a:rPr lang="el-GR" sz="2000" dirty="0" smtClean="0"/>
              <a:t>ρουτίνας</a:t>
            </a:r>
            <a:r>
              <a:rPr lang="en-US" sz="2000" dirty="0" smtClean="0"/>
              <a:t>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sz="2000" dirty="0"/>
              <a:t>) </a:t>
            </a:r>
            <a:r>
              <a:rPr lang="el-GR" sz="2000" dirty="0"/>
              <a:t>την </a:t>
            </a:r>
            <a:r>
              <a:rPr lang="el-GR" sz="2000" dirty="0" smtClean="0"/>
              <a:t>εντολή</a:t>
            </a:r>
            <a:endParaRPr lang="en-US" sz="2000" dirty="0" smtClean="0"/>
          </a:p>
          <a:p>
            <a:endParaRPr lang="en-US" sz="2000" dirty="0"/>
          </a:p>
          <a:p>
            <a:pPr marL="358775" indent="0">
              <a:buNone/>
            </a:pPr>
            <a:r>
              <a:rPr lang="el-GR" sz="2000" dirty="0" smtClean="0"/>
              <a:t>ώστε </a:t>
            </a:r>
            <a:r>
              <a:rPr lang="el-GR" sz="2000" dirty="0"/>
              <a:t>να μετασχηματιστεί το πρόγραμμά μας στο εξής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 smtClean="0"/>
          </a:p>
          <a:p>
            <a:r>
              <a:rPr lang="el-GR" sz="2000" dirty="0" smtClean="0"/>
              <a:t>Τα </a:t>
            </a:r>
            <a:r>
              <a:rPr lang="el-GR" sz="2000" dirty="0"/>
              <a:t>δύο προγράμματα είναι απολύτως ισοδύναμα.</a:t>
            </a:r>
            <a:endParaRPr lang="en-US" sz="20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987822" y="2065412"/>
            <a:ext cx="27174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934101" y="3166656"/>
            <a:ext cx="482485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main(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char *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[]) {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&lt;&lt; “hello everyone” &lt;&lt;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94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4325</TotalTime>
  <Words>1067</Words>
  <Application>Microsoft Office PowerPoint</Application>
  <PresentationFormat>Προβολή στην οθόνη (16:10)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Calibri</vt:lpstr>
      <vt:lpstr>Consolas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Η ρουτίνα main()</vt:lpstr>
      <vt:lpstr>Η ρουτίνα main()</vt:lpstr>
      <vt:lpstr>Η ρουτίνα main()</vt:lpstr>
      <vt:lpstr>Η ρουτίνα main()</vt:lpstr>
      <vt:lpstr>Η ρουτίνα main()</vt:lpstr>
      <vt:lpstr>Παράμετροι της main()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457</cp:revision>
  <dcterms:created xsi:type="dcterms:W3CDTF">2012-09-06T09:03:05Z</dcterms:created>
  <dcterms:modified xsi:type="dcterms:W3CDTF">2015-09-29T10:14:45Z</dcterms:modified>
</cp:coreProperties>
</file>