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89" r:id="rId3"/>
    <p:sldId id="257" r:id="rId4"/>
    <p:sldId id="259" r:id="rId5"/>
    <p:sldId id="261" r:id="rId6"/>
    <p:sldId id="265" r:id="rId7"/>
    <p:sldId id="274" r:id="rId8"/>
    <p:sldId id="296" r:id="rId9"/>
    <p:sldId id="297" r:id="rId10"/>
    <p:sldId id="298" r:id="rId11"/>
    <p:sldId id="299" r:id="rId12"/>
    <p:sldId id="300" r:id="rId13"/>
    <p:sldId id="283" r:id="rId14"/>
    <p:sldId id="285" r:id="rId15"/>
    <p:sldId id="301" r:id="rId16"/>
    <p:sldId id="302" r:id="rId17"/>
    <p:sldId id="286" r:id="rId18"/>
    <p:sldId id="303" r:id="rId19"/>
    <p:sldId id="304" r:id="rId20"/>
    <p:sldId id="305" r:id="rId21"/>
    <p:sldId id="308" r:id="rId22"/>
    <p:sldId id="307" r:id="rId23"/>
    <p:sldId id="306" r:id="rId24"/>
    <p:sldId id="290" r:id="rId25"/>
    <p:sldId id="310" r:id="rId26"/>
    <p:sldId id="309" r:id="rId27"/>
    <p:sldId id="291" r:id="rId28"/>
    <p:sldId id="292" r:id="rId29"/>
    <p:sldId id="293" r:id="rId30"/>
    <p:sldId id="294" r:id="rId31"/>
    <p:sldId id="295" r:id="rId32"/>
    <p:sldId id="280" r:id="rId33"/>
  </p:sldIdLst>
  <p:sldSz cx="9144000" cy="5715000" type="screen16x10"/>
  <p:notesSz cx="6858000" cy="9144000"/>
  <p:custDataLst>
    <p:tags r:id="rId3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106" d="100"/>
          <a:sy n="106" d="100"/>
        </p:scale>
        <p:origin x="-228" y="31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02/11/2015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xmlns="" val="240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325666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xmlns="" val="1933029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___________________Microsoft_Office_Excel_97-2003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___________________Microsoft_Office_Excel_97-2003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Ανάλυση Χρηματοοικονομικών Καταστάσεων</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pPr>
              <a:defRPr/>
            </a:pPr>
            <a:r>
              <a:rPr lang="el-GR" altLang="zh-CN" sz="4000" b="1" dirty="0" smtClean="0"/>
              <a:t>Δείκτες Δραστηριότητας</a:t>
            </a:r>
            <a:endParaRPr lang="el-GR" sz="4000" dirty="0" smtClean="0"/>
          </a:p>
          <a:p>
            <a:r>
              <a:rPr lang="el-GR" sz="2800" dirty="0" err="1" smtClean="0"/>
              <a:t>Διακομίχαλης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zh-CN" dirty="0" smtClean="0"/>
              <a:t>Δείκτες Δραστηριότητας</a:t>
            </a:r>
            <a:endParaRPr lang="el-GR" dirty="0"/>
          </a:p>
        </p:txBody>
      </p:sp>
      <p:sp>
        <p:nvSpPr>
          <p:cNvPr id="3" name="Θέση περιεχομένου 2"/>
          <p:cNvSpPr>
            <a:spLocks noGrp="1"/>
          </p:cNvSpPr>
          <p:nvPr>
            <p:ph idx="1"/>
          </p:nvPr>
        </p:nvSpPr>
        <p:spPr>
          <a:xfrm>
            <a:off x="457200" y="1333500"/>
            <a:ext cx="8229600" cy="3540224"/>
          </a:xfrm>
        </p:spPr>
        <p:txBody>
          <a:bodyPr>
            <a:normAutofit/>
          </a:bodyPr>
          <a:lstStyle/>
          <a:p>
            <a:pPr marL="0" indent="0">
              <a:lnSpc>
                <a:spcPct val="90000"/>
              </a:lnSpc>
              <a:buNone/>
            </a:pPr>
            <a:r>
              <a:rPr lang="el-GR" altLang="zh-CN" sz="2800" dirty="0" smtClean="0"/>
              <a:t> </a:t>
            </a:r>
            <a:r>
              <a:rPr lang="el-GR" altLang="zh-CN" sz="2800" b="1" dirty="0" smtClean="0"/>
              <a:t>Αριθμοδείκτης Ταχύτητας Κυκλοφορίας Παγίων (</a:t>
            </a:r>
            <a:r>
              <a:rPr lang="en-US" altLang="zh-CN" sz="2800" b="1" dirty="0" smtClean="0">
                <a:ea typeface="SimSun" pitchFamily="2" charset="-122"/>
              </a:rPr>
              <a:t>fixed assets turnover</a:t>
            </a:r>
            <a:r>
              <a:rPr lang="el-GR" altLang="zh-CN" sz="2800" b="1" dirty="0" smtClean="0"/>
              <a:t>)</a:t>
            </a:r>
          </a:p>
          <a:p>
            <a:pPr marL="990600" lvl="1" indent="-533400" algn="just">
              <a:lnSpc>
                <a:spcPct val="80000"/>
              </a:lnSpc>
              <a:buFont typeface="Arial" pitchFamily="34" charset="0"/>
              <a:buChar char="•"/>
            </a:pPr>
            <a:r>
              <a:rPr lang="el-GR" altLang="zh-CN" sz="2400" dirty="0" smtClean="0"/>
              <a:t>Η αύξηση του δείκτη ερμηνεύεται ως εντατικότερη εκμετάλλευση των παγίων σε σχέση με τις πωλήσεις. Η μείωση του δείκτη δικαιολογείται από ελάττωση του βαθμού αξιοποίησης των πάγων στοιχείων. </a:t>
            </a:r>
          </a:p>
          <a:p>
            <a:pPr marL="990600" lvl="1" indent="-533400" algn="just">
              <a:lnSpc>
                <a:spcPct val="80000"/>
              </a:lnSpc>
              <a:buFont typeface="Arial" pitchFamily="34" charset="0"/>
              <a:buChar char="•"/>
            </a:pPr>
            <a:r>
              <a:rPr lang="el-GR" altLang="zh-CN" sz="2400" dirty="0" smtClean="0"/>
              <a:t>Η διαχρονική μελέτη του δείκτη προσφέρει στην επιχείρηση ένα σημαντικό εργαλείο παρακολούθησης του τρόπου χρησιμοποίησης των περιουσιακών της στοιχείων.</a:t>
            </a:r>
            <a:r>
              <a:rPr lang="en-GB" altLang="zh-CN" sz="2400" dirty="0" smtClean="0">
                <a:ea typeface="SimSun" pitchFamily="2" charset="-122"/>
              </a:rPr>
              <a:t> </a:t>
            </a:r>
            <a:endParaRPr lang="el-GR" sz="2400" dirty="0" smtClean="0"/>
          </a:p>
          <a:p>
            <a:pPr marL="0" indent="0">
              <a:lnSpc>
                <a:spcPct val="90000"/>
              </a:lnSpc>
              <a:buNone/>
            </a:pPr>
            <a:endParaRPr lang="el-GR" altLang="zh-CN" sz="3000" b="1"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zh-CN" dirty="0" smtClean="0"/>
              <a:t>Δείκτες Δραστηριότητας</a:t>
            </a:r>
            <a:endParaRPr lang="el-GR" dirty="0"/>
          </a:p>
        </p:txBody>
      </p:sp>
      <p:sp>
        <p:nvSpPr>
          <p:cNvPr id="3" name="Θέση περιεχομένου 2"/>
          <p:cNvSpPr>
            <a:spLocks noGrp="1"/>
          </p:cNvSpPr>
          <p:nvPr>
            <p:ph idx="1"/>
          </p:nvPr>
        </p:nvSpPr>
        <p:spPr/>
        <p:txBody>
          <a:bodyPr>
            <a:normAutofit fontScale="62500" lnSpcReduction="20000"/>
          </a:bodyPr>
          <a:lstStyle/>
          <a:p>
            <a:pPr marL="0" indent="0" algn="just">
              <a:lnSpc>
                <a:spcPct val="110000"/>
              </a:lnSpc>
              <a:buNone/>
            </a:pPr>
            <a:r>
              <a:rPr lang="el-GR" altLang="zh-CN" sz="2800" dirty="0" smtClean="0"/>
              <a:t> </a:t>
            </a:r>
            <a:r>
              <a:rPr lang="el-GR" altLang="zh-CN" sz="3400" b="1" dirty="0" smtClean="0"/>
              <a:t>Αριθμοδείκτης Ταχύτητας Κυκλοφορίας Παγίων (</a:t>
            </a:r>
            <a:r>
              <a:rPr lang="en-US" altLang="zh-CN" sz="3400" b="1" dirty="0" smtClean="0">
                <a:ea typeface="SimSun" pitchFamily="2" charset="-122"/>
              </a:rPr>
              <a:t>fixed assets turnover</a:t>
            </a:r>
            <a:r>
              <a:rPr lang="el-GR" altLang="zh-CN" sz="3400" b="1" dirty="0" smtClean="0"/>
              <a:t>)</a:t>
            </a:r>
          </a:p>
          <a:p>
            <a:pPr marL="990600" lvl="1" indent="-533400" algn="just">
              <a:buFont typeface="Arial" pitchFamily="34" charset="0"/>
              <a:buChar char="•"/>
            </a:pPr>
            <a:r>
              <a:rPr lang="el-GR" altLang="zh-CN" sz="3200" dirty="0" smtClean="0"/>
              <a:t>Ο δείκτης αυτός προσδιορίζει τον βαθμό παγιοποίησης μιας επιχείρησης. Όσο μικρότερος είναι ο δείκτης τόσο περισσότερα πάγια χρησιμοποιεί η επιχείρηση και αντίστροφα. Ισούται με τις πωλήσεις προς τα καθαρά πάγια.</a:t>
            </a:r>
            <a:r>
              <a:rPr lang="en-GB" altLang="zh-CN" sz="3200" dirty="0" smtClean="0">
                <a:ea typeface="SimSun" pitchFamily="2" charset="-122"/>
              </a:rPr>
              <a:t> </a:t>
            </a:r>
            <a:endParaRPr lang="el-GR" sz="3200" dirty="0" smtClean="0"/>
          </a:p>
          <a:p>
            <a:pPr marL="990600" lvl="1" indent="-533400" algn="just">
              <a:buFont typeface="Arial" pitchFamily="34" charset="0"/>
              <a:buChar char="•"/>
            </a:pPr>
            <a:r>
              <a:rPr lang="el-GR" sz="3200" dirty="0" smtClean="0"/>
              <a:t>Ο αριθμοδείκτης ταχύτητας κυκλοφορίας παγίων ερευνά το βαθμό συσχέτισης των πάγιων περιουσιακών στοιχείων μιας μονάδας ξενοδοχείου σε σχέση με τις πωλήσεις της. Ο αριθμοδείκτης προκύπτει από το πηλίκο:</a:t>
            </a:r>
          </a:p>
          <a:p>
            <a:pPr marL="990600" lvl="1" indent="-533400" algn="ctr">
              <a:lnSpc>
                <a:spcPct val="80000"/>
              </a:lnSpc>
              <a:buNone/>
            </a:pPr>
            <a:r>
              <a:rPr lang="el-GR" sz="3200" u="sng" dirty="0" smtClean="0"/>
              <a:t>Καθαρές πωλήσεις</a:t>
            </a:r>
          </a:p>
          <a:p>
            <a:pPr marL="990600" lvl="1" indent="-533400" algn="ctr">
              <a:lnSpc>
                <a:spcPct val="80000"/>
              </a:lnSpc>
              <a:buNone/>
            </a:pPr>
            <a:r>
              <a:rPr lang="el-GR" sz="3200" dirty="0" smtClean="0"/>
              <a:t>Καθαρό πάγια ενεργητικό</a:t>
            </a:r>
          </a:p>
          <a:p>
            <a:pPr marL="0" indent="0" algn="just">
              <a:lnSpc>
                <a:spcPct val="110000"/>
              </a:lnSpc>
              <a:buNone/>
            </a:pPr>
            <a:endParaRPr lang="el-GR" altLang="zh-CN" sz="2800" dirty="0" smtClean="0"/>
          </a:p>
          <a:p>
            <a:pPr marL="0" indent="0">
              <a:lnSpc>
                <a:spcPct val="110000"/>
              </a:lnSpc>
              <a:buNone/>
            </a:pPr>
            <a:endParaRPr lang="el-GR" altLang="zh-CN" sz="2800" dirty="0" smtClean="0"/>
          </a:p>
          <a:p>
            <a:pPr>
              <a:lnSpc>
                <a:spcPct val="80000"/>
              </a:lnSpc>
              <a:buNone/>
            </a:pPr>
            <a:endParaRPr lang="el-GR" altLang="zh-CN" sz="2800" dirty="0" smtClean="0"/>
          </a:p>
          <a:p>
            <a:pPr marL="0" indent="0" algn="just">
              <a:lnSpc>
                <a:spcPct val="110000"/>
              </a:lnSpc>
              <a:buNone/>
            </a:pPr>
            <a:endParaRPr lang="el-GR" altLang="zh-CN" sz="2800" dirty="0" smtClean="0"/>
          </a:p>
          <a:p>
            <a:pPr marL="0" indent="0">
              <a:lnSpc>
                <a:spcPct val="110000"/>
              </a:lnSpc>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zh-CN" dirty="0" smtClean="0"/>
              <a:t>Δείκτες Δραστηριότητας</a:t>
            </a:r>
            <a:endParaRPr lang="el-GR" dirty="0"/>
          </a:p>
        </p:txBody>
      </p:sp>
      <p:sp>
        <p:nvSpPr>
          <p:cNvPr id="3" name="Θέση περιεχομένου 2"/>
          <p:cNvSpPr>
            <a:spLocks noGrp="1"/>
          </p:cNvSpPr>
          <p:nvPr>
            <p:ph idx="1"/>
          </p:nvPr>
        </p:nvSpPr>
        <p:spPr>
          <a:xfrm>
            <a:off x="457200" y="1333500"/>
            <a:ext cx="8229600" cy="3684240"/>
          </a:xfrm>
        </p:spPr>
        <p:txBody>
          <a:bodyPr>
            <a:normAutofit lnSpcReduction="10000"/>
          </a:bodyPr>
          <a:lstStyle/>
          <a:p>
            <a:pPr marL="0" indent="0">
              <a:lnSpc>
                <a:spcPct val="110000"/>
              </a:lnSpc>
              <a:buNone/>
            </a:pPr>
            <a:r>
              <a:rPr lang="el-GR" sz="2600" b="1" dirty="0" smtClean="0"/>
              <a:t>Ο αριθμοδείκτης ταχύτητας κυκλοφορίας ιδίων κεφαλαίων</a:t>
            </a:r>
            <a:r>
              <a:rPr lang="en-GB" sz="2600" b="1" dirty="0" smtClean="0"/>
              <a:t> (Owner’s equity turnover ratio)</a:t>
            </a:r>
            <a:endParaRPr lang="el-GR" sz="2600" b="1" dirty="0" smtClean="0"/>
          </a:p>
          <a:p>
            <a:pPr marL="990600" lvl="1" indent="-533400" algn="just">
              <a:lnSpc>
                <a:spcPct val="80000"/>
              </a:lnSpc>
              <a:buFont typeface="Arial" pitchFamily="34" charset="0"/>
              <a:buChar char="•"/>
            </a:pPr>
            <a:r>
              <a:rPr lang="el-GR" sz="2400" dirty="0" smtClean="0"/>
              <a:t>Ο αριθμοδείκτης ταχύτητας κυκλοφορίας ιδίων κεφαλαίων δείχνει πόσες φορές το ίδιο κεφάλαιο ανανεώνεται ή επανακτάται μέσω των πωλήσεων μέσα σε μια χρήση (Αθανασοπούλου κ. συν., 2008). </a:t>
            </a:r>
          </a:p>
          <a:p>
            <a:pPr marL="990600" lvl="1" indent="-533400" algn="just">
              <a:lnSpc>
                <a:spcPct val="80000"/>
              </a:lnSpc>
              <a:buFont typeface="Arial" pitchFamily="34" charset="0"/>
              <a:buChar char="•"/>
            </a:pPr>
            <a:r>
              <a:rPr lang="el-GR" sz="2400" dirty="0" smtClean="0"/>
              <a:t>Όσο μεγαλύτερη η τιμή του δείκτη τόσο πιο δραστική και επιτυχημένη η χρησιμοποίηση των ιδίων κεφαλαίων της. Ο δείκτης ουσιαστικά μετρά το βαθμό που έχουν χρησιμοποιηθεί τα ίδια κεφάλαια της επιχείρηση σε συνάρτηση με τις πραγματοποιούμενες πωλήσεις</a:t>
            </a:r>
            <a:endParaRPr lang="el-GR" altLang="zh-CN" sz="2400" dirty="0" smtClean="0"/>
          </a:p>
          <a:p>
            <a:pPr>
              <a:lnSpc>
                <a:spcPct val="80000"/>
              </a:lnSpc>
              <a:buNone/>
            </a:pPr>
            <a:endParaRPr lang="el-GR" altLang="zh-CN" sz="2800" dirty="0" smtClean="0"/>
          </a:p>
          <a:p>
            <a:pPr marL="0" indent="0" algn="just">
              <a:lnSpc>
                <a:spcPct val="110000"/>
              </a:lnSpc>
              <a:buNone/>
            </a:pPr>
            <a:endParaRPr lang="el-GR" altLang="zh-CN" sz="2800" dirty="0" smtClean="0"/>
          </a:p>
          <a:p>
            <a:pPr marL="0" indent="0">
              <a:lnSpc>
                <a:spcPct val="110000"/>
              </a:lnSpc>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87"/>
            <a:ext cx="8229600" cy="952500"/>
          </a:xfrm>
        </p:spPr>
        <p:txBody>
          <a:bodyPr/>
          <a:lstStyle/>
          <a:p>
            <a:r>
              <a:rPr lang="el-GR" altLang="zh-CN" dirty="0" smtClean="0"/>
              <a:t>Δείκτες Δραστηριότητας</a:t>
            </a:r>
            <a:endParaRPr lang="el-GR" dirty="0"/>
          </a:p>
        </p:txBody>
      </p:sp>
      <p:sp>
        <p:nvSpPr>
          <p:cNvPr id="3" name="Content Placeholder 2"/>
          <p:cNvSpPr>
            <a:spLocks noGrp="1"/>
          </p:cNvSpPr>
          <p:nvPr>
            <p:ph idx="1"/>
          </p:nvPr>
        </p:nvSpPr>
        <p:spPr>
          <a:xfrm>
            <a:off x="457200" y="1057300"/>
            <a:ext cx="8229600" cy="3771636"/>
          </a:xfrm>
        </p:spPr>
        <p:txBody>
          <a:bodyPr>
            <a:noAutofit/>
          </a:bodyPr>
          <a:lstStyle/>
          <a:p>
            <a:pPr>
              <a:lnSpc>
                <a:spcPct val="80000"/>
              </a:lnSpc>
              <a:buNone/>
            </a:pPr>
            <a:r>
              <a:rPr lang="el-GR" sz="2800" b="1" dirty="0" smtClean="0"/>
              <a:t>Ο αριθμοδείκτης ταχύτητας κυκλοφορίας ιδίων κεφαλαίων</a:t>
            </a:r>
            <a:r>
              <a:rPr lang="en-GB" sz="2800" b="1" dirty="0" smtClean="0"/>
              <a:t> (Owner’s equity turnover ratio)</a:t>
            </a:r>
            <a:endParaRPr lang="el-GR" sz="2800" b="1" dirty="0" smtClean="0"/>
          </a:p>
          <a:p>
            <a:pPr marL="342900" lvl="1" indent="-342900" algn="just">
              <a:lnSpc>
                <a:spcPct val="80000"/>
              </a:lnSpc>
              <a:buFont typeface="Arial" pitchFamily="34" charset="0"/>
              <a:buChar char="•"/>
            </a:pPr>
            <a:r>
              <a:rPr lang="el-GR" sz="2600" dirty="0" smtClean="0"/>
              <a:t>Ο αριθμοδείκτης κυκλοφοριακής ταχύτητας ιδίων κεφαλαίων των επιχειρήσεων μελετά με δυο λόγια την αποτελεσματικότητα της διεύθυνσης της επιχείρησης να αξιοποιεί με το καλύτερο δυνατό τρόπο τα κεφάλαια που της εμπιστεύθηκαν οι κάτοχοι της.</a:t>
            </a:r>
            <a:r>
              <a:rPr lang="en-GB" sz="2600" dirty="0" smtClean="0"/>
              <a:t> </a:t>
            </a:r>
            <a:endParaRPr lang="el-GR" sz="2600" dirty="0" smtClean="0"/>
          </a:p>
          <a:p>
            <a:pPr marL="342900" lvl="1" indent="-342900" algn="just">
              <a:lnSpc>
                <a:spcPct val="80000"/>
              </a:lnSpc>
              <a:buFont typeface="Arial" pitchFamily="34" charset="0"/>
              <a:buChar char="•"/>
            </a:pPr>
            <a:r>
              <a:rPr lang="el-GR" sz="2600" dirty="0" smtClean="0"/>
              <a:t>Καταγράφει τις πωλήσεις που πραγματοποίησε η επιχείρηση με κάθε μονάδα ιδίων κεφαλαίων της.</a:t>
            </a:r>
            <a:endParaRPr lang="en-GB" sz="2600" dirty="0" smtClean="0"/>
          </a:p>
          <a:p>
            <a:pPr>
              <a:lnSpc>
                <a:spcPct val="80000"/>
              </a:lnSpc>
              <a:buNone/>
            </a:pPr>
            <a:endParaRPr lang="el-GR" sz="2800" b="1" dirty="0" smtClean="0"/>
          </a:p>
          <a:p>
            <a:pPr>
              <a:lnSpc>
                <a:spcPct val="80000"/>
              </a:lnSpc>
              <a:buNone/>
            </a:pPr>
            <a:endParaRPr lang="en-GB" sz="26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13</a:t>
            </a:fld>
            <a:endParaRPr lang="el-GR"/>
          </a:p>
        </p:txBody>
      </p:sp>
    </p:spTree>
    <p:extLst>
      <p:ext uri="{BB962C8B-B14F-4D97-AF65-F5344CB8AC3E}">
        <p14:creationId xmlns:p14="http://schemas.microsoft.com/office/powerpoint/2010/main" xmlns="" val="4076666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87"/>
            <a:ext cx="8229600" cy="952500"/>
          </a:xfrm>
        </p:spPr>
        <p:txBody>
          <a:bodyPr/>
          <a:lstStyle/>
          <a:p>
            <a:r>
              <a:rPr lang="el-GR" altLang="zh-CN" dirty="0" smtClean="0"/>
              <a:t>Δείκτες Δραστηριότητας</a:t>
            </a:r>
            <a:endParaRPr lang="el-GR" dirty="0"/>
          </a:p>
        </p:txBody>
      </p:sp>
      <p:sp>
        <p:nvSpPr>
          <p:cNvPr id="3" name="Content Placeholder 2"/>
          <p:cNvSpPr>
            <a:spLocks noGrp="1"/>
          </p:cNvSpPr>
          <p:nvPr>
            <p:ph idx="1"/>
          </p:nvPr>
        </p:nvSpPr>
        <p:spPr>
          <a:xfrm>
            <a:off x="457200" y="1117307"/>
            <a:ext cx="8229600" cy="3987829"/>
          </a:xfrm>
        </p:spPr>
        <p:txBody>
          <a:bodyPr>
            <a:noAutofit/>
          </a:bodyPr>
          <a:lstStyle/>
          <a:p>
            <a:pPr marL="0" indent="0">
              <a:lnSpc>
                <a:spcPct val="90000"/>
              </a:lnSpc>
              <a:buNone/>
            </a:pPr>
            <a:r>
              <a:rPr lang="el-GR" sz="2400" b="1" dirty="0" smtClean="0"/>
              <a:t>Ο αριθμοδείκτης ταχύτητας κυκλοφορίας ιδίων κεφαλαίων </a:t>
            </a:r>
            <a:r>
              <a:rPr lang="en-GB" sz="2400" b="1" dirty="0" smtClean="0"/>
              <a:t>(Owner’s equity turnover ratio)</a:t>
            </a:r>
            <a:endParaRPr lang="el-GR" sz="2400" b="1" dirty="0" smtClean="0"/>
          </a:p>
          <a:p>
            <a:pPr marL="990600" lvl="1" indent="-533400">
              <a:lnSpc>
                <a:spcPct val="90000"/>
              </a:lnSpc>
              <a:buFont typeface="Arial" pitchFamily="34" charset="0"/>
              <a:buChar char="•"/>
            </a:pPr>
            <a:r>
              <a:rPr lang="el-GR" sz="2000" dirty="0" smtClean="0"/>
              <a:t>Όταν ο αριθμοδείκτης αυτός είναι μεγάλος τότε αυτό συνεπάγεται ότι οι πωλήσεις της επιχείρησης είναι μεγάλες σε σχέση με τα ίδια κεφάλαια του πράγμα που οδηγεί σε αύξηση της κερδοφορίας.</a:t>
            </a:r>
          </a:p>
          <a:p>
            <a:pPr marL="990600" lvl="1" indent="-533400">
              <a:lnSpc>
                <a:spcPct val="90000"/>
              </a:lnSpc>
            </a:pPr>
            <a:endParaRPr lang="el-GR" sz="2000" dirty="0" smtClean="0"/>
          </a:p>
          <a:p>
            <a:pPr marL="990600" lvl="1" indent="-533400" algn="ctr">
              <a:lnSpc>
                <a:spcPct val="90000"/>
              </a:lnSpc>
              <a:buNone/>
            </a:pPr>
            <a:r>
              <a:rPr lang="el-GR" sz="2000" u="sng" dirty="0" smtClean="0"/>
              <a:t>Καθαρές πωλήσεις</a:t>
            </a:r>
          </a:p>
          <a:p>
            <a:pPr marL="990600" lvl="1" indent="-533400" algn="ctr">
              <a:lnSpc>
                <a:spcPct val="90000"/>
              </a:lnSpc>
              <a:buNone/>
            </a:pPr>
            <a:r>
              <a:rPr lang="el-GR" sz="2000" dirty="0" smtClean="0"/>
              <a:t>Σύνολο ιδίων κεφαλαίων</a:t>
            </a:r>
          </a:p>
          <a:p>
            <a:pPr marL="0" indent="0">
              <a:lnSpc>
                <a:spcPct val="90000"/>
              </a:lnSpc>
              <a:buNone/>
            </a:pPr>
            <a:endParaRPr lang="el-GR" sz="2400" b="1" dirty="0" smtClean="0"/>
          </a:p>
          <a:p>
            <a:pPr marL="514350" indent="-514350">
              <a:buNone/>
            </a:pPr>
            <a:endParaRPr lang="el-GR" sz="2400"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a:p>
        </p:txBody>
      </p:sp>
    </p:spTree>
    <p:extLst>
      <p:ext uri="{BB962C8B-B14F-4D97-AF65-F5344CB8AC3E}">
        <p14:creationId xmlns:p14="http://schemas.microsoft.com/office/powerpoint/2010/main" xmlns="" val="3976956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t>Δείκτες Δραστηριότητας</a:t>
            </a:r>
            <a:endParaRPr lang="en-US" dirty="0"/>
          </a:p>
        </p:txBody>
      </p:sp>
      <p:sp>
        <p:nvSpPr>
          <p:cNvPr id="3" name="2 - Θέση περιεχομένου"/>
          <p:cNvSpPr>
            <a:spLocks noGrp="1"/>
          </p:cNvSpPr>
          <p:nvPr>
            <p:ph idx="1"/>
          </p:nvPr>
        </p:nvSpPr>
        <p:spPr/>
        <p:txBody>
          <a:bodyPr/>
          <a:lstStyle/>
          <a:p>
            <a:pPr marL="0" indent="0">
              <a:lnSpc>
                <a:spcPct val="90000"/>
              </a:lnSpc>
              <a:buNone/>
            </a:pPr>
            <a:r>
              <a:rPr lang="el-GR" altLang="zh-CN" sz="2600" b="1" dirty="0" smtClean="0"/>
              <a:t>Αριθμοδείκτης ταχύτητας κυκλοφορίας ενεργητικού εισηγμένων ξενοδοχειακών επιχειρήσεων (2004-2008)</a:t>
            </a:r>
            <a:r>
              <a:rPr lang="en-GB" altLang="zh-CN" sz="2600" dirty="0" smtClean="0">
                <a:ea typeface="SimSun" pitchFamily="2" charset="-122"/>
              </a:rPr>
              <a:t> </a:t>
            </a:r>
            <a:endParaRPr lang="en-GB" sz="2600" dirty="0" smtClean="0"/>
          </a:p>
          <a:p>
            <a:pPr marL="990600" lvl="1" indent="-533400" algn="just">
              <a:lnSpc>
                <a:spcPct val="80000"/>
              </a:lnSpc>
              <a:buFont typeface="Arial" pitchFamily="34" charset="0"/>
              <a:buChar char="•"/>
            </a:pPr>
            <a:r>
              <a:rPr lang="el-GR" altLang="zh-CN" sz="2200" dirty="0" smtClean="0"/>
              <a:t>Ο βαθμός που χρησιμοποιούνται τα περιουσιακά στοιχεία μιας επιχείρησης σε σχέση με τις πωλήσεις που τελικά πραγματοποιεί είναι οικονομική πληροφορία με ιδιαίτερη βαρύτητα κυρίως για την διοίκηση αλλά και για εξωτερικούς αναλυτές. Ο δείκτης δείχνει πόσες φορές ανακυκλώθηκαν τα περιουσιακά στοιχεία για να πραγματοποιήσουν τις συγκεκριμένες πωλήσεις.</a:t>
            </a:r>
          </a:p>
          <a:p>
            <a:pPr marL="990600" lvl="1" indent="-533400" algn="just">
              <a:lnSpc>
                <a:spcPct val="80000"/>
              </a:lnSpc>
              <a:buFont typeface="Arial" pitchFamily="34" charset="0"/>
              <a:buChar char="•"/>
            </a:pPr>
            <a:r>
              <a:rPr lang="el-GR" altLang="zh-CN" sz="2200" dirty="0" smtClean="0"/>
              <a:t>Για τα ξενοδοχεία ο δείκτης ένας ικανοποιητικός δείκτης κυμαίνεται μεταξύ 0,5 έως 2 (Σωτηριάδης, 2005:84).</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t>Δείκτες Δραστηριότητας</a:t>
            </a:r>
            <a:endParaRPr lang="en-US" dirty="0"/>
          </a:p>
        </p:txBody>
      </p:sp>
      <p:sp>
        <p:nvSpPr>
          <p:cNvPr id="3" name="2 - Θέση περιεχομένου"/>
          <p:cNvSpPr>
            <a:spLocks noGrp="1"/>
          </p:cNvSpPr>
          <p:nvPr>
            <p:ph idx="1"/>
          </p:nvPr>
        </p:nvSpPr>
        <p:spPr/>
        <p:txBody>
          <a:bodyPr/>
          <a:lstStyle/>
          <a:p>
            <a:pPr marL="0" indent="0">
              <a:lnSpc>
                <a:spcPct val="90000"/>
              </a:lnSpc>
              <a:buNone/>
            </a:pPr>
            <a:r>
              <a:rPr lang="el-GR" altLang="zh-CN" sz="2600" b="1" dirty="0" smtClean="0"/>
              <a:t>Αριθμοδείκτης ταχύτητας κυκλοφορίας ενεργητικού εισηγμένων ξενοδοχειακών επιχειρήσεων (2004-2008)</a:t>
            </a:r>
            <a:r>
              <a:rPr lang="en-GB" altLang="zh-CN" sz="2600" dirty="0" smtClean="0">
                <a:ea typeface="SimSun" pitchFamily="2" charset="-122"/>
              </a:rPr>
              <a:t> </a:t>
            </a:r>
            <a:endParaRPr lang="en-GB" sz="2600" dirty="0" smtClean="0"/>
          </a:p>
          <a:p>
            <a:pPr marL="990600" lvl="1" indent="-533400" algn="just">
              <a:lnSpc>
                <a:spcPct val="80000"/>
              </a:lnSpc>
              <a:buFont typeface="Arial" pitchFamily="34" charset="0"/>
              <a:buChar char="•"/>
            </a:pPr>
            <a:r>
              <a:rPr lang="el-GR" altLang="zh-CN" sz="2000" dirty="0" smtClean="0"/>
              <a:t>Ένας υψηλός δείκτης σημαίνει ότι υπάρχει εντατικοποίηση των περιουσιακών στοιχείων προκειμένου να πραγματοποιούνται πωλήσεις , αντίθετα ένας χαμηλός δείκτης είναι ένδειξη χαμηλής χρησιμοποίησης των περιουσιακών στοιχείων μιας επιχείρησης. </a:t>
            </a:r>
            <a:endParaRPr lang="el-GR" sz="2000" dirty="0" smtClean="0"/>
          </a:p>
          <a:p>
            <a:pPr marL="990600" lvl="1" indent="-533400" algn="just">
              <a:lnSpc>
                <a:spcPct val="80000"/>
              </a:lnSpc>
              <a:buFont typeface="Arial" pitchFamily="34" charset="0"/>
              <a:buChar char="•"/>
            </a:pPr>
            <a:r>
              <a:rPr lang="el-GR" altLang="zh-CN" sz="2000" dirty="0" smtClean="0"/>
              <a:t>Ο μεγαλύτερος μέσος δείκτης κυκλοφορίας ενεργητικού παρατηρείται στην εταιρία ΓΕΚΕ ΑΕ δείκτης 0,23 και ο χαμηλότερος στην εταιρία ΑΣΤΗΡ ΠΑΛΛΑΣ ΑΕ δείκτης 0,13 (</a:t>
            </a:r>
            <a:r>
              <a:rPr lang="el-GR" altLang="zh-CN" sz="2000" dirty="0" err="1" smtClean="0"/>
              <a:t>Διάγραμμα.Σε</a:t>
            </a:r>
            <a:r>
              <a:rPr lang="el-GR" altLang="zh-CN" sz="2000" dirty="0" smtClean="0"/>
              <a:t> όλες τις περιπτώσεις παρατηρείται ανεπαρκής χρησιμοποίηση των περιουσιακών στοιχείων σε σχέση με τις πωλήσεις με μέσο δείκτη όλων των εταιριών 0,21 </a:t>
            </a:r>
            <a:endParaRPr lang="el-GR" sz="20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277688" y="228865"/>
            <a:ext cx="8686800" cy="952500"/>
          </a:xfrm>
        </p:spPr>
        <p:txBody>
          <a:bodyPr>
            <a:noAutofit/>
          </a:bodyPr>
          <a:lstStyle/>
          <a:p>
            <a:r>
              <a:rPr lang="el-GR" altLang="zh-CN" dirty="0" smtClean="0"/>
              <a:t>Δείκτες Δραστηριότητας</a:t>
            </a:r>
            <a:endParaRPr lang="el-GR" dirty="0"/>
          </a:p>
        </p:txBody>
      </p:sp>
      <p:sp>
        <p:nvSpPr>
          <p:cNvPr id="8" name="Θέση περιεχομένου 7"/>
          <p:cNvSpPr>
            <a:spLocks noGrp="1"/>
          </p:cNvSpPr>
          <p:nvPr>
            <p:ph idx="1"/>
          </p:nvPr>
        </p:nvSpPr>
        <p:spPr>
          <a:xfrm>
            <a:off x="457200" y="1333500"/>
            <a:ext cx="8435280" cy="3771636"/>
          </a:xfrm>
        </p:spPr>
        <p:txBody>
          <a:bodyPr>
            <a:normAutofit/>
          </a:bodyPr>
          <a:lstStyle/>
          <a:p>
            <a:pPr marL="0" indent="0">
              <a:lnSpc>
                <a:spcPct val="90000"/>
              </a:lnSpc>
              <a:buNone/>
            </a:pPr>
            <a:r>
              <a:rPr lang="el-GR" altLang="zh-CN" sz="2800" b="1" dirty="0" smtClean="0"/>
              <a:t>Αριθμοδείκτης ταχύτητας κυκλοφορίας ενεργητικού εισηγμένων ξενοδοχειακών επιχειρήσεων (2004-2008)</a:t>
            </a:r>
            <a:r>
              <a:rPr lang="en-GB" altLang="zh-CN" sz="2800" dirty="0" smtClean="0">
                <a:ea typeface="SimSun" pitchFamily="2" charset="-122"/>
              </a:rPr>
              <a:t> </a:t>
            </a:r>
            <a:endParaRPr lang="en-GB" sz="2800" dirty="0" smtClean="0"/>
          </a:p>
          <a:p>
            <a:pPr>
              <a:buNone/>
            </a:pP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17</a:t>
            </a:fld>
            <a:endParaRPr lang="el-GR" dirty="0"/>
          </a:p>
        </p:txBody>
      </p:sp>
      <p:pic>
        <p:nvPicPr>
          <p:cNvPr id="5" name="Picture 5"/>
          <p:cNvPicPr preferRelativeResize="0">
            <a:picLocks noChangeArrowheads="1"/>
          </p:cNvPicPr>
          <p:nvPr/>
        </p:nvPicPr>
        <p:blipFill>
          <a:blip r:embed="rId3" cstate="print"/>
          <a:srcRect/>
          <a:stretch>
            <a:fillRect/>
          </a:stretch>
        </p:blipFill>
        <p:spPr bwMode="auto">
          <a:xfrm>
            <a:off x="1619672" y="2209428"/>
            <a:ext cx="4969048" cy="3173635"/>
          </a:xfrm>
          <a:prstGeom prst="rect">
            <a:avLst/>
          </a:prstGeom>
          <a:noFill/>
          <a:ln w="9525">
            <a:noFill/>
            <a:miter lim="800000"/>
            <a:headEnd/>
            <a:tailEnd/>
          </a:ln>
        </p:spPr>
      </p:pic>
    </p:spTree>
    <p:extLst>
      <p:ext uri="{BB962C8B-B14F-4D97-AF65-F5344CB8AC3E}">
        <p14:creationId xmlns:p14="http://schemas.microsoft.com/office/powerpoint/2010/main" xmlns="" val="1330303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t>Δείκτες Δραστηριότητας</a:t>
            </a:r>
            <a:endParaRPr lang="en-US" dirty="0"/>
          </a:p>
        </p:txBody>
      </p:sp>
      <p:sp>
        <p:nvSpPr>
          <p:cNvPr id="3" name="2 - Θέση περιεχομένου"/>
          <p:cNvSpPr>
            <a:spLocks noGrp="1"/>
          </p:cNvSpPr>
          <p:nvPr>
            <p:ph idx="1"/>
          </p:nvPr>
        </p:nvSpPr>
        <p:spPr>
          <a:xfrm>
            <a:off x="457200" y="1333500"/>
            <a:ext cx="8229600" cy="4260304"/>
          </a:xfrm>
        </p:spPr>
        <p:txBody>
          <a:bodyPr>
            <a:normAutofit fontScale="85000" lnSpcReduction="10000"/>
          </a:bodyPr>
          <a:lstStyle/>
          <a:p>
            <a:pPr marL="0" indent="0">
              <a:lnSpc>
                <a:spcPct val="90000"/>
              </a:lnSpc>
              <a:buNone/>
            </a:pPr>
            <a:r>
              <a:rPr lang="el-GR" altLang="zh-CN" sz="2800" b="1" dirty="0" smtClean="0"/>
              <a:t>Αριθμοδείκτης Ταχύτητας Κυκλοφορίας Ιδίων Κεφαλαίων</a:t>
            </a:r>
            <a:r>
              <a:rPr lang="en-GB" altLang="zh-CN" sz="2800" dirty="0" smtClean="0">
                <a:ea typeface="SimSun" pitchFamily="2" charset="-122"/>
              </a:rPr>
              <a:t> </a:t>
            </a:r>
            <a:r>
              <a:rPr lang="el-GR" altLang="zh-CN" sz="2800" b="1" dirty="0" smtClean="0"/>
              <a:t>εισηγμένων ξενοδοχειακών επιχειρήσεων (2004-2008)</a:t>
            </a:r>
          </a:p>
          <a:p>
            <a:pPr marL="990600" lvl="1" indent="-533400" algn="just">
              <a:lnSpc>
                <a:spcPct val="80000"/>
              </a:lnSpc>
              <a:buFont typeface="Arial" pitchFamily="34" charset="0"/>
              <a:buChar char="•"/>
            </a:pPr>
            <a:r>
              <a:rPr lang="el-GR" altLang="zh-CN" dirty="0" smtClean="0"/>
              <a:t>Ο βαθμός αξιοποίησης Ιδίων Κεφαλαίων αποτελεί σημαντική πληροφορία για την επιχείρηση γιατί διαπιστώνεται κατά πόσο είναι σε θέση να πραγματοποιεί μεγάλες πωλήσεις με σχετικά λίγα ίδια κεφάλαια συνθήκη η οποία οδηγεί σε αυξημένα κέρδη αν οι πωλήσεις αποβούν επικερδής. </a:t>
            </a:r>
          </a:p>
          <a:p>
            <a:pPr marL="990600" lvl="1" indent="-533400" algn="just">
              <a:lnSpc>
                <a:spcPct val="80000"/>
              </a:lnSpc>
              <a:buFont typeface="Arial" pitchFamily="34" charset="0"/>
              <a:buChar char="•"/>
            </a:pPr>
            <a:r>
              <a:rPr lang="el-GR" altLang="zh-CN" dirty="0" smtClean="0"/>
              <a:t>Ο δείκτης</a:t>
            </a:r>
            <a:r>
              <a:rPr lang="el-GR" altLang="zh-CN" b="1" dirty="0" smtClean="0"/>
              <a:t> </a:t>
            </a:r>
            <a:r>
              <a:rPr lang="el-GR" altLang="zh-CN" dirty="0" smtClean="0"/>
              <a:t>επίσης</a:t>
            </a:r>
            <a:r>
              <a:rPr lang="el-GR" altLang="zh-CN" b="1" dirty="0" smtClean="0"/>
              <a:t> </a:t>
            </a:r>
            <a:r>
              <a:rPr lang="el-GR" altLang="zh-CN" dirty="0" smtClean="0"/>
              <a:t>μετρά την αποτελεσματικότητα με την οποία η διοίκηση χρησιμοποιεί τα κεφάλαια των ιδιοκτητών. Όσο μεγαλύτερος της μονάδας είναι ο δείκτης τόσο αποτελεσματικότερα διαχειρίζεται η εταιρία τα ίδια κεφάλαια σε σχέση με τις πωλήσεις.</a:t>
            </a:r>
          </a:p>
          <a:p>
            <a:pPr marL="0" indent="0">
              <a:lnSpc>
                <a:spcPct val="90000"/>
              </a:lnSpc>
              <a:buNone/>
            </a:pPr>
            <a:r>
              <a:rPr lang="en-GB" altLang="zh-CN" sz="2600" dirty="0" smtClean="0">
                <a:ea typeface="SimSun" pitchFamily="2" charset="-122"/>
              </a:rPr>
              <a:t> </a:t>
            </a:r>
            <a:endParaRPr lang="en-GB" sz="26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t>Δείκτες Δραστηριότητας</a:t>
            </a:r>
            <a:endParaRPr lang="en-US" dirty="0"/>
          </a:p>
        </p:txBody>
      </p:sp>
      <p:sp>
        <p:nvSpPr>
          <p:cNvPr id="3" name="2 - Θέση περιεχομένου"/>
          <p:cNvSpPr>
            <a:spLocks noGrp="1"/>
          </p:cNvSpPr>
          <p:nvPr>
            <p:ph idx="1"/>
          </p:nvPr>
        </p:nvSpPr>
        <p:spPr>
          <a:xfrm>
            <a:off x="457200" y="1333500"/>
            <a:ext cx="8229600" cy="3540224"/>
          </a:xfrm>
        </p:spPr>
        <p:txBody>
          <a:bodyPr>
            <a:normAutofit fontScale="92500"/>
          </a:bodyPr>
          <a:lstStyle/>
          <a:p>
            <a:pPr marL="0" indent="0">
              <a:lnSpc>
                <a:spcPct val="90000"/>
              </a:lnSpc>
              <a:buNone/>
            </a:pPr>
            <a:r>
              <a:rPr lang="el-GR" altLang="zh-CN" sz="2600" b="1" dirty="0" smtClean="0"/>
              <a:t>Αριθμοδείκτης Ταχύτητας Κυκλοφορίας Ιδίων Κεφαλαίων</a:t>
            </a:r>
            <a:r>
              <a:rPr lang="en-GB" altLang="zh-CN" sz="2600" dirty="0" smtClean="0">
                <a:ea typeface="SimSun" pitchFamily="2" charset="-122"/>
              </a:rPr>
              <a:t> </a:t>
            </a:r>
            <a:r>
              <a:rPr lang="el-GR" altLang="zh-CN" sz="2600" b="1" dirty="0" smtClean="0"/>
              <a:t>εισηγμένων ξενοδοχειακών επιχειρήσεων (2004-2008)</a:t>
            </a:r>
          </a:p>
          <a:p>
            <a:pPr marL="990600" lvl="1" indent="-533400" algn="just">
              <a:lnSpc>
                <a:spcPct val="80000"/>
              </a:lnSpc>
              <a:buFont typeface="Arial" pitchFamily="34" charset="0"/>
              <a:buChar char="•"/>
            </a:pPr>
            <a:r>
              <a:rPr lang="el-GR" altLang="zh-CN" sz="2400" dirty="0" smtClean="0"/>
              <a:t>Ο μεγαλύτερος μέσος δείκτης ταχύτητας κυκλοφορίας ιδίων κεφαλαίων της πενταετίας παρατηρείται στην εταιρία ΛΑΜΨΑ ΑΕ δείκτης 0,29 και ο χαμηλότερος στην εταιρία ΑΣΤΗΡ ΠΑΛΛΑΣ ΑΕ δείκτης 0,13 (Διάγραμμα). Ο μέσος δείκτης για όλες τις εταιρίες και για την πενταετία είναι 0,21</a:t>
            </a:r>
          </a:p>
          <a:p>
            <a:pPr marL="990600" lvl="1" indent="-533400" algn="just">
              <a:lnSpc>
                <a:spcPct val="80000"/>
              </a:lnSpc>
              <a:buFont typeface="Arial" pitchFamily="34" charset="0"/>
              <a:buChar char="•"/>
            </a:pPr>
            <a:r>
              <a:rPr lang="el-GR" altLang="zh-CN" sz="2400" dirty="0" smtClean="0"/>
              <a:t>Για όλες τις επιχειρήσεις ο δείκτης διατηρείται σε χαμηλά επίπεδα το οποίο δηλώνει ότι οι επιχειρήσεις πραγματοποιούν μικρές πωλήσεις σε σχέση με τα κεφάλαια που επένδυσαν για τον σκοπό αυτό</a:t>
            </a:r>
            <a:r>
              <a:rPr lang="en-GB" altLang="zh-CN" sz="2400" dirty="0" smtClean="0">
                <a:ea typeface="SimSun" pitchFamily="2" charset="-122"/>
              </a:rPr>
              <a:t> </a:t>
            </a:r>
            <a:endParaRPr lang="el-GR" sz="24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3000" b="1" dirty="0" smtClean="0"/>
              <a:t>Ανάλυση Χρηματοοικονομικών Καταστάσεων</a:t>
            </a:r>
          </a:p>
          <a:p>
            <a:pPr algn="l"/>
            <a:r>
              <a:rPr lang="el-GR" sz="2800" b="1" dirty="0" smtClean="0"/>
              <a:t>Ενότητα </a:t>
            </a:r>
            <a:r>
              <a:rPr lang="el-GR" sz="2800" b="1" dirty="0" smtClean="0"/>
              <a:t>9:</a:t>
            </a:r>
            <a:r>
              <a:rPr lang="en-US" sz="2800" dirty="0" smtClean="0"/>
              <a:t> </a:t>
            </a:r>
            <a:r>
              <a:rPr lang="el-GR" altLang="zh-CN" sz="2800" b="1" dirty="0" smtClean="0"/>
              <a:t>Δείκτες Δραστηριότητας</a:t>
            </a:r>
            <a:endParaRPr lang="en-US" sz="2800"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dirty="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337220"/>
            <a:ext cx="8229600" cy="1800200"/>
          </a:xfrm>
        </p:spPr>
        <p:txBody>
          <a:bodyPr>
            <a:normAutofit fontScale="90000"/>
          </a:bodyPr>
          <a:lstStyle/>
          <a:p>
            <a:r>
              <a:rPr lang="el-GR" altLang="zh-CN" sz="3100" dirty="0" smtClean="0"/>
              <a:t/>
            </a:r>
            <a:br>
              <a:rPr lang="el-GR" altLang="zh-CN" sz="3100" dirty="0" smtClean="0"/>
            </a:br>
            <a:r>
              <a:rPr lang="el-GR" altLang="zh-CN" sz="3100" dirty="0" smtClean="0"/>
              <a:t>Δείκτες Δραστηριότητας</a:t>
            </a:r>
            <a:br>
              <a:rPr lang="el-GR" altLang="zh-CN" sz="3100" dirty="0" smtClean="0"/>
            </a:br>
            <a:r>
              <a:rPr lang="el-GR" altLang="zh-CN" sz="3100" dirty="0" smtClean="0"/>
              <a:t>Αριθμοδείκτης Ταχύτητας Κυκλοφορίας Ιδίων Κεφαλαίων</a:t>
            </a:r>
            <a:r>
              <a:rPr lang="en-GB" altLang="zh-CN" sz="3100" dirty="0" smtClean="0">
                <a:ea typeface="SimSun" pitchFamily="2" charset="-122"/>
              </a:rPr>
              <a:t> </a:t>
            </a:r>
            <a:r>
              <a:rPr lang="el-GR" altLang="zh-CN" sz="3100" dirty="0" smtClean="0"/>
              <a:t>εισηγμένων ξενοδοχειακών επιχειρήσεων (2004-2008)</a:t>
            </a:r>
            <a:r>
              <a:rPr lang="el-GR" altLang="zh-CN" dirty="0" smtClean="0"/>
              <a:t/>
            </a:r>
            <a:br>
              <a:rPr lang="el-GR" altLang="zh-CN" dirty="0" smtClean="0"/>
            </a:b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graphicFrame>
        <p:nvGraphicFramePr>
          <p:cNvPr id="1028" name="Object 10"/>
          <p:cNvGraphicFramePr>
            <a:graphicFrameLocks noChangeAspect="1"/>
          </p:cNvGraphicFramePr>
          <p:nvPr>
            <p:ph idx="1"/>
          </p:nvPr>
        </p:nvGraphicFramePr>
        <p:xfrm>
          <a:off x="1489869" y="2689225"/>
          <a:ext cx="5886450" cy="2295525"/>
        </p:xfrm>
        <a:graphic>
          <a:graphicData uri="http://schemas.openxmlformats.org/presentationml/2006/ole">
            <p:oleObj spid="_x0000_s1028" name="Γράφημα" r:id="rId3" imgW="5886450" imgH="2295525" progId="Excel.Sheet.8">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t>Δείκτες Δραστηριότητας</a:t>
            </a:r>
            <a:endParaRPr lang="en-US" dirty="0"/>
          </a:p>
        </p:txBody>
      </p:sp>
      <p:sp>
        <p:nvSpPr>
          <p:cNvPr id="3" name="2 - Θέση περιεχομένου"/>
          <p:cNvSpPr>
            <a:spLocks noGrp="1"/>
          </p:cNvSpPr>
          <p:nvPr>
            <p:ph idx="1"/>
          </p:nvPr>
        </p:nvSpPr>
        <p:spPr>
          <a:xfrm>
            <a:off x="457200" y="1333500"/>
            <a:ext cx="8229600" cy="4692352"/>
          </a:xfrm>
        </p:spPr>
        <p:txBody>
          <a:bodyPr>
            <a:normAutofit lnSpcReduction="10000"/>
          </a:bodyPr>
          <a:lstStyle/>
          <a:p>
            <a:pPr marL="0" indent="0">
              <a:lnSpc>
                <a:spcPct val="90000"/>
              </a:lnSpc>
              <a:buNone/>
            </a:pPr>
            <a:r>
              <a:rPr lang="el-GR" altLang="zh-CN" sz="2800" b="1" dirty="0" smtClean="0"/>
              <a:t>Αριθμοδείκτης Ταχύτητας Κυκλοφορίας Παγίων</a:t>
            </a:r>
            <a:r>
              <a:rPr lang="en-GB" altLang="zh-CN" sz="2800" dirty="0" smtClean="0">
                <a:ea typeface="SimSun" pitchFamily="2" charset="-122"/>
              </a:rPr>
              <a:t> </a:t>
            </a:r>
            <a:r>
              <a:rPr lang="el-GR" altLang="zh-CN" sz="2800" b="1" dirty="0" smtClean="0"/>
              <a:t>εισηγμένων ξενοδοχειακών επιχειρήσεων (2004-2008)</a:t>
            </a:r>
          </a:p>
          <a:p>
            <a:pPr marL="990600" lvl="1" indent="-533400" algn="just">
              <a:lnSpc>
                <a:spcPct val="80000"/>
              </a:lnSpc>
              <a:buFont typeface="Arial" pitchFamily="34" charset="0"/>
              <a:buChar char="•"/>
            </a:pPr>
            <a:r>
              <a:rPr lang="el-GR" altLang="zh-CN" sz="2400" dirty="0" smtClean="0"/>
              <a:t>Ο βαθμός αξιοποίησης πάγιων περιουσιακών στοιχείων αποτελεί ουσιαστική πηγή πληροφοριών ειδικά για τις ξενοδοχειακές επιχειρήσεις που είναι επιχειρήσεις εντάσεως παγίων στοιχείων. </a:t>
            </a:r>
          </a:p>
          <a:p>
            <a:pPr marL="990600" lvl="1" indent="-533400">
              <a:lnSpc>
                <a:spcPct val="80000"/>
              </a:lnSpc>
            </a:pPr>
            <a:endParaRPr lang="el-GR" altLang="zh-CN" sz="2400" dirty="0" smtClean="0"/>
          </a:p>
          <a:p>
            <a:pPr marL="990600" lvl="1" indent="-533400" algn="just">
              <a:lnSpc>
                <a:spcPct val="80000"/>
              </a:lnSpc>
              <a:buFont typeface="Arial" pitchFamily="34" charset="0"/>
              <a:buChar char="•"/>
            </a:pPr>
            <a:r>
              <a:rPr lang="el-GR" altLang="zh-CN" sz="2400" dirty="0" smtClean="0"/>
              <a:t>Όταν ο δείκτης είναι μεγάλος σημαίνει εντατική χρησιμοποίηση παγίων σε σχέση με τις πωλήσεις  ενώ όταν ο δείκτης είναι μικρός υποδηλώνει μείωση του βαθμού χρησιμοποιήσεως των παγίων ή υπερεπένδυση στα πάγια. </a:t>
            </a:r>
          </a:p>
          <a:p>
            <a:pPr marL="0" indent="0">
              <a:lnSpc>
                <a:spcPct val="90000"/>
              </a:lnSpc>
              <a:buNone/>
            </a:pPr>
            <a:r>
              <a:rPr lang="en-GB" altLang="zh-CN" sz="2800" dirty="0" smtClean="0">
                <a:ea typeface="SimSun" pitchFamily="2" charset="-122"/>
              </a:rPr>
              <a:t> </a:t>
            </a:r>
            <a:endParaRPr lang="en-GB" sz="28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t>Δείκτες Δραστηριότητας</a:t>
            </a:r>
            <a:endParaRPr lang="en-US" dirty="0"/>
          </a:p>
        </p:txBody>
      </p:sp>
      <p:sp>
        <p:nvSpPr>
          <p:cNvPr id="3" name="2 - Θέση περιεχομένου"/>
          <p:cNvSpPr>
            <a:spLocks noGrp="1"/>
          </p:cNvSpPr>
          <p:nvPr>
            <p:ph idx="1"/>
          </p:nvPr>
        </p:nvSpPr>
        <p:spPr>
          <a:xfrm>
            <a:off x="457200" y="1333500"/>
            <a:ext cx="8229600" cy="4381500"/>
          </a:xfrm>
        </p:spPr>
        <p:txBody>
          <a:bodyPr>
            <a:normAutofit lnSpcReduction="10000"/>
          </a:bodyPr>
          <a:lstStyle/>
          <a:p>
            <a:pPr marL="0" indent="0">
              <a:lnSpc>
                <a:spcPct val="90000"/>
              </a:lnSpc>
              <a:buNone/>
            </a:pPr>
            <a:r>
              <a:rPr lang="el-GR" altLang="zh-CN" sz="2800" b="1" dirty="0" smtClean="0"/>
              <a:t>Αριθμοδείκτης Ταχύτητας Κυκλοφορίας Παγίων</a:t>
            </a:r>
            <a:r>
              <a:rPr lang="en-GB" altLang="zh-CN" sz="2800" dirty="0" smtClean="0">
                <a:ea typeface="SimSun" pitchFamily="2" charset="-122"/>
              </a:rPr>
              <a:t> </a:t>
            </a:r>
            <a:r>
              <a:rPr lang="el-GR" altLang="zh-CN" sz="2800" b="1" dirty="0" smtClean="0"/>
              <a:t>εισηγμένων ξενοδοχειακών επιχειρήσεων (2004-2008)</a:t>
            </a:r>
          </a:p>
          <a:p>
            <a:pPr marL="990600" lvl="1" indent="-533400" algn="just">
              <a:lnSpc>
                <a:spcPct val="80000"/>
              </a:lnSpc>
              <a:buFont typeface="Arial" pitchFamily="34" charset="0"/>
              <a:buChar char="•"/>
            </a:pPr>
            <a:r>
              <a:rPr lang="el-GR" altLang="zh-CN" sz="2400" dirty="0" smtClean="0"/>
              <a:t>Ο μεγαλύτερος μέσος δείκτης ταχύτητας κυκλοφορίας παγίων βρίσκεται στην εταιρία ΓΕΚΕ ΑΕ ,δείκτης 0,54 και ο χαμηλότερος στην εταιρία ΑΣΤΗΡ ΠΑΛΛΑΣ ΑΕ δείκτης 0,14 (Διάγραμμα. Ο μέσος δείκτης για την πενταετία όλων των εταιριών είναι 0,32.</a:t>
            </a:r>
          </a:p>
          <a:p>
            <a:pPr marL="990600" lvl="1" indent="-533400" algn="just">
              <a:lnSpc>
                <a:spcPct val="80000"/>
              </a:lnSpc>
              <a:buFont typeface="Arial" pitchFamily="34" charset="0"/>
              <a:buChar char="•"/>
            </a:pPr>
            <a:r>
              <a:rPr lang="el-GR" altLang="zh-CN" sz="2400" dirty="0" smtClean="0"/>
              <a:t>Σε όλες τις περιπτώσεις και για την πενταετία παρατηρείται ότι  πωλήσεις ή για κάθε μονάδα παγίου ενεργητικού  πραγματοποιήθηκαν περίπου μισή μονάδα πωλήσεις. Συμπεραίνεται ότι οι εν λόγο ξενοδοχειακές επιχειρήσεις πραγματοποιούν μικρές πωλήσεις για το μέγεθος τους .</a:t>
            </a:r>
            <a:r>
              <a:rPr lang="en-GB" altLang="zh-CN" sz="2400" dirty="0" smtClean="0">
                <a:ea typeface="SimSun" pitchFamily="2" charset="-122"/>
              </a:rPr>
              <a:t> </a:t>
            </a:r>
            <a:endParaRPr lang="el-GR" sz="2400" dirty="0" smtClean="0"/>
          </a:p>
          <a:p>
            <a:pPr marL="0" indent="0">
              <a:lnSpc>
                <a:spcPct val="90000"/>
              </a:lnSpc>
              <a:buNone/>
            </a:pPr>
            <a:endParaRPr lang="el-GR" altLang="zh-CN" sz="2800" b="1"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864"/>
            <a:ext cx="8229600" cy="1908555"/>
          </a:xfrm>
        </p:spPr>
        <p:txBody>
          <a:bodyPr>
            <a:normAutofit/>
          </a:bodyPr>
          <a:lstStyle/>
          <a:p>
            <a:r>
              <a:rPr lang="el-GR" altLang="zh-CN" sz="3200" dirty="0" smtClean="0"/>
              <a:t>Δείκτες Δραστηριότητας</a:t>
            </a:r>
            <a:r>
              <a:rPr lang="el-GR" altLang="zh-CN" sz="2800" dirty="0" smtClean="0"/>
              <a:t/>
            </a:r>
            <a:br>
              <a:rPr lang="el-GR" altLang="zh-CN" sz="2800" dirty="0" smtClean="0"/>
            </a:br>
            <a:r>
              <a:rPr lang="el-GR" altLang="zh-CN" sz="2800" dirty="0" smtClean="0"/>
              <a:t> Αριθμοδείκτης Ταχύτητας Κυκλοφορίας Παγίων</a:t>
            </a:r>
            <a:r>
              <a:rPr lang="en-GB" altLang="zh-CN" sz="2800" dirty="0" smtClean="0">
                <a:ea typeface="SimSun" pitchFamily="2" charset="-122"/>
              </a:rPr>
              <a:t> </a:t>
            </a:r>
            <a:r>
              <a:rPr lang="el-GR" altLang="zh-CN" sz="2800" dirty="0" smtClean="0"/>
              <a:t>εισηγμένων ξενοδοχειακών επιχειρήσεων (2004-2008)</a:t>
            </a:r>
            <a:r>
              <a:rPr lang="en-GB" altLang="zh-CN" sz="2800" dirty="0" smtClean="0">
                <a:ea typeface="SimSun" pitchFamily="2" charset="-122"/>
              </a:rPr>
              <a:t> </a:t>
            </a: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graphicFrame>
        <p:nvGraphicFramePr>
          <p:cNvPr id="2050" name="Object 11"/>
          <p:cNvGraphicFramePr>
            <a:graphicFrameLocks noChangeAspect="1"/>
          </p:cNvGraphicFramePr>
          <p:nvPr>
            <p:ph idx="1"/>
          </p:nvPr>
        </p:nvGraphicFramePr>
        <p:xfrm>
          <a:off x="1331640" y="1993405"/>
          <a:ext cx="6480720" cy="3384376"/>
        </p:xfrm>
        <a:graphic>
          <a:graphicData uri="http://schemas.openxmlformats.org/presentationml/2006/ole">
            <p:oleObj spid="_x0000_s2050" name="Γράφημα" r:id="rId3" imgW="5886450" imgH="2295525" progId="Excel.Sheet.8">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smtClean="0"/>
              <a:t>Αθανασοπούλου, Κ., </a:t>
            </a:r>
            <a:r>
              <a:rPr lang="el-GR" sz="1400" dirty="0" err="1" smtClean="0"/>
              <a:t>Γεωργοπούλου</a:t>
            </a:r>
            <a:r>
              <a:rPr lang="el-GR" sz="1400" dirty="0" smtClean="0"/>
              <a:t> Α., </a:t>
            </a:r>
            <a:r>
              <a:rPr lang="el-GR" sz="1400" dirty="0" err="1" smtClean="0"/>
              <a:t>Μπέλλα</a:t>
            </a:r>
            <a:r>
              <a:rPr lang="el-GR" sz="1400" dirty="0" smtClean="0"/>
              <a:t>, Α. (2008) Ανάλυση λογιστικών καταστάσεων. Τμήμα διοίκησης επιχειρήσεων, Πανεπιστήμιο Πατρών.</a:t>
            </a:r>
          </a:p>
          <a:p>
            <a:pPr>
              <a:buNone/>
            </a:pPr>
            <a:r>
              <a:rPr lang="el-GR" sz="1400" dirty="0" smtClean="0"/>
              <a:t>Βρανάς Ανδρέας (1991). Υποδείγματα πιθανότητας για την πρόγνωση της οικονομικής αποτυχίας Ελληνικών βιομηχανικών επιχειρήσεων. </a:t>
            </a:r>
            <a:r>
              <a:rPr lang="el-GR" sz="1400" i="1" dirty="0" smtClean="0"/>
              <a:t>«ΣΠΟΥΔΑΙ»</a:t>
            </a:r>
            <a:r>
              <a:rPr lang="el-GR" sz="1400" dirty="0" smtClean="0"/>
              <a:t>, Τόμος 41, Τεύχος 4ο, Πανεπιστήμιο Πειραιώς, σελ 431 </a:t>
            </a:r>
          </a:p>
          <a:p>
            <a:pPr>
              <a:buNone/>
            </a:pPr>
            <a:r>
              <a:rPr lang="el-GR" sz="1400" dirty="0" err="1" smtClean="0"/>
              <a:t>Κιόχος</a:t>
            </a:r>
            <a:r>
              <a:rPr lang="el-GR" sz="1400" dirty="0" smtClean="0"/>
              <a:t> Π, Παπανικολάου Γ., Θάνος Γ. (2002) Χρηματοοικονομική Διοίκηση και Πολιτική, Σύγχρονη Εκδοτική, Αθήνα</a:t>
            </a:r>
          </a:p>
          <a:p>
            <a:pPr>
              <a:buNone/>
            </a:pPr>
            <a:r>
              <a:rPr lang="el-GR" sz="1400" dirty="0" smtClean="0"/>
              <a:t>Λαζαρίδης, Γ., Παπαδόπουλος, Δ., (2002). </a:t>
            </a:r>
            <a:r>
              <a:rPr lang="el-GR" sz="1400" i="1" dirty="0" smtClean="0"/>
              <a:t>Χρηματοοικονομική Διοίκηση. Τεύχος Β.</a:t>
            </a:r>
            <a:r>
              <a:rPr lang="el-GR" sz="1400" dirty="0" smtClean="0"/>
              <a:t> Θεσσαλονίκη : εκδόσεις Λαζαρίδης- Παπαδόπουλος</a:t>
            </a:r>
            <a:endParaRPr lang="el-GR" altLang="zh-CN" sz="1400" dirty="0" smtClean="0"/>
          </a:p>
          <a:p>
            <a:pPr>
              <a:buNone/>
            </a:pPr>
            <a:r>
              <a:rPr lang="el-GR" sz="1400" dirty="0" smtClean="0"/>
              <a:t>Νιάρχος Ν. (2004). Χρηματοοικονομική Ανάλυση Λογιστικών Καταστάσεων , Εκδόσεις </a:t>
            </a:r>
            <a:r>
              <a:rPr lang="el-GR" sz="1400" dirty="0" err="1" smtClean="0"/>
              <a:t>Σταμούλης</a:t>
            </a:r>
            <a:r>
              <a:rPr lang="el-GR" sz="1400" dirty="0" smtClean="0"/>
              <a:t> , Αθήνα.</a:t>
            </a:r>
          </a:p>
          <a:p>
            <a:pPr>
              <a:buNone/>
            </a:pPr>
            <a:r>
              <a:rPr lang="el-GR" sz="1400" dirty="0" smtClean="0"/>
              <a:t>Νιάρχος, Ν., </a:t>
            </a:r>
            <a:r>
              <a:rPr lang="el-GR" sz="1400" dirty="0" err="1" smtClean="0"/>
              <a:t>Αλεξάκης</a:t>
            </a:r>
            <a:r>
              <a:rPr lang="el-GR" sz="1400" dirty="0" smtClean="0"/>
              <a:t>, Χ., </a:t>
            </a:r>
            <a:r>
              <a:rPr lang="el-GR" sz="1400" dirty="0" err="1" smtClean="0"/>
              <a:t>Ηρειώτης</a:t>
            </a:r>
            <a:r>
              <a:rPr lang="el-GR" sz="1400" dirty="0" smtClean="0"/>
              <a:t>, Ν. (2004), Ασκήσεις χρηματοοικονομικής λογιστικής και ανάλυσης λογιστικών καταστάσεων. Αθήνα: Κριτική.</a:t>
            </a: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smtClean="0"/>
              <a:t>Παπαδόπουλος, Δ.,(1986). </a:t>
            </a:r>
            <a:r>
              <a:rPr lang="el-GR" sz="1400" i="1" dirty="0" smtClean="0"/>
              <a:t>Ανάλυση Χρηματοοικονομικών Καταστάσεων της Επιχείρησης. Β Έκδοση. Τόμος Α΄</a:t>
            </a:r>
            <a:r>
              <a:rPr lang="en-US" sz="1400" i="1" dirty="0" smtClean="0"/>
              <a:t>&amp;B</a:t>
            </a:r>
            <a:r>
              <a:rPr lang="el-GR" sz="1400" i="1" dirty="0" smtClean="0"/>
              <a:t>΄.</a:t>
            </a:r>
            <a:r>
              <a:rPr lang="el-GR" sz="1400" dirty="0" smtClean="0"/>
              <a:t> Θεσσαλονίκη : εκδόσεις Παρατηρητής.</a:t>
            </a:r>
            <a:endParaRPr lang="en-US" sz="1400" dirty="0" smtClean="0"/>
          </a:p>
          <a:p>
            <a:pPr>
              <a:buNone/>
            </a:pPr>
            <a:r>
              <a:rPr lang="el-GR" sz="1400" dirty="0" smtClean="0"/>
              <a:t>Σωτηριάδης Μ. (2005).Οικονομικό </a:t>
            </a:r>
            <a:r>
              <a:rPr lang="en-US" sz="1400" dirty="0" smtClean="0"/>
              <a:t>Management </a:t>
            </a:r>
            <a:r>
              <a:rPr lang="el-GR" sz="1400" dirty="0" smtClean="0"/>
              <a:t>Ξενοδοχειακών Επιχειρήσεων. Εκδόσεις Προπομπός , Αθήνα. </a:t>
            </a:r>
            <a:r>
              <a:rPr lang="en-GB" sz="1400" dirty="0" smtClean="0"/>
              <a:t>Andrew, W. P., &amp; </a:t>
            </a:r>
            <a:r>
              <a:rPr lang="en-GB" sz="1400" dirty="0" err="1" smtClean="0"/>
              <a:t>Schmidgall</a:t>
            </a:r>
            <a:r>
              <a:rPr lang="en-GB" sz="1400" dirty="0" smtClean="0"/>
              <a:t>, R. S. (1993). </a:t>
            </a:r>
            <a:r>
              <a:rPr lang="en-GB" sz="1400" i="1" dirty="0" smtClean="0"/>
              <a:t>Financial management for the hospitality industry</a:t>
            </a:r>
            <a:r>
              <a:rPr lang="en-GB" sz="1400" dirty="0" smtClean="0"/>
              <a:t>. Lansing, MI: Educational Institute of  the American Hotel &amp; Lodging Association</a:t>
            </a:r>
            <a:endParaRPr lang="el-GR" altLang="zh-CN" sz="1400" dirty="0" smtClean="0"/>
          </a:p>
          <a:p>
            <a:pPr>
              <a:buNone/>
            </a:pPr>
            <a:r>
              <a:rPr lang="en-US" sz="1400" dirty="0" smtClean="0"/>
              <a:t>Bragg, S. (2002), Business Ratios and Formulas a Comprehensive Guide. New Jersey</a:t>
            </a:r>
            <a:r>
              <a:rPr lang="en-GB" sz="1400" dirty="0" smtClean="0"/>
              <a:t>: </a:t>
            </a:r>
            <a:r>
              <a:rPr lang="en-US" sz="1400" dirty="0" smtClean="0"/>
              <a:t>John Wiley &amp; Sons.</a:t>
            </a:r>
            <a:endParaRPr lang="el-GR" sz="1400" dirty="0" smtClean="0"/>
          </a:p>
          <a:p>
            <a:pPr>
              <a:buNone/>
            </a:pPr>
            <a:r>
              <a:rPr lang="en-US" sz="1400" dirty="0" smtClean="0"/>
              <a:t>Chew, D. H.,(1997). </a:t>
            </a:r>
            <a:r>
              <a:rPr lang="en-US" sz="1400" i="1" dirty="0" smtClean="0"/>
              <a:t>Studies in International Corporate Finance and Governance Systems</a:t>
            </a:r>
            <a:r>
              <a:rPr lang="en-US" sz="1400" dirty="0" smtClean="0"/>
              <a:t>. New York, Oxford : Oxford University Press </a:t>
            </a:r>
            <a:endParaRPr lang="el-GR" sz="1400" dirty="0" smtClean="0"/>
          </a:p>
          <a:p>
            <a:pPr>
              <a:buNone/>
            </a:pPr>
            <a:r>
              <a:rPr lang="de-DE" sz="1400" dirty="0" err="1" smtClean="0"/>
              <a:t>Coltman</a:t>
            </a:r>
            <a:r>
              <a:rPr lang="de-DE" sz="1400" dirty="0" smtClean="0"/>
              <a:t>, M. M., &amp; </a:t>
            </a:r>
            <a:r>
              <a:rPr lang="de-DE" sz="1400" dirty="0" err="1" smtClean="0"/>
              <a:t>Jagels</a:t>
            </a:r>
            <a:r>
              <a:rPr lang="de-DE" sz="1400" dirty="0" smtClean="0"/>
              <a:t>, M. G. (2001). </a:t>
            </a:r>
            <a:r>
              <a:rPr lang="en-GB" sz="1400" i="1" dirty="0" smtClean="0"/>
              <a:t>Hospitality management accounting</a:t>
            </a:r>
            <a:r>
              <a:rPr lang="en-GB" sz="1400" dirty="0" smtClean="0"/>
              <a:t>, 7th ed. New York: Wiley </a:t>
            </a:r>
            <a:r>
              <a:rPr lang="en-US" sz="1400" dirty="0" smtClean="0"/>
              <a:t>Emmanuel, C.</a:t>
            </a:r>
            <a:r>
              <a:rPr lang="en-GB" sz="1400" dirty="0" smtClean="0"/>
              <a:t>, </a:t>
            </a:r>
            <a:r>
              <a:rPr lang="en-GB" sz="1400" dirty="0" err="1" smtClean="0"/>
              <a:t>Otley</a:t>
            </a:r>
            <a:r>
              <a:rPr lang="en-GB" sz="1400" dirty="0" smtClean="0"/>
              <a:t>, D., Merchant, K. (1990), Accounting for management control. London: </a:t>
            </a:r>
            <a:r>
              <a:rPr lang="en-US" sz="1400" dirty="0" smtClean="0"/>
              <a:t>Chapman &amp; Hall</a:t>
            </a:r>
            <a:endParaRPr lang="el-GR" sz="1400" dirty="0" smtClean="0"/>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n-US" sz="1400" dirty="0" err="1" smtClean="0"/>
              <a:t>Fridson</a:t>
            </a:r>
            <a:r>
              <a:rPr lang="en-US" sz="1400" dirty="0" smtClean="0"/>
              <a:t>, M., Alvarez, F. (2002), Financial Statement Analysis</a:t>
            </a:r>
            <a:r>
              <a:rPr lang="en-GB" sz="1400" dirty="0" smtClean="0"/>
              <a:t>: A Practitioner’</a:t>
            </a:r>
            <a:r>
              <a:rPr lang="en-US" sz="1400" dirty="0" smtClean="0"/>
              <a:t>s Guide. New Jersey</a:t>
            </a:r>
            <a:r>
              <a:rPr lang="en-GB" sz="1400" dirty="0" smtClean="0"/>
              <a:t>: </a:t>
            </a:r>
            <a:r>
              <a:rPr lang="en-US" sz="1400" dirty="0" smtClean="0"/>
              <a:t>John Wiley</a:t>
            </a:r>
            <a:r>
              <a:rPr lang="en-GB" sz="1400" dirty="0" smtClean="0"/>
              <a:t> &amp; </a:t>
            </a:r>
            <a:r>
              <a:rPr lang="en-US" sz="1400" dirty="0" smtClean="0"/>
              <a:t>Sons</a:t>
            </a:r>
            <a:endParaRPr lang="el-GR" sz="1400" dirty="0" smtClean="0"/>
          </a:p>
          <a:p>
            <a:pPr>
              <a:buNone/>
            </a:pPr>
            <a:r>
              <a:rPr lang="en-GB" sz="1400" dirty="0" err="1" smtClean="0"/>
              <a:t>Kisang</a:t>
            </a:r>
            <a:r>
              <a:rPr lang="en-GB" sz="1400" dirty="0" smtClean="0"/>
              <a:t> </a:t>
            </a:r>
            <a:r>
              <a:rPr lang="en-GB" sz="1400" dirty="0" err="1" smtClean="0"/>
              <a:t>Ryu</a:t>
            </a:r>
            <a:r>
              <a:rPr lang="en-GB" sz="1400" dirty="0" smtClean="0"/>
              <a:t>, Shawn Jang (2004). Performance Measurement Through Cash Flow Ratios and Traditional Ratios: A Comparison of Commercial and Casino Hotel Companies, </a:t>
            </a:r>
            <a:r>
              <a:rPr lang="en-GB" sz="1400" i="1" dirty="0" smtClean="0"/>
              <a:t>Journal of Hospitality Financial Management</a:t>
            </a:r>
            <a:r>
              <a:rPr lang="en-GB" sz="1400" dirty="0" smtClean="0"/>
              <a:t>.  Vol. 12 (1), pp.13-25. </a:t>
            </a:r>
            <a:endParaRPr lang="el-GR" sz="1400" dirty="0" smtClean="0"/>
          </a:p>
          <a:p>
            <a:pPr>
              <a:buNone/>
            </a:pPr>
            <a:r>
              <a:rPr lang="en-GB" sz="1400" dirty="0" smtClean="0"/>
              <a:t>Mills, J. R., &amp; Yamamura, J. H. (1998). The power of cash flow ratios. </a:t>
            </a:r>
            <a:r>
              <a:rPr lang="en-GB" sz="1400" i="1" dirty="0" smtClean="0"/>
              <a:t>Journal of Accountancy</a:t>
            </a:r>
            <a:r>
              <a:rPr lang="en-GB" sz="1400" dirty="0" smtClean="0"/>
              <a:t>,186 (4), pp.53-62.</a:t>
            </a:r>
            <a:endParaRPr lang="el-GR" sz="1400" dirty="0" smtClean="0"/>
          </a:p>
          <a:p>
            <a:pPr>
              <a:buNone/>
            </a:pPr>
            <a:r>
              <a:rPr lang="en-GB" sz="1400" dirty="0" err="1" smtClean="0"/>
              <a:t>Schmidgall</a:t>
            </a:r>
            <a:r>
              <a:rPr lang="en-GB" sz="1400" dirty="0" smtClean="0"/>
              <a:t>, R. </a:t>
            </a:r>
            <a:r>
              <a:rPr lang="de-DE" sz="1400" dirty="0" smtClean="0"/>
              <a:t>S., Geller, A. N., &amp; </a:t>
            </a:r>
            <a:r>
              <a:rPr lang="de-DE" sz="1400" dirty="0" err="1" smtClean="0"/>
              <a:t>Ilvento</a:t>
            </a:r>
            <a:r>
              <a:rPr lang="de-DE" sz="1400" dirty="0" smtClean="0"/>
              <a:t>, C. (1993). </a:t>
            </a:r>
            <a:r>
              <a:rPr lang="en-GB" sz="1400" dirty="0" smtClean="0"/>
              <a:t>Financial analysis using the statement of cash flows. </a:t>
            </a:r>
            <a:r>
              <a:rPr lang="en-GB" sz="1400" i="1" dirty="0" smtClean="0"/>
              <a:t>Cornell Hotel and Restaurant Administration Quarterly</a:t>
            </a:r>
            <a:r>
              <a:rPr lang="en-GB" sz="1400" dirty="0" smtClean="0"/>
              <a:t>, Vol. 34 (1), pp. </a:t>
            </a:r>
            <a:r>
              <a:rPr lang="en-GB" sz="1400" smtClean="0"/>
              <a:t>46-53</a:t>
            </a:r>
            <a:endParaRPr lang="el-GR" sz="1400" dirty="0">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err="1" smtClean="0">
                <a:solidFill>
                  <a:schemeClr val="bg1">
                    <a:lumMod val="50000"/>
                  </a:schemeClr>
                </a:solidFill>
              </a:rPr>
              <a:t>Διακομιχάλης</a:t>
            </a:r>
            <a:r>
              <a:rPr lang="el-GR" sz="2400" dirty="0" smtClean="0">
                <a:solidFill>
                  <a:schemeClr val="bg1">
                    <a:lumMod val="50000"/>
                  </a:schemeClr>
                </a:solidFill>
              </a:rPr>
              <a:t> Μ. (2015) Ανάλυση Χρηματοοικονομικών Καταστάσεων. ΤΕΙ Ηπείρου. Διαθέσιμο από:</a:t>
            </a:r>
          </a:p>
          <a:p>
            <a:pPr algn="just"/>
            <a:r>
              <a:rPr lang="en-US" sz="2400" dirty="0" smtClean="0">
                <a:solidFill>
                  <a:schemeClr val="bg1">
                    <a:lumMod val="50000"/>
                  </a:schemeClr>
                </a:solidFill>
                <a:hlinkClick r:id="rId5"/>
              </a:rPr>
              <a:t>http://oc-web.ioa.teiep.gr/OpenClass/courses/LOGO125/</a:t>
            </a:r>
            <a:endParaRPr lang="en-US"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Ο σκοπός της ενότητας αυτής είναι να μας εισάγει στους υπόλοιπους ορισμούς των δεικτών δραστηριότητας και του τρόπου που χρησιμοποιούνται.</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zh-CN" dirty="0" smtClean="0"/>
              <a:t>Δείκτες Δραστηριότητας</a:t>
            </a:r>
            <a:endParaRPr lang="el-GR" dirty="0"/>
          </a:p>
        </p:txBody>
      </p:sp>
      <p:sp>
        <p:nvSpPr>
          <p:cNvPr id="5" name="Θέση περιεχομένου 4"/>
          <p:cNvSpPr>
            <a:spLocks noGrp="1"/>
          </p:cNvSpPr>
          <p:nvPr>
            <p:ph idx="1"/>
          </p:nvPr>
        </p:nvSpPr>
        <p:spPr/>
        <p:txBody>
          <a:bodyPr>
            <a:noAutofit/>
          </a:bodyPr>
          <a:lstStyle/>
          <a:p>
            <a:pPr marL="0" indent="0">
              <a:lnSpc>
                <a:spcPct val="80000"/>
              </a:lnSpc>
              <a:buNone/>
            </a:pPr>
            <a:r>
              <a:rPr lang="el-GR" altLang="zh-CN" sz="2800" b="1" dirty="0" smtClean="0"/>
              <a:t>Αριθμοδείκτης Ταχύτητας Κυκλοφορίας Ενεργητικού </a:t>
            </a:r>
            <a:endParaRPr lang="en-GB" altLang="zh-CN" sz="2800" b="1" dirty="0" smtClean="0">
              <a:ea typeface="SimSun" pitchFamily="2" charset="-122"/>
            </a:endParaRPr>
          </a:p>
          <a:p>
            <a:pPr marL="0" indent="0">
              <a:lnSpc>
                <a:spcPct val="80000"/>
              </a:lnSpc>
              <a:buNone/>
            </a:pPr>
            <a:r>
              <a:rPr lang="el-GR" altLang="zh-CN" sz="2800" b="1" dirty="0" smtClean="0"/>
              <a:t>(</a:t>
            </a:r>
            <a:r>
              <a:rPr lang="en-US" altLang="zh-CN" sz="2800" b="1" dirty="0" smtClean="0">
                <a:ea typeface="SimSun" pitchFamily="2" charset="-122"/>
              </a:rPr>
              <a:t>asset utilization</a:t>
            </a:r>
            <a:r>
              <a:rPr lang="el-GR" altLang="zh-CN" sz="2800" b="1" dirty="0" smtClean="0"/>
              <a:t> </a:t>
            </a:r>
            <a:r>
              <a:rPr lang="en-GB" altLang="zh-CN" sz="2800" b="1" dirty="0" smtClean="0">
                <a:ea typeface="SimSun" pitchFamily="2" charset="-122"/>
              </a:rPr>
              <a:t>or asset turnover ratio</a:t>
            </a:r>
            <a:r>
              <a:rPr lang="el-GR" altLang="zh-CN" sz="2800" b="1" dirty="0" smtClean="0"/>
              <a:t>)</a:t>
            </a:r>
          </a:p>
          <a:p>
            <a:pPr marL="609600" indent="-609600" algn="just">
              <a:lnSpc>
                <a:spcPct val="80000"/>
              </a:lnSpc>
            </a:pPr>
            <a:r>
              <a:rPr lang="el-GR" altLang="zh-CN" sz="2800" dirty="0" smtClean="0"/>
              <a:t>Ο αριθμοδείκτης κυκλοφοριακής ταχύτητας συνολικού ενεργητικού εκτιμά το βαθμό χρησιμοποίησης των συνολικών περιουσιακών στοιχείων της επιχείρησης σε συνάρτηση με τις πραγματοποιούμενες πωλήσεις της περιόδου. </a:t>
            </a:r>
          </a:p>
          <a:p>
            <a:pPr marL="609600" indent="-609600">
              <a:lnSpc>
                <a:spcPct val="80000"/>
              </a:lnSpc>
            </a:pPr>
            <a:endParaRPr lang="el-GR" altLang="zh-CN" sz="2800" dirty="0" smtClean="0"/>
          </a:p>
          <a:p>
            <a:pPr marL="609600" indent="-609600">
              <a:lnSpc>
                <a:spcPct val="80000"/>
              </a:lnSpc>
              <a:buNone/>
            </a:pPr>
            <a:endParaRPr lang="el-GR" altLang="zh-CN" sz="2800" b="1" dirty="0" smtClean="0"/>
          </a:p>
          <a:p>
            <a:pPr marL="0" indent="0">
              <a:buNone/>
            </a:pPr>
            <a:endParaRPr lang="el-GR" sz="28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zh-CN" dirty="0" smtClean="0"/>
              <a:t>Δείκτες Δραστηριότητας</a:t>
            </a:r>
            <a:endParaRPr lang="el-GR" dirty="0"/>
          </a:p>
        </p:txBody>
      </p:sp>
      <p:sp>
        <p:nvSpPr>
          <p:cNvPr id="3" name="Θέση περιεχομένου 2"/>
          <p:cNvSpPr>
            <a:spLocks noGrp="1"/>
          </p:cNvSpPr>
          <p:nvPr>
            <p:ph idx="1"/>
          </p:nvPr>
        </p:nvSpPr>
        <p:spPr>
          <a:xfrm>
            <a:off x="457200" y="1333500"/>
            <a:ext cx="8229600" cy="4044280"/>
          </a:xfrm>
        </p:spPr>
        <p:txBody>
          <a:bodyPr>
            <a:normAutofit fontScale="62500" lnSpcReduction="20000"/>
          </a:bodyPr>
          <a:lstStyle/>
          <a:p>
            <a:pPr marL="0" indent="0">
              <a:lnSpc>
                <a:spcPct val="110000"/>
              </a:lnSpc>
              <a:buNone/>
            </a:pPr>
            <a:r>
              <a:rPr lang="el-GR" altLang="zh-CN" sz="3800" b="1" dirty="0" smtClean="0"/>
              <a:t>Αριθμοδείκτης Ταχύτητας Κυκλοφορίας Ενεργητικού </a:t>
            </a:r>
            <a:r>
              <a:rPr lang="en-GB" altLang="zh-CN" sz="3800" b="1" dirty="0" smtClean="0">
                <a:ea typeface="SimSun" pitchFamily="2" charset="-122"/>
              </a:rPr>
              <a:t> </a:t>
            </a:r>
            <a:r>
              <a:rPr lang="el-GR" altLang="zh-CN" sz="3800" b="1" dirty="0" smtClean="0"/>
              <a:t>(</a:t>
            </a:r>
            <a:r>
              <a:rPr lang="en-US" altLang="zh-CN" sz="3800" b="1" dirty="0" smtClean="0">
                <a:ea typeface="SimSun" pitchFamily="2" charset="-122"/>
              </a:rPr>
              <a:t>asset utilization</a:t>
            </a:r>
            <a:r>
              <a:rPr lang="el-GR" altLang="zh-CN" sz="3800" b="1" dirty="0" smtClean="0"/>
              <a:t> </a:t>
            </a:r>
            <a:r>
              <a:rPr lang="en-GB" altLang="zh-CN" sz="3800" b="1" dirty="0" smtClean="0">
                <a:ea typeface="SimSun" pitchFamily="2" charset="-122"/>
              </a:rPr>
              <a:t>or</a:t>
            </a:r>
            <a:r>
              <a:rPr lang="el-GR" altLang="zh-CN" sz="3800" b="1" dirty="0" smtClean="0">
                <a:ea typeface="SimSun" pitchFamily="2" charset="-122"/>
              </a:rPr>
              <a:t> </a:t>
            </a:r>
            <a:r>
              <a:rPr lang="en-GB" altLang="zh-CN" sz="3800" b="1" dirty="0" smtClean="0">
                <a:ea typeface="SimSun" pitchFamily="2" charset="-122"/>
              </a:rPr>
              <a:t>asset turnover ratio</a:t>
            </a:r>
            <a:r>
              <a:rPr lang="el-GR" altLang="zh-CN" sz="3800" b="1" dirty="0" smtClean="0"/>
              <a:t>)</a:t>
            </a:r>
            <a:endParaRPr lang="el-GR" altLang="zh-CN" sz="3800" dirty="0" smtClean="0"/>
          </a:p>
          <a:p>
            <a:pPr marL="320040" indent="-609600" algn="just">
              <a:lnSpc>
                <a:spcPct val="110000"/>
              </a:lnSpc>
            </a:pPr>
            <a:r>
              <a:rPr lang="el-GR" altLang="zh-CN" dirty="0" smtClean="0"/>
              <a:t>Ο δείκτης αυτός συνιστά ένα σημαντικό τρόπο μέτρησης της συνολικής αποτελεσματικότητας της επιχείρησης σε σχέση με τις πωλήσεις της. Είναι θετικό στοιχείο για την επιχείρηση να μπορεί να διαχειρίζεται το σύνολο των περιουσιακών της στοιχείων με τέτοιο τρόπο ώστε να επιτυγχάνει όσο το δυνατό υψηλότερες πωλήσεις. </a:t>
            </a:r>
          </a:p>
          <a:p>
            <a:pPr marL="0" indent="0" algn="just">
              <a:lnSpc>
                <a:spcPct val="110000"/>
              </a:lnSpc>
            </a:pPr>
            <a:r>
              <a:rPr lang="el-GR" altLang="zh-CN" dirty="0" smtClean="0"/>
              <a:t>       Όταν ο δείκτης μειώνεται από χρόνο σε χρόνο αυτό μπορεί να ερμηνευθεί ως μια συνεχής ελάττωση του βαθμού χρησιμοποιήσεως των στοιχείων του συνολικού ενεργητικού σε σχέση με τις πωλήσεις. Αυτή η κατάσταση μπορεί να χαρακτηριστεί και ως μια υπερεπένδυση κεφαλαίων στο σύνολο του ενεργητικού. </a:t>
            </a:r>
          </a:p>
          <a:p>
            <a:pPr marL="0" indent="0">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zh-CN" dirty="0" smtClean="0"/>
              <a:t>Δείκτες Δραστηριότητας</a:t>
            </a:r>
            <a:endParaRPr lang="el-GR" dirty="0"/>
          </a:p>
        </p:txBody>
      </p:sp>
      <p:sp>
        <p:nvSpPr>
          <p:cNvPr id="3" name="Θέση περιεχομένου 2"/>
          <p:cNvSpPr>
            <a:spLocks noGrp="1"/>
          </p:cNvSpPr>
          <p:nvPr>
            <p:ph idx="1"/>
          </p:nvPr>
        </p:nvSpPr>
        <p:spPr>
          <a:xfrm>
            <a:off x="457200" y="1333500"/>
            <a:ext cx="8229600" cy="4260304"/>
          </a:xfrm>
        </p:spPr>
        <p:txBody>
          <a:bodyPr>
            <a:normAutofit fontScale="77500" lnSpcReduction="20000"/>
          </a:bodyPr>
          <a:lstStyle/>
          <a:p>
            <a:pPr marL="0" indent="0">
              <a:lnSpc>
                <a:spcPct val="90000"/>
              </a:lnSpc>
              <a:buNone/>
            </a:pPr>
            <a:r>
              <a:rPr lang="el-GR" altLang="zh-CN" sz="2800" b="1" dirty="0" smtClean="0"/>
              <a:t>Αριθμοδείκτης Ταχύτητας Κυκλοφορίας Ενεργητικού </a:t>
            </a:r>
            <a:r>
              <a:rPr lang="en-GB" altLang="zh-CN" sz="2800" b="1" dirty="0" smtClean="0">
                <a:ea typeface="SimSun" pitchFamily="2" charset="-122"/>
              </a:rPr>
              <a:t> </a:t>
            </a:r>
            <a:r>
              <a:rPr lang="el-GR" altLang="zh-CN" sz="2800" b="1" dirty="0" smtClean="0"/>
              <a:t>(</a:t>
            </a:r>
            <a:r>
              <a:rPr lang="en-US" altLang="zh-CN" sz="2800" b="1" dirty="0" smtClean="0">
                <a:ea typeface="SimSun" pitchFamily="2" charset="-122"/>
              </a:rPr>
              <a:t>asset utilization</a:t>
            </a:r>
            <a:r>
              <a:rPr lang="el-GR" altLang="zh-CN" sz="2800" b="1" dirty="0" smtClean="0"/>
              <a:t> </a:t>
            </a:r>
            <a:r>
              <a:rPr lang="en-GB" altLang="zh-CN" sz="2800" b="1" dirty="0" smtClean="0">
                <a:ea typeface="SimSun" pitchFamily="2" charset="-122"/>
              </a:rPr>
              <a:t>or asset turnover ratio</a:t>
            </a:r>
            <a:r>
              <a:rPr lang="el-GR" altLang="zh-CN" sz="2800" b="1" dirty="0" smtClean="0"/>
              <a:t>)</a:t>
            </a:r>
          </a:p>
          <a:p>
            <a:pPr marL="0" indent="0" algn="just">
              <a:lnSpc>
                <a:spcPct val="110000"/>
              </a:lnSpc>
            </a:pPr>
            <a:r>
              <a:rPr lang="el-GR" altLang="zh-CN" sz="2600" dirty="0" smtClean="0"/>
              <a:t>   Ισούται με τις πωλήσεις προς το σύνολο του ενεργητικού και φανερώνει το βαθμό χρήσης του ενεργητικού της επιχείρησης. Στην ουσία απεικονίζει τα έσοδα που δημιουργεί το κάθε ένα ευρώ που έχει επενδυθεί στο ενεργητικό. </a:t>
            </a:r>
          </a:p>
          <a:p>
            <a:pPr marL="0" indent="0" algn="just">
              <a:lnSpc>
                <a:spcPct val="110000"/>
              </a:lnSpc>
            </a:pPr>
            <a:r>
              <a:rPr lang="el-GR" sz="2800" dirty="0" smtClean="0"/>
              <a:t>   Ο αριθμοδείκτης ταχύτητας κυκλοφορίας ενεργητικού εκτιμά τον βαθμό αξιοποιήσεως του ενεργητικού σε αντιδιαστολή με τις πραγματοποιούμενες πωλήσεις. Ουσιαστικά ο δείκτης αυτός μελετά το κατά πόσο υπάρχει ή όχι επένδυση των κεφαλαίων σε σχέση με τις πωλήσεις που πραγματοποιεί.</a:t>
            </a:r>
          </a:p>
          <a:p>
            <a:pPr marL="609600" indent="-609600" algn="ctr">
              <a:lnSpc>
                <a:spcPct val="80000"/>
              </a:lnSpc>
              <a:buNone/>
            </a:pPr>
            <a:r>
              <a:rPr lang="el-GR" sz="2800" u="sng" dirty="0" smtClean="0"/>
              <a:t>Καθαρές πωλήσεις </a:t>
            </a:r>
          </a:p>
          <a:p>
            <a:pPr marL="609600" indent="-609600" algn="ctr">
              <a:lnSpc>
                <a:spcPct val="80000"/>
              </a:lnSpc>
              <a:buNone/>
            </a:pPr>
            <a:r>
              <a:rPr lang="el-GR" sz="2800" dirty="0" smtClean="0"/>
              <a:t>Σύνολο ενεργητικού</a:t>
            </a:r>
          </a:p>
          <a:p>
            <a:pPr marL="0" indent="0">
              <a:lnSpc>
                <a:spcPct val="90000"/>
              </a:lnSpc>
              <a:buNone/>
            </a:pPr>
            <a:endParaRPr lang="el-GR" altLang="zh-CN" sz="2600" dirty="0" smtClean="0"/>
          </a:p>
          <a:p>
            <a:pPr marL="0" indent="0">
              <a:lnSpc>
                <a:spcPct val="90000"/>
              </a:lnSpc>
              <a:buNone/>
            </a:pPr>
            <a:endParaRPr lang="el-GR" altLang="zh-CN" sz="2600" dirty="0" smtClean="0"/>
          </a:p>
          <a:p>
            <a:pPr marL="609600" indent="-609600">
              <a:lnSpc>
                <a:spcPct val="80000"/>
              </a:lnSpc>
              <a:buNone/>
            </a:pPr>
            <a:endParaRPr lang="el-GR" altLang="zh-CN" sz="2800" b="1" dirty="0" smtClean="0"/>
          </a:p>
          <a:p>
            <a:pPr marL="609600" indent="-609600">
              <a:lnSpc>
                <a:spcPct val="80000"/>
              </a:lnSpc>
              <a:buNone/>
            </a:pPr>
            <a:endParaRPr lang="el-GR" altLang="zh-CN" sz="2800" b="1" dirty="0" smtClean="0"/>
          </a:p>
          <a:p>
            <a:pPr marL="0" indent="0">
              <a:buNone/>
            </a:pPr>
            <a:endParaRPr lang="el-GR" altLang="zh-CN" sz="2600" dirty="0" smtClean="0"/>
          </a:p>
          <a:p>
            <a:pPr marL="0" indent="0">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zh-CN" dirty="0" smtClean="0"/>
              <a:t>Δείκτες Δραστηριότητας</a:t>
            </a:r>
            <a:endParaRPr lang="el-GR" dirty="0"/>
          </a:p>
        </p:txBody>
      </p:sp>
      <p:sp>
        <p:nvSpPr>
          <p:cNvPr id="3" name="Θέση περιεχομένου 2"/>
          <p:cNvSpPr>
            <a:spLocks noGrp="1"/>
          </p:cNvSpPr>
          <p:nvPr>
            <p:ph idx="1"/>
          </p:nvPr>
        </p:nvSpPr>
        <p:spPr>
          <a:xfrm>
            <a:off x="457200" y="1333500"/>
            <a:ext cx="8229600" cy="3756248"/>
          </a:xfrm>
        </p:spPr>
        <p:txBody>
          <a:bodyPr>
            <a:normAutofit lnSpcReduction="10000"/>
          </a:bodyPr>
          <a:lstStyle/>
          <a:p>
            <a:pPr marL="0" indent="0">
              <a:lnSpc>
                <a:spcPct val="90000"/>
              </a:lnSpc>
              <a:buNone/>
            </a:pPr>
            <a:r>
              <a:rPr lang="el-GR" altLang="zh-CN" sz="2800" b="1" dirty="0" smtClean="0"/>
              <a:t>Αριθμοδείκτης Ταχύτητας Κυκλοφορίας Παγίων (</a:t>
            </a:r>
            <a:r>
              <a:rPr lang="en-US" altLang="zh-CN" sz="2800" b="1" dirty="0" smtClean="0">
                <a:ea typeface="SimSun" pitchFamily="2" charset="-122"/>
              </a:rPr>
              <a:t>fixed assets turnover</a:t>
            </a:r>
            <a:r>
              <a:rPr lang="el-GR" altLang="zh-CN" sz="2800" b="1" dirty="0" smtClean="0"/>
              <a:t>)</a:t>
            </a:r>
            <a:endParaRPr lang="el-GR" altLang="zh-CN" sz="3000" b="1" dirty="0" smtClean="0"/>
          </a:p>
          <a:p>
            <a:pPr marL="990600" lvl="1" indent="-533400" algn="just">
              <a:lnSpc>
                <a:spcPct val="80000"/>
              </a:lnSpc>
              <a:buFont typeface="Arial" pitchFamily="34" charset="0"/>
              <a:buChar char="•"/>
            </a:pPr>
            <a:r>
              <a:rPr lang="el-GR" altLang="zh-CN" sz="2400" dirty="0" smtClean="0"/>
              <a:t>Ο αριθμοδείκτης ταχύτητας κυκλοφορίας παγίων δείχνει την ένταση ή καλύτερα το βαθμό αξιοποίησης των πάγιων περιουσιακών στοιχείων στη δημιουργία πωλήσεων. </a:t>
            </a:r>
          </a:p>
          <a:p>
            <a:pPr marL="990600" lvl="1" indent="-533400">
              <a:lnSpc>
                <a:spcPct val="80000"/>
              </a:lnSpc>
              <a:buFont typeface="Arial" pitchFamily="34" charset="0"/>
              <a:buChar char="•"/>
            </a:pPr>
            <a:r>
              <a:rPr lang="el-GR" altLang="zh-CN" sz="2400" dirty="0" smtClean="0"/>
              <a:t>Ο εν λόγω δείκτης παρέχει ένδειξη για την αποτελεσματικότητα με την οποία το ξενοδοχείο επενδύει σε πάγια στοιχεία και προκύπτει από το λόγο των καθαρών πωλήσεων προς το καθαρό πάγιο ενεργητικό. </a:t>
            </a:r>
          </a:p>
          <a:p>
            <a:pPr marL="0" indent="0">
              <a:lnSpc>
                <a:spcPct val="110000"/>
              </a:lnSpc>
              <a:buNone/>
            </a:pPr>
            <a:endParaRPr lang="el-GR" altLang="zh-CN" sz="2800" dirty="0" smtClean="0"/>
          </a:p>
          <a:p>
            <a:pPr marL="0" indent="0">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1313</TotalTime>
  <Words>2061</Words>
  <Application>Microsoft Office PowerPoint</Application>
  <PresentationFormat>Προβολή στην οθόνη (16:10)</PresentationFormat>
  <Paragraphs>204</Paragraphs>
  <Slides>32</Slides>
  <Notes>24</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32</vt:i4>
      </vt:variant>
    </vt:vector>
  </HeadingPairs>
  <TitlesOfParts>
    <vt:vector size="34" baseType="lpstr">
      <vt:lpstr>Θέμα του Office</vt:lpstr>
      <vt:lpstr>Γράφημα</vt:lpstr>
      <vt:lpstr>Ανάλυση Χρηματοοικονομικών Καταστάσεων</vt:lpstr>
      <vt:lpstr>Διαφάνεια 2</vt:lpstr>
      <vt:lpstr>Άδειες Χρήσης</vt:lpstr>
      <vt:lpstr>Χρηματοδότηση</vt:lpstr>
      <vt:lpstr>Σκοποί  ενότητας</vt:lpstr>
      <vt:lpstr>Δείκτες Δραστηριότητας</vt:lpstr>
      <vt:lpstr>Δείκτες Δραστηριότητας</vt:lpstr>
      <vt:lpstr>Δείκτες Δραστηριότητας</vt:lpstr>
      <vt:lpstr>Δείκτες Δραστηριότητας</vt:lpstr>
      <vt:lpstr>Δείκτες Δραστηριότητας</vt:lpstr>
      <vt:lpstr>Δείκτες Δραστηριότητας</vt:lpstr>
      <vt:lpstr>Δείκτες Δραστηριότητας</vt:lpstr>
      <vt:lpstr>Δείκτες Δραστηριότητας</vt:lpstr>
      <vt:lpstr>Δείκτες Δραστηριότητας</vt:lpstr>
      <vt:lpstr>Δείκτες Δραστηριότητας</vt:lpstr>
      <vt:lpstr>Δείκτες Δραστηριότητας</vt:lpstr>
      <vt:lpstr>Δείκτες Δραστηριότητας</vt:lpstr>
      <vt:lpstr>Δείκτες Δραστηριότητας</vt:lpstr>
      <vt:lpstr>Δείκτες Δραστηριότητας</vt:lpstr>
      <vt:lpstr> Δείκτες Δραστηριότητας Αριθμοδείκτης Ταχύτητας Κυκλοφορίας Ιδίων Κεφαλαίων εισηγμένων ξενοδοχειακών επιχειρήσεων (2004-2008) </vt:lpstr>
      <vt:lpstr>Δείκτες Δραστηριότητας</vt:lpstr>
      <vt:lpstr>Δείκτες Δραστηριότητας</vt:lpstr>
      <vt:lpstr>Δείκτες Δραστηριότητας  Αριθμοδείκτης Ταχύτητας Κυκλοφορίας Παγίων εισηγμένων ξενοδοχειακών επιχειρήσεων (2004-2008) </vt:lpstr>
      <vt:lpstr>Βιβλιογραφία</vt:lpstr>
      <vt:lpstr>Βιβλιογραφία</vt:lpstr>
      <vt:lpstr>Βιβλιογραφία</vt:lpstr>
      <vt:lpstr>Σημείωμα Αναφοράς</vt:lpstr>
      <vt:lpstr>Σημείωμα Αδειοδότησης</vt:lpstr>
      <vt:lpstr>Διαφάνεια 29</vt:lpstr>
      <vt:lpstr>Διαφάνεια 30</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179</cp:revision>
  <dcterms:created xsi:type="dcterms:W3CDTF">2012-09-06T09:03:05Z</dcterms:created>
  <dcterms:modified xsi:type="dcterms:W3CDTF">2015-11-02T18:34:16Z</dcterms:modified>
</cp:coreProperties>
</file>