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7" r:id="rId9"/>
    <p:sldId id="288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290" r:id="rId28"/>
    <p:sldId id="291" r:id="rId29"/>
    <p:sldId id="292" r:id="rId30"/>
    <p:sldId id="293" r:id="rId31"/>
    <p:sldId id="294" r:id="rId32"/>
    <p:sldId id="295" r:id="rId33"/>
    <p:sldId id="280" r:id="rId34"/>
  </p:sldIdLst>
  <p:sldSz cx="9144000" cy="5715000" type="screen16x10"/>
  <p:notesSz cx="6858000" cy="9144000"/>
  <p:custDataLst>
    <p:tags r:id="rId3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1" autoAdjust="0"/>
    <p:restoredTop sz="86401" autoAdjust="0"/>
  </p:normalViewPr>
  <p:slideViewPr>
    <p:cSldViewPr>
      <p:cViewPr varScale="1">
        <p:scale>
          <a:sx n="92" d="100"/>
          <a:sy n="92" d="100"/>
        </p:scale>
        <p:origin x="1446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007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51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961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5066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91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smtClean="0">
                <a:solidFill>
                  <a:schemeClr val="bg1"/>
                </a:solidFill>
              </a:rPr>
              <a:t>Διοικητική των επιχειρήσεων – </a:t>
            </a:r>
            <a:r>
              <a:rPr lang="el-GR" sz="900" b="0" smtClean="0">
                <a:solidFill>
                  <a:schemeClr val="bg1"/>
                </a:solidFill>
              </a:rPr>
              <a:t>Τύποι και διαχέιριση </a:t>
            </a:r>
            <a:r>
              <a:rPr lang="el-GR" sz="900" b="0" baseline="0" smtClean="0">
                <a:solidFill>
                  <a:schemeClr val="bg1"/>
                </a:solidFill>
              </a:rPr>
              <a:t>αποφάσεων,</a:t>
            </a:r>
            <a:r>
              <a:rPr lang="el-GR" sz="900" smtClean="0">
                <a:solidFill>
                  <a:schemeClr val="bg1"/>
                </a:solidFill>
              </a:rPr>
              <a:t> τμήμα λογιστικής και χρηματοοικονομικής,</a:t>
            </a:r>
            <a:r>
              <a:rPr lang="el-GR" sz="900" baseline="0" smtClean="0">
                <a:solidFill>
                  <a:schemeClr val="bg1"/>
                </a:solidFill>
              </a:rPr>
              <a:t> </a:t>
            </a:r>
            <a:r>
              <a:rPr lang="el-GR" sz="900" smtClean="0">
                <a:solidFill>
                  <a:schemeClr val="bg1"/>
                </a:solidFill>
              </a:rPr>
              <a:t>ΤΕΙ ΗΠΕΙΡΟΥ </a:t>
            </a:r>
            <a:r>
              <a:rPr lang="el-GR" sz="900" b="1" smtClean="0">
                <a:solidFill>
                  <a:schemeClr val="bg1"/>
                </a:solidFill>
              </a:rPr>
              <a:t>- Ανοιχτά Ακαδημαϊκά Μαθήματα στο ΤΕΙ </a:t>
            </a:r>
            <a:r>
              <a:rPr lang="el-GR" sz="1000" b="1" smtClean="0">
                <a:solidFill>
                  <a:schemeClr val="bg1"/>
                </a:solidFill>
              </a:rPr>
              <a:t>Ηπείρου</a:t>
            </a:r>
            <a:endParaRPr lang="el-GR" sz="10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42" y="8326"/>
            <a:ext cx="263363" cy="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1/" TargetMode="Externa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</a:t>
            </a:r>
            <a:r>
              <a:rPr lang="el-GR" sz="2800"/>
              <a:t>6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n-US" sz="2800" smtClean="0"/>
              <a:t> </a:t>
            </a:r>
            <a:r>
              <a:rPr lang="el-GR" sz="2800" b="1" smtClean="0"/>
              <a:t>Τύποι και διαχέιριση αποφάσεων</a:t>
            </a:r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>Πώς ο manager λαµβάνει προγραµµατισµένες  αποφάσεις;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39634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/>
              <a:t>Πολιτική: προσφέρει τις κατευθυντήριες γραµµές για τον προσανατολισµό της σκέψης προς µια συγκεκριµένη κατεύθυνση</a:t>
            </a:r>
          </a:p>
          <a:p>
            <a:pPr marL="0" indent="268288" algn="just"/>
            <a:r>
              <a:rPr lang="el-GR" smtClean="0"/>
              <a:t> Διαδικασία:καθορίζει σειρά αλληλοσχετιζόµενων διαδοχικών σταδίων που µπορούν </a:t>
            </a:r>
            <a:r>
              <a:rPr lang="el-GR"/>
              <a:t>να ακολουθηθούν </a:t>
            </a:r>
            <a:r>
              <a:rPr lang="el-GR" smtClean="0"/>
              <a:t>ανταποκρινόµενων σε </a:t>
            </a:r>
            <a:r>
              <a:rPr lang="el-GR"/>
              <a:t>ένα καλά δοµηµένο πρόβληµα</a:t>
            </a:r>
          </a:p>
          <a:p>
            <a:pPr marL="0" indent="357188" algn="just"/>
            <a:r>
              <a:rPr lang="el-GR" smtClean="0"/>
              <a:t>Κανόνας</a:t>
            </a:r>
            <a:r>
              <a:rPr lang="el-GR"/>
              <a:t>: προβαίνει σε ρητή δήλωση που υπαγορεύει τι πρέπει ή δεν πρέπει να γίνει</a:t>
            </a:r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09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Τύποι </a:t>
            </a:r>
            <a:r>
              <a:rPr lang="el-GR"/>
              <a:t>διοικητικών αποφάσεων:</a:t>
            </a:r>
            <a:br>
              <a:rPr lang="el-GR"/>
            </a:br>
            <a:r>
              <a:rPr lang="el-GR"/>
              <a:t>Μη προγραµµατισµένες αποφάσεις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396345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/>
              <a:t>Αναπτύσσονται νέες λύσεις για ανταπόκριση στις ανάγκες µιας ειδικής κατάστασης που παρουσιάζει µη δοµηµένα προβλήµατα.</a:t>
            </a:r>
          </a:p>
          <a:p>
            <a:pPr algn="just"/>
            <a:r>
              <a:rPr lang="el-GR" smtClean="0"/>
              <a:t>Τα </a:t>
            </a:r>
            <a:r>
              <a:rPr lang="el-GR"/>
              <a:t>µη δοµηµένα προβλήµατα είναι αυτά που παρουσιάζουν ασάφειες και ελλείψεις πληροφόρησης.</a:t>
            </a:r>
          </a:p>
          <a:p>
            <a:pPr algn="just"/>
            <a:r>
              <a:rPr lang="el-GR" smtClean="0"/>
              <a:t>Αντιµετωπίζονται </a:t>
            </a:r>
            <a:r>
              <a:rPr lang="el-GR"/>
              <a:t>συχνά από τα υψηλά διευθυντικά στελέχη.</a:t>
            </a:r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68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>Σχήµα </a:t>
            </a:r>
            <a:r>
              <a:rPr lang="el-GR" smtClean="0"/>
              <a:t>1. </a:t>
            </a:r>
            <a:r>
              <a:rPr lang="el-GR"/>
              <a:t>Προγραµµατισµένες – Μη προγραµµατισµένες αποφάσεις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3963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/>
          </a:p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00" y="1489348"/>
            <a:ext cx="6600000" cy="2723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3688" y="443189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/>
              <a:t>Πηγή: </a:t>
            </a:r>
            <a:r>
              <a:rPr lang="en-US"/>
              <a:t>Robbins S., Decento D. </a:t>
            </a:r>
            <a:r>
              <a:rPr lang="el-GR"/>
              <a:t>και </a:t>
            </a:r>
            <a:r>
              <a:rPr lang="en-US"/>
              <a:t>Coulter M. 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03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Τύποι </a:t>
            </a:r>
            <a:r>
              <a:rPr lang="el-GR"/>
              <a:t>διοικητικών αποφάσεων:</a:t>
            </a:r>
            <a:br>
              <a:rPr lang="el-GR"/>
            </a:br>
            <a:r>
              <a:rPr lang="el-GR"/>
              <a:t>Αποφάσεις διαχείρισης κρίσης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3963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/>
              <a:t>Διαχείριση κρίσεων: η προετοιµασία της διοίκησης για κρίσεις, οι οποίες απειλούν τη λειτουργία του οργανισµού.</a:t>
            </a:r>
          </a:p>
          <a:p>
            <a:r>
              <a:rPr lang="el-GR" smtClean="0"/>
              <a:t>Κρίση</a:t>
            </a:r>
            <a:r>
              <a:rPr lang="el-GR"/>
              <a:t>: ένα απρόβλεπτο πρόβληµα </a:t>
            </a:r>
            <a:r>
              <a:rPr lang="el-GR" smtClean="0"/>
              <a:t>που µπορεί να</a:t>
            </a:r>
            <a:r>
              <a:rPr lang="el-GR"/>
              <a:t>	</a:t>
            </a:r>
            <a:r>
              <a:rPr lang="el-GR" smtClean="0"/>
              <a:t>οδηγήσει σε καταστροφή αν </a:t>
            </a:r>
            <a:r>
              <a:rPr lang="el-GR"/>
              <a:t>δεν </a:t>
            </a:r>
            <a:r>
              <a:rPr lang="el-GR" smtClean="0"/>
              <a:t>επιλυθεί γρήγορα </a:t>
            </a:r>
            <a:r>
              <a:rPr lang="el-GR"/>
              <a:t>και σωστά.</a:t>
            </a:r>
          </a:p>
          <a:p>
            <a:r>
              <a:rPr lang="el-GR" smtClean="0"/>
              <a:t>Η </a:t>
            </a:r>
            <a:r>
              <a:rPr lang="el-GR"/>
              <a:t>πρόβλεψη και η προετοιµασία αποτελούν τις δύο πτυχές της διαχείρισης µιας κρίσης.</a:t>
            </a:r>
          </a:p>
          <a:p>
            <a:pPr marL="0" indent="0">
              <a:buNone/>
            </a:pPr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54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Συνθήκες </a:t>
            </a:r>
            <a:r>
              <a:rPr lang="el-GR"/>
              <a:t>απόφασης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69268"/>
            <a:ext cx="8199783" cy="483196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l-GR"/>
              <a:t>Περιβάλλοντα βεβαιότητας: προσφέρουν πλήρη πληροφόρηση για τις πιθανές εναλλακτικές λύσεις δράσης και τις συνέπειές τους.</a:t>
            </a:r>
          </a:p>
          <a:p>
            <a:pPr algn="just"/>
            <a:r>
              <a:rPr lang="el-GR" smtClean="0"/>
              <a:t> </a:t>
            </a:r>
            <a:r>
              <a:rPr lang="el-GR"/>
              <a:t>Περιβάλλοντα κινδύνου: στερούνται πλήρους πληροφόρησης για τις πιθανές εναλλακτικές λύσεις δράσεις και τις συνέπειές τους, αλλά προσφέρουν κάποιες εκτιµήσεις των πιθανών εκβάσεων των εναλλακτικών λύσεων δράσης.</a:t>
            </a:r>
          </a:p>
          <a:p>
            <a:pPr algn="just"/>
            <a:r>
              <a:rPr lang="el-GR" smtClean="0"/>
              <a:t>Περιβάλλοντα </a:t>
            </a:r>
            <a:r>
              <a:rPr lang="el-GR"/>
              <a:t>αβεβαιότητας: η πληροφόρηση είναι τόσο ανεπαρκής που δεν µπορούν να προσδιοριστούν οι πιθανές εκβάσεις των γνωστών εναλλακτικών λύσεων δράσης.</a:t>
            </a:r>
          </a:p>
          <a:p>
            <a:pPr marL="0" indent="0" algn="just">
              <a:buNone/>
            </a:pPr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36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mtClean="0"/>
              <a:t>Σχήµα 2. </a:t>
            </a:r>
            <a:r>
              <a:rPr lang="el-GR"/>
              <a:t>Τρία περιβάλλοντα λήψης διοικητικών  αποφάσεων και επίλυσης προβληµάτων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381" y="1966081"/>
            <a:ext cx="7876190" cy="34960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1840" y="5345668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48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 </a:t>
            </a:r>
            <a:r>
              <a:rPr lang="el-GR"/>
              <a:t>ΔΙΑΔΙΚΑΣΙΑ ΛΗΨΗΣ ΑΠΟΦΑΣΕΩΝ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mtClean="0"/>
              <a:t>Βασικά βήµατα της διαδικασίας λήψης </a:t>
            </a:r>
            <a:r>
              <a:rPr lang="el-GR"/>
              <a:t>αποφάσεων:</a:t>
            </a:r>
          </a:p>
          <a:p>
            <a:r>
              <a:rPr lang="el-GR" smtClean="0"/>
              <a:t>Αναγνώρισε </a:t>
            </a:r>
            <a:r>
              <a:rPr lang="el-GR"/>
              <a:t>και προσδιόρισε το πρόβληµα</a:t>
            </a:r>
          </a:p>
          <a:p>
            <a:r>
              <a:rPr lang="el-GR" smtClean="0"/>
              <a:t>Βρες </a:t>
            </a:r>
            <a:r>
              <a:rPr lang="el-GR"/>
              <a:t>και εκτίµησε τις πιθανές λύσεις</a:t>
            </a:r>
          </a:p>
          <a:p>
            <a:pPr algn="just"/>
            <a:r>
              <a:rPr lang="el-GR" smtClean="0"/>
              <a:t>Επίλεξε την προτιµώµενη πορεία δράσης και διενέργησε </a:t>
            </a:r>
            <a:r>
              <a:rPr lang="el-GR"/>
              <a:t>το «διπλό έλεγχο ηθικής»</a:t>
            </a:r>
          </a:p>
          <a:p>
            <a:r>
              <a:rPr lang="el-GR" smtClean="0"/>
              <a:t>Εφάρµοσε </a:t>
            </a:r>
            <a:r>
              <a:rPr lang="el-GR"/>
              <a:t>την απόφαση</a:t>
            </a:r>
          </a:p>
          <a:p>
            <a:r>
              <a:rPr lang="el-GR" smtClean="0"/>
              <a:t>Αποτίµησε </a:t>
            </a:r>
            <a:r>
              <a:rPr lang="el-GR"/>
              <a:t>τα αποτελέσµατα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0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Σχήµα  </a:t>
            </a:r>
            <a:r>
              <a:rPr lang="el-GR"/>
              <a:t>7.  Τα  βήµατα  της  λήψης  διοικητικών  αποφάσεων και της επίλυσης προβληµάτων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0"/>
          </a:xfrm>
        </p:spPr>
        <p:txBody>
          <a:bodyPr>
            <a:normAutofit/>
          </a:bodyPr>
          <a:lstStyle/>
          <a:p>
            <a:endParaRPr lang="el-GR" smtClean="0"/>
          </a:p>
          <a:p>
            <a:endParaRPr lang="el-GR"/>
          </a:p>
          <a:p>
            <a:endParaRPr lang="el-GR" smtClean="0"/>
          </a:p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065411"/>
            <a:ext cx="6048672" cy="3236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1322" y="5231898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3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>Βήµα 1: Αναγνώρισε και προσδιόρισε το πρόβληµα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0"/>
          </a:xfrm>
        </p:spPr>
        <p:txBody>
          <a:bodyPr>
            <a:normAutofit fontScale="77500" lnSpcReduction="20000"/>
          </a:bodyPr>
          <a:lstStyle/>
          <a:p>
            <a:endParaRPr lang="el-GR" smtClean="0"/>
          </a:p>
          <a:p>
            <a:r>
              <a:rPr lang="el-GR" smtClean="0"/>
              <a:t>Εστιάζεται στη συλλογή και επεξεργασία </a:t>
            </a:r>
            <a:r>
              <a:rPr lang="el-GR"/>
              <a:t>πληροφοριών και στην προσεκτική µελέτη</a:t>
            </a:r>
            <a:r>
              <a:rPr lang="el-GR" smtClean="0"/>
              <a:t>. </a:t>
            </a:r>
            <a:endParaRPr lang="el-GR"/>
          </a:p>
          <a:p>
            <a:r>
              <a:rPr lang="el-GR" smtClean="0"/>
              <a:t>Πρέπει να συγκεκριµενοποιούνται οι</a:t>
            </a:r>
            <a:r>
              <a:rPr lang="el-GR"/>
              <a:t>	στόχοι της απόφασης.</a:t>
            </a:r>
          </a:p>
          <a:p>
            <a:pPr marL="0" indent="0">
              <a:buNone/>
            </a:pPr>
            <a:r>
              <a:rPr lang="el-GR" smtClean="0"/>
              <a:t>Κοινά λάθη στον προσδιορισµό των </a:t>
            </a:r>
            <a:r>
              <a:rPr lang="el-GR"/>
              <a:t>προβληµάτων:</a:t>
            </a:r>
          </a:p>
          <a:p>
            <a:pPr algn="just"/>
            <a:r>
              <a:rPr lang="el-GR" smtClean="0"/>
              <a:t>Πολύ ευρύς ή πολύ στενός προσδιορισµός του προβλήµατος</a:t>
            </a:r>
            <a:r>
              <a:rPr lang="el-GR"/>
              <a:t>.</a:t>
            </a:r>
          </a:p>
          <a:p>
            <a:r>
              <a:rPr lang="el-GR" smtClean="0"/>
              <a:t>Εστίαση </a:t>
            </a:r>
            <a:r>
              <a:rPr lang="el-GR"/>
              <a:t>στα συµπτώµατα και όχι στις αιτίες.</a:t>
            </a:r>
          </a:p>
          <a:p>
            <a:r>
              <a:rPr lang="el-GR" smtClean="0"/>
              <a:t>Επιλογή </a:t>
            </a:r>
            <a:r>
              <a:rPr lang="el-GR"/>
              <a:t>του λάθος προβλήµατος.</a:t>
            </a:r>
          </a:p>
          <a:p>
            <a:endParaRPr lang="el-GR"/>
          </a:p>
          <a:p>
            <a:endParaRPr lang="el-GR" smtClean="0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63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>Βήµα 2: Βρες και εκτίµησε τις πιθανές λύσεις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615938"/>
          </a:xfrm>
        </p:spPr>
        <p:txBody>
          <a:bodyPr>
            <a:normAutofit fontScale="55000" lnSpcReduction="20000"/>
          </a:bodyPr>
          <a:lstStyle/>
          <a:p>
            <a:endParaRPr lang="el-GR" smtClean="0"/>
          </a:p>
          <a:p>
            <a:pPr marL="0" indent="0" algn="just">
              <a:buNone/>
            </a:pPr>
            <a:r>
              <a:rPr lang="el-GR" sz="4500" smtClean="0"/>
              <a:t>Διατυπώνονται </a:t>
            </a:r>
            <a:r>
              <a:rPr lang="el-GR" sz="4500"/>
              <a:t>οι πιθανές λύσεις, συλλέγονται πληροφορίες, αναλύονται τα δεδοµένα, ταυτοποιούνται τα πλεονεκτήµατα και τα µειονεκτήµατα των εναλλακτικών λύσεων.</a:t>
            </a:r>
          </a:p>
          <a:p>
            <a:pPr marL="0" indent="0" algn="just">
              <a:buNone/>
            </a:pPr>
            <a:r>
              <a:rPr lang="el-GR" sz="4500" smtClean="0"/>
              <a:t>Κριτήρια </a:t>
            </a:r>
            <a:r>
              <a:rPr lang="el-GR" sz="4500"/>
              <a:t>για την αξιολόγηση των εναλλακτικών λύσεων:</a:t>
            </a:r>
          </a:p>
          <a:p>
            <a:pPr algn="just"/>
            <a:r>
              <a:rPr lang="el-GR" sz="4500" smtClean="0"/>
              <a:t>Οφέλη, Κόστη, Χρονικό πλαίσιο, αποδοχή, Ηθική </a:t>
            </a:r>
            <a:r>
              <a:rPr lang="el-GR" sz="4500"/>
              <a:t>ορθότητα</a:t>
            </a:r>
          </a:p>
          <a:p>
            <a:pPr marL="0" indent="0" algn="just">
              <a:buNone/>
            </a:pPr>
            <a:r>
              <a:rPr lang="el-GR" sz="4500" smtClean="0"/>
              <a:t>Κοινά </a:t>
            </a:r>
            <a:r>
              <a:rPr lang="el-GR" sz="4500"/>
              <a:t>λάθη:</a:t>
            </a:r>
          </a:p>
          <a:p>
            <a:pPr algn="just"/>
            <a:r>
              <a:rPr lang="el-GR" sz="4500" smtClean="0"/>
              <a:t>Επιλογή </a:t>
            </a:r>
            <a:r>
              <a:rPr lang="el-GR" sz="4500"/>
              <a:t>µιας συγκεκριµένης λύσης πολύ γρήγορα</a:t>
            </a:r>
          </a:p>
          <a:p>
            <a:pPr algn="just"/>
            <a:r>
              <a:rPr lang="el-GR" sz="4500" smtClean="0"/>
              <a:t>Επιλογή µιας βολικής εναλλακτικής</a:t>
            </a:r>
            <a:r>
              <a:rPr lang="el-GR" sz="4500"/>
              <a:t>	λύσης	</a:t>
            </a:r>
            <a:r>
              <a:rPr lang="el-GR" sz="4500" smtClean="0"/>
              <a:t>που µπορεί να</a:t>
            </a:r>
            <a:r>
              <a:rPr lang="el-GR" sz="4500"/>
              <a:t>	</a:t>
            </a:r>
            <a:r>
              <a:rPr lang="el-GR" sz="4500" smtClean="0"/>
              <a:t>έχει ζηµιογόνες</a:t>
            </a:r>
            <a:r>
              <a:rPr lang="el-GR" sz="4500"/>
              <a:t>	</a:t>
            </a:r>
            <a:r>
              <a:rPr lang="el-GR" sz="4500" smtClean="0"/>
              <a:t>παρενέργειες ή</a:t>
            </a:r>
            <a:r>
              <a:rPr lang="el-GR" sz="4500"/>
              <a:t>	</a:t>
            </a:r>
            <a:r>
              <a:rPr lang="el-GR" sz="4500" smtClean="0"/>
              <a:t>να µην </a:t>
            </a:r>
            <a:r>
              <a:rPr lang="el-GR" sz="4500"/>
              <a:t>είναι τόσο καλή όσο άλλες εναλλακτικές λύσεις.</a:t>
            </a:r>
          </a:p>
          <a:p>
            <a:endParaRPr lang="el-GR" sz="3800"/>
          </a:p>
          <a:p>
            <a:endParaRPr lang="el-GR" smtClean="0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8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Διοικητική των επιχειρήσεων</a:t>
            </a:r>
            <a:endParaRPr lang="el-GR" b="1"/>
          </a:p>
          <a:p>
            <a:pPr algn="l"/>
            <a:r>
              <a:rPr lang="el-GR" sz="2800" b="1" smtClean="0"/>
              <a:t>Ενότητα </a:t>
            </a:r>
            <a:r>
              <a:rPr lang="el-GR" sz="2800" b="1"/>
              <a:t>6</a:t>
            </a:r>
            <a:r>
              <a:rPr lang="el-GR" sz="2800" b="1" smtClean="0"/>
              <a:t>:</a:t>
            </a:r>
            <a:r>
              <a:rPr lang="en-US" sz="2800" smtClean="0"/>
              <a:t> </a:t>
            </a:r>
            <a:r>
              <a:rPr lang="el-GR" sz="2800"/>
              <a:t>Τύποι και διαχέιριση αποφάσεων</a:t>
            </a:r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pPr algn="just"/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z="4000" smtClean="0"/>
              <a:t>Βήµα </a:t>
            </a:r>
            <a:r>
              <a:rPr lang="el-GR" sz="4000"/>
              <a:t>3:Επίλεξε την </a:t>
            </a:r>
            <a:r>
              <a:rPr lang="el-GR" sz="4000" smtClean="0"/>
              <a:t>προτιµώµενη πορεία</a:t>
            </a:r>
            <a:r>
              <a:rPr lang="el-GR" sz="4000"/>
              <a:t/>
            </a:r>
            <a:br>
              <a:rPr lang="el-GR" sz="4000"/>
            </a:br>
            <a:r>
              <a:rPr lang="el-GR" sz="4000"/>
              <a:t>δράσης</a:t>
            </a:r>
            <a:br>
              <a:rPr lang="el-GR" sz="400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61593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el-GR"/>
          </a:p>
          <a:p>
            <a:pPr marL="0" indent="0" algn="just">
              <a:buNone/>
            </a:pPr>
            <a:r>
              <a:rPr lang="el-GR" sz="4500" smtClean="0"/>
              <a:t>Ο λήπτης της απόφασης σκέφτεται ορθολογικά όταν</a:t>
            </a:r>
            <a:r>
              <a:rPr lang="el-GR" sz="4500"/>
              <a:t>:</a:t>
            </a:r>
          </a:p>
          <a:p>
            <a:pPr algn="just"/>
            <a:r>
              <a:rPr lang="el-GR" sz="4500" smtClean="0"/>
              <a:t>προβαίνει</a:t>
            </a:r>
            <a:r>
              <a:rPr lang="el-GR" sz="4500"/>
              <a:t>	</a:t>
            </a:r>
            <a:r>
              <a:rPr lang="el-GR" sz="4500" smtClean="0"/>
              <a:t> σε λογικές και συνεπείς</a:t>
            </a:r>
            <a:r>
              <a:rPr lang="el-GR" sz="4500"/>
              <a:t>	επιλογές για να µεγιστοποιήσουν την </a:t>
            </a:r>
            <a:r>
              <a:rPr lang="el-GR" sz="4500" smtClean="0"/>
              <a:t>αξία.</a:t>
            </a:r>
            <a:endParaRPr lang="el-GR" sz="4500"/>
          </a:p>
          <a:p>
            <a:pPr algn="just"/>
            <a:r>
              <a:rPr lang="el-GR" sz="4500" smtClean="0"/>
              <a:t>έχει </a:t>
            </a:r>
            <a:r>
              <a:rPr lang="el-GR" sz="4500"/>
              <a:t>έναν σαφή και συγκεκριµένο στόχο </a:t>
            </a:r>
            <a:endParaRPr lang="el-GR" sz="4500" smtClean="0"/>
          </a:p>
          <a:p>
            <a:pPr algn="just"/>
            <a:r>
              <a:rPr lang="el-GR" sz="4500" smtClean="0"/>
              <a:t>Γνωρίζει όλες τις πιθανές εναλλακτικές </a:t>
            </a:r>
            <a:r>
              <a:rPr lang="el-GR" sz="4500"/>
              <a:t>επιλογές και συνέπειες</a:t>
            </a:r>
          </a:p>
          <a:p>
            <a:pPr marL="0" indent="0" algn="just">
              <a:buNone/>
            </a:pPr>
            <a:r>
              <a:rPr lang="el-GR" sz="4500" smtClean="0"/>
              <a:t>Κοινά </a:t>
            </a:r>
            <a:r>
              <a:rPr lang="el-GR" sz="4500"/>
              <a:t>λάθη:</a:t>
            </a:r>
          </a:p>
          <a:p>
            <a:pPr algn="just"/>
            <a:r>
              <a:rPr lang="el-GR" sz="4500" smtClean="0"/>
              <a:t>Περιορισµένη </a:t>
            </a:r>
            <a:r>
              <a:rPr lang="el-GR" sz="4500"/>
              <a:t>γνώση</a:t>
            </a:r>
          </a:p>
          <a:p>
            <a:pPr algn="just"/>
            <a:r>
              <a:rPr lang="el-GR" sz="4500" smtClean="0"/>
              <a:t>Περιορισµένος </a:t>
            </a:r>
            <a:r>
              <a:rPr lang="el-GR" sz="4500"/>
              <a:t>ορθολογισµός</a:t>
            </a:r>
          </a:p>
          <a:p>
            <a:endParaRPr lang="el-GR" sz="3800"/>
          </a:p>
          <a:p>
            <a:endParaRPr lang="el-GR" smtClean="0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06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pPr algn="just"/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z="4000"/>
              <a:t>Βήµα 4: Εφάρµοσε την απόφαση</a:t>
            </a:r>
            <a:br>
              <a:rPr lang="el-GR" sz="4000"/>
            </a:br>
            <a:r>
              <a:rPr lang="el-GR" sz="4000"/>
              <a:t/>
            </a:r>
            <a:br>
              <a:rPr lang="el-GR" sz="400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6159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sz="4500"/>
              <a:t>Περιλαµβάνει την ανάληψη δράσης που διασφαλίζει την εφαρµογή της λύσης που αποφασίστηκε.</a:t>
            </a:r>
          </a:p>
          <a:p>
            <a:pPr algn="just"/>
            <a:r>
              <a:rPr lang="el-GR" sz="4500" smtClean="0"/>
              <a:t>Οι </a:t>
            </a:r>
            <a:r>
              <a:rPr lang="el-GR" sz="4500"/>
              <a:t>managers πρέπει να έχουν τη θέληση και την ικανότητα να εφαρµόζουν σχέδια δράσης.</a:t>
            </a:r>
          </a:p>
          <a:p>
            <a:pPr algn="just"/>
            <a:r>
              <a:rPr lang="el-GR" sz="4500" smtClean="0"/>
              <a:t>Πρέπει </a:t>
            </a:r>
            <a:r>
              <a:rPr lang="el-GR" sz="4500"/>
              <a:t>να αποφεύγεται το σφάλµα της έλλειψης συµµετοχής.</a:t>
            </a:r>
          </a:p>
          <a:p>
            <a:endParaRPr lang="el-GR" sz="3800"/>
          </a:p>
          <a:p>
            <a:endParaRPr lang="el-GR" smtClean="0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71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Βήµα 5: Αποτίµησε τα αποτελέσµατα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/>
              <a:t>Περιλαµβάνει τη σύγκριση των πραγµατικών και των επιθυµητών αποτελεσµάτων.</a:t>
            </a:r>
          </a:p>
          <a:p>
            <a:r>
              <a:rPr lang="el-GR" smtClean="0"/>
              <a:t>Πρέπει </a:t>
            </a:r>
            <a:r>
              <a:rPr lang="el-GR"/>
              <a:t>να εξετάζονται οι θετικές και οι αρνητικές συνέπειες της πορείας δράσης που επιλέγχθηκε.</a:t>
            </a:r>
          </a:p>
          <a:p>
            <a:pPr algn="just"/>
            <a:r>
              <a:rPr lang="el-GR" smtClean="0"/>
              <a:t>Αν </a:t>
            </a:r>
            <a:r>
              <a:rPr lang="el-GR"/>
              <a:t>τα πραγµατικά αποτελέσµατα δεν είναι τα επιθυµητά, ο manager επιστρέφει σε προηγούµενα βήµατα της διαδικασίας λήψης αποφάσεων.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9702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ΣΦΑΛΜΑΤΑ ΚΑΤΑ ΤΗ ΛΗΨΗ ΑΠΟΦΑΣΕΩΝ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6773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l-GR" sz="4000"/>
              <a:t>Προκατάληψη διαθεσιµότητας: οι άνθρωποι χρησιµοποιούν πληροφορίες που είναι «άµεσα διαθέσιµες» στη µνήµη τους ως βάση εκτίµησης ενός τρέχοντος γεγονότος ή µιας κατάστασης.</a:t>
            </a:r>
          </a:p>
          <a:p>
            <a:pPr algn="just"/>
            <a:r>
              <a:rPr lang="el-GR" sz="4000" smtClean="0"/>
              <a:t>Προκατάληψη </a:t>
            </a:r>
            <a:r>
              <a:rPr lang="el-GR" sz="4000"/>
              <a:t>αντιπροσωπευτικότητας: οι άνθρωποι εκτιµούν την πιθανότητα να συµβεί </a:t>
            </a:r>
            <a:r>
              <a:rPr lang="el-GR" sz="4000" smtClean="0"/>
              <a:t>κάτι µε βάση την οµοιότητά</a:t>
            </a:r>
            <a:r>
              <a:rPr lang="el-GR" sz="4000"/>
              <a:t>	</a:t>
            </a:r>
            <a:r>
              <a:rPr lang="el-GR" sz="4000" smtClean="0"/>
              <a:t>του µε</a:t>
            </a:r>
            <a:r>
              <a:rPr lang="el-GR" sz="4000"/>
              <a:t>	</a:t>
            </a:r>
            <a:r>
              <a:rPr lang="el-GR" sz="4000" smtClean="0"/>
              <a:t>ένα στερεότυπο </a:t>
            </a:r>
            <a:r>
              <a:rPr lang="el-GR" sz="4000"/>
              <a:t>σύνολο συµβάντων.</a:t>
            </a:r>
          </a:p>
          <a:p>
            <a:pPr algn="just"/>
            <a:r>
              <a:rPr lang="el-GR" sz="4000" smtClean="0"/>
              <a:t>Προκατάληψη </a:t>
            </a:r>
            <a:r>
              <a:rPr lang="el-GR" sz="4000"/>
              <a:t>πρόσδεσης και προσαρµογής: οι άνθρωποι λαµβάνουν αποφάσεις µε βάση τη πρόσδεση σε µια αξία ή ένα σηµείο εκκίνησης του παρελθόντος</a:t>
            </a:r>
            <a:r>
              <a:rPr lang="el-GR" sz="3400"/>
              <a:t>.</a:t>
            </a:r>
          </a:p>
          <a:p>
            <a:pPr marL="0" indent="0">
              <a:buNone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164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ΣΦΑΛΜΑΤΑ ΚΑΤΑ ΤΗ ΛΗΨΗ ΑΠΟΦΑΣΕΩΝ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677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/>
              <a:t>Σφάλµα πλαισίου: η τάση εκτίµησης και  επίλυσης ενός προβλήµατος στο πλαίσιο στο οποίο γίνεται αντιληπτό – είτε θετικά είτε αρνητικά (π.χ. το µερίδιο αγοράς 40%, µπορεί να γίνει αντιληπτό θετικά, αλλά και αρνητικά ανάλογα µε την προσέγγιση)</a:t>
            </a:r>
          </a:p>
          <a:p>
            <a:r>
              <a:rPr lang="el-GR" smtClean="0"/>
              <a:t>Σφάλµα </a:t>
            </a:r>
            <a:r>
              <a:rPr lang="el-GR"/>
              <a:t>επιβεβαίωσης: η τάση εστίασης µόνο σε πληροφορίες που επιβεβαιώνουν µια ήδη ληφθείσα απόφαση.</a:t>
            </a:r>
          </a:p>
          <a:p>
            <a:r>
              <a:rPr lang="el-GR" smtClean="0"/>
              <a:t>Κλιµακούµενη </a:t>
            </a:r>
            <a:r>
              <a:rPr lang="el-GR"/>
              <a:t>δέσµευση: η τάση αύξησης των </a:t>
            </a:r>
            <a:r>
              <a:rPr lang="el-GR" smtClean="0"/>
              <a:t>προσπαθειών </a:t>
            </a:r>
            <a:r>
              <a:rPr lang="el-GR"/>
              <a:t>και αφιέρωσης περισσότερων πόρων </a:t>
            </a:r>
            <a:r>
              <a:rPr lang="el-GR" smtClean="0"/>
              <a:t>σε µια </a:t>
            </a:r>
            <a:r>
              <a:rPr lang="el-GR"/>
              <a:t>πορεία δράσης που δεν αποφέρει αποτελέσµατα.</a:t>
            </a:r>
          </a:p>
          <a:p>
            <a:pPr marL="0" indent="0">
              <a:buNone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2133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ΟΜΑΔΙΚΕΣ ΑΠΟΦΑΣΕΙΣ</a:t>
            </a:r>
            <a:br>
              <a:rPr lang="el-GR"/>
            </a:b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l-GR"/>
              <a:t>Πλεονεκτήµατα:</a:t>
            </a:r>
          </a:p>
          <a:p>
            <a:pPr algn="ctr"/>
            <a:r>
              <a:rPr lang="el-GR" smtClean="0"/>
              <a:t>Προσφέρουν </a:t>
            </a:r>
            <a:r>
              <a:rPr lang="el-GR"/>
              <a:t>πιο ολοκληρωµένη πληροφόρηση</a:t>
            </a:r>
          </a:p>
          <a:p>
            <a:pPr algn="ctr"/>
            <a:r>
              <a:rPr lang="el-GR" smtClean="0"/>
              <a:t>Παρέχουν </a:t>
            </a:r>
            <a:r>
              <a:rPr lang="el-GR"/>
              <a:t>ποικιλία εµπειριών και οπτικών γωνιών</a:t>
            </a:r>
          </a:p>
          <a:p>
            <a:pPr algn="ctr"/>
            <a:r>
              <a:rPr lang="el-GR" smtClean="0"/>
              <a:t>Επισηµαίνουν περισσότερες </a:t>
            </a:r>
            <a:r>
              <a:rPr lang="el-GR"/>
              <a:t>εναλλακτικές</a:t>
            </a:r>
          </a:p>
          <a:p>
            <a:pPr algn="ctr"/>
            <a:r>
              <a:rPr lang="el-GR" smtClean="0"/>
              <a:t>Συνεπάγονται αυξηµένη </a:t>
            </a:r>
            <a:r>
              <a:rPr lang="el-GR"/>
              <a:t>αποδοχή</a:t>
            </a:r>
          </a:p>
          <a:p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3956248" cy="37716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l-GR"/>
              <a:t>Μειονεκτήµατα:</a:t>
            </a:r>
          </a:p>
          <a:p>
            <a:r>
              <a:rPr lang="el-GR" smtClean="0"/>
              <a:t>Είναι </a:t>
            </a:r>
            <a:r>
              <a:rPr lang="el-GR"/>
              <a:t>χρονοβόρες oενδέχεται να υπόκειται σε κυριαρχία µιας µειοψηφίας</a:t>
            </a:r>
          </a:p>
          <a:p>
            <a:r>
              <a:rPr lang="el-GR"/>
              <a:t>Π</a:t>
            </a:r>
            <a:r>
              <a:rPr lang="el-GR" smtClean="0"/>
              <a:t>ιέσεις </a:t>
            </a:r>
            <a:r>
              <a:rPr lang="el-GR"/>
              <a:t>προς συµµόρφωση εντός της οµάδας</a:t>
            </a:r>
          </a:p>
          <a:p>
            <a:r>
              <a:rPr lang="el-GR" smtClean="0"/>
              <a:t>Η </a:t>
            </a:r>
            <a:r>
              <a:rPr lang="el-GR"/>
              <a:t>ευθύνη είναι </a:t>
            </a:r>
            <a:r>
              <a:rPr lang="el-GR" smtClean="0"/>
              <a:t>αµφίβολη</a:t>
            </a:r>
          </a:p>
          <a:p>
            <a:r>
              <a:rPr lang="el-GR" smtClean="0"/>
              <a:t>Οδηγούν </a:t>
            </a:r>
            <a:r>
              <a:rPr lang="el-GR"/>
              <a:t>σε οµαδική σκέψη που ενδέχεται </a:t>
            </a:r>
            <a:r>
              <a:rPr lang="el-GR" smtClean="0"/>
              <a:t>να υπονοµεύει </a:t>
            </a:r>
            <a:r>
              <a:rPr lang="el-GR"/>
              <a:t>την </a:t>
            </a:r>
            <a:r>
              <a:rPr lang="el-GR" smtClean="0"/>
              <a:t>κριτική σκέψη</a:t>
            </a:r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146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Πότε λειτουργούν καλύτερα οι οµαδικές αποφάσεις;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71636"/>
          </a:xfrm>
        </p:spPr>
        <p:txBody>
          <a:bodyPr>
            <a:normAutofit fontScale="92500" lnSpcReduction="20000"/>
          </a:bodyPr>
          <a:lstStyle/>
          <a:p>
            <a:r>
              <a:rPr lang="el-GR"/>
              <a:t>Όταν:</a:t>
            </a:r>
          </a:p>
          <a:p>
            <a:r>
              <a:rPr lang="el-GR" smtClean="0"/>
              <a:t>Το</a:t>
            </a:r>
            <a:r>
              <a:rPr lang="el-GR"/>
              <a:t>	</a:t>
            </a:r>
            <a:r>
              <a:rPr lang="el-GR" smtClean="0"/>
              <a:t>άτοµο στερείται εξειδίκευσης ή </a:t>
            </a:r>
            <a:r>
              <a:rPr lang="el-GR"/>
              <a:t>πληροφοριών.</a:t>
            </a:r>
          </a:p>
          <a:p>
            <a:r>
              <a:rPr lang="el-GR" smtClean="0"/>
              <a:t>Το πρόβληµα δεν είναι</a:t>
            </a:r>
            <a:r>
              <a:rPr lang="el-GR"/>
              <a:t>	</a:t>
            </a:r>
            <a:r>
              <a:rPr lang="el-GR" smtClean="0"/>
              <a:t>σαφές και είναι </a:t>
            </a:r>
            <a:r>
              <a:rPr lang="el-GR"/>
              <a:t>δύσκολο να προσδιοριστεί.</a:t>
            </a:r>
          </a:p>
          <a:p>
            <a:r>
              <a:rPr lang="el-GR" smtClean="0"/>
              <a:t>Απαιτείται αποδοχή από τους</a:t>
            </a:r>
            <a:r>
              <a:rPr lang="el-GR"/>
              <a:t>	</a:t>
            </a:r>
            <a:r>
              <a:rPr lang="el-GR" smtClean="0"/>
              <a:t>άλλους για αποτελεσµατική </a:t>
            </a:r>
            <a:r>
              <a:rPr lang="el-GR"/>
              <a:t>εφαρµογή.</a:t>
            </a:r>
          </a:p>
          <a:p>
            <a:r>
              <a:rPr lang="el-GR" smtClean="0"/>
              <a:t>Υπάρχει</a:t>
            </a:r>
            <a:r>
              <a:rPr lang="el-GR"/>
              <a:t>	αρκετός	χρόνος	για	</a:t>
            </a:r>
            <a:r>
              <a:rPr lang="el-GR" smtClean="0"/>
              <a:t>να συµµετάσχουν </a:t>
            </a:r>
            <a:r>
              <a:rPr lang="el-GR"/>
              <a:t>τα µέλη της οµάδας.</a:t>
            </a:r>
          </a:p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7681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στο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Management (2012), Schermerhorn J.R.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Διοίκηση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Επιχειρήσεων (2012),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Robbins S., Decento D.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Coulter M.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3"/>
            <a:ext cx="9036496" cy="1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6</a:t>
            </a:r>
            <a:r>
              <a:rPr lang="el-GR" sz="1200" b="1" smtClean="0">
                <a:solidFill>
                  <a:schemeClr val="bg1"/>
                </a:solidFill>
              </a:rPr>
              <a:t>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4903716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28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5" y="5019858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8299059" cy="332398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Διοικητική των επιχειρήσεων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Διοικητική των επιχειρήσεων. ΤΕΙ Ηπείρου</a:t>
            </a: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διεύθυνση: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lvl="0" algn="just"/>
            <a:r>
              <a:rPr lang="en-US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http://eclass.teiep.gr/OpenClass/courses/ACC141/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</a:t>
            </a:r>
            <a:r>
              <a:rPr lang="el-GR" sz="1200" b="1" smtClean="0">
                <a:solidFill>
                  <a:schemeClr val="bg1"/>
                </a:solidFill>
              </a:rPr>
              <a:t>6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16577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31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95" y="512115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7257"/>
            <a:ext cx="9252519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>
                <a:solidFill>
                  <a:schemeClr val="bg1"/>
                </a:solidFill>
              </a:rPr>
              <a:t>Διοικητική των επιχειρήσεων</a:t>
            </a:r>
            <a:r>
              <a:rPr lang="el-GR" sz="1100" smtClean="0">
                <a:solidFill>
                  <a:schemeClr val="bg1"/>
                </a:solidFill>
              </a:rPr>
              <a:t>, </a:t>
            </a:r>
            <a:r>
              <a:rPr lang="el-GR" sz="1100">
                <a:solidFill>
                  <a:schemeClr val="bg1"/>
                </a:solidFill>
              </a:rPr>
              <a:t>Ενότητα 6</a:t>
            </a:r>
            <a:r>
              <a:rPr lang="el-GR" sz="1100" smtClean="0">
                <a:solidFill>
                  <a:schemeClr val="bg1"/>
                </a:solidFill>
              </a:rPr>
              <a:t> </a:t>
            </a:r>
            <a:r>
              <a:rPr lang="el-GR" sz="1100">
                <a:solidFill>
                  <a:schemeClr val="bg1"/>
                </a:solidFill>
              </a:rPr>
              <a:t>ΤΜΗΜΑ ΛΟΓΙΣΤΙΚΗΣ ΚΑΙ ΧΡΗΜΑΤΟΙΚΟΝΟΜΙΚΗΣ , ΤΕΙ ΗΠΕΙΡΟΥ </a:t>
            </a:r>
            <a:r>
              <a:rPr lang="el-GR" sz="11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5" y="4831871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32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42" y="5017931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 </a:t>
            </a:r>
          </a:p>
          <a:p>
            <a:pPr marL="0"/>
            <a:r>
              <a:rPr lang="el-GR" smtClean="0"/>
              <a:t>Διακρίνετε τους τύπους αποφάσεων </a:t>
            </a:r>
          </a:p>
          <a:p>
            <a:pPr marL="0"/>
            <a:r>
              <a:rPr lang="el-GR" smtClean="0"/>
              <a:t>Γνωρίζετε τη διαδικασία της λήψης αποφάσεων</a:t>
            </a:r>
          </a:p>
          <a:p>
            <a:pPr marL="0"/>
            <a:r>
              <a:rPr lang="el-GR" smtClean="0"/>
              <a:t>Πως διαχειρίζεται πιθανές κρίσεις η επιχείρηση </a:t>
            </a:r>
          </a:p>
          <a:p>
            <a:pPr marL="0"/>
            <a:r>
              <a:rPr lang="el-GR" smtClean="0"/>
              <a:t>Πως υποστηρίζει την απόφαση η επιχείρηση </a:t>
            </a:r>
          </a:p>
          <a:p>
            <a:pPr marL="0"/>
            <a:r>
              <a:rPr lang="el-GR" smtClean="0"/>
              <a:t>Ορίζετε πιθανά λάθη κατά τη λήψη αποφάσεων </a:t>
            </a:r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Διαχείριση κρίσεων</a:t>
            </a:r>
          </a:p>
          <a:p>
            <a:r>
              <a:rPr lang="el-GR" smtClean="0"/>
              <a:t>Συνθήκες απόφασης</a:t>
            </a:r>
          </a:p>
          <a:p>
            <a:r>
              <a:rPr lang="el-GR" smtClean="0"/>
              <a:t>Βήματα λήψης αποφάσεων</a:t>
            </a:r>
          </a:p>
          <a:p>
            <a:r>
              <a:rPr lang="el-GR" smtClean="0"/>
              <a:t>Λάθη λήψης αποφάσεων </a:t>
            </a:r>
          </a:p>
          <a:p>
            <a:r>
              <a:rPr lang="el-GR"/>
              <a:t>Ο</a:t>
            </a:r>
            <a:r>
              <a:rPr lang="el-GR" smtClean="0"/>
              <a:t>μαδικές αποφάσεις </a:t>
            </a:r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115616" y="1489348"/>
            <a:ext cx="1728192" cy="720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251520" y="3672417"/>
            <a:ext cx="8892480" cy="11350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smtClean="0"/>
              <a:t>Ενότητα </a:t>
            </a:r>
            <a:r>
              <a:rPr lang="el-GR" sz="4400"/>
              <a:t>6</a:t>
            </a:r>
            <a:r>
              <a:rPr lang="el-GR" sz="4400" smtClean="0"/>
              <a:t> : </a:t>
            </a:r>
            <a:r>
              <a:rPr lang="el-GR" sz="4400"/>
              <a:t>Τύποι και διαχέιριση αποφάσεων</a:t>
            </a:r>
            <a:br>
              <a:rPr lang="el-GR" sz="4400"/>
            </a:br>
            <a:endParaRPr lang="el-GR" sz="440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Τύποι </a:t>
            </a:r>
            <a:r>
              <a:rPr lang="el-GR"/>
              <a:t>διοικητικών αποφάσεων:</a:t>
            </a:r>
            <a:br>
              <a:rPr lang="el-GR"/>
            </a:br>
            <a:r>
              <a:rPr lang="el-GR"/>
              <a:t>Προγραµµατισµένες  αποφάσεις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396345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/>
              <a:t>Εφαρµόζονται λύσεις ήδη  διαθέσιµες από την εµπειρία του παρελθόντος για την επίλυση δοµηµένων προβληµάτων.</a:t>
            </a:r>
          </a:p>
          <a:p>
            <a:pPr algn="just"/>
            <a:r>
              <a:rPr lang="el-GR" smtClean="0"/>
              <a:t>Τα </a:t>
            </a:r>
            <a:r>
              <a:rPr lang="el-GR"/>
              <a:t>δοµικά προβλήµατα είναι αυτά που είναι οικεία, απλά και σαφή σε </a:t>
            </a:r>
            <a:r>
              <a:rPr lang="el-GR" smtClean="0"/>
              <a:t>σχέση µε </a:t>
            </a:r>
            <a:r>
              <a:rPr lang="el-GR"/>
              <a:t>τις ανάγκες πληροφόρησης.</a:t>
            </a:r>
          </a:p>
          <a:p>
            <a:pPr algn="just"/>
            <a:r>
              <a:rPr lang="el-GR" smtClean="0"/>
              <a:t>Εφαρµόζονται </a:t>
            </a:r>
            <a:r>
              <a:rPr lang="el-GR"/>
              <a:t>καλύτερα σε προβλήµατα ρουτίνας που µπορούν να προβλεφθούν.</a:t>
            </a:r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</TotalTime>
  <Words>1165</Words>
  <Application>Microsoft Office PowerPoint</Application>
  <PresentationFormat>On-screen Show (16:10)</PresentationFormat>
  <Paragraphs>214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 Unicode MS</vt:lpstr>
      <vt:lpstr>Arial</vt:lpstr>
      <vt:lpstr>Calibri</vt:lpstr>
      <vt:lpstr>Times New Roman</vt:lpstr>
      <vt:lpstr>Θέμα του Office</vt:lpstr>
      <vt:lpstr>Διοικητική των επιχειρήσεων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6 : Τύποι και διαχέιριση αποφάσεων </vt:lpstr>
      <vt:lpstr>   Τύποι διοικητικών αποφάσεων: Προγραµµατισµένες  αποφάσεις  </vt:lpstr>
      <vt:lpstr>   Πώς ο manager λαµβάνει προγραµµατισµένες  αποφάσεις;  </vt:lpstr>
      <vt:lpstr>    Τύποι διοικητικών αποφάσεων: Μη προγραµµατισµένες αποφάσεις   </vt:lpstr>
      <vt:lpstr>    Σχήµα 1. Προγραµµατισµένες – Μη προγραµµατισµένες αποφάσεις   </vt:lpstr>
      <vt:lpstr>     Τύποι διοικητικών αποφάσεων: Αποφάσεις διαχείρισης κρίσης    </vt:lpstr>
      <vt:lpstr>    Συνθήκες απόφασης    </vt:lpstr>
      <vt:lpstr>      Σχήµα 2. Τρία περιβάλλοντα λήψης διοικητικών  αποφάσεων και επίλυσης προβληµάτων    </vt:lpstr>
      <vt:lpstr>     ΔΙΑΔΙΚΑΣΙΑ ΛΗΨΗΣ ΑΠΟΦΑΣΕΩΝ    </vt:lpstr>
      <vt:lpstr>      Σχήµα  7.  Τα  βήµατα  της  λήψης  διοικητικών  αποφάσεων και της επίλυσης προβληµάτων    </vt:lpstr>
      <vt:lpstr>      Βήµα 1: Αναγνώρισε και προσδιόρισε το πρόβληµα     </vt:lpstr>
      <vt:lpstr>      Βήµα 2: Βρες και εκτίµησε τις πιθανές λύσεις     </vt:lpstr>
      <vt:lpstr>       Βήµα 3:Επίλεξε την προτιµώµενη πορεία δράσης      </vt:lpstr>
      <vt:lpstr>       Βήµα 4: Εφάρµοσε την απόφαση       </vt:lpstr>
      <vt:lpstr>Βήµα 5: Αποτίµησε τα αποτελέσµατα</vt:lpstr>
      <vt:lpstr>ΣΦΑΛΜΑΤΑ ΚΑΤΑ ΤΗ ΛΗΨΗ ΑΠΟΦΑΣΕΩΝ</vt:lpstr>
      <vt:lpstr>ΣΦΑΛΜΑΤΑ ΚΑΤΑ ΤΗ ΛΗΨΗ ΑΠΟΦΑΣΕΩΝ</vt:lpstr>
      <vt:lpstr>ΟΜΑΔΙΚΕΣ ΑΠΟΦΑΣΕΙΣ </vt:lpstr>
      <vt:lpstr>Πότε λειτουργούν καλύτερα οι οµαδικές αποφάσεις;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201</cp:revision>
  <dcterms:created xsi:type="dcterms:W3CDTF">2012-09-06T09:03:05Z</dcterms:created>
  <dcterms:modified xsi:type="dcterms:W3CDTF">2015-10-09T17:56:16Z</dcterms:modified>
</cp:coreProperties>
</file>