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5" r:id="rId7"/>
    <p:sldId id="295" r:id="rId8"/>
    <p:sldId id="294" r:id="rId9"/>
    <p:sldId id="293" r:id="rId10"/>
    <p:sldId id="292" r:id="rId11"/>
    <p:sldId id="291" r:id="rId12"/>
    <p:sldId id="290" r:id="rId13"/>
    <p:sldId id="296" r:id="rId14"/>
    <p:sldId id="289" r:id="rId15"/>
    <p:sldId id="288" r:id="rId16"/>
    <p:sldId id="299" r:id="rId17"/>
    <p:sldId id="298" r:id="rId18"/>
    <p:sldId id="297" r:id="rId19"/>
    <p:sldId id="287" r:id="rId20"/>
    <p:sldId id="286" r:id="rId21"/>
    <p:sldId id="273" r:id="rId22"/>
    <p:sldId id="276" r:id="rId23"/>
    <p:sldId id="279" r:id="rId24"/>
    <p:sldId id="280" r:id="rId25"/>
    <p:sldId id="281" r:id="rId26"/>
    <p:sldId id="284" r:id="rId27"/>
    <p:sldId id="282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class.teiep.gr/OpenClass/courses/ACC102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:Η απογραφή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smtClean="0"/>
              <a:t>Ποσοτική καταμέτρηση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Την ποσότητα κάθε στοιχείου του ενεργητικού και του παθητικού </a:t>
            </a:r>
          </a:p>
          <a:p>
            <a:pPr eaLnBrk="1" hangingPunct="1"/>
            <a:r>
              <a:rPr lang="el-GR" dirty="0" smtClean="0"/>
              <a:t>(Εξαιρείται η καθαρή θέση)</a:t>
            </a:r>
          </a:p>
          <a:p>
            <a:pPr eaLnBrk="1" hangingPunct="1"/>
            <a:r>
              <a:rPr lang="el-GR" dirty="0" smtClean="0"/>
              <a:t>Αριθμός – βάρος – τεμάχια – όγκος – κλπ </a:t>
            </a:r>
          </a:p>
          <a:p>
            <a:pPr eaLnBrk="1" hangingPunct="1"/>
            <a:r>
              <a:rPr lang="el-GR" dirty="0" smtClean="0"/>
              <a:t>Το ύψος των απαιτήσεων και των υποχρεώσεων αναλυτικά με έλεγχο των δικαιολογητικών που τις επιβεβαιώνουν </a:t>
            </a:r>
          </a:p>
          <a:p>
            <a:pPr eaLnBrk="1" hangingPunct="1"/>
            <a:endParaRPr lang="el-GR" dirty="0" smtClean="0"/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smtClean="0"/>
              <a:t>Αποτίμηση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Προσδιορισμός της αξίας των περιουσιακών στοιχείων</a:t>
            </a:r>
          </a:p>
          <a:p>
            <a:pPr eaLnBrk="1" hangingPunct="1"/>
            <a:r>
              <a:rPr lang="el-GR" dirty="0" smtClean="0"/>
              <a:t>Τον προσδιορισμό της αξίας με βάση την αξία απόκτησης προσαρμοσμένη στην σημερινή αξία με τις μεταβολές λόγω βελτίωσης ή φθοράς</a:t>
            </a:r>
          </a:p>
          <a:p>
            <a:pPr eaLnBrk="1" hangingPunct="1"/>
            <a:r>
              <a:rPr lang="el-GR" dirty="0" smtClean="0"/>
              <a:t>Το προσδιορισμό της </a:t>
            </a:r>
            <a:r>
              <a:rPr lang="el-GR" b="1" dirty="0" smtClean="0"/>
              <a:t>πραγματικής αξίας των απαιτήσεων και των υποχρεώσεων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Επαλήθευση της Καθαρής Θέσης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Η επαλήθευση της καθαρής θέσης επιτυγχάνεται με τον</a:t>
            </a:r>
          </a:p>
          <a:p>
            <a:pPr eaLnBrk="1" hangingPunct="1"/>
            <a:r>
              <a:rPr lang="el-GR" dirty="0" smtClean="0"/>
              <a:t>Το προσδιορισμό της </a:t>
            </a:r>
          </a:p>
          <a:p>
            <a:pPr algn="ctr" eaLnBrk="1" hangingPunct="1"/>
            <a:r>
              <a:rPr lang="el-GR" b="1" i="1" dirty="0" smtClean="0"/>
              <a:t>Διαφοράς</a:t>
            </a:r>
          </a:p>
          <a:p>
            <a:pPr algn="ctr" eaLnBrk="1" hangingPunct="1"/>
            <a:r>
              <a:rPr lang="el-GR" b="1" i="1" dirty="0" smtClean="0"/>
              <a:t>της πραγματικής αξίας των στοιχείων του ενεργητικού </a:t>
            </a:r>
          </a:p>
          <a:p>
            <a:pPr algn="ctr" eaLnBrk="1" hangingPunct="1"/>
            <a:r>
              <a:rPr lang="el-GR" b="1" i="1" dirty="0" smtClean="0"/>
              <a:t>και των στοιχείων του παθητικού </a:t>
            </a: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>
                <a:latin typeface="Calibri" pitchFamily="34" charset="0"/>
              </a:rPr>
              <a:t>ΕΙΔΗ ΤΗΣ ΑΠΟΓΡΑΦΗΣ (1) από (5)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l-GR" dirty="0" smtClean="0">
                <a:latin typeface="Calibri" pitchFamily="34" charset="0"/>
              </a:rPr>
              <a:t>Τα κριτήρια διάκρισης της απογραφής είναι: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Η περιοδικότητα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Ο σκοπός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Η έκταση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Ο τρόπος διενέργειας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>
                <a:latin typeface="Calibri" pitchFamily="34" charset="0"/>
              </a:rPr>
              <a:t>ΕΙΔΗ ΤΗΣ ΑΠΟΓΡΑΦΗΣ (2) από (5)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l-GR" dirty="0" smtClean="0">
                <a:latin typeface="Calibri" pitchFamily="34" charset="0"/>
              </a:rPr>
              <a:t>Ανάλογα με την περιοδικότητα διενέργειας της απογραφής:</a:t>
            </a:r>
          </a:p>
          <a:p>
            <a:pPr marL="609600" indent="-609600" eaLnBrk="1" hangingPunct="1">
              <a:buFontTx/>
              <a:buNone/>
            </a:pPr>
            <a:endParaRPr lang="el-GR" dirty="0" smtClean="0">
              <a:latin typeface="Calibri" pitchFamily="34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Τακτική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Έκτακτη</a:t>
            </a:r>
          </a:p>
          <a:p>
            <a:pPr marL="609600" indent="-609600" eaLnBrk="1" hangingPunct="1">
              <a:buFontTx/>
              <a:buNone/>
            </a:pPr>
            <a:endParaRPr lang="el-GR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9275"/>
            <a:ext cx="8219256" cy="8683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>
                <a:latin typeface="Calibri" pitchFamily="34" charset="0"/>
              </a:rPr>
              <a:t>ΕΙΔΗ ΤΗΣ ΑΠΟΓΡΑΦΗΣ (3) από (5)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l-GR" dirty="0" smtClean="0">
                <a:latin typeface="Calibri" pitchFamily="34" charset="0"/>
              </a:rPr>
              <a:t>Ανάλογα με τον σκοπό διενέργειας της απογραφής: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l-GR" dirty="0" smtClean="0">
              <a:latin typeface="Calibri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Απογραφή έναρξης της επιχείρησης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Απογραφή εκκαθάρισης της επιχείρησης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Απογραφή συγχώνευσης ή εξαγοράς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Απογραφή τέλους χρήσεως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Απογραφή λήξης εκκαθάρισης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l-GR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>
                <a:latin typeface="Calibri" pitchFamily="34" charset="0"/>
              </a:rPr>
              <a:t>ΕΙΔΗ ΤΗΣ ΑΠΟΓΡΑΦΗΣ (4) από (5)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l-GR" dirty="0" smtClean="0">
                <a:latin typeface="Calibri" pitchFamily="34" charset="0"/>
              </a:rPr>
              <a:t>Ανάλογα με την έκταση διενέργειας της απογραφής:</a:t>
            </a:r>
          </a:p>
          <a:p>
            <a:pPr marL="609600" indent="-609600" eaLnBrk="1" hangingPunct="1">
              <a:buFontTx/>
              <a:buNone/>
            </a:pPr>
            <a:endParaRPr lang="el-GR" dirty="0" smtClean="0">
              <a:latin typeface="Calibri" pitchFamily="34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Μερική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Γενική </a:t>
            </a:r>
          </a:p>
          <a:p>
            <a:pPr marL="609600" indent="-609600" eaLnBrk="1" hangingPunct="1">
              <a:buFontTx/>
              <a:buNone/>
            </a:pPr>
            <a:endParaRPr lang="el-GR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>
                <a:latin typeface="Calibri" pitchFamily="34" charset="0"/>
              </a:rPr>
              <a:t>ΕΙΔΗ ΤΗΣ ΑΠΟΓΡΑΦΗΣ (5) από (5)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/>
            <a:r>
              <a:rPr lang="el-GR" dirty="0" smtClean="0">
                <a:latin typeface="Calibri" pitchFamily="34" charset="0"/>
              </a:rPr>
              <a:t>Ανάλογα με τον τρόπο διενέργειας της απογραφής:</a:t>
            </a:r>
          </a:p>
          <a:p>
            <a:pPr marL="609600" indent="-609600" eaLnBrk="1" hangingPunct="1">
              <a:buFontTx/>
              <a:buNone/>
            </a:pPr>
            <a:endParaRPr lang="el-GR" dirty="0" smtClean="0">
              <a:latin typeface="Calibri" pitchFamily="34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l-GR" dirty="0" err="1" smtClean="0">
                <a:latin typeface="Calibri" pitchFamily="34" charset="0"/>
              </a:rPr>
              <a:t>Εξωλογιστική</a:t>
            </a:r>
            <a:endParaRPr lang="el-GR" dirty="0" smtClean="0">
              <a:latin typeface="Calibri" pitchFamily="34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l-GR" dirty="0" err="1" smtClean="0">
                <a:latin typeface="Calibri" pitchFamily="34" charset="0"/>
              </a:rPr>
              <a:t>Εσωλογιστική</a:t>
            </a:r>
            <a:endParaRPr lang="el-GR" dirty="0" smtClean="0">
              <a:latin typeface="Calibri" pitchFamily="34" charset="0"/>
            </a:endParaRPr>
          </a:p>
          <a:p>
            <a:pPr marL="609600" indent="-609600" eaLnBrk="1" hangingPunct="1">
              <a:buFontTx/>
              <a:buNone/>
            </a:pPr>
            <a:endParaRPr lang="el-GR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200" b="1" dirty="0" smtClean="0">
                <a:latin typeface="Calibri" pitchFamily="34" charset="0"/>
              </a:rPr>
              <a:t>ΚΑΤΗΓΟΡΙΕΣ ΑΠΟΓΡΑΦΗΣ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None/>
            </a:pPr>
            <a:endParaRPr lang="el-GR" dirty="0" smtClean="0">
              <a:latin typeface="Calibri" pitchFamily="34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Η απογραφή έναρξης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Η απογραφή που συντάσσεται κατά την μεταβολή του επιχειρηματικού φορέα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Η απογραφή εκκαθάρισης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l-GR" dirty="0" smtClean="0">
                <a:latin typeface="Calibri" pitchFamily="34" charset="0"/>
              </a:rPr>
              <a:t>Η απογραφή τέλους χρήσης (στο τέλος κάθε λογιστικής περιόδου)</a:t>
            </a:r>
          </a:p>
          <a:p>
            <a:pPr marL="609600" indent="-609600" eaLnBrk="1" hangingPunct="1">
              <a:buFontTx/>
              <a:buNone/>
            </a:pPr>
            <a:endParaRPr lang="el-GR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600" b="1" dirty="0" smtClean="0"/>
              <a:t>ΣΗΜΑΣΙΑ ΤΗΣ ΑΠΟΓΡΑΦΗΣ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Έλεγχος της ακρίβειας των λογιστικών δεδομένων</a:t>
            </a:r>
          </a:p>
          <a:p>
            <a:pPr eaLnBrk="1" hangingPunct="1"/>
            <a:r>
              <a:rPr lang="el-GR" dirty="0" smtClean="0"/>
              <a:t>Έλεγχος σφαλμάτων</a:t>
            </a:r>
          </a:p>
          <a:p>
            <a:pPr eaLnBrk="1" hangingPunct="1"/>
            <a:r>
              <a:rPr lang="el-GR" dirty="0" smtClean="0"/>
              <a:t>Έλεγχος των διαχειριστών της επιχειρηματικής περιουσίας</a:t>
            </a:r>
          </a:p>
          <a:p>
            <a:pPr eaLnBrk="1" hangingPunct="1"/>
            <a:r>
              <a:rPr lang="el-GR" dirty="0" smtClean="0"/>
              <a:t>Η ολοκληρωμένη πληροφόρηση της διοίκησης για την λήψη ορθολογικών αποφάσεων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04248" cy="10527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360" y="0"/>
            <a:ext cx="2214640" cy="1031492"/>
          </a:xfrm>
          <a:prstGeom prst="rect">
            <a:avLst/>
          </a:prstGeom>
        </p:spPr>
      </p:pic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Η απογραφή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549275"/>
            <a:ext cx="8229600" cy="868363"/>
          </a:xfrm>
          <a:solidFill>
            <a:schemeClr val="bg1"/>
          </a:solidFill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sz="3200" b="1" dirty="0" smtClean="0"/>
              <a:t>ΖΗΤΗΜΑΤΑ ΚΑΤΑ ΤΗΝ ΑΠΟΓΡΑΦΗ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Ακρίβεια των μετρήσεων</a:t>
            </a:r>
          </a:p>
          <a:p>
            <a:pPr eaLnBrk="1" hangingPunct="1"/>
            <a:r>
              <a:rPr lang="el-GR" dirty="0" smtClean="0"/>
              <a:t>Απώλεια χρόνου</a:t>
            </a:r>
          </a:p>
          <a:p>
            <a:pPr eaLnBrk="1" hangingPunct="1"/>
            <a:r>
              <a:rPr lang="el-GR" dirty="0" smtClean="0"/>
              <a:t>Ειδικές τεχνικές γνώσεις</a:t>
            </a:r>
          </a:p>
          <a:p>
            <a:pPr eaLnBrk="1" hangingPunct="1"/>
            <a:r>
              <a:rPr lang="el-GR" dirty="0" smtClean="0"/>
              <a:t>Επιλογή μεθόδου αποτίμησης</a:t>
            </a:r>
          </a:p>
          <a:p>
            <a:pPr eaLnBrk="1" hangingPunct="1"/>
            <a:r>
              <a:rPr lang="el-GR" dirty="0" smtClean="0"/>
              <a:t>Πληθωρισμός</a:t>
            </a:r>
          </a:p>
          <a:p>
            <a:pPr eaLnBrk="1" hangingPunct="1"/>
            <a:r>
              <a:rPr lang="el-GR" dirty="0" smtClean="0"/>
              <a:t>Αποπληθωρισμός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4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λογιστική , Ενότητα  :Η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200" dirty="0" smtClean="0">
                <a:cs typeface="Times New Roman" pitchFamily="18" charset="0"/>
              </a:rPr>
              <a:t>ΣΚΟΠΟΙ ΕΝΟΤΗΤΑΣ</a:t>
            </a:r>
            <a:endParaRPr lang="el-GR" sz="3200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</a:t>
            </a:r>
            <a:r>
              <a:rPr lang="el-GR" sz="2800" dirty="0" smtClean="0"/>
              <a:t>Σκοπός της παρούσας ενότητας είναι  να μας </a:t>
            </a:r>
            <a:r>
              <a:rPr lang="el-GR" sz="2800" dirty="0" smtClean="0"/>
              <a:t>αναλύ</a:t>
            </a:r>
            <a:r>
              <a:rPr lang="el-GR" sz="2800" dirty="0" smtClean="0"/>
              <a:t>σει </a:t>
            </a:r>
            <a:r>
              <a:rPr lang="el-GR" sz="2800" dirty="0" smtClean="0"/>
              <a:t>τους λόγους για τους οποίους η διοίκηση κάθε οικονομικής μονάδας , </a:t>
            </a:r>
            <a:r>
              <a:rPr lang="el-GR" sz="2800" dirty="0" smtClean="0"/>
              <a:t>απογράφει </a:t>
            </a:r>
            <a:r>
              <a:rPr lang="el-GR" sz="2800" dirty="0" smtClean="0"/>
              <a:t>σε τακτά χρονικά διαστήματα την περιουσία της , και πως αυτό τη βοηθάει ώστε να οδηγηθεί σε ορθότερες  επιλογές.</a:t>
            </a:r>
            <a:endParaRPr lang="el-GR" sz="2800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/>
            <a:r>
              <a:rPr lang="el-GR" sz="3600" b="1" dirty="0" smtClean="0"/>
              <a:t/>
            </a:r>
            <a:br>
              <a:rPr lang="el-GR" sz="3600" b="1" dirty="0" smtClean="0"/>
            </a:br>
            <a:r>
              <a:rPr lang="el-GR" sz="3600" b="1" dirty="0" smtClean="0"/>
              <a:t>Η απογραφή </a:t>
            </a:r>
            <a:br>
              <a:rPr lang="el-GR" sz="3600" b="1" dirty="0" smtClean="0"/>
            </a:br>
            <a:endParaRPr lang="el-GR" sz="3600" b="1" dirty="0" smtClean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000000"/>
              </a:buClr>
            </a:pPr>
            <a:r>
              <a:rPr lang="el-GR" sz="4000" dirty="0" smtClean="0"/>
              <a:t>Εξακρίβωση</a:t>
            </a:r>
          </a:p>
          <a:p>
            <a:pPr eaLnBrk="1" hangingPunct="1">
              <a:buClr>
                <a:srgbClr val="000000"/>
              </a:buClr>
            </a:pPr>
            <a:r>
              <a:rPr lang="el-GR" sz="4000" dirty="0" smtClean="0"/>
              <a:t>Λεπτομερής καταγραφή</a:t>
            </a:r>
          </a:p>
          <a:p>
            <a:pPr eaLnBrk="1" hangingPunct="1">
              <a:buClr>
                <a:srgbClr val="000000"/>
              </a:buClr>
            </a:pPr>
            <a:r>
              <a:rPr lang="el-GR" sz="4000" dirty="0" smtClean="0"/>
              <a:t>Ποσοτική καταμέτρηση</a:t>
            </a:r>
          </a:p>
          <a:p>
            <a:pPr eaLnBrk="1" hangingPunct="1">
              <a:buClr>
                <a:srgbClr val="000000"/>
              </a:buClr>
            </a:pPr>
            <a:r>
              <a:rPr lang="el-GR" sz="4000" dirty="0" smtClean="0"/>
              <a:t>Αποτίμηση των στοιχείων της περιουσίας </a:t>
            </a:r>
            <a:r>
              <a:rPr lang="el-GR" sz="4000" b="1" dirty="0" smtClean="0"/>
              <a:t>(του ενεργητικού του παθητικού και της καθαρής θέσης)</a:t>
            </a:r>
          </a:p>
          <a:p>
            <a:pPr eaLnBrk="1" hangingPunct="1">
              <a:buFontTx/>
              <a:buNone/>
            </a:pPr>
            <a:endParaRPr lang="el-GR" sz="4000" b="1" dirty="0" smtClean="0"/>
          </a:p>
          <a:p>
            <a:pPr eaLnBrk="1" hangingPunct="1">
              <a:buFontTx/>
              <a:buNone/>
            </a:pPr>
            <a:endParaRPr lang="el-GR" sz="36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Έννοια της απογραφής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Είναι οι ενέργειες που σχετίζονται με την εξακρίβωση και τον λεπτομερή προσδιορισμό και την αποτίμηση των στοιχείων του ενεργητικού και του παθητικού και την επαλήθευση της καθαρής θέσης</a:t>
            </a:r>
          </a:p>
          <a:p>
            <a:pPr eaLnBrk="1" hangingPunct="1"/>
            <a:endParaRPr lang="el-GR" dirty="0" smtClean="0"/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Εξακρίβωση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Σκοπό έχει να επιβεβαιώσει τα περιουσιακά στοιχεία και να ελέγξει τα λογιστικά δεδομένα.</a:t>
            </a:r>
          </a:p>
          <a:p>
            <a:pPr eaLnBrk="1" hangingPunct="1"/>
            <a:r>
              <a:rPr lang="el-GR" dirty="0" smtClean="0"/>
              <a:t>Τα σφάλματα των λογιστικών δεδομένων</a:t>
            </a:r>
          </a:p>
          <a:p>
            <a:pPr eaLnBrk="1" hangingPunct="1">
              <a:buFontTx/>
              <a:buNone/>
            </a:pPr>
            <a:r>
              <a:rPr lang="el-GR" dirty="0" smtClean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Εισαγωγή στη  λογιστική , Ενότητα  : Η απογραφή,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/>
              <a:t>Λεπτομερής καταγραφή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Των στοιχείων του ενεργητικού και του παθητικού και της καθαρής θέσης</a:t>
            </a:r>
          </a:p>
          <a:p>
            <a:pPr eaLnBrk="1" hangingPunct="1"/>
            <a:r>
              <a:rPr lang="el-GR" dirty="0" smtClean="0"/>
              <a:t>Το είδος – το μέγεθος – την ποιότητα – τα ειδικά χαρακτηριστικά</a:t>
            </a:r>
          </a:p>
          <a:p>
            <a:pPr eaLnBrk="1" hangingPunct="1"/>
            <a:r>
              <a:rPr lang="el-GR" dirty="0" smtClean="0"/>
              <a:t>Την ταυτότητα των Χρεωστών και των Πιστωτών </a:t>
            </a:r>
          </a:p>
          <a:p>
            <a:pPr eaLnBrk="1" hangingPunct="1">
              <a:buFontTx/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1380</Words>
  <Application>Microsoft Office PowerPoint</Application>
  <PresentationFormat>Προβολή στην οθόνη (4:3)</PresentationFormat>
  <Paragraphs>153</Paragraphs>
  <Slides>27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8" baseType="lpstr">
      <vt:lpstr>Θέμα του Office</vt:lpstr>
      <vt:lpstr>ΕΙΣΑΓΩΓΗ ΣΤΗ ΛΟΓΙΣΤΙΚΗ</vt:lpstr>
      <vt:lpstr>Ανοιχτά Ακαδημαϊκά Μαθήματα στο ΤΕΙ Ηπείρου</vt:lpstr>
      <vt:lpstr>Άδειες Χρήσης</vt:lpstr>
      <vt:lpstr>Χρηματοδότηση</vt:lpstr>
      <vt:lpstr>ΣΚΟΠΟΙ ΕΝΟΤΗΤΑΣ</vt:lpstr>
      <vt:lpstr> Η απογραφή  </vt:lpstr>
      <vt:lpstr>Έννοια της απογραφής</vt:lpstr>
      <vt:lpstr>Εξακρίβωση</vt:lpstr>
      <vt:lpstr>Λεπτομερής καταγραφή</vt:lpstr>
      <vt:lpstr>Ποσοτική καταμέτρηση</vt:lpstr>
      <vt:lpstr>Αποτίμηση</vt:lpstr>
      <vt:lpstr>Επαλήθευση της Καθαρής Θέσης</vt:lpstr>
      <vt:lpstr>ΕΙΔΗ ΤΗΣ ΑΠΟΓΡΑΦΗΣ (1) από (5)</vt:lpstr>
      <vt:lpstr>ΕΙΔΗ ΤΗΣ ΑΠΟΓΡΑΦΗΣ (2) από (5)</vt:lpstr>
      <vt:lpstr>ΕΙΔΗ ΤΗΣ ΑΠΟΓΡΑΦΗΣ (3) από (5)</vt:lpstr>
      <vt:lpstr>ΕΙΔΗ ΤΗΣ ΑΠΟΓΡΑΦΗΣ (4) από (5)</vt:lpstr>
      <vt:lpstr>ΕΙΔΗ ΤΗΣ ΑΠΟΓΡΑΦΗΣ (5) από (5)</vt:lpstr>
      <vt:lpstr>ΚΑΤΗΓΟΡΙΕΣ ΑΠΟΓΡΑΦΗΣ</vt:lpstr>
      <vt:lpstr>ΣΗΜΑΣΙΑ ΤΗΣ ΑΠΟΓΡΑΦΗΣ</vt:lpstr>
      <vt:lpstr>ΖΗΤΗΜΑΤΑ ΚΑΤΑ ΤΗΝ ΑΠΟΓΡΑΦΗ</vt:lpstr>
      <vt:lpstr>Βιβλιογραφία</vt:lpstr>
      <vt:lpstr>Σημείωμα Αναφοράς</vt:lpstr>
      <vt:lpstr>Σημείωμα Αδειοδότησης</vt:lpstr>
      <vt:lpstr>Διαφάνεια 24</vt:lpstr>
      <vt:lpstr>Διαφάνεια 25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19</cp:revision>
  <dcterms:created xsi:type="dcterms:W3CDTF">2015-10-27T21:06:30Z</dcterms:created>
  <dcterms:modified xsi:type="dcterms:W3CDTF">2015-11-07T18:03:00Z</dcterms:modified>
</cp:coreProperties>
</file>