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2" r:id="rId5"/>
    <p:sldId id="263" r:id="rId6"/>
    <p:sldId id="285" r:id="rId7"/>
    <p:sldId id="295" r:id="rId8"/>
    <p:sldId id="294" r:id="rId9"/>
    <p:sldId id="293" r:id="rId10"/>
    <p:sldId id="292" r:id="rId11"/>
    <p:sldId id="291" r:id="rId12"/>
    <p:sldId id="290" r:id="rId13"/>
    <p:sldId id="296" r:id="rId14"/>
    <p:sldId id="289" r:id="rId15"/>
    <p:sldId id="288" r:id="rId16"/>
    <p:sldId id="299" r:id="rId17"/>
    <p:sldId id="298" r:id="rId18"/>
    <p:sldId id="297" r:id="rId19"/>
    <p:sldId id="287" r:id="rId20"/>
    <p:sldId id="286" r:id="rId21"/>
    <p:sldId id="273" r:id="rId22"/>
    <p:sldId id="276" r:id="rId23"/>
    <p:sldId id="279" r:id="rId24"/>
    <p:sldId id="280" r:id="rId25"/>
    <p:sldId id="281" r:id="rId26"/>
    <p:sldId id="284" r:id="rId27"/>
    <p:sldId id="282" r:id="rId2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223A-FF5F-4B46-B524-06ACD4B2525D}" type="datetimeFigureOut">
              <a:rPr lang="el-GR" smtClean="0"/>
              <a:pPr/>
              <a:t>7/11/2015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2A06-D1C9-4A69-ACD8-3B598D8FF3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223A-FF5F-4B46-B524-06ACD4B2525D}" type="datetimeFigureOut">
              <a:rPr lang="el-GR" smtClean="0"/>
              <a:pPr/>
              <a:t>7/11/2015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2A06-D1C9-4A69-ACD8-3B598D8FF3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223A-FF5F-4B46-B524-06ACD4B2525D}" type="datetimeFigureOut">
              <a:rPr lang="el-GR" smtClean="0"/>
              <a:pPr/>
              <a:t>7/11/2015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2A06-D1C9-4A69-ACD8-3B598D8FF3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223A-FF5F-4B46-B524-06ACD4B2525D}" type="datetimeFigureOut">
              <a:rPr lang="el-GR" smtClean="0"/>
              <a:pPr/>
              <a:t>7/11/2015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2A06-D1C9-4A69-ACD8-3B598D8FF3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223A-FF5F-4B46-B524-06ACD4B2525D}" type="datetimeFigureOut">
              <a:rPr lang="el-GR" smtClean="0"/>
              <a:pPr/>
              <a:t>7/11/2015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2A06-D1C9-4A69-ACD8-3B598D8FF3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223A-FF5F-4B46-B524-06ACD4B2525D}" type="datetimeFigureOut">
              <a:rPr lang="el-GR" smtClean="0"/>
              <a:pPr/>
              <a:t>7/11/2015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2A06-D1C9-4A69-ACD8-3B598D8FF3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223A-FF5F-4B46-B524-06ACD4B2525D}" type="datetimeFigureOut">
              <a:rPr lang="el-GR" smtClean="0"/>
              <a:pPr/>
              <a:t>7/11/2015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2A06-D1C9-4A69-ACD8-3B598D8FF3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223A-FF5F-4B46-B524-06ACD4B2525D}" type="datetimeFigureOut">
              <a:rPr lang="el-GR" smtClean="0"/>
              <a:pPr/>
              <a:t>7/11/2015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2A06-D1C9-4A69-ACD8-3B598D8FF3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223A-FF5F-4B46-B524-06ACD4B2525D}" type="datetimeFigureOut">
              <a:rPr lang="el-GR" smtClean="0"/>
              <a:pPr/>
              <a:t>7/11/2015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2A06-D1C9-4A69-ACD8-3B598D8FF3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223A-FF5F-4B46-B524-06ACD4B2525D}" type="datetimeFigureOut">
              <a:rPr lang="el-GR" smtClean="0"/>
              <a:pPr/>
              <a:t>7/11/2015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2A06-D1C9-4A69-ACD8-3B598D8FF3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223A-FF5F-4B46-B524-06ACD4B2525D}" type="datetimeFigureOut">
              <a:rPr lang="el-GR" smtClean="0"/>
              <a:pPr/>
              <a:t>7/11/2015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2A06-D1C9-4A69-ACD8-3B598D8FF3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D223A-FF5F-4B46-B524-06ACD4B2525D}" type="datetimeFigureOut">
              <a:rPr lang="el-GR" smtClean="0"/>
              <a:pPr/>
              <a:t>7/11/2015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B2A06-D1C9-4A69-ACD8-3B598D8FF30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class.teiep.gr/OpenClass/courses/ACC102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nc-nd/4.0/deed.el" TargetMode="Externa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ΕΙΣΑΓΩΓΗ ΣΤΗ ΛΟΓΙΣΤΙΚΗ</a:t>
            </a:r>
            <a:endParaRPr lang="el-GR" sz="3600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ΕΝΟΤΗΤΑ :Η απογραφή</a:t>
            </a:r>
            <a:endParaRPr lang="el-GR" dirty="0"/>
          </a:p>
        </p:txBody>
      </p:sp>
      <p:grpSp>
        <p:nvGrpSpPr>
          <p:cNvPr id="4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5" name="Εικόνα 7"/>
            <p:cNvPicPr>
              <a:picLocks noChangeAspect="1"/>
            </p:cNvPicPr>
            <p:nvPr/>
          </p:nvPicPr>
          <p:blipFill rotWithShape="1">
            <a:blip r:embed="rId2" cstate="print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6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  <p:pic>
        <p:nvPicPr>
          <p:cNvPr id="7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4480" y="6072206"/>
            <a:ext cx="1581685" cy="500066"/>
          </a:xfrm>
          <a:prstGeom prst="rect">
            <a:avLst/>
          </a:prstGeom>
        </p:spPr>
      </p:pic>
      <p:pic>
        <p:nvPicPr>
          <p:cNvPr id="8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5572140"/>
            <a:ext cx="4552761" cy="12858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Εισαγωγή στη  λογιστική , Ενότητα  : Η απογραφή, ΤΜΗΜΑ ΧΡΗΜΑΤΟΟΙΚΟΝΟΜΙΚΉΣ ΚΑΙ ΛΟΓΙΣΤΙΚΗΣ , ΤΕΙ ΗΠΕΙΡΟΥ – Ανοικτά Ακαδημαϊκά Μαθήματα στο ΤΕΙ  Ηπείρου</a:t>
            </a:r>
            <a:endParaRPr lang="el-GR" sz="1600" dirty="0"/>
          </a:p>
        </p:txBody>
      </p:sp>
      <p:pic>
        <p:nvPicPr>
          <p:cNvPr id="5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267726" cy="404664"/>
          </a:xfrm>
          <a:prstGeom prst="rect">
            <a:avLst/>
          </a:prstGeom>
        </p:spPr>
      </p:pic>
      <p:pic>
        <p:nvPicPr>
          <p:cNvPr id="6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9275"/>
            <a:ext cx="8229600" cy="868363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/>
            <a:r>
              <a:rPr lang="el-GR" sz="3600" b="1" smtClean="0"/>
              <a:t>Ποσοτική καταμέτρηση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Την ποσότητα κάθε στοιχείου του ενεργητικού και του παθητικού </a:t>
            </a:r>
          </a:p>
          <a:p>
            <a:pPr eaLnBrk="1" hangingPunct="1"/>
            <a:r>
              <a:rPr lang="el-GR" dirty="0" smtClean="0"/>
              <a:t>(Εξαιρείται η καθαρή θέση)</a:t>
            </a:r>
          </a:p>
          <a:p>
            <a:pPr eaLnBrk="1" hangingPunct="1"/>
            <a:r>
              <a:rPr lang="el-GR" dirty="0" smtClean="0"/>
              <a:t>Αριθμός – βάρος – τεμάχια – όγκος – κλπ </a:t>
            </a:r>
          </a:p>
          <a:p>
            <a:pPr eaLnBrk="1" hangingPunct="1"/>
            <a:r>
              <a:rPr lang="el-GR" dirty="0" smtClean="0"/>
              <a:t>Το ύψος των απαιτήσεων και των υποχρεώσεων αναλυτικά με έλεγχο των δικαιολογητικών που τις επιβεβαιώνουν </a:t>
            </a:r>
          </a:p>
          <a:p>
            <a:pPr eaLnBrk="1" hangingPunct="1"/>
            <a:endParaRPr lang="el-GR" dirty="0" smtClean="0"/>
          </a:p>
          <a:p>
            <a:pPr eaLnBrk="1" hangingPunct="1"/>
            <a:endParaRPr lang="el-GR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Εισαγωγή στη  λογιστική , Ενότητα  : Η απογραφή, ΤΜΗΜΑ ΧΡΗΜΑΤΟΟΙΚΟΝΟΜΙΚΉΣ ΚΑΙ ΛΟΓΙΣΤΙΚΗΣ , ΤΕΙ ΗΠΕΙΡΟΥ – Ανοικτά Ακαδημαϊκά Μαθήματα στο ΤΕΙ  Ηπείρου</a:t>
            </a:r>
            <a:endParaRPr lang="el-GR" sz="1600" dirty="0"/>
          </a:p>
        </p:txBody>
      </p:sp>
      <p:pic>
        <p:nvPicPr>
          <p:cNvPr id="5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267726" cy="404664"/>
          </a:xfrm>
          <a:prstGeom prst="rect">
            <a:avLst/>
          </a:prstGeom>
        </p:spPr>
      </p:pic>
      <p:pic>
        <p:nvPicPr>
          <p:cNvPr id="6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9275"/>
            <a:ext cx="8229600" cy="868363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/>
            <a:r>
              <a:rPr lang="el-GR" sz="3600" b="1" smtClean="0"/>
              <a:t>Αποτίμηση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Προσδιορισμός της αξίας των περιουσιακών στοιχείων</a:t>
            </a:r>
          </a:p>
          <a:p>
            <a:pPr eaLnBrk="1" hangingPunct="1"/>
            <a:r>
              <a:rPr lang="el-GR" dirty="0" smtClean="0"/>
              <a:t>Τον προσδιορισμό της αξίας με βάση την αξία απόκτησης προσαρμοσμένη στην σημερινή αξία με τις μεταβολές λόγω βελτίωσης ή φθοράς</a:t>
            </a:r>
          </a:p>
          <a:p>
            <a:pPr eaLnBrk="1" hangingPunct="1"/>
            <a:r>
              <a:rPr lang="el-GR" dirty="0" smtClean="0"/>
              <a:t>Το προσδιορισμό της </a:t>
            </a:r>
            <a:r>
              <a:rPr lang="el-GR" b="1" dirty="0" smtClean="0"/>
              <a:t>πραγματικής αξίας των απαιτήσεων και των υποχρεώσεων</a:t>
            </a:r>
          </a:p>
          <a:p>
            <a:pPr eaLnBrk="1" hangingPunct="1"/>
            <a:endParaRPr lang="el-GR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Εισαγωγή στη  λογιστική , Ενότητα  : Η απογραφή, ΤΜΗΜΑ ΧΡΗΜΑΤΟΟΙΚΟΝΟΜΙΚΉΣ ΚΑΙ ΛΟΓΙΣΤΙΚΗΣ , ΤΕΙ ΗΠΕΙΡΟΥ – Ανοικτά Ακαδημαϊκά Μαθήματα στο ΤΕΙ  Ηπείρου</a:t>
            </a:r>
            <a:endParaRPr lang="el-GR" sz="1600" dirty="0"/>
          </a:p>
        </p:txBody>
      </p:sp>
      <p:pic>
        <p:nvPicPr>
          <p:cNvPr id="5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267726" cy="404664"/>
          </a:xfrm>
          <a:prstGeom prst="rect">
            <a:avLst/>
          </a:prstGeom>
        </p:spPr>
      </p:pic>
      <p:pic>
        <p:nvPicPr>
          <p:cNvPr id="6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9275"/>
            <a:ext cx="8229600" cy="868363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/>
            <a:r>
              <a:rPr lang="el-GR" sz="3600" b="1" dirty="0" smtClean="0"/>
              <a:t>Επαλήθευση της Καθαρής Θέσης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Η επαλήθευση της καθαρής θέσης επιτυγχάνεται με τον</a:t>
            </a:r>
          </a:p>
          <a:p>
            <a:pPr eaLnBrk="1" hangingPunct="1"/>
            <a:r>
              <a:rPr lang="el-GR" dirty="0" smtClean="0"/>
              <a:t>Το προσδιορισμό της </a:t>
            </a:r>
          </a:p>
          <a:p>
            <a:pPr algn="ctr" eaLnBrk="1" hangingPunct="1"/>
            <a:r>
              <a:rPr lang="el-GR" b="1" i="1" dirty="0" smtClean="0"/>
              <a:t>Διαφοράς</a:t>
            </a:r>
          </a:p>
          <a:p>
            <a:pPr algn="ctr" eaLnBrk="1" hangingPunct="1"/>
            <a:r>
              <a:rPr lang="el-GR" b="1" i="1" dirty="0" smtClean="0"/>
              <a:t>της πραγματικής αξίας των στοιχείων του ενεργητικού </a:t>
            </a:r>
          </a:p>
          <a:p>
            <a:pPr algn="ctr" eaLnBrk="1" hangingPunct="1"/>
            <a:r>
              <a:rPr lang="el-GR" b="1" i="1" dirty="0" smtClean="0"/>
              <a:t>και των στοιχείων του παθητικού </a:t>
            </a:r>
          </a:p>
          <a:p>
            <a:pPr eaLnBrk="1" hangingPunct="1"/>
            <a:endParaRPr lang="el-GR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Εισαγωγή στη  λογιστική , Ενότητα  : Η απογραφή, ΤΜΗΜΑ ΧΡΗΜΑΤΟΟΙΚΟΝΟΜΙΚΉΣ ΚΑΙ ΛΟΓΙΣΤΙΚΗΣ , ΤΕΙ ΗΠΕΙΡΟΥ – Ανοικτά Ακαδημαϊκά Μαθήματα στο ΤΕΙ  Ηπείρου</a:t>
            </a:r>
            <a:endParaRPr lang="el-GR" sz="1600" dirty="0"/>
          </a:p>
        </p:txBody>
      </p:sp>
      <p:pic>
        <p:nvPicPr>
          <p:cNvPr id="5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267726" cy="404664"/>
          </a:xfrm>
          <a:prstGeom prst="rect">
            <a:avLst/>
          </a:prstGeom>
        </p:spPr>
      </p:pic>
      <p:pic>
        <p:nvPicPr>
          <p:cNvPr id="6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9275"/>
            <a:ext cx="8229600" cy="868363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l-GR" sz="3200" b="1" dirty="0" smtClean="0">
                <a:latin typeface="Calibri" pitchFamily="34" charset="0"/>
              </a:rPr>
              <a:t>ΕΙΔΗ ΤΗΣ ΑΠΟΓΡΑΦΗΣ (1) από (5)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/>
            <a:r>
              <a:rPr lang="el-GR" dirty="0" smtClean="0">
                <a:latin typeface="Calibri" pitchFamily="34" charset="0"/>
              </a:rPr>
              <a:t>Τα κριτήρια διάκρισης της απογραφής είναι: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l-GR" dirty="0" smtClean="0">
                <a:latin typeface="Calibri" pitchFamily="34" charset="0"/>
              </a:rPr>
              <a:t>Η περιοδικότητα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l-GR" dirty="0" smtClean="0">
                <a:latin typeface="Calibri" pitchFamily="34" charset="0"/>
              </a:rPr>
              <a:t>Ο σκοπός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l-GR" dirty="0" smtClean="0">
                <a:latin typeface="Calibri" pitchFamily="34" charset="0"/>
              </a:rPr>
              <a:t>Η έκταση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l-GR" dirty="0" smtClean="0">
                <a:latin typeface="Calibri" pitchFamily="34" charset="0"/>
              </a:rPr>
              <a:t>Ο τρόπος διενέργειας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Εισαγωγή στη  λογιστική , Ενότητα  : Η απογραφή, ΤΜΗΜΑ ΧΡΗΜΑΤΟΟΙΚΟΝΟΜΙΚΉΣ ΚΑΙ ΛΟΓΙΣΤΙΚΗΣ , ΤΕΙ ΗΠΕΙΡΟΥ – Ανοικτά Ακαδημαϊκά Μαθήματα στο ΤΕΙ  Ηπείρου</a:t>
            </a:r>
            <a:endParaRPr lang="el-GR" sz="1600" dirty="0"/>
          </a:p>
        </p:txBody>
      </p:sp>
      <p:pic>
        <p:nvPicPr>
          <p:cNvPr id="5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267726" cy="404664"/>
          </a:xfrm>
          <a:prstGeom prst="rect">
            <a:avLst/>
          </a:prstGeom>
        </p:spPr>
      </p:pic>
      <p:pic>
        <p:nvPicPr>
          <p:cNvPr id="6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9275"/>
            <a:ext cx="8229600" cy="868363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l-GR" sz="3200" b="1" dirty="0" smtClean="0">
                <a:latin typeface="Calibri" pitchFamily="34" charset="0"/>
              </a:rPr>
              <a:t>ΕΙΔΗ ΤΗΣ ΑΠΟΓΡΑΦΗΣ (2) από (5)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/>
            <a:r>
              <a:rPr lang="el-GR" dirty="0" smtClean="0">
                <a:latin typeface="Calibri" pitchFamily="34" charset="0"/>
              </a:rPr>
              <a:t>Ανάλογα με την περιοδικότητα διενέργειας της απογραφής:</a:t>
            </a:r>
          </a:p>
          <a:p>
            <a:pPr marL="609600" indent="-609600" eaLnBrk="1" hangingPunct="1">
              <a:buFontTx/>
              <a:buNone/>
            </a:pPr>
            <a:endParaRPr lang="el-GR" dirty="0" smtClean="0">
              <a:latin typeface="Calibri" pitchFamily="34" charset="0"/>
            </a:endParaRPr>
          </a:p>
          <a:p>
            <a:pPr marL="609600" indent="-609600" eaLnBrk="1" hangingPunct="1">
              <a:buFontTx/>
              <a:buAutoNum type="arabicPeriod"/>
            </a:pPr>
            <a:r>
              <a:rPr lang="el-GR" dirty="0" smtClean="0">
                <a:latin typeface="Calibri" pitchFamily="34" charset="0"/>
              </a:rPr>
              <a:t>Τακτική 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l-GR" dirty="0" smtClean="0">
                <a:latin typeface="Calibri" pitchFamily="34" charset="0"/>
              </a:rPr>
              <a:t>Έκτακτη</a:t>
            </a:r>
          </a:p>
          <a:p>
            <a:pPr marL="609600" indent="-609600" eaLnBrk="1" hangingPunct="1">
              <a:buFontTx/>
              <a:buNone/>
            </a:pPr>
            <a:endParaRPr lang="el-GR" dirty="0" smtClean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Εισαγωγή στη  λογιστική , Ενότητα  : Η απογραφή, ΤΜΗΜΑ ΧΡΗΜΑΤΟΟΙΚΟΝΟΜΙΚΉΣ ΚΑΙ ΛΟΓΙΣΤΙΚΗΣ , ΤΕΙ ΗΠΕΙΡΟΥ – Ανοικτά Ακαδημαϊκά Μαθήματα στο ΤΕΙ  Ηπείρου</a:t>
            </a:r>
            <a:endParaRPr lang="el-GR" sz="1600" dirty="0"/>
          </a:p>
        </p:txBody>
      </p:sp>
      <p:pic>
        <p:nvPicPr>
          <p:cNvPr id="5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267726" cy="404664"/>
          </a:xfrm>
          <a:prstGeom prst="rect">
            <a:avLst/>
          </a:prstGeom>
        </p:spPr>
      </p:pic>
      <p:pic>
        <p:nvPicPr>
          <p:cNvPr id="6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549275"/>
            <a:ext cx="8219256" cy="868363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l-GR" sz="3200" b="1" dirty="0" smtClean="0">
                <a:latin typeface="Calibri" pitchFamily="34" charset="0"/>
              </a:rPr>
              <a:t>ΕΙΔΗ ΤΗΣ ΑΠΟΓΡΑΦΗΣ (3) από (5)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el-GR" dirty="0" smtClean="0">
                <a:latin typeface="Calibri" pitchFamily="34" charset="0"/>
              </a:rPr>
              <a:t>Ανάλογα με τον σκοπό διενέργειας της απογραφής: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l-GR" dirty="0" smtClean="0">
              <a:latin typeface="Calibri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l-GR" dirty="0" smtClean="0">
                <a:latin typeface="Calibri" pitchFamily="34" charset="0"/>
              </a:rPr>
              <a:t>Απογραφή έναρξης της επιχείρησης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l-GR" dirty="0" smtClean="0">
                <a:latin typeface="Calibri" pitchFamily="34" charset="0"/>
              </a:rPr>
              <a:t>Απογραφή εκκαθάρισης της επιχείρησης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l-GR" dirty="0" smtClean="0">
                <a:latin typeface="Calibri" pitchFamily="34" charset="0"/>
              </a:rPr>
              <a:t>Απογραφή συγχώνευσης ή εξαγοράς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l-GR" dirty="0" smtClean="0">
                <a:latin typeface="Calibri" pitchFamily="34" charset="0"/>
              </a:rPr>
              <a:t>Απογραφή τέλους χρήσεως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l-GR" dirty="0" smtClean="0">
                <a:latin typeface="Calibri" pitchFamily="34" charset="0"/>
              </a:rPr>
              <a:t>Απογραφή λήξης εκκαθάρισης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l-GR" dirty="0" smtClean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Εισαγωγή στη  λογιστική , Ενότητα  : Η απογραφή, ΤΜΗΜΑ ΧΡΗΜΑΤΟΟΙΚΟΝΟΜΙΚΉΣ ΚΑΙ ΛΟΓΙΣΤΙΚΗΣ , ΤΕΙ ΗΠΕΙΡΟΥ – Ανοικτά Ακαδημαϊκά Μαθήματα στο ΤΕΙ  Ηπείρου</a:t>
            </a:r>
            <a:endParaRPr lang="el-GR" sz="1600" dirty="0"/>
          </a:p>
        </p:txBody>
      </p:sp>
      <p:pic>
        <p:nvPicPr>
          <p:cNvPr id="5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267726" cy="404664"/>
          </a:xfrm>
          <a:prstGeom prst="rect">
            <a:avLst/>
          </a:prstGeom>
        </p:spPr>
      </p:pic>
      <p:pic>
        <p:nvPicPr>
          <p:cNvPr id="6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9275"/>
            <a:ext cx="8229600" cy="868363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l-GR" sz="3200" b="1" dirty="0" smtClean="0">
                <a:latin typeface="Calibri" pitchFamily="34" charset="0"/>
              </a:rPr>
              <a:t>ΕΙΔΗ ΤΗΣ ΑΠΟΓΡΑΦΗΣ (4) από (5)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/>
            <a:r>
              <a:rPr lang="el-GR" dirty="0" smtClean="0">
                <a:latin typeface="Calibri" pitchFamily="34" charset="0"/>
              </a:rPr>
              <a:t>Ανάλογα με την έκταση διενέργειας της απογραφής:</a:t>
            </a:r>
          </a:p>
          <a:p>
            <a:pPr marL="609600" indent="-609600" eaLnBrk="1" hangingPunct="1">
              <a:buFontTx/>
              <a:buNone/>
            </a:pPr>
            <a:endParaRPr lang="el-GR" dirty="0" smtClean="0">
              <a:latin typeface="Calibri" pitchFamily="34" charset="0"/>
            </a:endParaRPr>
          </a:p>
          <a:p>
            <a:pPr marL="609600" indent="-609600" eaLnBrk="1" hangingPunct="1">
              <a:buFontTx/>
              <a:buAutoNum type="arabicPeriod"/>
            </a:pPr>
            <a:r>
              <a:rPr lang="el-GR" dirty="0" smtClean="0">
                <a:latin typeface="Calibri" pitchFamily="34" charset="0"/>
              </a:rPr>
              <a:t>Μερική 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l-GR" dirty="0" smtClean="0">
                <a:latin typeface="Calibri" pitchFamily="34" charset="0"/>
              </a:rPr>
              <a:t>Γενική </a:t>
            </a:r>
          </a:p>
          <a:p>
            <a:pPr marL="609600" indent="-609600" eaLnBrk="1" hangingPunct="1">
              <a:buFontTx/>
              <a:buNone/>
            </a:pPr>
            <a:endParaRPr lang="el-GR" dirty="0" smtClean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Εισαγωγή στη  λογιστική , Ενότητα  : Η απογραφή, ΤΜΗΜΑ ΧΡΗΜΑΤΟΟΙΚΟΝΟΜΙΚΉΣ ΚΑΙ ΛΟΓΙΣΤΙΚΗΣ , ΤΕΙ ΗΠΕΙΡΟΥ – Ανοικτά Ακαδημαϊκά Μαθήματα στο ΤΕΙ  Ηπείρου</a:t>
            </a:r>
            <a:endParaRPr lang="el-GR" sz="1600" dirty="0"/>
          </a:p>
        </p:txBody>
      </p:sp>
      <p:pic>
        <p:nvPicPr>
          <p:cNvPr id="5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267726" cy="404664"/>
          </a:xfrm>
          <a:prstGeom prst="rect">
            <a:avLst/>
          </a:prstGeom>
        </p:spPr>
      </p:pic>
      <p:pic>
        <p:nvPicPr>
          <p:cNvPr id="6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9275"/>
            <a:ext cx="8229600" cy="868363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l-GR" sz="3200" b="1" dirty="0" smtClean="0">
                <a:latin typeface="Calibri" pitchFamily="34" charset="0"/>
              </a:rPr>
              <a:t>ΕΙΔΗ ΤΗΣ ΑΠΟΓΡΑΦΗΣ (5) από (5)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/>
            <a:r>
              <a:rPr lang="el-GR" dirty="0" smtClean="0">
                <a:latin typeface="Calibri" pitchFamily="34" charset="0"/>
              </a:rPr>
              <a:t>Ανάλογα με τον τρόπο διενέργειας της απογραφής:</a:t>
            </a:r>
          </a:p>
          <a:p>
            <a:pPr marL="609600" indent="-609600" eaLnBrk="1" hangingPunct="1">
              <a:buFontTx/>
              <a:buNone/>
            </a:pPr>
            <a:endParaRPr lang="el-GR" dirty="0" smtClean="0">
              <a:latin typeface="Calibri" pitchFamily="34" charset="0"/>
            </a:endParaRPr>
          </a:p>
          <a:p>
            <a:pPr marL="609600" indent="-609600" eaLnBrk="1" hangingPunct="1">
              <a:buFontTx/>
              <a:buAutoNum type="arabicPeriod"/>
            </a:pPr>
            <a:r>
              <a:rPr lang="el-GR" dirty="0" err="1" smtClean="0">
                <a:latin typeface="Calibri" pitchFamily="34" charset="0"/>
              </a:rPr>
              <a:t>Εξωλογιστική</a:t>
            </a:r>
            <a:endParaRPr lang="el-GR" dirty="0" smtClean="0">
              <a:latin typeface="Calibri" pitchFamily="34" charset="0"/>
            </a:endParaRPr>
          </a:p>
          <a:p>
            <a:pPr marL="609600" indent="-609600" eaLnBrk="1" hangingPunct="1">
              <a:buFontTx/>
              <a:buAutoNum type="arabicPeriod"/>
            </a:pPr>
            <a:r>
              <a:rPr lang="el-GR" dirty="0" err="1" smtClean="0">
                <a:latin typeface="Calibri" pitchFamily="34" charset="0"/>
              </a:rPr>
              <a:t>Εσωλογιστική</a:t>
            </a:r>
            <a:endParaRPr lang="el-GR" dirty="0" smtClean="0">
              <a:latin typeface="Calibri" pitchFamily="34" charset="0"/>
            </a:endParaRPr>
          </a:p>
          <a:p>
            <a:pPr marL="609600" indent="-609600" eaLnBrk="1" hangingPunct="1">
              <a:buFontTx/>
              <a:buNone/>
            </a:pPr>
            <a:endParaRPr lang="el-GR" dirty="0" smtClean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Εισαγωγή στη  λογιστική , Ενότητα  : Η απογραφή, ΤΜΗΜΑ ΧΡΗΜΑΤΟΟΙΚΟΝΟΜΙΚΉΣ ΚΑΙ ΛΟΓΙΣΤΙΚΗΣ , ΤΕΙ ΗΠΕΙΡΟΥ – Ανοικτά Ακαδημαϊκά Μαθήματα στο ΤΕΙ  Ηπείρου</a:t>
            </a:r>
            <a:endParaRPr lang="el-GR" sz="1600" dirty="0"/>
          </a:p>
        </p:txBody>
      </p:sp>
      <p:pic>
        <p:nvPicPr>
          <p:cNvPr id="5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267726" cy="404664"/>
          </a:xfrm>
          <a:prstGeom prst="rect">
            <a:avLst/>
          </a:prstGeom>
        </p:spPr>
      </p:pic>
      <p:pic>
        <p:nvPicPr>
          <p:cNvPr id="6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9275"/>
            <a:ext cx="8229600" cy="868363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l-GR" sz="3200" b="1" dirty="0" smtClean="0">
                <a:latin typeface="Calibri" pitchFamily="34" charset="0"/>
              </a:rPr>
              <a:t>ΚΑΤΗΓΟΡΙΕΣ ΑΠΟΓΡΑΦΗΣ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FontTx/>
              <a:buNone/>
            </a:pPr>
            <a:endParaRPr lang="el-GR" dirty="0" smtClean="0">
              <a:latin typeface="Calibri" pitchFamily="34" charset="0"/>
            </a:endParaRPr>
          </a:p>
          <a:p>
            <a:pPr marL="609600" indent="-609600" eaLnBrk="1" hangingPunct="1">
              <a:buFontTx/>
              <a:buAutoNum type="arabicPeriod"/>
            </a:pPr>
            <a:r>
              <a:rPr lang="el-GR" dirty="0" smtClean="0">
                <a:latin typeface="Calibri" pitchFamily="34" charset="0"/>
              </a:rPr>
              <a:t>Η απογραφή έναρξης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l-GR" dirty="0" smtClean="0">
                <a:latin typeface="Calibri" pitchFamily="34" charset="0"/>
              </a:rPr>
              <a:t>Η απογραφή που συντάσσεται κατά την μεταβολή του επιχειρηματικού φορέα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l-GR" dirty="0" smtClean="0">
                <a:latin typeface="Calibri" pitchFamily="34" charset="0"/>
              </a:rPr>
              <a:t>Η απογραφή εκκαθάρισης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l-GR" dirty="0" smtClean="0">
                <a:latin typeface="Calibri" pitchFamily="34" charset="0"/>
              </a:rPr>
              <a:t>Η απογραφή τέλους χρήσης (στο τέλος κάθε λογιστικής περιόδου)</a:t>
            </a:r>
          </a:p>
          <a:p>
            <a:pPr marL="609600" indent="-609600" eaLnBrk="1" hangingPunct="1">
              <a:buFontTx/>
              <a:buNone/>
            </a:pPr>
            <a:endParaRPr lang="el-GR" dirty="0" smtClean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Εισαγωγή στη  λογιστική , Ενότητα  : Η απογραφή, ΤΜΗΜΑ ΧΡΗΜΑΤΟΟΙΚΟΝΟΜΙΚΉΣ ΚΑΙ ΛΟΓΙΣΤΙΚΗΣ , ΤΕΙ ΗΠΕΙΡΟΥ – Ανοικτά Ακαδημαϊκά Μαθήματα στο ΤΕΙ  Ηπείρου</a:t>
            </a:r>
            <a:endParaRPr lang="el-GR" sz="1600" dirty="0"/>
          </a:p>
        </p:txBody>
      </p:sp>
      <p:pic>
        <p:nvPicPr>
          <p:cNvPr id="5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267726" cy="404664"/>
          </a:xfrm>
          <a:prstGeom prst="rect">
            <a:avLst/>
          </a:prstGeom>
        </p:spPr>
      </p:pic>
      <p:pic>
        <p:nvPicPr>
          <p:cNvPr id="6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9275"/>
            <a:ext cx="8229600" cy="868363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l-GR" sz="3600" b="1" dirty="0" smtClean="0"/>
              <a:t>ΣΗΜΑΣΙΑ ΤΗΣ ΑΠΟΓΡΑΦΗΣ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Έλεγχος της ακρίβειας των λογιστικών δεδομένων</a:t>
            </a:r>
          </a:p>
          <a:p>
            <a:pPr eaLnBrk="1" hangingPunct="1"/>
            <a:r>
              <a:rPr lang="el-GR" dirty="0" smtClean="0"/>
              <a:t>Έλεγχος σφαλμάτων</a:t>
            </a:r>
          </a:p>
          <a:p>
            <a:pPr eaLnBrk="1" hangingPunct="1"/>
            <a:r>
              <a:rPr lang="el-GR" dirty="0" smtClean="0"/>
              <a:t>Έλεγχος των διαχειριστών της επιχειρηματικής περιουσίας</a:t>
            </a:r>
          </a:p>
          <a:p>
            <a:pPr eaLnBrk="1" hangingPunct="1"/>
            <a:r>
              <a:rPr lang="el-GR" dirty="0" smtClean="0"/>
              <a:t>Η ολοκληρωμένη πληροφόρηση της διοίκησης για την λήψη ορθολογικών αποφάσεων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6804248" cy="1052736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5" name="Εικόνα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29360" y="0"/>
            <a:ext cx="2214640" cy="1031492"/>
          </a:xfrm>
          <a:prstGeom prst="rect">
            <a:avLst/>
          </a:prstGeom>
        </p:spPr>
      </p:pic>
      <p:sp>
        <p:nvSpPr>
          <p:cNvPr id="6" name="Υπότιτλο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>
              <a:buNone/>
            </a:pPr>
            <a:r>
              <a:rPr lang="el-GR" sz="2800" dirty="0" smtClean="0">
                <a:latin typeface="+mj-lt"/>
              </a:rPr>
              <a:t>Τμήμα : ΧΡΗΜΑΤΟΟΙΚΟΝΟΜΙΚΗΣ &amp; ΛΟΓΙΣΤΙΚΗΣ</a:t>
            </a:r>
            <a:br>
              <a:rPr lang="el-GR" sz="2800" dirty="0" smtClean="0">
                <a:latin typeface="+mj-lt"/>
              </a:rPr>
            </a:br>
            <a:endParaRPr lang="el-GR" sz="2800" dirty="0" smtClean="0">
              <a:latin typeface="+mj-lt"/>
            </a:endParaRPr>
          </a:p>
          <a:p>
            <a:pPr algn="l">
              <a:buNone/>
            </a:pPr>
            <a:r>
              <a:rPr lang="el-GR" sz="2400" b="1" dirty="0" smtClean="0"/>
              <a:t>Τίτλος Μαθήματος :Εισαγωγή στη  λογιστική</a:t>
            </a:r>
            <a:br>
              <a:rPr lang="el-GR" sz="2400" b="1" dirty="0" smtClean="0"/>
            </a:br>
            <a:endParaRPr lang="el-GR" sz="2400" b="1" dirty="0" smtClean="0"/>
          </a:p>
          <a:p>
            <a:pPr algn="l">
              <a:buNone/>
            </a:pPr>
            <a:r>
              <a:rPr lang="el-GR" sz="2400" b="1" dirty="0" smtClean="0"/>
              <a:t>Ενότητα : Η απογραφή</a:t>
            </a:r>
          </a:p>
          <a:p>
            <a:pPr algn="l"/>
            <a:endParaRPr lang="el-GR" sz="2400" b="1" dirty="0" smtClean="0"/>
          </a:p>
          <a:p>
            <a:pPr algn="l">
              <a:lnSpc>
                <a:spcPts val="2600"/>
              </a:lnSpc>
              <a:buNone/>
            </a:pPr>
            <a:r>
              <a:rPr lang="el-GR" sz="2000" dirty="0" err="1" smtClean="0">
                <a:solidFill>
                  <a:schemeClr val="tx2">
                    <a:lumMod val="50000"/>
                  </a:schemeClr>
                </a:solidFill>
              </a:rPr>
              <a:t>Κυπριωτέλης</a:t>
            </a:r>
            <a:r>
              <a:rPr lang="el-GR" sz="2000" dirty="0" smtClean="0">
                <a:solidFill>
                  <a:schemeClr val="tx2">
                    <a:lumMod val="50000"/>
                  </a:schemeClr>
                </a:solidFill>
              </a:rPr>
              <a:t> Ευστράτιος</a:t>
            </a:r>
          </a:p>
          <a:p>
            <a:pPr algn="l">
              <a:lnSpc>
                <a:spcPts val="2600"/>
              </a:lnSpc>
              <a:buNone/>
            </a:pPr>
            <a:r>
              <a:rPr lang="el-GR" sz="2000" dirty="0" smtClean="0">
                <a:solidFill>
                  <a:schemeClr val="tx2">
                    <a:lumMod val="50000"/>
                  </a:schemeClr>
                </a:solidFill>
              </a:rPr>
              <a:t>Καθηγητής εφαρμογών</a:t>
            </a:r>
          </a:p>
          <a:p>
            <a:pPr algn="l">
              <a:lnSpc>
                <a:spcPts val="2600"/>
              </a:lnSpc>
              <a:buNone/>
            </a:pPr>
            <a:r>
              <a:rPr lang="el-GR" sz="2000" dirty="0" smtClean="0">
                <a:solidFill>
                  <a:schemeClr val="tx2">
                    <a:lumMod val="50000"/>
                  </a:schemeClr>
                </a:solidFill>
              </a:rPr>
              <a:t>Πρέβεζα, 2015</a:t>
            </a:r>
          </a:p>
        </p:txBody>
      </p:sp>
      <p:pic>
        <p:nvPicPr>
          <p:cNvPr id="7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6072206"/>
            <a:ext cx="1581685" cy="461161"/>
          </a:xfrm>
          <a:prstGeom prst="rect">
            <a:avLst/>
          </a:prstGeom>
        </p:spPr>
      </p:pic>
      <p:pic>
        <p:nvPicPr>
          <p:cNvPr id="8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5572140"/>
            <a:ext cx="4695637" cy="1000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Εισαγωγή στη  λογιστική , Ενότητα  : Η απογραφή, ΤΜΗΜΑ ΧΡΗΜΑΤΟΟΙΚΟΝΟΜΙΚΉΣ ΚΑΙ ΛΟΓΙΣΤΙΚΗΣ , ΤΕΙ ΗΠΕΙΡΟΥ – Ανοικτά Ακαδημαϊκά Μαθήματα στο ΤΕΙ  Ηπείρου</a:t>
            </a:r>
            <a:endParaRPr lang="el-GR" sz="1600" dirty="0"/>
          </a:p>
        </p:txBody>
      </p:sp>
      <p:pic>
        <p:nvPicPr>
          <p:cNvPr id="5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267726" cy="404664"/>
          </a:xfrm>
          <a:prstGeom prst="rect">
            <a:avLst/>
          </a:prstGeom>
        </p:spPr>
      </p:pic>
      <p:pic>
        <p:nvPicPr>
          <p:cNvPr id="6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549275"/>
            <a:ext cx="8229600" cy="868363"/>
          </a:xfrm>
          <a:solidFill>
            <a:schemeClr val="bg1"/>
          </a:solidFill>
          <a:effectLst>
            <a:outerShdw dist="35921" dir="2700000" algn="ctr" rotWithShape="0">
              <a:schemeClr val="bg2"/>
            </a:outerShdw>
          </a:effectLst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200" b="1" dirty="0" smtClean="0"/>
              <a:t>ΖΗΤΗΜΑΤΑ ΚΑΤΑ ΤΗΝ ΑΠΟΓΡΑΦΗ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Ακρίβεια των μετρήσεων</a:t>
            </a:r>
          </a:p>
          <a:p>
            <a:pPr eaLnBrk="1" hangingPunct="1"/>
            <a:r>
              <a:rPr lang="el-GR" dirty="0" smtClean="0"/>
              <a:t>Απώλεια χρόνου</a:t>
            </a:r>
          </a:p>
          <a:p>
            <a:pPr eaLnBrk="1" hangingPunct="1"/>
            <a:r>
              <a:rPr lang="el-GR" dirty="0" smtClean="0"/>
              <a:t>Ειδικές τεχνικές γνώσεις</a:t>
            </a:r>
          </a:p>
          <a:p>
            <a:pPr eaLnBrk="1" hangingPunct="1"/>
            <a:r>
              <a:rPr lang="el-GR" dirty="0" smtClean="0"/>
              <a:t>Επιλογή μεθόδου αποτίμησης</a:t>
            </a:r>
          </a:p>
          <a:p>
            <a:pPr eaLnBrk="1" hangingPunct="1"/>
            <a:r>
              <a:rPr lang="el-GR" dirty="0" smtClean="0"/>
              <a:t>Πληθωρισμός</a:t>
            </a:r>
          </a:p>
          <a:p>
            <a:pPr eaLnBrk="1" hangingPunct="1"/>
            <a:r>
              <a:rPr lang="el-GR" dirty="0" smtClean="0"/>
              <a:t>Αποπληθωρισμός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/>
          <a:lstStyle/>
          <a:p>
            <a:r>
              <a:rPr lang="el-GR" b="1" dirty="0" smtClean="0"/>
              <a:t>Βιβλιογραφία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   Στεφάνου Κων/νος , </a:t>
            </a:r>
            <a:r>
              <a:rPr lang="el-GR" b="1" dirty="0" smtClean="0"/>
              <a:t>Χρηματοοικονομική λογιστική</a:t>
            </a:r>
            <a:r>
              <a:rPr lang="el-GR" dirty="0" smtClean="0"/>
              <a:t>, </a:t>
            </a:r>
            <a:r>
              <a:rPr lang="el-GR" dirty="0" err="1" smtClean="0"/>
              <a:t>Αυτοέκδοση</a:t>
            </a:r>
            <a:r>
              <a:rPr lang="el-GR" dirty="0" smtClean="0"/>
              <a:t> , Θεσσαλονίκη (2011)</a:t>
            </a:r>
          </a:p>
          <a:p>
            <a:pPr>
              <a:buNone/>
            </a:pPr>
            <a:r>
              <a:rPr lang="el-GR" dirty="0" smtClean="0"/>
              <a:t>   Δ. </a:t>
            </a:r>
            <a:r>
              <a:rPr lang="el-GR" dirty="0" err="1" smtClean="0"/>
              <a:t>Γκίνογλου</a:t>
            </a:r>
            <a:r>
              <a:rPr lang="el-GR" dirty="0" smtClean="0"/>
              <a:t>, Π. </a:t>
            </a:r>
            <a:r>
              <a:rPr lang="el-GR" dirty="0" err="1" smtClean="0"/>
              <a:t>Ταχινάκης</a:t>
            </a:r>
            <a:r>
              <a:rPr lang="el-GR" dirty="0" smtClean="0"/>
              <a:t>, Σ. Μωυσή ,</a:t>
            </a:r>
            <a:r>
              <a:rPr lang="el-GR" b="1" dirty="0" smtClean="0"/>
              <a:t>Γενική Χρηματοοικονομική Λογιστική</a:t>
            </a:r>
            <a:r>
              <a:rPr lang="el-GR" dirty="0" smtClean="0"/>
              <a:t>, Εκδόσεις </a:t>
            </a:r>
            <a:r>
              <a:rPr lang="en-US" dirty="0" err="1" smtClean="0"/>
              <a:t>Rosili</a:t>
            </a:r>
            <a:r>
              <a:rPr lang="en-US" dirty="0" smtClean="0"/>
              <a:t>, </a:t>
            </a:r>
            <a:r>
              <a:rPr lang="el-GR" dirty="0" smtClean="0"/>
              <a:t>Αθήνα (2005)</a:t>
            </a:r>
          </a:p>
          <a:p>
            <a:pPr>
              <a:buNone/>
            </a:pPr>
            <a:r>
              <a:rPr lang="el-GR" dirty="0" smtClean="0"/>
              <a:t>   </a:t>
            </a:r>
            <a:r>
              <a:rPr lang="el-GR" dirty="0" err="1" smtClean="0"/>
              <a:t>Παπαδέας</a:t>
            </a:r>
            <a:r>
              <a:rPr lang="el-GR" dirty="0" smtClean="0"/>
              <a:t> Παναγιώτης, </a:t>
            </a:r>
            <a:r>
              <a:rPr lang="el-GR" b="1" dirty="0" smtClean="0"/>
              <a:t>Χρηματοοικονομική λογιστική πληροφόρηση</a:t>
            </a:r>
            <a:r>
              <a:rPr lang="el-GR" dirty="0" smtClean="0"/>
              <a:t>, Εκδόσεις :ιδιωτική , Αθήνα (2010)</a:t>
            </a:r>
            <a:endParaRPr lang="el-GR" dirty="0"/>
          </a:p>
        </p:txBody>
      </p:sp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Εισαγωγή στη λογιστική , Ενότητα  : Η απογραφή, ΤΜΗΜΑ ΧΡΗΜΑΤΟΟΙΚΟΝΟΜΙΚΉΣ ΚΑΙ ΛΟΓΙΣΤΙΚΗΣ , ΤΕΙ ΗΠΕΙΡΟΥ – Ανοικτά Ακαδημαϊκά Μαθήματα στο ΤΕΙ  Ηπείρου</a:t>
            </a:r>
            <a:endParaRPr lang="el-GR" sz="1600" dirty="0"/>
          </a:p>
        </p:txBody>
      </p:sp>
      <p:pic>
        <p:nvPicPr>
          <p:cNvPr id="5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267726" cy="404664"/>
          </a:xfrm>
          <a:prstGeom prst="rect">
            <a:avLst/>
          </a:prstGeom>
        </p:spPr>
      </p:pic>
      <p:pic>
        <p:nvPicPr>
          <p:cNvPr id="6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Εισαγωγή στη   λογιστική , Ενότητα  : Η απογραφή, ΤΜΗΜΑ ΧΡΗΜΑΤΟΟΙΚΟΝΟΜΙΚΉΣ ΚΑΙ ΛΟΓΙΣΤΙΚΗΣ , ΤΕΙ ΗΠΕΙΡΟΥ – Ανοικτά Ακαδημαϊκά Μαθήματα στο ΤΕΙ  Ηπείρου</a:t>
            </a:r>
            <a:endParaRPr lang="el-GR" sz="1600" dirty="0"/>
          </a:p>
        </p:txBody>
      </p:sp>
      <p:pic>
        <p:nvPicPr>
          <p:cNvPr id="5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267726" cy="404664"/>
          </a:xfrm>
          <a:prstGeom prst="rect">
            <a:avLst/>
          </a:prstGeom>
        </p:spPr>
      </p:pic>
      <p:pic>
        <p:nvPicPr>
          <p:cNvPr id="6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  <p:sp>
        <p:nvSpPr>
          <p:cNvPr id="7" name="Τίτλος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868363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8" name="Rectangle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4901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Copyright Τεχνολογικό Ίδρυμα Ηπείρου. </a:t>
            </a:r>
            <a:endParaRPr lang="el-GR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&lt;</a:t>
            </a:r>
            <a:r>
              <a:rPr lang="el-GR" sz="2400" dirty="0" err="1" smtClean="0">
                <a:solidFill>
                  <a:schemeClr val="bg1">
                    <a:lumMod val="50000"/>
                  </a:schemeClr>
                </a:solidFill>
              </a:rPr>
              <a:t>Κυπριωτέλης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 Ευστράτιος&gt;.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&lt;Εισαγωγή στη λογιστική&gt;. 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Έκδοση: 1.0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&lt;Πρέβεζα&gt;, 2015.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Διαθέσιμο από τη δικτυακή διεύθυνση:</a:t>
            </a:r>
          </a:p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4"/>
              </a:rPr>
              <a:t>http://eclass.teiep.gr/OpenClass/courses/ACC10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  <a:hlinkClick r:id="rId4"/>
              </a:rPr>
              <a:t>2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4"/>
              </a:rPr>
              <a:t>/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Εισαγωγή στη   λογιστική , Ενότητα  : Η απογραφή, ΤΜΗΜΑ ΧΡΗΜΑΤΟΟΙΚΟΝΟΜΙΚΉΣ ΚΑΙ ΛΟΓΙΣΤΙΚΗΣ , ΤΕΙ ΗΠΕΙΡΟΥ – Ανοικτά Ακαδημαϊκά Μαθήματα στο ΤΕΙ  Ηπείρου</a:t>
            </a:r>
            <a:endParaRPr lang="el-GR" sz="1600" dirty="0"/>
          </a:p>
        </p:txBody>
      </p:sp>
      <p:pic>
        <p:nvPicPr>
          <p:cNvPr id="5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267726" cy="404664"/>
          </a:xfrm>
          <a:prstGeom prst="rect">
            <a:avLst/>
          </a:prstGeom>
        </p:spPr>
      </p:pic>
      <p:pic>
        <p:nvPicPr>
          <p:cNvPr id="6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  <p:sp>
        <p:nvSpPr>
          <p:cNvPr id="7" name="Τίτλος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868363"/>
          </a:xfrm>
        </p:spPr>
        <p:txBody>
          <a:bodyPr>
            <a:normAutofit/>
          </a:bodyPr>
          <a:lstStyle/>
          <a:p>
            <a:r>
              <a:rPr lang="el-GR" dirty="0"/>
              <a:t>Σημείωμα Αδειοδότησης</a:t>
            </a:r>
          </a:p>
        </p:txBody>
      </p:sp>
      <p:sp>
        <p:nvSpPr>
          <p:cNvPr id="8" name="Rectangle 1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κ.λ.π.,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pic>
        <p:nvPicPr>
          <p:cNvPr id="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8" y="3501009"/>
            <a:ext cx="1581685" cy="576063"/>
          </a:xfrm>
          <a:prstGeom prst="rect">
            <a:avLst/>
          </a:prstGeom>
        </p:spPr>
      </p:pic>
      <p:sp>
        <p:nvSpPr>
          <p:cNvPr id="10" name="Rectangle 3"/>
          <p:cNvSpPr/>
          <p:nvPr/>
        </p:nvSpPr>
        <p:spPr>
          <a:xfrm>
            <a:off x="434604" y="463842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sp>
        <p:nvSpPr>
          <p:cNvPr id="11" name="Rectangle 2"/>
          <p:cNvSpPr/>
          <p:nvPr/>
        </p:nvSpPr>
        <p:spPr>
          <a:xfrm>
            <a:off x="590667" y="5940412"/>
            <a:ext cx="633499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40224" y="6012560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Εισαγωγή στη   λογιστική , Ενότητα  : Η απογραφή, ΤΜΗΜΑ ΧΡΗΜΑΤΟΟΙΚΟΝΟΜΙΚΉΣ ΚΑΙ ΛΟΓΙΣΤΙΚΗΣ , ΤΕΙ ΗΠΕΙΡΟΥ – Ανοικτά Ακαδημαϊκά Μαθήματα στο ΤΕΙ  Ηπείρου</a:t>
            </a:r>
            <a:endParaRPr lang="el-GR" sz="1600" dirty="0"/>
          </a:p>
        </p:txBody>
      </p:sp>
      <p:pic>
        <p:nvPicPr>
          <p:cNvPr id="5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267726" cy="404664"/>
          </a:xfrm>
          <a:prstGeom prst="rect">
            <a:avLst/>
          </a:prstGeom>
        </p:spPr>
      </p:pic>
      <p:pic>
        <p:nvPicPr>
          <p:cNvPr id="6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  <p:sp>
        <p:nvSpPr>
          <p:cNvPr id="7" name="Rectangle 1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>
              <a:buNone/>
            </a:pPr>
            <a:r>
              <a:rPr lang="el-GR" sz="5500" b="1" dirty="0" smtClean="0"/>
              <a:t>Τέλος </a:t>
            </a:r>
            <a:r>
              <a:rPr lang="el-GR" sz="5500" b="1" dirty="0"/>
              <a:t>Ενότητας</a:t>
            </a:r>
          </a:p>
        </p:txBody>
      </p:sp>
      <p:sp>
        <p:nvSpPr>
          <p:cNvPr id="8" name="Rectangle 12"/>
          <p:cNvSpPr/>
          <p:nvPr/>
        </p:nvSpPr>
        <p:spPr>
          <a:xfrm>
            <a:off x="1547664" y="3990094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&lt;Θάνου Σοφία&gt;</a:t>
            </a:r>
            <a:endParaRPr lang="el-GR" sz="2900" b="1" dirty="0"/>
          </a:p>
          <a:p>
            <a:pPr algn="r"/>
            <a:r>
              <a:rPr lang="el-GR" sz="2900" dirty="0" smtClean="0"/>
              <a:t>&lt;Πρέβεζα&gt;, 2015</a:t>
            </a:r>
            <a:endParaRPr lang="el-GR" sz="29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2" y="5307668"/>
            <a:ext cx="3255169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Εισαγωγή στη   λογιστική , Ενότητα  : Η απογραφή, ΤΜΗΜΑ ΧΡΗΜΑΤΟΟΙΚΟΝΟΜΙΚΉΣ ΚΑΙ ΛΟΓΙΣΤΙΚΗΣ , ΤΕΙ ΗΠΕΙΡΟΥ – Ανοικτά Ακαδημαϊκά Μαθήματα στο ΤΕΙ  Ηπείρου</a:t>
            </a:r>
            <a:endParaRPr lang="el-GR" sz="1600" dirty="0"/>
          </a:p>
        </p:txBody>
      </p:sp>
      <p:pic>
        <p:nvPicPr>
          <p:cNvPr id="5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267726" cy="404664"/>
          </a:xfrm>
          <a:prstGeom prst="rect">
            <a:avLst/>
          </a:prstGeom>
        </p:spPr>
      </p:pic>
      <p:pic>
        <p:nvPicPr>
          <p:cNvPr id="6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  <p:sp>
        <p:nvSpPr>
          <p:cNvPr id="7" name="Rectangle 1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938716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ctr">
              <a:buNone/>
            </a:pPr>
            <a:r>
              <a:rPr lang="el-GR" sz="5500" b="1" dirty="0"/>
              <a:t>Σημειώματα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Εισαγωγή στη   λογιστική , Ενότητα  : Η απογραφή, ΤΜΗΜΑ ΧΡΗΜΑΤΟΟΙΚΟΝΟΜΙΚΉΣ ΚΑΙ ΛΟΓΙΣΤΙΚΗΣ , ΤΕΙ ΗΠΕΙΡΟΥ – Ανοικτά Ακαδημαϊκά Μαθήματα στο ΤΕΙ  Ηπείρου</a:t>
            </a:r>
            <a:endParaRPr lang="el-GR" sz="1600" dirty="0"/>
          </a:p>
        </p:txBody>
      </p:sp>
      <p:pic>
        <p:nvPicPr>
          <p:cNvPr id="5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267726" cy="404664"/>
          </a:xfrm>
          <a:prstGeom prst="rect">
            <a:avLst/>
          </a:prstGeom>
        </p:spPr>
      </p:pic>
      <p:pic>
        <p:nvPicPr>
          <p:cNvPr id="6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  <p:sp>
        <p:nvSpPr>
          <p:cNvPr id="7" name="Τίτλος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868363"/>
          </a:xfrm>
        </p:spPr>
        <p:txBody>
          <a:bodyPr>
            <a:normAutofit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8" name="Rectangle 167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Αδειοδότησης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υπερσυνδέσμους.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Εισαγωγή στη   λογιστική , Ενότητα  : Η απογραφή, ΤΜΗΜΑ ΧΡΗΜΑΤΟΟΙΚΟΝΟΜΙΚΉΣ ΚΑΙ ΛΟΓΙΣΤΙΚΗΣ , ΤΕΙ ΗΠΕΙΡΟΥ – Ανοικτά Ακαδημαϊκά Μαθήματα στο ΤΕΙ  Ηπείρου</a:t>
            </a:r>
            <a:endParaRPr lang="el-GR" sz="1600" dirty="0"/>
          </a:p>
        </p:txBody>
      </p:sp>
      <p:pic>
        <p:nvPicPr>
          <p:cNvPr id="5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267726" cy="404664"/>
          </a:xfrm>
          <a:prstGeom prst="rect">
            <a:avLst/>
          </a:prstGeom>
        </p:spPr>
      </p:pic>
      <p:pic>
        <p:nvPicPr>
          <p:cNvPr id="6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  <p:sp>
        <p:nvSpPr>
          <p:cNvPr id="7" name="Τίτλος 6"/>
          <p:cNvSpPr>
            <a:spLocks noGrp="1"/>
          </p:cNvSpPr>
          <p:nvPr>
            <p:ph type="title"/>
          </p:nvPr>
        </p:nvSpPr>
        <p:spPr>
          <a:xfrm>
            <a:off x="457200" y="2276872"/>
            <a:ext cx="8229600" cy="1080120"/>
          </a:xfrm>
        </p:spPr>
        <p:txBody>
          <a:bodyPr>
            <a:normAutofit/>
          </a:bodyPr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pic>
        <p:nvPicPr>
          <p:cNvPr id="8" name="7 - Θέση περιεχομένου" descr="Λογότυπο για Άδειες χρήσης Creative Commons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547664" y="5445224"/>
            <a:ext cx="1010045" cy="353308"/>
          </a:xfrm>
          <a:prstGeom prst="rect">
            <a:avLst/>
          </a:prstGeom>
        </p:spPr>
      </p:pic>
      <p:pic>
        <p:nvPicPr>
          <p:cNvPr id="9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5157192"/>
            <a:ext cx="3240360" cy="771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Εισαγωγή στη  λογιστική , Ενότητα  :Η απογραφή, ΤΜΗΜΑ ΧΡΗΜΑΤΟΟΙΚΟΝΟΜΙΚΉΣ ΚΑΙ ΛΟΓΙΣΤΙΚΗΣ , ΤΕΙ ΗΠΕΙΡΟΥ – Ανοικτά Ακαδημαϊκά Μαθήματα στο ΤΕΙ  Ηπείρου</a:t>
            </a:r>
            <a:endParaRPr lang="el-GR" sz="1600" dirty="0"/>
          </a:p>
        </p:txBody>
      </p:sp>
      <p:pic>
        <p:nvPicPr>
          <p:cNvPr id="5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267726" cy="404664"/>
          </a:xfrm>
          <a:prstGeom prst="rect">
            <a:avLst/>
          </a:prstGeom>
        </p:spPr>
      </p:pic>
      <p:pic>
        <p:nvPicPr>
          <p:cNvPr id="6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  <p:sp>
        <p:nvSpPr>
          <p:cNvPr id="7" name="Title 7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868363"/>
          </a:xfrm>
        </p:spPr>
        <p:txBody>
          <a:bodyPr>
            <a:normAutofit/>
          </a:bodyPr>
          <a:lstStyle/>
          <a:p>
            <a:r>
              <a:rPr lang="el-GR" sz="3200" b="1" dirty="0" smtClean="0"/>
              <a:t>Άδειες Χρήσης</a:t>
            </a:r>
            <a:endParaRPr lang="el-GR" sz="3200" b="1" dirty="0"/>
          </a:p>
        </p:txBody>
      </p:sp>
      <p:sp>
        <p:nvSpPr>
          <p:cNvPr id="8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l-GR" sz="2800" dirty="0" smtClean="0"/>
          </a:p>
          <a:p>
            <a:r>
              <a:rPr lang="el-GR" sz="2800" dirty="0" smtClean="0"/>
              <a:t>Το </a:t>
            </a:r>
            <a:r>
              <a:rPr lang="el-GR" sz="2800" dirty="0"/>
              <a:t>παρόν εκπαιδευτικό υλικό υπόκειται σε άδειες χρήσης Creative Commons.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1538" y="6072206"/>
            <a:ext cx="1581685" cy="46116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Εισαγωγή στη λογιστική , Ενότητα  :Η απογραφή, ΤΜΗΜΑ ΧΡΗΜΑΤΟΟΙΚΟΝΟΜΙΚΉΣ ΚΑΙ ΛΟΓΙΣΤΙΚΗΣ , ΤΕΙ ΗΠΕΙΡΟΥ – Ανοικτά Ακαδημαϊκά Μαθήματα στο ΤΕΙ  Ηπείρου</a:t>
            </a:r>
            <a:endParaRPr lang="el-GR" sz="1600" dirty="0"/>
          </a:p>
        </p:txBody>
      </p:sp>
      <p:pic>
        <p:nvPicPr>
          <p:cNvPr id="5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267726" cy="404664"/>
          </a:xfrm>
          <a:prstGeom prst="rect">
            <a:avLst/>
          </a:prstGeom>
        </p:spPr>
      </p:pic>
      <p:pic>
        <p:nvPicPr>
          <p:cNvPr id="6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  <p:pic>
        <p:nvPicPr>
          <p:cNvPr id="7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5661248"/>
            <a:ext cx="1581685" cy="46116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868363"/>
          </a:xfrm>
        </p:spPr>
        <p:txBody>
          <a:bodyPr>
            <a:normAutofit/>
          </a:bodyPr>
          <a:lstStyle/>
          <a:p>
            <a:r>
              <a:rPr lang="el-GR" sz="3200" b="1" dirty="0" smtClean="0"/>
              <a:t>Χρηματοδότηση</a:t>
            </a:r>
            <a:endParaRPr lang="el-GR" sz="3200" b="1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886" indent="-342886" algn="just"/>
            <a:r>
              <a:rPr lang="el-GR" altLang="el-GR" sz="2400" dirty="0"/>
              <a:t>Το έργο υλοποιείται στο πλαίσιο του Επιχειρησιακού Προγράμματος «</a:t>
            </a:r>
            <a:r>
              <a:rPr lang="el-GR" altLang="el-GR" sz="2400" b="1" dirty="0"/>
              <a:t>Εκπαίδευση και Δια Βίου Μάθηση</a:t>
            </a:r>
            <a:r>
              <a:rPr lang="el-GR" altLang="el-GR" sz="24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400" dirty="0"/>
              <a:t>Το έργο «</a:t>
            </a:r>
            <a:r>
              <a:rPr lang="el-GR" altLang="el-GR" sz="2400" b="1" dirty="0"/>
              <a:t>Ανοικτά Ακαδημαϊκά Μαθήματα στο TEI Ηπείρου</a:t>
            </a:r>
            <a:r>
              <a:rPr lang="el-GR" altLang="el-GR" sz="24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4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5214950"/>
            <a:ext cx="5616624" cy="12858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rmAutofit/>
          </a:bodyPr>
          <a:lstStyle/>
          <a:p>
            <a:r>
              <a:rPr lang="el-GR" sz="3200" dirty="0" smtClean="0">
                <a:cs typeface="Times New Roman" pitchFamily="18" charset="0"/>
              </a:rPr>
              <a:t>ΣΚΟΠΟΙ ΕΝΟΤΗΤΑΣ</a:t>
            </a:r>
            <a:endParaRPr lang="el-GR" sz="3200" dirty="0"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    </a:t>
            </a:r>
            <a:r>
              <a:rPr lang="el-GR" sz="2800" dirty="0" smtClean="0"/>
              <a:t>Σκοπός της παρούσας ενότητας είναι  να μας </a:t>
            </a:r>
            <a:r>
              <a:rPr lang="el-GR" sz="2800" dirty="0" smtClean="0"/>
              <a:t>αναλύ</a:t>
            </a:r>
            <a:r>
              <a:rPr lang="el-GR" sz="2800" dirty="0" smtClean="0"/>
              <a:t>σει </a:t>
            </a:r>
            <a:r>
              <a:rPr lang="el-GR" sz="2800" dirty="0" smtClean="0"/>
              <a:t>τους λόγους για τους οποίους η διοίκηση κάθε οικονομικής μονάδας , </a:t>
            </a:r>
            <a:r>
              <a:rPr lang="el-GR" sz="2800" dirty="0" smtClean="0"/>
              <a:t>απογράφει </a:t>
            </a:r>
            <a:r>
              <a:rPr lang="el-GR" sz="2800" dirty="0" smtClean="0"/>
              <a:t>σε τακτά χρονικά διαστήματα την περιουσία της , και πως αυτό τη βοηθάει ώστε να οδηγηθεί σε ορθότερες  επιλογές.</a:t>
            </a:r>
            <a:endParaRPr lang="el-GR" sz="2800" dirty="0"/>
          </a:p>
        </p:txBody>
      </p:sp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Εισαγωγή στη  λογιστική , Ενότητα  : Η απογραφή, ΤΜΗΜΑ ΧΡΗΜΑΤΟΟΙΚΟΝΟΜΙΚΉΣ ΚΑΙ ΛΟΓΙΣΤΙΚΗΣ , ΤΕΙ ΗΠΕΙΡΟΥ – Ανοικτά Ακαδημαϊκά Μαθήματα στο ΤΕΙ  Ηπείρου</a:t>
            </a:r>
            <a:endParaRPr lang="el-GR" sz="1600" dirty="0"/>
          </a:p>
        </p:txBody>
      </p:sp>
      <p:pic>
        <p:nvPicPr>
          <p:cNvPr id="5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267726" cy="404664"/>
          </a:xfrm>
          <a:prstGeom prst="rect">
            <a:avLst/>
          </a:prstGeom>
        </p:spPr>
      </p:pic>
      <p:pic>
        <p:nvPicPr>
          <p:cNvPr id="6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Εισαγωγή στη  λογιστική , Ενότητα  : Η απογραφή, ΤΜΗΜΑ ΧΡΗΜΑΤΟΟΙΚΟΝΟΜΙΚΉΣ ΚΑΙ ΛΟΓΙΣΤΙΚΗΣ , ΤΕΙ ΗΠΕΙΡΟΥ – Ανοικτά Ακαδημαϊκά Μαθήματα στο ΤΕΙ  Ηπείρου</a:t>
            </a:r>
            <a:endParaRPr lang="el-GR" sz="1600" dirty="0"/>
          </a:p>
        </p:txBody>
      </p:sp>
      <p:pic>
        <p:nvPicPr>
          <p:cNvPr id="5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267726" cy="404664"/>
          </a:xfrm>
          <a:prstGeom prst="rect">
            <a:avLst/>
          </a:prstGeom>
        </p:spPr>
      </p:pic>
      <p:pic>
        <p:nvPicPr>
          <p:cNvPr id="6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9275"/>
            <a:ext cx="8229600" cy="868363"/>
          </a:xfrm>
          <a:solidFill>
            <a:schemeClr val="bg1"/>
          </a:solidFill>
        </p:spPr>
        <p:txBody>
          <a:bodyPr>
            <a:noAutofit/>
          </a:bodyPr>
          <a:lstStyle/>
          <a:p>
            <a:pPr eaLnBrk="1" hangingPunct="1"/>
            <a:r>
              <a:rPr lang="el-GR" sz="3600" b="1" dirty="0" smtClean="0"/>
              <a:t/>
            </a:r>
            <a:br>
              <a:rPr lang="el-GR" sz="3600" b="1" dirty="0" smtClean="0"/>
            </a:br>
            <a:r>
              <a:rPr lang="el-GR" sz="3600" b="1" dirty="0" smtClean="0"/>
              <a:t>Η απογραφή </a:t>
            </a:r>
            <a:br>
              <a:rPr lang="el-GR" sz="3600" b="1" dirty="0" smtClean="0"/>
            </a:br>
            <a:endParaRPr lang="el-GR" sz="3600" b="1" dirty="0" smtClean="0"/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rgbClr val="000000"/>
              </a:buClr>
            </a:pPr>
            <a:r>
              <a:rPr lang="el-GR" sz="4000" dirty="0" smtClean="0"/>
              <a:t>Εξακρίβωση</a:t>
            </a:r>
          </a:p>
          <a:p>
            <a:pPr eaLnBrk="1" hangingPunct="1">
              <a:buClr>
                <a:srgbClr val="000000"/>
              </a:buClr>
            </a:pPr>
            <a:r>
              <a:rPr lang="el-GR" sz="4000" dirty="0" smtClean="0"/>
              <a:t>Λεπτομερής καταγραφή</a:t>
            </a:r>
          </a:p>
          <a:p>
            <a:pPr eaLnBrk="1" hangingPunct="1">
              <a:buClr>
                <a:srgbClr val="000000"/>
              </a:buClr>
            </a:pPr>
            <a:r>
              <a:rPr lang="el-GR" sz="4000" dirty="0" smtClean="0"/>
              <a:t>Ποσοτική καταμέτρηση</a:t>
            </a:r>
          </a:p>
          <a:p>
            <a:pPr eaLnBrk="1" hangingPunct="1">
              <a:buClr>
                <a:srgbClr val="000000"/>
              </a:buClr>
            </a:pPr>
            <a:r>
              <a:rPr lang="el-GR" sz="4000" dirty="0" smtClean="0"/>
              <a:t>Αποτίμηση των στοιχείων της περιουσίας </a:t>
            </a:r>
            <a:r>
              <a:rPr lang="el-GR" sz="4000" b="1" dirty="0" smtClean="0"/>
              <a:t>(του ενεργητικού του παθητικού και της καθαρής θέσης)</a:t>
            </a:r>
          </a:p>
          <a:p>
            <a:pPr eaLnBrk="1" hangingPunct="1">
              <a:buFontTx/>
              <a:buNone/>
            </a:pPr>
            <a:endParaRPr lang="el-GR" sz="4000" b="1" dirty="0" smtClean="0"/>
          </a:p>
          <a:p>
            <a:pPr eaLnBrk="1" hangingPunct="1">
              <a:buFontTx/>
              <a:buNone/>
            </a:pPr>
            <a:endParaRPr lang="el-GR" sz="3600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Εισαγωγή στη  λογιστική , Ενότητα  : Η απογραφή, ΤΜΗΜΑ ΧΡΗΜΑΤΟΟΙΚΟΝΟΜΙΚΉΣ ΚΑΙ ΛΟΓΙΣΤΙΚΗΣ , ΤΕΙ ΗΠΕΙΡΟΥ – Ανοικτά Ακαδημαϊκά Μαθήματα στο ΤΕΙ  Ηπείρου</a:t>
            </a:r>
            <a:endParaRPr lang="el-GR" sz="1600" dirty="0"/>
          </a:p>
        </p:txBody>
      </p:sp>
      <p:pic>
        <p:nvPicPr>
          <p:cNvPr id="5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267726" cy="404664"/>
          </a:xfrm>
          <a:prstGeom prst="rect">
            <a:avLst/>
          </a:prstGeom>
        </p:spPr>
      </p:pic>
      <p:pic>
        <p:nvPicPr>
          <p:cNvPr id="6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9275"/>
            <a:ext cx="8229600" cy="868363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/>
            <a:r>
              <a:rPr lang="el-GR" sz="3600" b="1" dirty="0" smtClean="0"/>
              <a:t>Έννοια της απογραφής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Είναι οι ενέργειες που σχετίζονται με την εξακρίβωση και τον λεπτομερή προσδιορισμό και την αποτίμηση των στοιχείων του ενεργητικού και του παθητικού και την επαλήθευση της καθαρής θέσης</a:t>
            </a:r>
          </a:p>
          <a:p>
            <a:pPr eaLnBrk="1" hangingPunct="1"/>
            <a:endParaRPr lang="el-GR" dirty="0" smtClean="0"/>
          </a:p>
          <a:p>
            <a:pPr eaLnBrk="1" hangingPunct="1"/>
            <a:endParaRPr lang="el-GR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Εισαγωγή στη  λογιστική , Ενότητα  : Η απογραφή, ΤΜΗΜΑ ΧΡΗΜΑΤΟΟΙΚΟΝΟΜΙΚΉΣ ΚΑΙ ΛΟΓΙΣΤΙΚΗΣ , ΤΕΙ ΗΠΕΙΡΟΥ – Ανοικτά Ακαδημαϊκά Μαθήματα στο ΤΕΙ  Ηπείρου</a:t>
            </a:r>
            <a:endParaRPr lang="el-GR" sz="1600" dirty="0"/>
          </a:p>
        </p:txBody>
      </p:sp>
      <p:pic>
        <p:nvPicPr>
          <p:cNvPr id="5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267726" cy="404664"/>
          </a:xfrm>
          <a:prstGeom prst="rect">
            <a:avLst/>
          </a:prstGeom>
        </p:spPr>
      </p:pic>
      <p:pic>
        <p:nvPicPr>
          <p:cNvPr id="6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9275"/>
            <a:ext cx="8229600" cy="868363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/>
            <a:r>
              <a:rPr lang="el-GR" sz="3600" b="1" dirty="0" smtClean="0"/>
              <a:t>Εξακρίβωση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Σκοπό έχει να επιβεβαιώσει τα περιουσιακά στοιχεία και να ελέγξει τα λογιστικά δεδομένα.</a:t>
            </a:r>
          </a:p>
          <a:p>
            <a:pPr eaLnBrk="1" hangingPunct="1"/>
            <a:r>
              <a:rPr lang="el-GR" dirty="0" smtClean="0"/>
              <a:t>Τα σφάλματα των λογιστικών δεδομένων</a:t>
            </a:r>
          </a:p>
          <a:p>
            <a:pPr eaLnBrk="1" hangingPunct="1">
              <a:buFontTx/>
              <a:buNone/>
            </a:pPr>
            <a:r>
              <a:rPr lang="el-GR" dirty="0" smtClean="0"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Εισαγωγή στη  λογιστική , Ενότητα  : Η απογραφή, ΤΜΗΜΑ ΧΡΗΜΑΤΟΟΙΚΟΝΟΜΙΚΉΣ ΚΑΙ ΛΟΓΙΣΤΙΚΗΣ , ΤΕΙ ΗΠΕΙΡΟΥ – Ανοικτά Ακαδημαϊκά Μαθήματα στο ΤΕΙ  Ηπείρου</a:t>
            </a:r>
            <a:endParaRPr lang="el-GR" sz="1600" dirty="0"/>
          </a:p>
        </p:txBody>
      </p:sp>
      <p:pic>
        <p:nvPicPr>
          <p:cNvPr id="5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267726" cy="404664"/>
          </a:xfrm>
          <a:prstGeom prst="rect">
            <a:avLst/>
          </a:prstGeom>
        </p:spPr>
      </p:pic>
      <p:pic>
        <p:nvPicPr>
          <p:cNvPr id="6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9275"/>
            <a:ext cx="8229600" cy="868363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/>
            <a:r>
              <a:rPr lang="el-GR" sz="3600" b="1" dirty="0" smtClean="0"/>
              <a:t>Λεπτομερής καταγραφή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Των στοιχείων του ενεργητικού και του παθητικού και της καθαρής θέσης</a:t>
            </a:r>
          </a:p>
          <a:p>
            <a:pPr eaLnBrk="1" hangingPunct="1"/>
            <a:r>
              <a:rPr lang="el-GR" dirty="0" smtClean="0"/>
              <a:t>Το είδος – το μέγεθος – την ποιότητα – τα ειδικά χαρακτηριστικά</a:t>
            </a:r>
          </a:p>
          <a:p>
            <a:pPr eaLnBrk="1" hangingPunct="1"/>
            <a:r>
              <a:rPr lang="el-GR" dirty="0" smtClean="0"/>
              <a:t>Την ταυτότητα των Χρεωστών και των Πιστωτών </a:t>
            </a:r>
          </a:p>
          <a:p>
            <a:pPr eaLnBrk="1" hangingPunct="1">
              <a:buFontTx/>
              <a:buNone/>
            </a:pPr>
            <a:endParaRPr lang="el-GR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1380</Words>
  <Application>Microsoft Office PowerPoint</Application>
  <PresentationFormat>Προβολή στην οθόνη (4:3)</PresentationFormat>
  <Paragraphs>153</Paragraphs>
  <Slides>27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27</vt:i4>
      </vt:variant>
    </vt:vector>
  </HeadingPairs>
  <TitlesOfParts>
    <vt:vector size="28" baseType="lpstr">
      <vt:lpstr>Θέμα του Office</vt:lpstr>
      <vt:lpstr>ΕΙΣΑΓΩΓΗ ΣΤΗ ΛΟΓΙΣΤΙΚΗ</vt:lpstr>
      <vt:lpstr>Ανοιχτά Ακαδημαϊκά Μαθήματα στο ΤΕΙ Ηπείρου</vt:lpstr>
      <vt:lpstr>Άδειες Χρήσης</vt:lpstr>
      <vt:lpstr>Χρηματοδότηση</vt:lpstr>
      <vt:lpstr>ΣΚΟΠΟΙ ΕΝΟΤΗΤΑΣ</vt:lpstr>
      <vt:lpstr> Η απογραφή  </vt:lpstr>
      <vt:lpstr>Έννοια της απογραφής</vt:lpstr>
      <vt:lpstr>Εξακρίβωση</vt:lpstr>
      <vt:lpstr>Λεπτομερής καταγραφή</vt:lpstr>
      <vt:lpstr>Ποσοτική καταμέτρηση</vt:lpstr>
      <vt:lpstr>Αποτίμηση</vt:lpstr>
      <vt:lpstr>Επαλήθευση της Καθαρής Θέσης</vt:lpstr>
      <vt:lpstr>ΕΙΔΗ ΤΗΣ ΑΠΟΓΡΑΦΗΣ (1) από (5)</vt:lpstr>
      <vt:lpstr>ΕΙΔΗ ΤΗΣ ΑΠΟΓΡΑΦΗΣ (2) από (5)</vt:lpstr>
      <vt:lpstr>ΕΙΔΗ ΤΗΣ ΑΠΟΓΡΑΦΗΣ (3) από (5)</vt:lpstr>
      <vt:lpstr>ΕΙΔΗ ΤΗΣ ΑΠΟΓΡΑΦΗΣ (4) από (5)</vt:lpstr>
      <vt:lpstr>ΕΙΔΗ ΤΗΣ ΑΠΟΓΡΑΦΗΣ (5) από (5)</vt:lpstr>
      <vt:lpstr>ΚΑΤΗΓΟΡΙΕΣ ΑΠΟΓΡΑΦΗΣ</vt:lpstr>
      <vt:lpstr>ΣΗΜΑΣΙΑ ΤΗΣ ΑΠΟΓΡΑΦΗΣ</vt:lpstr>
      <vt:lpstr>ΖΗΤΗΜΑΤΑ ΚΑΤΑ ΤΗΝ ΑΠΟΓΡΑΦΗ</vt:lpstr>
      <vt:lpstr>Βιβλιογραφία</vt:lpstr>
      <vt:lpstr>Σημείωμα Αναφοράς</vt:lpstr>
      <vt:lpstr>Σημείωμα Αδειοδότησης</vt:lpstr>
      <vt:lpstr>Διαφάνεια 24</vt:lpstr>
      <vt:lpstr>Διαφάνεια 25</vt:lpstr>
      <vt:lpstr>Διατήρηση Σημειωμάτων</vt:lpstr>
      <vt:lpstr>Τέλος Ενότητας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ΧΡΗΜΑΤΟΟΙΚΟΝΟΜΙΚΗ ΛΟΓΙΣΤΙΚΗ</dc:title>
  <dc:creator>pc1</dc:creator>
  <cp:lastModifiedBy>pc1</cp:lastModifiedBy>
  <cp:revision>19</cp:revision>
  <dcterms:created xsi:type="dcterms:W3CDTF">2015-10-27T21:06:30Z</dcterms:created>
  <dcterms:modified xsi:type="dcterms:W3CDTF">2015-11-07T18:03:00Z</dcterms:modified>
</cp:coreProperties>
</file>