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9" r:id="rId3"/>
    <p:sldId id="257" r:id="rId4"/>
    <p:sldId id="259" r:id="rId5"/>
    <p:sldId id="261" r:id="rId6"/>
    <p:sldId id="304" r:id="rId7"/>
    <p:sldId id="303" r:id="rId8"/>
    <p:sldId id="302" r:id="rId9"/>
    <p:sldId id="301" r:id="rId10"/>
    <p:sldId id="300" r:id="rId11"/>
    <p:sldId id="299" r:id="rId12"/>
    <p:sldId id="298" r:id="rId13"/>
    <p:sldId id="297" r:id="rId14"/>
    <p:sldId id="296" r:id="rId15"/>
    <p:sldId id="290" r:id="rId16"/>
    <p:sldId id="291" r:id="rId17"/>
    <p:sldId id="292" r:id="rId18"/>
    <p:sldId id="293" r:id="rId19"/>
    <p:sldId id="294" r:id="rId20"/>
    <p:sldId id="295" r:id="rId21"/>
    <p:sldId id="280" r:id="rId22"/>
  </p:sldIdLst>
  <p:sldSz cx="9144000" cy="5715000" type="screen16x10"/>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09/11/2015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t>Εμπορικό και Οικονομικό Δίκαιο</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Αξιόγραφα</a:t>
            </a:r>
          </a:p>
          <a:p>
            <a:r>
              <a:rPr lang="el-GR" altLang="zh-CN" sz="3600" b="1" dirty="0" smtClean="0">
                <a:cs typeface="Segoe UI" pitchFamily="18" charset="0"/>
              </a:rPr>
              <a:t>Παππά Βιβή</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7500" lnSpcReduction="20000"/>
          </a:bodyPr>
          <a:lstStyle/>
          <a:p>
            <a:pPr marL="514350" indent="-514350">
              <a:buFont typeface="+mj-lt"/>
              <a:buAutoNum type="alphaUcPeriod" startAt="3"/>
            </a:pPr>
            <a:r>
              <a:rPr lang="el-GR" sz="3100" dirty="0" smtClean="0"/>
              <a:t>Με την εμφάνιση της συναλλαγματικής. Στην περίπτωση αυτή η πληρωμή διατάσσεται από τον εκδότη να γίνει </a:t>
            </a:r>
            <a:r>
              <a:rPr lang="el-GR" sz="3100" dirty="0" err="1" smtClean="0"/>
              <a:t>΄΄εν</a:t>
            </a:r>
            <a:r>
              <a:rPr lang="el-GR" sz="3100" dirty="0" smtClean="0"/>
              <a:t> </a:t>
            </a:r>
            <a:r>
              <a:rPr lang="el-GR" sz="3100" dirty="0" err="1" smtClean="0"/>
              <a:t>όψει΄΄</a:t>
            </a:r>
            <a:r>
              <a:rPr lang="el-GR" sz="3100" dirty="0" smtClean="0"/>
              <a:t> (Συναλλαγματική ενόψει) ή </a:t>
            </a:r>
            <a:r>
              <a:rPr lang="el-GR" sz="3100" dirty="0" err="1" smtClean="0"/>
              <a:t>΄΄με</a:t>
            </a:r>
            <a:r>
              <a:rPr lang="el-GR" sz="3100" dirty="0" smtClean="0"/>
              <a:t> την εμφάνιση </a:t>
            </a:r>
            <a:r>
              <a:rPr lang="el-GR" sz="3100" dirty="0" err="1" smtClean="0"/>
              <a:t>της΄΄</a:t>
            </a:r>
            <a:r>
              <a:rPr lang="el-GR" sz="3100" dirty="0" smtClean="0"/>
              <a:t>. Αυτό γίνεται εφόσον αναγράψει ο εντολέας-εκδότης τον σχετικό όρο πάνω στην συναλλαγματική. Ο πληρωτής θα πρέπει να πληρώσει μόλις ο λήπτης του εμφανίσει την συναλλαγματική.</a:t>
            </a:r>
          </a:p>
          <a:p>
            <a:pPr marL="514350" indent="-514350">
              <a:buFont typeface="+mj-lt"/>
              <a:buAutoNum type="alphaUcPeriod" startAt="3"/>
            </a:pPr>
            <a:r>
              <a:rPr lang="el-GR" sz="3100" dirty="0" smtClean="0"/>
              <a:t>Με προθεσμία από την εμφάνιση. Δηλαδή η συναλλαγματική πρέπει να πληρωθεί π.χ. 10 μέρες από την ημέρα που ο λήπτης την εμφανίζει στον πληρωτή. Μετά από κάποιο χρόνο από την εμφάνιση της.</a:t>
            </a:r>
            <a:endParaRPr lang="en-US" sz="31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rabicPeriod" startAt="5"/>
            </a:pPr>
            <a:r>
              <a:rPr lang="el-GR" dirty="0" smtClean="0"/>
              <a:t>Ο τόπος πληρωμής. Ως τόπος πληρωμής θεωρείται ο τόπος όπου ο πληρωτής οφείλει να καταβάλλει το ποσό που αναγράφεται στην συναλλαγματική, και ο τόπος όπου ο λήπτης δικαιούται να το απαιτήσει. Τόπος πληρωμής μπορεί να είναι η κατοικία του πληρωτή ή η κατοικία τρίτου (πλέον σήμερα η πληρωμή συναλλαγματικών γίνεται συνηθέστατα σε Υποκαταστήματα Τραπεζών). Η αναγραφή του τόπου πληρωμής είναι αναγκαίο στοιχείο για την εγκυρότητα της συναλλαγματικής και δεν αναπληρώνεται από τον τυχόν αναγραφόμενο τόπο έκδοσης. Αν δεν αναγράφεται ο τόπος πληρωμής στο κείμενο της συναλλαγματικής, ως τόπος πληρωμής θεωρείται ο τόπος που αναγράφεται δίπλα στο όνομα του πληρωτή.</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rabicPeriod" startAt="6"/>
            </a:pPr>
            <a:r>
              <a:rPr lang="el-GR" dirty="0" smtClean="0"/>
              <a:t>Το όνομα του λήπτη. Το όνομα του λήπτη της συναλλαγματικής, ο καθορισμός δηλαδή του προσώπου που δικαιούται να απαιτήσει την πληρωμή της συναλλαγματικής είναι απαραίτητο στοιχείο της. Ανώνυμη Συναλλαγματική δεν είναι δυνατόν να εκδοθεί. Π.χ. </a:t>
            </a:r>
            <a:r>
              <a:rPr lang="el-GR" dirty="0" err="1" smtClean="0"/>
              <a:t>΄΄Πληρώσατε</a:t>
            </a:r>
            <a:r>
              <a:rPr lang="el-GR" dirty="0" smtClean="0"/>
              <a:t> δυνάμει της παρούσας μόνης συναλλαγματικής στον ........(κενό), αλλά ο λήπτης πρέπει να καθορίζεται ονομαστικά. Πχ. </a:t>
            </a:r>
            <a:r>
              <a:rPr lang="el-GR" dirty="0" err="1" smtClean="0"/>
              <a:t>΄΄Πληρώσατε</a:t>
            </a:r>
            <a:r>
              <a:rPr lang="el-GR" dirty="0" smtClean="0"/>
              <a:t> δυνάμει της παρούσας μόνης συναλλαγματικής στον </a:t>
            </a:r>
            <a:r>
              <a:rPr lang="el-GR" dirty="0" err="1" smtClean="0"/>
              <a:t>Γ.Γεωργίου</a:t>
            </a:r>
            <a:r>
              <a:rPr lang="el-GR" dirty="0" smtClean="0"/>
              <a:t>. Επομένως, η συναλλαγματική μπορεί να είναι είτε προσωπική-ονομαστική (όταν γράφεται πάνω σε αυτήν ότι απαγορεύονται οι οπισθογραφήσεις), είτε εκδίδεται εις </a:t>
            </a:r>
            <a:r>
              <a:rPr lang="el-GR" dirty="0" err="1" smtClean="0"/>
              <a:t>διαταγήν</a:t>
            </a:r>
            <a:r>
              <a:rPr lang="el-GR" dirty="0" smtClean="0"/>
              <a:t> (σε κάποιο πρόσωπο συγκεκριμένο, που μπορεί να την οπισθογραφήσει), δεν μπορεί όμως να είναι ανώνυμη.</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514350" indent="-514350">
              <a:lnSpc>
                <a:spcPct val="80000"/>
              </a:lnSpc>
              <a:buFont typeface="+mj-lt"/>
              <a:buAutoNum type="arabicPeriod" startAt="7"/>
            </a:pPr>
            <a:r>
              <a:rPr lang="el-GR" sz="2600" dirty="0" smtClean="0"/>
              <a:t>Ο τόπος και ο χρόνος έκδοσης. Απαραίτητα στοιχεία για το κύρος της συναλλαγματικής είναι ο τόπος και ο χρόνος έκδοσης της. Έλλειψη του τόπου έκδοσης δεν αναπληρώνεται από τον τυχόν γραμμένο τόπο πληρωμής. Αναπληρώνεται όμως εάν αναγράφεται τόπος δίπλα στην υπογραφή του εκδότη της συναλλαγματικής. Η χρονολογία έκδοσης πρέπει να αναγράφεται και βέβαια να είναι συγκεκριμένη (π.χ. 21 </a:t>
            </a:r>
            <a:r>
              <a:rPr lang="el-GR" sz="2600" dirty="0" err="1" smtClean="0"/>
              <a:t>Μαίου</a:t>
            </a:r>
            <a:r>
              <a:rPr lang="el-GR" sz="2600" dirty="0" smtClean="0"/>
              <a:t> 2006 ή Κωνσταντίνου και Ελένης 2006).</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514350" indent="-514350">
              <a:lnSpc>
                <a:spcPct val="80000"/>
              </a:lnSpc>
              <a:buFont typeface="+mj-lt"/>
              <a:buAutoNum type="arabicPeriod" startAt="8"/>
            </a:pPr>
            <a:r>
              <a:rPr lang="el-GR" sz="2600" dirty="0" smtClean="0"/>
              <a:t>Η υπογραφή του εκδότη. Η υπογραφή του εκδότη είναι απαραίτητο στοιχείο για την έγκυρη έκδοση συναλλαγματικής και πρέπει να τίθεται προσωπικά από τον ίδιο επάνω στην συναλλαγματική. </a:t>
            </a:r>
          </a:p>
          <a:p>
            <a:pPr marL="514350" indent="-514350">
              <a:lnSpc>
                <a:spcPct val="80000"/>
              </a:lnSpc>
              <a:buNone/>
            </a:pPr>
            <a:endParaRPr lang="en-US" dirty="0" smtClean="0"/>
          </a:p>
          <a:p>
            <a:pPr marL="0" indent="0">
              <a:lnSpc>
                <a:spcPct val="80000"/>
              </a:lnSpc>
              <a:buNone/>
            </a:pPr>
            <a:r>
              <a:rPr lang="el-GR" sz="2800" dirty="0" smtClean="0"/>
              <a:t>Αν δεν υπάρχουν όλα τα παραπάνω στοιχεία πάνω στην συναλλαγματική αυτή είναι άκυρη.</a:t>
            </a:r>
            <a:endParaRPr lang="en-US" sz="2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err="1" smtClean="0"/>
              <a:t>Αλεξανδρίδου</a:t>
            </a:r>
            <a:r>
              <a:rPr lang="el-GR" sz="1400" dirty="0" smtClean="0"/>
              <a:t> Ελ.,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Δίκαιο</a:t>
            </a:r>
            <a:r>
              <a:rPr lang="el-GR" sz="1400" dirty="0" smtClean="0"/>
              <a:t> &amp; </a:t>
            </a:r>
            <a:r>
              <a:rPr lang="el-GR" sz="1400" dirty="0" err="1" smtClean="0"/>
              <a:t>Οικονομία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a:t>
            </a:r>
            <a:r>
              <a:rPr lang="el-GR" sz="1400" dirty="0" err="1" smtClean="0"/>
              <a:t>προσωπικών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Α.Ε. και Ε.Π.Ε., </a:t>
            </a:r>
            <a:r>
              <a:rPr lang="el-GR" sz="1400" dirty="0" err="1" smtClean="0"/>
              <a:t>Εκδόσεις</a:t>
            </a:r>
            <a:r>
              <a:rPr lang="el-GR" sz="1400" dirty="0" smtClean="0"/>
              <a:t> </a:t>
            </a:r>
            <a:r>
              <a:rPr lang="el-GR" sz="1400" dirty="0" err="1" smtClean="0"/>
              <a:t>Σάκκουλα</a:t>
            </a:r>
            <a:r>
              <a:rPr lang="el-GR" sz="1400" dirty="0" smtClean="0"/>
              <a:t> 2009. </a:t>
            </a:r>
            <a:r>
              <a:rPr lang="el-GR" sz="1400" dirty="0" err="1" smtClean="0"/>
              <a:t>Κιάντου</a:t>
            </a:r>
            <a:r>
              <a:rPr lang="el-GR" sz="1400" dirty="0" smtClean="0"/>
              <a:t>-</a:t>
            </a:r>
            <a:r>
              <a:rPr lang="el-GR" sz="1400" dirty="0" err="1" smtClean="0"/>
              <a:t>Παμπούκη</a:t>
            </a:r>
            <a:r>
              <a:rPr lang="el-GR" sz="1400" dirty="0" smtClean="0"/>
              <a:t> Αλ., </a:t>
            </a:r>
            <a:r>
              <a:rPr lang="el-GR" sz="1400" dirty="0" err="1" smtClean="0"/>
              <a:t>Δίκαιο</a:t>
            </a:r>
            <a:r>
              <a:rPr lang="el-GR" sz="1400" dirty="0" smtClean="0"/>
              <a:t> </a:t>
            </a:r>
            <a:r>
              <a:rPr lang="el-GR" sz="1400" dirty="0" err="1" smtClean="0"/>
              <a:t>αξιογράφων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1997. </a:t>
            </a:r>
            <a:endParaRPr lang="en-US" sz="1400" dirty="0" smtClean="0"/>
          </a:p>
          <a:p>
            <a:pPr>
              <a:buNone/>
            </a:pPr>
            <a:r>
              <a:rPr lang="el-GR" sz="1400" dirty="0" err="1" smtClean="0"/>
              <a:t>Μούζουλας</a:t>
            </a:r>
            <a:r>
              <a:rPr lang="el-GR" sz="1400" dirty="0" smtClean="0"/>
              <a:t> Σ., </a:t>
            </a:r>
            <a:r>
              <a:rPr lang="el-GR" sz="1400" dirty="0" err="1" smtClean="0"/>
              <a:t>Διοικητικό</a:t>
            </a:r>
            <a:r>
              <a:rPr lang="el-GR" sz="1400" dirty="0" smtClean="0"/>
              <a:t> </a:t>
            </a:r>
            <a:r>
              <a:rPr lang="el-GR" sz="1400" dirty="0" err="1" smtClean="0"/>
              <a:t>Συμβούλιο</a:t>
            </a:r>
            <a:r>
              <a:rPr lang="el-GR" sz="1400" dirty="0" smtClean="0"/>
              <a:t> </a:t>
            </a:r>
            <a:r>
              <a:rPr lang="el-GR" sz="1400" dirty="0" err="1" smtClean="0"/>
              <a:t>Ανώνυμης</a:t>
            </a:r>
            <a:r>
              <a:rPr lang="el-GR" sz="1400" dirty="0" smtClean="0"/>
              <a:t> </a:t>
            </a:r>
            <a:r>
              <a:rPr lang="el-GR" sz="1400" dirty="0" err="1" smtClean="0"/>
              <a:t>Εταιρίας</a:t>
            </a:r>
            <a:r>
              <a:rPr lang="el-GR" sz="1400" dirty="0" smtClean="0"/>
              <a:t>-</a:t>
            </a:r>
            <a:r>
              <a:rPr lang="el-GR" sz="1400" dirty="0" err="1" smtClean="0"/>
              <a:t>Νομολογία</a:t>
            </a:r>
            <a:r>
              <a:rPr lang="el-GR" sz="1400" dirty="0" smtClean="0"/>
              <a:t> 1920-91(</a:t>
            </a:r>
            <a:r>
              <a:rPr lang="el-GR" sz="1400" dirty="0" err="1" smtClean="0"/>
              <a:t>Νομική</a:t>
            </a:r>
            <a:r>
              <a:rPr lang="el-GR" sz="1400" dirty="0" smtClean="0"/>
              <a:t> </a:t>
            </a:r>
            <a:r>
              <a:rPr lang="el-GR" sz="1400" dirty="0" err="1" smtClean="0"/>
              <a:t>Βιβλιοθήκη</a:t>
            </a:r>
            <a:r>
              <a:rPr lang="el-GR" sz="1400" dirty="0" smtClean="0"/>
              <a:t> 1995) </a:t>
            </a:r>
            <a:endParaRPr lang="en-US" sz="1400" dirty="0" smtClean="0"/>
          </a:p>
          <a:p>
            <a:pPr>
              <a:buNone/>
            </a:pPr>
            <a:r>
              <a:rPr lang="el-GR" sz="1400" dirty="0" err="1" smtClean="0"/>
              <a:t>Παπαγιάννης</a:t>
            </a:r>
            <a:r>
              <a:rPr lang="el-GR" sz="1400" dirty="0" smtClean="0"/>
              <a:t> </a:t>
            </a:r>
            <a:r>
              <a:rPr lang="el-GR" sz="1400" dirty="0" err="1" smtClean="0"/>
              <a:t>Ιωάν</a:t>
            </a:r>
            <a:r>
              <a:rPr lang="el-GR" sz="1400" dirty="0" smtClean="0"/>
              <a:t>.,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2011. </a:t>
            </a:r>
            <a:endParaRPr lang="en-US" sz="1400" dirty="0" smtClean="0"/>
          </a:p>
          <a:p>
            <a:pPr>
              <a:buNone/>
            </a:pPr>
            <a:r>
              <a:rPr lang="el-GR" sz="1400" dirty="0" err="1" smtClean="0"/>
              <a:t>Ρόκας</a:t>
            </a:r>
            <a:r>
              <a:rPr lang="el-GR" sz="1400" dirty="0" smtClean="0"/>
              <a:t> Ν., </a:t>
            </a:r>
            <a:r>
              <a:rPr lang="el-GR" sz="1400" dirty="0" err="1" smtClean="0"/>
              <a:t>Εμπορικές</a:t>
            </a:r>
            <a:r>
              <a:rPr lang="el-GR" sz="1400" dirty="0" smtClean="0"/>
              <a:t> </a:t>
            </a:r>
            <a:r>
              <a:rPr lang="el-GR" sz="1400" dirty="0" err="1" smtClean="0"/>
              <a:t>Εταιρίες</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Ρόκας</a:t>
            </a:r>
            <a:r>
              <a:rPr lang="el-GR" sz="1400" dirty="0" smtClean="0"/>
              <a:t> Ν., </a:t>
            </a:r>
            <a:r>
              <a:rPr lang="el-GR" sz="1400" dirty="0" err="1" smtClean="0"/>
              <a:t>Αξιόγραφα</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Σινανιώτη</a:t>
            </a:r>
            <a:r>
              <a:rPr lang="el-GR" sz="1400" dirty="0" smtClean="0"/>
              <a:t> Αρ., </a:t>
            </a:r>
            <a:r>
              <a:rPr lang="el-GR" sz="1400" dirty="0" err="1" smtClean="0"/>
              <a:t>Εμπορικό</a:t>
            </a:r>
            <a:r>
              <a:rPr lang="el-GR" sz="1400" dirty="0" smtClean="0"/>
              <a:t> </a:t>
            </a:r>
            <a:r>
              <a:rPr lang="el-GR" sz="1400" dirty="0" err="1" smtClean="0"/>
              <a:t>δίκαιο</a:t>
            </a:r>
            <a:r>
              <a:rPr lang="el-GR" sz="1400" dirty="0" smtClean="0"/>
              <a:t> τ.2, Αντ. Ν. </a:t>
            </a:r>
            <a:r>
              <a:rPr lang="el-GR" sz="1400" dirty="0" err="1" smtClean="0"/>
              <a:t>Σάκκουλας</a:t>
            </a:r>
            <a:r>
              <a:rPr lang="el-GR" sz="1400" dirty="0" smtClean="0"/>
              <a:t> 2004. </a:t>
            </a:r>
            <a:endParaRPr lang="en-US" sz="1400" dirty="0" smtClean="0"/>
          </a:p>
          <a:p>
            <a:pPr>
              <a:buNone/>
            </a:pPr>
            <a:r>
              <a:rPr lang="el-GR" sz="1400" dirty="0" err="1" smtClean="0"/>
              <a:t>Τριανταφυλλάκης</a:t>
            </a:r>
            <a:r>
              <a:rPr lang="el-GR" sz="1400" dirty="0" smtClean="0"/>
              <a:t> Γ., </a:t>
            </a:r>
            <a:r>
              <a:rPr lang="el-GR" sz="1400" dirty="0" err="1" smtClean="0"/>
              <a:t>Εισαγωγή</a:t>
            </a:r>
            <a:r>
              <a:rPr lang="el-GR" sz="1400" dirty="0" smtClean="0"/>
              <a:t> στο </a:t>
            </a:r>
            <a:r>
              <a:rPr lang="el-GR" sz="1400" dirty="0" err="1" smtClean="0"/>
              <a:t>δίκαιο</a:t>
            </a:r>
            <a:r>
              <a:rPr lang="el-GR" sz="1400" dirty="0" smtClean="0"/>
              <a:t> των </a:t>
            </a:r>
            <a:r>
              <a:rPr lang="el-GR" sz="1400" dirty="0" err="1" smtClean="0"/>
              <a:t>αξιογράφων</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2008. </a:t>
            </a:r>
            <a:endParaRPr lang="en-US" sz="1400" dirty="0" smtClean="0"/>
          </a:p>
          <a:p>
            <a:pPr>
              <a:buNone/>
            </a:pPr>
            <a:r>
              <a:rPr lang="el-GR" sz="1400" dirty="0" err="1" smtClean="0"/>
              <a:t>Συλλογή</a:t>
            </a:r>
            <a:r>
              <a:rPr lang="el-GR" sz="1400" dirty="0" smtClean="0"/>
              <a:t> </a:t>
            </a:r>
            <a:r>
              <a:rPr lang="el-GR" sz="1400" dirty="0" err="1" smtClean="0"/>
              <a:t>Διαφόρων</a:t>
            </a:r>
            <a:r>
              <a:rPr lang="el-GR" sz="1400" dirty="0" smtClean="0"/>
              <a:t>, Το </a:t>
            </a:r>
            <a:r>
              <a:rPr lang="el-GR" sz="1400" dirty="0" err="1" smtClean="0"/>
              <a:t>Δίκαιο</a:t>
            </a:r>
            <a:r>
              <a:rPr lang="el-GR" sz="1400" dirty="0" smtClean="0"/>
              <a:t> της </a:t>
            </a:r>
            <a:r>
              <a:rPr lang="el-GR" sz="1400" dirty="0" err="1" smtClean="0"/>
              <a:t>Εταιρίας</a:t>
            </a:r>
            <a:r>
              <a:rPr lang="el-GR" sz="1400" dirty="0" smtClean="0"/>
              <a:t> </a:t>
            </a:r>
            <a:r>
              <a:rPr lang="el-GR" sz="1400" dirty="0" err="1" smtClean="0"/>
              <a:t>Περιορισμένης</a:t>
            </a:r>
            <a:r>
              <a:rPr lang="el-GR" sz="1400" dirty="0" smtClean="0"/>
              <a:t> </a:t>
            </a:r>
            <a:r>
              <a:rPr lang="el-GR" sz="1400" dirty="0" err="1" smtClean="0"/>
              <a:t>Ευθύνης</a:t>
            </a:r>
            <a:r>
              <a:rPr lang="el-GR" sz="1400" dirty="0" smtClean="0"/>
              <a:t>(</a:t>
            </a:r>
            <a:r>
              <a:rPr lang="el-GR" sz="1400" dirty="0" err="1" smtClean="0"/>
              <a:t>Νομική</a:t>
            </a:r>
            <a:r>
              <a:rPr lang="el-GR" sz="1400" dirty="0" smtClean="0"/>
              <a:t> </a:t>
            </a:r>
            <a:r>
              <a:rPr lang="el-GR" sz="1400" dirty="0" err="1" smtClean="0"/>
              <a:t>Βιβλιοθήκη</a:t>
            </a:r>
            <a:r>
              <a:rPr lang="el-GR" sz="1400" dirty="0" smtClean="0"/>
              <a:t> 1994) </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Παππά Π. (2015) Εμπορικό και Οικονομικό Δίκαιο.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031049"/>
          </a:xfrm>
          <a:prstGeom prst="rect">
            <a:avLst/>
          </a:prstGeom>
        </p:spPr>
        <p:txBody>
          <a:bodyPr wrap="square" lIns="91436" tIns="45719" rIns="91436" bIns="45719">
            <a:spAutoFit/>
          </a:bodyPr>
          <a:lstStyle/>
          <a:p>
            <a:pPr algn="r"/>
            <a:r>
              <a:rPr lang="el-GR" sz="2900" b="1" dirty="0"/>
              <a:t>Επεξεργασία</a:t>
            </a:r>
            <a:r>
              <a:rPr lang="el-GR" sz="2900" b="1"/>
              <a:t>: </a:t>
            </a:r>
            <a:r>
              <a:rPr lang="el-GR" sz="2900" b="1" smtClean="0"/>
              <a:t>Βαφειάδης Νικόλαος</a:t>
            </a:r>
            <a:endParaRPr lang="el-GR" sz="2900" b="1" dirty="0"/>
          </a:p>
          <a:p>
            <a:pPr algn="r"/>
            <a:r>
              <a:rPr lang="el-GR" sz="3200" dirty="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Εμπορικό και Οικονομικό Δίκαιο</a:t>
            </a:r>
          </a:p>
          <a:p>
            <a:pPr algn="l"/>
            <a:r>
              <a:rPr lang="el-GR" sz="2800" b="1" dirty="0" smtClean="0"/>
              <a:t>Ενότητα</a:t>
            </a:r>
            <a:r>
              <a:rPr lang="en-US" sz="2800" b="1" dirty="0" smtClean="0"/>
              <a:t> </a:t>
            </a:r>
            <a:r>
              <a:rPr lang="el-GR" sz="2800" b="1" dirty="0" smtClean="0"/>
              <a:t>3: </a:t>
            </a:r>
            <a:r>
              <a:rPr lang="el-GR" altLang="zh-CN" sz="2800" b="1" dirty="0" smtClean="0">
                <a:cs typeface="Segoe UI" pitchFamily="18" charset="0"/>
              </a:rPr>
              <a:t>Αξιόγραφα - Συναλλαγματική</a:t>
            </a:r>
          </a:p>
          <a:p>
            <a:pPr algn="l">
              <a:lnSpc>
                <a:spcPts val="2400"/>
              </a:lnSpc>
              <a:tabLst/>
            </a:pPr>
            <a:r>
              <a:rPr lang="el-GR" altLang="zh-CN" sz="2800" dirty="0" smtClean="0">
                <a:cs typeface="Segoe UI" pitchFamily="18" charset="0"/>
              </a:rPr>
              <a:t>Παππά Βιβή</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400" dirty="0" smtClean="0"/>
              <a:t>Τα αξιόγραφα είναι έγγραφα τα οποία ενσωματώνουν ορισμένο δικαίωμα και χρησιμοποιούνται για την διευκόλυνση των εμπορικών συναλλαγών αλλά για την ασφαλέστερη διακίνηση του χρήματος.</a:t>
            </a:r>
          </a:p>
          <a:p>
            <a:pPr marL="0" indent="0">
              <a:lnSpc>
                <a:spcPct val="80000"/>
              </a:lnSpc>
              <a:buNone/>
            </a:pPr>
            <a:r>
              <a:rPr lang="el-GR" sz="2400" dirty="0" smtClean="0"/>
              <a:t>Τα έγγραφα αυτά έχουν κάποια βασικά χαρακτηριστικά και τα σημαντικότερα αξιόγραφα σήμερα είναι η συναλλαγματική και η επιταγή. Στην παρούσα ενότητα θα παρουσιάσουμε τα βασικά χαρακτηριστικά της συναλλαγματικής καθώς και τον τρόπο που μεταβιβάζεται.</a:t>
            </a:r>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Τυπικά Στοιχεία μιας Συναλλαγματικής</a:t>
            </a:r>
            <a:endParaRPr lang="en-US" dirty="0" smtClean="0"/>
          </a:p>
          <a:p>
            <a:pPr marL="0" indent="0">
              <a:buNone/>
            </a:pPr>
            <a:r>
              <a:rPr lang="el-GR" dirty="0" smtClean="0"/>
              <a:t>Η συναλλαγματική συντάσσεται με ορισμένο τύπο και πρέπει να περιέχει τα εξής τυπικά στοιχεία για να είναι έγκυρη, αλλιώς είναι άκυρη :</a:t>
            </a:r>
            <a:endParaRPr lang="en-US" dirty="0" smtClean="0"/>
          </a:p>
          <a:p>
            <a:pPr marL="514350" indent="-514350">
              <a:buFont typeface="+mj-lt"/>
              <a:buAutoNum type="arabicPeriod"/>
            </a:pPr>
            <a:r>
              <a:rPr lang="en-US" dirty="0" smtClean="0"/>
              <a:t>Την </a:t>
            </a:r>
            <a:r>
              <a:rPr lang="en-US" dirty="0" err="1" smtClean="0"/>
              <a:t>ονομασία</a:t>
            </a:r>
            <a:r>
              <a:rPr lang="en-US" dirty="0" smtClean="0"/>
              <a:t> </a:t>
            </a:r>
            <a:r>
              <a:rPr lang="en-US" dirty="0" err="1" smtClean="0"/>
              <a:t>Συναλλαγματική</a:t>
            </a:r>
            <a:r>
              <a:rPr lang="en-US" dirty="0" smtClean="0"/>
              <a:t>. </a:t>
            </a:r>
            <a:r>
              <a:rPr lang="en-US" dirty="0" err="1" smtClean="0"/>
              <a:t>Στο</a:t>
            </a:r>
            <a:r>
              <a:rPr lang="en-US" dirty="0" smtClean="0"/>
              <a:t> </a:t>
            </a:r>
            <a:r>
              <a:rPr lang="en-US" dirty="0" err="1" smtClean="0"/>
              <a:t>κείμενο</a:t>
            </a:r>
            <a:r>
              <a:rPr lang="en-US" dirty="0" smtClean="0"/>
              <a:t> </a:t>
            </a:r>
            <a:r>
              <a:rPr lang="en-US" dirty="0" err="1" smtClean="0"/>
              <a:t>του</a:t>
            </a:r>
            <a:r>
              <a:rPr lang="en-US" dirty="0" smtClean="0"/>
              <a:t> </a:t>
            </a:r>
            <a:r>
              <a:rPr lang="en-US" dirty="0" err="1" smtClean="0"/>
              <a:t>εγγράφου</a:t>
            </a:r>
            <a:r>
              <a:rPr lang="en-US" dirty="0" smtClean="0"/>
              <a:t> </a:t>
            </a:r>
            <a:r>
              <a:rPr lang="en-US" dirty="0" err="1" smtClean="0"/>
              <a:t>πρέπει</a:t>
            </a:r>
            <a:r>
              <a:rPr lang="en-US" dirty="0" smtClean="0"/>
              <a:t> να </a:t>
            </a:r>
            <a:r>
              <a:rPr lang="en-US" dirty="0" err="1" smtClean="0"/>
              <a:t>αναγράφεται</a:t>
            </a:r>
            <a:r>
              <a:rPr lang="en-US" dirty="0" smtClean="0"/>
              <a:t> </a:t>
            </a:r>
            <a:r>
              <a:rPr lang="en-US" dirty="0" err="1" smtClean="0"/>
              <a:t>ότι</a:t>
            </a:r>
            <a:r>
              <a:rPr lang="en-US" dirty="0" smtClean="0"/>
              <a:t> το </a:t>
            </a:r>
            <a:r>
              <a:rPr lang="en-US" dirty="0" err="1" smtClean="0"/>
              <a:t>συγκεκριμένο</a:t>
            </a:r>
            <a:r>
              <a:rPr lang="en-US" dirty="0" smtClean="0"/>
              <a:t> </a:t>
            </a:r>
            <a:r>
              <a:rPr lang="en-US" dirty="0" err="1" smtClean="0"/>
              <a:t>έγγραφο</a:t>
            </a:r>
            <a:r>
              <a:rPr lang="en-US" dirty="0" smtClean="0"/>
              <a:t> είναι </a:t>
            </a:r>
            <a:r>
              <a:rPr lang="en-US" dirty="0" err="1" smtClean="0"/>
              <a:t>συναλλαγματική</a:t>
            </a:r>
            <a:r>
              <a:rPr lang="en-US" dirty="0" smtClean="0"/>
              <a:t>. </a:t>
            </a:r>
            <a:r>
              <a:rPr lang="el-GR" dirty="0" smtClean="0"/>
              <a:t>Δεν αρκεί απλώς η Επικεφαλίδα ΣΥΝΑΛΛΑΓΜΑΤΙΚΗ, αλλά η λέξη πρέπει να αναγράφεται στο κείμενο. </a:t>
            </a:r>
            <a:r>
              <a:rPr lang="el-GR" dirty="0" err="1" smtClean="0"/>
              <a:t>΄΄Πληρώσατε</a:t>
            </a:r>
            <a:r>
              <a:rPr lang="el-GR" dirty="0" smtClean="0"/>
              <a:t> δυνάμει της παρούσας μόνης </a:t>
            </a:r>
            <a:r>
              <a:rPr lang="el-GR" dirty="0" err="1" smtClean="0"/>
              <a:t>συναλλαγματικής΄΄</a:t>
            </a:r>
            <a:r>
              <a:rPr lang="el-GR" dirty="0" smtClean="0"/>
              <a:t>.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rabicPeriod" startAt="2"/>
            </a:pPr>
            <a:r>
              <a:rPr lang="el-GR" dirty="0" smtClean="0"/>
              <a:t>Η απλή και καθαρή εντολή για την πληρωμή ορισμένου χρηματικού ποσού. Η εντολή δηλαδή του εκδότη προς τον πληρωτή να πληρώσει στον λήπτη το συγκεκριμένο ποσό που αναγράφεται πάνω στη συναλλαγματική. Η εντολή αυτή πρέπει να είναι απλή και καθαρή. Η εντολή περιέχεται στην λέξη </a:t>
            </a:r>
            <a:r>
              <a:rPr lang="el-GR" dirty="0" err="1" smtClean="0"/>
              <a:t>΄΄πληρώσατε΄΄</a:t>
            </a:r>
            <a:r>
              <a:rPr lang="el-GR" dirty="0" smtClean="0"/>
              <a:t> που τίθεται πάνω στο έγγραφο της συναλλαγματικής (απλή εντολή). Όροι δεν μπορούν να τεθούν (π.χ. πληρώσατε την ημέρα που θα παντρευτεί ο γιός μου, εάν γραφεί αυτό η συναλλαγματική είναι άκυρη), η εντολή δηλαδή πρέπει να είναι καθαρή. Το πληρώσατε αφορά το συγκεκριμένο ποσό που αναφέρεται πάνω στην συναλλαγματική. Το ποσό γράφεται αριθμητικώς και ολογράφως. Σε περίπτωση διαφοράς των δύο ποσών ισχύει το ποσό που γράφτηκε ολογράφως.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rabicPeriod" startAt="3"/>
            </a:pPr>
            <a:r>
              <a:rPr lang="el-GR" sz="3400" dirty="0" smtClean="0"/>
              <a:t>Το όνομα του πληρωτή. Πρέπει να αναγράφεται απαραίτητα πάνω στη συναλλαγματική το ονοματεπώνυμο του πληρωτή, του προσώπου, δηλαδή στο οποίο απευθύνεται η εντολή του εκδότη για την πληρωμή του χρηματικού ποσού στον λήπτη της συναλλαγματικής.</a:t>
            </a:r>
          </a:p>
          <a:p>
            <a:pPr marL="514350" indent="-514350">
              <a:buFont typeface="+mj-lt"/>
              <a:buAutoNum type="arabicPeriod" startAt="3"/>
            </a:pPr>
            <a:r>
              <a:rPr lang="el-GR" sz="3400" dirty="0" smtClean="0"/>
              <a:t>Ο χρόνος λήξης. Ο χρόνος δηλαδή κατά τον οποίο ο πληρωτής υποχρεούται να καταβάλλει το αναγραφόμενο στην συναλλαγματική ποσό και αντίστοιχα ο χρόνος κατά τον οποίο ο λήπτης μπορεί να απαιτήσει το ποσό αυτό. Ο χρόνος λήξης μπορεί να προσδιοριστεί πάνω στην συναλλαγματική με τους εξής τρόπους :</a:t>
            </a:r>
            <a:endParaRPr lang="en-US" sz="3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514350" indent="-514350">
              <a:lnSpc>
                <a:spcPct val="80000"/>
              </a:lnSpc>
              <a:buFont typeface="+mj-lt"/>
              <a:buAutoNum type="alphaUcPeriod"/>
            </a:pPr>
            <a:r>
              <a:rPr lang="el-GR" sz="2400" dirty="0" smtClean="0"/>
              <a:t>Με ρητή ημέρα (π.χ. Λήξη την 25 Δεκεμβρίου 2003) ή Χριστούγεννα 2003. Ανύπαρκτη ημέρα (31 Νοεμβρίου) ακυρώνει την συναλλαγματική. </a:t>
            </a:r>
          </a:p>
          <a:p>
            <a:pPr marL="514350" indent="-514350">
              <a:lnSpc>
                <a:spcPct val="80000"/>
              </a:lnSpc>
              <a:buFont typeface="+mj-lt"/>
              <a:buAutoNum type="alphaUcPeriod"/>
            </a:pPr>
            <a:r>
              <a:rPr lang="el-GR" sz="2400" dirty="0" smtClean="0"/>
              <a:t>Με προθεσμία από την χρονολογία έκδοσης. Π.χ. μπορεί να γραφτεί </a:t>
            </a:r>
            <a:r>
              <a:rPr lang="el-GR" sz="2400" dirty="0" err="1" smtClean="0"/>
              <a:t>΄΄σε</a:t>
            </a:r>
            <a:r>
              <a:rPr lang="el-GR" sz="2400" dirty="0" smtClean="0"/>
              <a:t> ένα έτος από </a:t>
            </a:r>
            <a:r>
              <a:rPr lang="el-GR" sz="2400" dirty="0" err="1" smtClean="0"/>
              <a:t>σήμερα΄΄</a:t>
            </a:r>
            <a:r>
              <a:rPr lang="el-GR" sz="2400" dirty="0" smtClean="0"/>
              <a:t>, αφού έτσι προκύπτει ακριβής ημερομηνία για την πληρωμή. Η ημερομηνία πρέπει να είναι πάντα ακριβής. Προϋπόθεση για να γραφτεί ο χρόνος λήξης της συναλλαγματικής με τον τρόπο αυτό είναι να έχει τεθεί η ημερομηνία έκδοσης της.</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2000</TotalTime>
  <Words>1343</Words>
  <Application>Microsoft Office PowerPoint</Application>
  <PresentationFormat>Προβολή στην οθόνη (16:10)</PresentationFormat>
  <Paragraphs>110</Paragraphs>
  <Slides>21</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Εμπορικό και Οικονομικό Δίκαιο</vt:lpstr>
      <vt:lpstr>Διαφάνεια 2</vt:lpstr>
      <vt:lpstr>Άδειες Χρήσης</vt:lpstr>
      <vt:lpstr>Χρηματοδότηση</vt:lpstr>
      <vt:lpstr>Σκοποί  ενότητας</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Βιβλιογραφία</vt:lpstr>
      <vt:lpstr>Σημείωμα Αναφοράς</vt:lpstr>
      <vt:lpstr>Σημείωμα Αδειοδότησης</vt:lpstr>
      <vt:lpstr>Διαφάνεια 18</vt:lpstr>
      <vt:lpstr>Διαφάνεια 19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331</cp:revision>
  <dcterms:created xsi:type="dcterms:W3CDTF">2012-09-06T09:03:05Z</dcterms:created>
  <dcterms:modified xsi:type="dcterms:W3CDTF">2015-11-09T18:22:03Z</dcterms:modified>
</cp:coreProperties>
</file>