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7"/>
  </p:notesMasterIdLst>
  <p:handoutMasterIdLst>
    <p:handoutMasterId r:id="rId28"/>
  </p:handoutMasterIdLst>
  <p:sldIdLst>
    <p:sldId id="257" r:id="rId3"/>
    <p:sldId id="258" r:id="rId4"/>
    <p:sldId id="343" r:id="rId5"/>
    <p:sldId id="344" r:id="rId6"/>
    <p:sldId id="259" r:id="rId7"/>
    <p:sldId id="292" r:id="rId8"/>
    <p:sldId id="262" r:id="rId9"/>
    <p:sldId id="321" r:id="rId10"/>
    <p:sldId id="29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5" r:id="rId20"/>
    <p:sldId id="346" r:id="rId21"/>
    <p:sldId id="347" r:id="rId22"/>
    <p:sldId id="348" r:id="rId23"/>
    <p:sldId id="277" r:id="rId24"/>
    <p:sldId id="291" r:id="rId25"/>
    <p:sldId id="279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18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21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19/7/2015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NOSH10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ΜΕΘΟΔΟΛΟΓΙΑ ΕΡΕΥΝΑΣ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</a:rPr>
              <a:t>4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Ποιοτική μεθοδολογία-Ερευνητική ερώτηση &amp;</a:t>
            </a:r>
            <a:br>
              <a:rPr lang="el-GR" sz="2800" b="1" dirty="0" smtClean="0">
                <a:solidFill>
                  <a:schemeClr val="tx1"/>
                </a:solidFill>
              </a:rPr>
            </a:br>
            <a:r>
              <a:rPr lang="el-GR" sz="2800" b="1" dirty="0" smtClean="0">
                <a:solidFill>
                  <a:schemeClr val="tx1"/>
                </a:solidFill>
              </a:rPr>
              <a:t>Μέθοδος συλλογής δεδομένων </a:t>
            </a:r>
          </a:p>
          <a:p>
            <a:r>
              <a:rPr lang="el-GR" sz="2800" dirty="0" smtClean="0">
                <a:solidFill>
                  <a:schemeClr val="tx1"/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1"/>
                </a:solidFill>
              </a:rPr>
              <a:t>Μαντζούκας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Ποσοτικές Μεθοδολογίες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85556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ποσοτική έρευνα χαρακτηρίζεται από την επιδίωξη του ερευνητή να συλλάβει αντικειμενικά και γενικά δεδομένα για κάποιο φαινόμενο και στη συνέχεια να μετατρέψει αυτά τα δεδομένα σε αριθμητικά ή στατιστικά στοιχεία, ώστε να κάνει συγκρίσεις μεταξύ των διάφορων μεταβλητών και να παράσχει αντικειμενικές επεξηγήσεις για τα αίτια ή τις σχέσεις μεταξύ των μεταβλητών, οι οποίες επεξηγήσεις θα αποτελούν μια αντικειμενική και γενική θεωρία για το φαινόμενο τις έρευνας.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Ποιοτικές Μεθοδολογίες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980728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Η ποιοτική έρευνα χαρακτηρίζεται από την επιδίωξη του ερευνητή να εξερευνήσει και να κατανοήσει σε βάθος τις υποκειμενικές αντιλήψεις, πεποιθήσεις και εμπειρίες συγκεκριμένων προσώπων αναφορικά με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r>
              <a:rPr lang="el-GR" sz="3200" dirty="0" smtClean="0"/>
              <a:t>    κάποιο φαινόμενο, ώστε να δημιουργηθεί μια βαθύτερη, πιο άρτια και περισσότερο επεξεργασμένη γνώση για το υπό έρευνα φαινόμενο, η οποία γνώση θα εμπεριέχει μια ολιστική και βαθύτερη ερμηνεία για τους συμμετέχοντες στην έρευνα και το περιβάλλον τους σε σχέση με το φαινόμενο της έρευνας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διαφορές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12776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Στόχος της ποσοτικής έρευνας είναι να μετατραπούν όλα τα δεδομένα της έρευνας σε αριθμητική, </a:t>
            </a:r>
            <a:r>
              <a:rPr lang="el-GR" sz="3200" dirty="0" err="1" smtClean="0"/>
              <a:t>νουμερική</a:t>
            </a:r>
            <a:r>
              <a:rPr lang="el-GR" sz="3200" dirty="0" smtClean="0"/>
              <a:t> ή στατιστική γλώσσα, ώστε να μπορούν να προσμετρηθούν με μαθηματική ακρίβεια και να συγκριθούν οι ποσότητες τους (εξ ου και ο όρος ποσοτική έρευνα). 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διαφορές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529572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Αντίθετα, η ποιοτική έρευνα δεν χρησιμοποιεί καθόλου αριθμούς ή μαθηματική λογική, αλλά καταγράφει κατά γράμμα τα λεγόμενα ή δρώμενα των συμμετεχόντων, ώστε να μπορέσει να ερμηνεύσει, γιατί απαντούν ή δρουν με το συγκεκριμένο τρόπο οι συμμετέχοντες και να κατανοήσει σε βάθος τα αισθήματα, τα κίνητρα, τις επιδιώξεις και το περιβάλλον τους.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Βασικές διαφορές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457564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Η ποιοτική έρευνα να κατανοήσει την ποιότητα των όσων λένε και κάνουν οι συμμετέχοντες, καθώς και τους άδηλους ή πρόδηλους παράγοντες που επηρεάζουν αυτή την ποιότητα (εξ ου και ο όρος ποιοτική έρευνα).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Σε συντομία, η ποσοτική έρευνα απαντά στο «πόσο» και στο «τι», ενώ η ποιοτική στο «πως» και στο «γιατί»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τίτλος</a:t>
            </a:r>
            <a:r>
              <a:rPr lang="en-GB" dirty="0" smtClean="0"/>
              <a:t>/</a:t>
            </a:r>
            <a:r>
              <a:rPr lang="el-GR" dirty="0" smtClean="0"/>
              <a:t>ερώτηση</a:t>
            </a:r>
            <a:br>
              <a:rPr lang="el-GR" dirty="0" smtClean="0"/>
            </a:br>
            <a:r>
              <a:rPr lang="el-GR" dirty="0" smtClean="0"/>
              <a:t>ποιοτική ερευνητική ερώτηση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17604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Η ερευνητική ερώτηση ή ερευνητικός τίτλος πρέπει να αντανακλά την όλη έρευνα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Δηλαδή πρέπει να έχει τουλάχιστον 5 από τα παρακάτω στοιχεία: 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ποιους θα ερευνήσουμε 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πότε θα κάνουμε την έρευνα 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που θα κάνουμε την έρευνα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τι θα ερευνήσουμε 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πως θα το ερευνήσουμε 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γιατί θα το ερευνήσουμε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τίτλος</a:t>
            </a:r>
            <a:r>
              <a:rPr lang="en-GB" dirty="0" smtClean="0"/>
              <a:t>/</a:t>
            </a:r>
            <a:r>
              <a:rPr lang="el-GR" dirty="0" smtClean="0"/>
              <a:t>ερώτηση</a:t>
            </a:r>
            <a:br>
              <a:rPr lang="el-GR" dirty="0" smtClean="0"/>
            </a:br>
            <a:r>
              <a:rPr lang="el-GR" dirty="0" smtClean="0"/>
              <a:t>ποιοτικής ερευνητικής ερώτησης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17604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Επιπλέον πρέπει να εμπεριέχονται οι λέξεις κλειδιά που να συνάδουν με την ποιοτική έρευνα και να ξεκινά με ενεργητικό ρήμα π.χ.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Ενεργητικά ρήματα: Κατανοώντας, εξερευνώντας, εμβαθύνοντας, αναλύοντας κλπ.</a:t>
            </a:r>
          </a:p>
          <a:p>
            <a:pPr marL="1005840" lvl="1" indent="-411480">
              <a:buClr>
                <a:schemeClr val="tx1">
                  <a:shade val="95000"/>
                </a:schemeClr>
              </a:buClr>
              <a:buFont typeface="Wingdings" pitchFamily="2" charset="2"/>
              <a:buChar char="ü"/>
              <a:defRPr/>
            </a:pPr>
            <a:r>
              <a:rPr lang="el-GR" sz="2800" dirty="0" smtClean="0"/>
              <a:t>Λέξεις κλειδιά: εμπειρίες, συναισθήματα, πεποιθήσεις, γνώση, απόψεις κλπ. 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8580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Παράδειγμα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0" y="1817604"/>
            <a:ext cx="8964488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48640" indent="-411480">
              <a:buClr>
                <a:schemeClr val="tx1">
                  <a:shade val="95000"/>
                </a:schemeClr>
              </a:buClr>
              <a:buFont typeface="Arial" pitchFamily="34" charset="0"/>
              <a:buChar char="•"/>
              <a:defRPr/>
            </a:pPr>
            <a:r>
              <a:rPr lang="el-GR" sz="3200" dirty="0" smtClean="0"/>
              <a:t>Κατανοώντας με ποιοτική μελέτη </a:t>
            </a:r>
            <a:r>
              <a:rPr lang="el-GR" sz="3200" b="1" dirty="0" smtClean="0"/>
              <a:t>(πως) </a:t>
            </a:r>
            <a:r>
              <a:rPr lang="el-GR" sz="3200" dirty="0" smtClean="0"/>
              <a:t>τις εμπειρίες </a:t>
            </a:r>
            <a:r>
              <a:rPr lang="el-GR" sz="3200" b="1" dirty="0" smtClean="0"/>
              <a:t>(τι) </a:t>
            </a:r>
            <a:r>
              <a:rPr lang="el-GR" sz="3200" dirty="0" smtClean="0"/>
              <a:t>φοιτητών </a:t>
            </a:r>
            <a:r>
              <a:rPr lang="el-GR" sz="3200" b="1" dirty="0" smtClean="0"/>
              <a:t>(ποιους) </a:t>
            </a:r>
            <a:r>
              <a:rPr lang="el-GR" sz="3200" dirty="0" smtClean="0"/>
              <a:t>αναφορικά με τη συγγραφή εργασιών στο ΤΕΙ Ηπείρου </a:t>
            </a:r>
            <a:r>
              <a:rPr lang="el-GR" sz="3200" b="1" dirty="0" smtClean="0"/>
              <a:t>(που) </a:t>
            </a:r>
            <a:r>
              <a:rPr lang="el-GR" sz="3200" dirty="0" smtClean="0"/>
              <a:t>κατά το 2011 </a:t>
            </a:r>
            <a:r>
              <a:rPr lang="el-GR" sz="3200" b="1" dirty="0" smtClean="0"/>
              <a:t>(πότε) </a:t>
            </a:r>
          </a:p>
          <a:p>
            <a:pPr marL="548640" indent="-411480">
              <a:buClr>
                <a:schemeClr val="tx1">
                  <a:shade val="95000"/>
                </a:schemeClr>
              </a:buClr>
              <a:defRPr/>
            </a:pP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18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4,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4,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Νοσηλευτικής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Μεθοδολογία Έρευνας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4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Ποιοτική μεθοδολογία-Ερευνητική ερώτηση &amp; Μέθοδος συλλογής δεδομένων </a:t>
            </a:r>
            <a:endParaRPr lang="el-GR" sz="2800" dirty="0" smtClean="0">
              <a:solidFill>
                <a:schemeClr val="tx1"/>
              </a:solidFill>
            </a:endParaRPr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Δρ. Στέφανος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Μαντζούκας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  <a:endParaRPr lang="el-GR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4,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Στέφανος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Μαντζούκας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Μεθοδολογία της </a:t>
            </a:r>
            <a:r>
              <a:rPr lang="el-GR" sz="2400" dirty="0" err="1" smtClean="0">
                <a:solidFill>
                  <a:srgbClr val="7F7F7F"/>
                </a:solidFill>
                <a:latin typeface="Calibri" pitchFamily="34" charset="0"/>
              </a:rPr>
              <a:t>Ερευνας</a:t>
            </a:r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http://eclass.teiep.gr/courses/NOSH100/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b="1" dirty="0" smtClean="0">
                <a:solidFill>
                  <a:schemeClr val="bg1"/>
                </a:solidFill>
              </a:rPr>
              <a:t>Ενότητα 4, </a:t>
            </a:r>
            <a:r>
              <a:rPr lang="el-GR" sz="1200" b="1" dirty="0" smtClean="0">
                <a:solidFill>
                  <a:schemeClr val="bg1"/>
                </a:solidFill>
              </a:rPr>
              <a:t>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</a:t>
            </a:r>
            <a:r>
              <a:rPr lang="en-US" sz="1200" dirty="0" smtClean="0">
                <a:solidFill>
                  <a:schemeClr val="bg1"/>
                </a:solidFill>
              </a:rPr>
              <a:t>,</a:t>
            </a:r>
            <a:r>
              <a:rPr lang="el-GR" sz="1200" dirty="0" smtClean="0">
                <a:solidFill>
                  <a:schemeClr val="bg1"/>
                </a:solidFill>
              </a:rPr>
              <a:t> ΤΜΗΜΑ ΝΟΣΗΛΕΥΤΙΚΗΣ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Δαρβίρη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Χ. 2009. Μεθοδολογία Έρευνας στο Χώρο της Υγείας Πασχαλίδης Αθήνα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Μερκούρης Α., 2008. Μεθοδολογία Νοσηλευτικής Έρευνας. Έλλην, Αθήνα.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2007. “Issues of representation within qualitative inquiry”. Chapter in the edited book: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Bryman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A. “Qualitative Research 2 ”. Sage Publication, London.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 2003. “Έρευνα και αντιληπτικά περιγράμματα: Τα είδη και η χρησιμότητα τους για τους ερευνητές νοσηλευτές”. Νοσηλευτική, 42(4), 405-413.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Μαντζούκας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Σ.., 2007. “Ποιοτική έρευνα σε έξι εύκολα βήματα: Η επιστημολογία, οι μέθοδοι και η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παρουσίαση”.Νοσηλευτική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 46(2), 176-187.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2008. “Facilitating research students in formulating qualitative research questions”.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Nurse Education Today, 28(3), 371-377.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Mantzoukas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S., 2011. “Exploring ethnographic genres and developing validity appraisal tools”. Journal of Research in Nursing (published early online).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Σαχίνη Κ. 2000 Μεθοδολογία έρευνας. Βήτα,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Αθήν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4,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ΜΕΘΟΔΟΛΟΓΙΑ ΕΡΕΥΝΑΣ, </a:t>
            </a:r>
            <a:r>
              <a:rPr lang="el-GR" sz="1200" dirty="0" smtClean="0">
                <a:solidFill>
                  <a:schemeClr val="bg1"/>
                </a:solidFill>
              </a:rPr>
              <a:t>Ενότητα 4, </a:t>
            </a:r>
            <a:r>
              <a:rPr lang="el-GR" sz="1200" dirty="0" smtClean="0">
                <a:solidFill>
                  <a:schemeClr val="bg1"/>
                </a:solidFill>
              </a:rPr>
              <a:t>ΤΜΗΜΑ ΝΟΣΗΛΕΥΤΙΚΗ,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Εισαγωγή στην έννοια της Ερευνητικής Μεθοδολογίας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Χαρακτηριστικά Ποσοτικών και ποιοτικών Μεθοδολογιών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Βασικές διαφορές μεταξύ ποσοτικών και ποιοτικών μεθοδολογιών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Χαρακτηριστικά ποιοτικής-ερευνητικής ερώτησης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Ερευνητικές Μεθοδολογίες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Ποσοτικές Μεθοδολογίες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Ποιοτικές Μεθοδολογίες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Βασικές διαφορές μεταξύ ποσοτικών και ποιοτικών μεθοδολογιών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Ποιοτική ερευνητική ερώτηση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Μεθοδολογία Έρευνας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latin typeface="Calibri" pitchFamily="34" charset="0"/>
              </a:rPr>
              <a:t>Ποιοτική μεθοδολογία-Ερευνητική ερώτηση &amp;</a:t>
            </a:r>
            <a:br>
              <a:rPr lang="el-GR" dirty="0" smtClean="0">
                <a:latin typeface="Calibri" pitchFamily="34" charset="0"/>
              </a:rPr>
            </a:br>
            <a:r>
              <a:rPr lang="el-GR" dirty="0" smtClean="0">
                <a:latin typeface="Calibri" pitchFamily="34" charset="0"/>
              </a:rPr>
              <a:t>Μέθοδος συλλογής δεδομένων</a:t>
            </a:r>
            <a:endParaRPr lang="en-US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ΕΡΕΥΝΑΣ, Ενότητα 4, ΤΜΗΜΑ ΝΟΣΗΛΕΥΤΙΚΗΣ,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7"/>
          <p:cNvSpPr>
            <a:spLocks noChangeArrowheads="1"/>
          </p:cNvSpPr>
          <p:nvPr/>
        </p:nvSpPr>
        <p:spPr bwMode="auto">
          <a:xfrm rot="16200000">
            <a:off x="-2183606" y="2259806"/>
            <a:ext cx="5843588" cy="13239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r>
              <a:rPr lang="el-GR" sz="4000" b="1">
                <a:latin typeface="Times New Roman" pitchFamily="18" charset="0"/>
              </a:rPr>
              <a:t>ΑΝΤΙΛΗΠΤΙΚΟ ΠΕΡΙΓΡΑΜΜΑ</a:t>
            </a:r>
            <a:endParaRPr lang="en-GB" sz="4000" b="1">
              <a:latin typeface="Book Antiqua" pitchFamily="18" charset="0"/>
            </a:endParaRPr>
          </a:p>
        </p:txBody>
      </p:sp>
      <p:sp>
        <p:nvSpPr>
          <p:cNvPr id="9" name="Rectangle 35"/>
          <p:cNvSpPr>
            <a:spLocks noChangeArrowheads="1"/>
          </p:cNvSpPr>
          <p:nvPr/>
        </p:nvSpPr>
        <p:spPr bwMode="auto">
          <a:xfrm>
            <a:off x="1355725" y="2297390"/>
            <a:ext cx="2207784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l-GR" b="1">
                <a:latin typeface="Times New Roman" pitchFamily="18" charset="0"/>
              </a:rPr>
              <a:t>ΕΠΙΣΤΗΜΟΛΟΓΙΑ</a:t>
            </a:r>
            <a:endParaRPr lang="en-GB" b="1">
              <a:latin typeface="Book Antiqua" pitchFamily="18" charset="0"/>
            </a:endParaRPr>
          </a:p>
        </p:txBody>
      </p:sp>
      <p:sp>
        <p:nvSpPr>
          <p:cNvPr id="10" name="Line 45"/>
          <p:cNvSpPr>
            <a:spLocks noChangeShapeType="1"/>
          </p:cNvSpPr>
          <p:nvPr/>
        </p:nvSpPr>
        <p:spPr bwMode="auto">
          <a:xfrm>
            <a:off x="2268538" y="2708275"/>
            <a:ext cx="1655762" cy="1512888"/>
          </a:xfrm>
          <a:prstGeom prst="line">
            <a:avLst/>
          </a:prstGeom>
          <a:noFill/>
          <a:ln w="76200" cmpd="tri">
            <a:solidFill>
              <a:srgbClr val="FF7C80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11" name="Rectangle 38"/>
          <p:cNvSpPr>
            <a:spLocks noChangeArrowheads="1"/>
          </p:cNvSpPr>
          <p:nvPr/>
        </p:nvSpPr>
        <p:spPr bwMode="auto">
          <a:xfrm>
            <a:off x="5225423" y="2983190"/>
            <a:ext cx="2887329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b="1" dirty="0">
                <a:latin typeface="+mn-lt"/>
              </a:rPr>
              <a:t>ΕΡΕΥΝΗΤΙΚΗ ΕΡΩΤΗΣΗ</a:t>
            </a:r>
            <a:r>
              <a:rPr lang="en-GB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        </a:t>
            </a:r>
          </a:p>
        </p:txBody>
      </p:sp>
      <p:sp>
        <p:nvSpPr>
          <p:cNvPr id="12" name="Line 46"/>
          <p:cNvSpPr>
            <a:spLocks noChangeShapeType="1"/>
          </p:cNvSpPr>
          <p:nvPr/>
        </p:nvSpPr>
        <p:spPr bwMode="auto">
          <a:xfrm flipH="1">
            <a:off x="4356100" y="3357563"/>
            <a:ext cx="1944688" cy="1008062"/>
          </a:xfrm>
          <a:prstGeom prst="line">
            <a:avLst/>
          </a:prstGeom>
          <a:noFill/>
          <a:ln w="76200" cmpd="tri">
            <a:solidFill>
              <a:srgbClr val="00FF99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13" name="Rectangle 36"/>
          <p:cNvSpPr>
            <a:spLocks noChangeArrowheads="1"/>
          </p:cNvSpPr>
          <p:nvPr/>
        </p:nvSpPr>
        <p:spPr bwMode="auto">
          <a:xfrm>
            <a:off x="3168650" y="4365903"/>
            <a:ext cx="1944315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l-GR" b="1">
                <a:latin typeface="Times New Roman" pitchFamily="18" charset="0"/>
              </a:rPr>
              <a:t>ΜΕΘΟΔΟΛΟΓΙΑ</a:t>
            </a:r>
            <a:endParaRPr lang="en-GB" b="1">
              <a:latin typeface="Book Antiqua" pitchFamily="18" charset="0"/>
            </a:endParaRPr>
          </a:p>
        </p:txBody>
      </p:sp>
      <p:sp>
        <p:nvSpPr>
          <p:cNvPr id="14" name="Line 47"/>
          <p:cNvSpPr>
            <a:spLocks noChangeShapeType="1"/>
          </p:cNvSpPr>
          <p:nvPr/>
        </p:nvSpPr>
        <p:spPr bwMode="auto">
          <a:xfrm>
            <a:off x="4140200" y="4868863"/>
            <a:ext cx="0" cy="720725"/>
          </a:xfrm>
          <a:prstGeom prst="line">
            <a:avLst/>
          </a:prstGeom>
          <a:noFill/>
          <a:ln w="76200" cmpd="tri">
            <a:solidFill>
              <a:srgbClr val="FFFFFF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15" name="Rectangle 37"/>
          <p:cNvSpPr>
            <a:spLocks noChangeArrowheads="1"/>
          </p:cNvSpPr>
          <p:nvPr/>
        </p:nvSpPr>
        <p:spPr bwMode="auto">
          <a:xfrm>
            <a:off x="3206750" y="5661303"/>
            <a:ext cx="1458413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   </a:t>
            </a:r>
            <a:r>
              <a:rPr lang="el-GR" b="1" dirty="0">
                <a:latin typeface="+mn-lt"/>
              </a:rPr>
              <a:t>ΜΕΘΟΔΟΣ</a:t>
            </a:r>
            <a:r>
              <a:rPr 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16" name="Line 48"/>
          <p:cNvSpPr>
            <a:spLocks noChangeShapeType="1"/>
          </p:cNvSpPr>
          <p:nvPr/>
        </p:nvSpPr>
        <p:spPr bwMode="auto">
          <a:xfrm flipV="1">
            <a:off x="4859338" y="4941888"/>
            <a:ext cx="1441450" cy="8636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17" name="Rectangle 40"/>
          <p:cNvSpPr>
            <a:spLocks noChangeArrowheads="1"/>
          </p:cNvSpPr>
          <p:nvPr/>
        </p:nvSpPr>
        <p:spPr bwMode="auto">
          <a:xfrm>
            <a:off x="6248400" y="4648398"/>
            <a:ext cx="2606804" cy="6155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l-GR" sz="1600" b="1">
                <a:latin typeface="Times New Roman" pitchFamily="18" charset="0"/>
              </a:rPr>
              <a:t>Δείγμα , χρόνος και </a:t>
            </a:r>
          </a:p>
          <a:p>
            <a:r>
              <a:rPr lang="el-GR" sz="1600" b="1">
                <a:latin typeface="Times New Roman" pitchFamily="18" charset="0"/>
              </a:rPr>
              <a:t>τόπος συλλογής δεδομένων</a:t>
            </a:r>
            <a:r>
              <a:rPr lang="en-US" b="1">
                <a:latin typeface="Book Antiqua" pitchFamily="18" charset="0"/>
              </a:rPr>
              <a:t> </a:t>
            </a:r>
          </a:p>
        </p:txBody>
      </p:sp>
      <p:sp>
        <p:nvSpPr>
          <p:cNvPr id="18" name="Line 49"/>
          <p:cNvSpPr>
            <a:spLocks noChangeShapeType="1"/>
          </p:cNvSpPr>
          <p:nvPr/>
        </p:nvSpPr>
        <p:spPr bwMode="auto">
          <a:xfrm flipV="1">
            <a:off x="4859338" y="5589588"/>
            <a:ext cx="1584325" cy="287337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19" name="Rectangle 42"/>
          <p:cNvSpPr>
            <a:spLocks noChangeArrowheads="1"/>
          </p:cNvSpPr>
          <p:nvPr/>
        </p:nvSpPr>
        <p:spPr bwMode="auto">
          <a:xfrm>
            <a:off x="6477000" y="5373401"/>
            <a:ext cx="1896673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l-GR" sz="1600" b="1">
                <a:latin typeface="Times New Roman" pitchFamily="18" charset="0"/>
              </a:rPr>
              <a:t>Μέθοδος συλλογής </a:t>
            </a:r>
          </a:p>
          <a:p>
            <a:r>
              <a:rPr lang="el-GR" sz="1600" b="1">
                <a:latin typeface="Times New Roman" pitchFamily="18" charset="0"/>
              </a:rPr>
              <a:t>δεδομένων</a:t>
            </a:r>
            <a:endParaRPr lang="en-US" sz="1600" b="1">
              <a:latin typeface="Book Antiqua" pitchFamily="18" charset="0"/>
            </a:endParaRPr>
          </a:p>
        </p:txBody>
      </p:sp>
      <p:sp>
        <p:nvSpPr>
          <p:cNvPr id="20" name="Line 50"/>
          <p:cNvSpPr>
            <a:spLocks noChangeShapeType="1"/>
          </p:cNvSpPr>
          <p:nvPr/>
        </p:nvSpPr>
        <p:spPr bwMode="auto">
          <a:xfrm>
            <a:off x="4859338" y="5949950"/>
            <a:ext cx="1441450" cy="21590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6311900" y="5867598"/>
            <a:ext cx="1934184" cy="6155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latin typeface="+mn-lt"/>
              </a:rPr>
              <a:t>Μέθοδος ανάλυσης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600" b="1" dirty="0">
                <a:latin typeface="+mn-lt"/>
              </a:rPr>
              <a:t>δεδομένων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rPr>
              <a:t> </a:t>
            </a:r>
            <a:r>
              <a:rPr lang="en-GB" sz="1600" b="1" dirty="0">
                <a:latin typeface="+mn-lt"/>
              </a:rPr>
              <a:t> </a:t>
            </a:r>
          </a:p>
        </p:txBody>
      </p:sp>
      <p:sp>
        <p:nvSpPr>
          <p:cNvPr id="22" name="Rectangle 59"/>
          <p:cNvSpPr>
            <a:spLocks noChangeArrowheads="1"/>
          </p:cNvSpPr>
          <p:nvPr/>
        </p:nvSpPr>
        <p:spPr bwMode="auto">
          <a:xfrm rot="5400000">
            <a:off x="7323761" y="4381034"/>
            <a:ext cx="3121367" cy="5232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el-GR" sz="2800" b="1">
                <a:latin typeface="Times New Roman" pitchFamily="18" charset="0"/>
              </a:rPr>
              <a:t>ΣΧΕΔΙΟ ΕΡΥΝΑΣ</a:t>
            </a:r>
            <a:endParaRPr lang="en-GB" sz="2800" b="1">
              <a:latin typeface="Book Antiqua" pitchFamily="18" charset="0"/>
            </a:endParaRPr>
          </a:p>
        </p:txBody>
      </p:sp>
      <p:sp>
        <p:nvSpPr>
          <p:cNvPr id="23" name="Line 51"/>
          <p:cNvSpPr>
            <a:spLocks noChangeShapeType="1"/>
          </p:cNvSpPr>
          <p:nvPr/>
        </p:nvSpPr>
        <p:spPr bwMode="auto">
          <a:xfrm>
            <a:off x="1331640" y="692696"/>
            <a:ext cx="39960" cy="5473154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24" name="Line 54"/>
          <p:cNvSpPr>
            <a:spLocks noChangeShapeType="1"/>
          </p:cNvSpPr>
          <p:nvPr/>
        </p:nvSpPr>
        <p:spPr bwMode="auto">
          <a:xfrm>
            <a:off x="1371600" y="6165850"/>
            <a:ext cx="576263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25" name="Line 53"/>
          <p:cNvSpPr>
            <a:spLocks noChangeShapeType="1"/>
          </p:cNvSpPr>
          <p:nvPr/>
        </p:nvSpPr>
        <p:spPr bwMode="auto">
          <a:xfrm>
            <a:off x="1328738" y="620688"/>
            <a:ext cx="576262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26" name="Line 52"/>
          <p:cNvSpPr>
            <a:spLocks noChangeShapeType="1"/>
          </p:cNvSpPr>
          <p:nvPr/>
        </p:nvSpPr>
        <p:spPr bwMode="auto">
          <a:xfrm>
            <a:off x="8686800" y="2924175"/>
            <a:ext cx="0" cy="33845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27" name="Line 56"/>
          <p:cNvSpPr>
            <a:spLocks noChangeShapeType="1"/>
          </p:cNvSpPr>
          <p:nvPr/>
        </p:nvSpPr>
        <p:spPr bwMode="auto">
          <a:xfrm>
            <a:off x="8110538" y="6308725"/>
            <a:ext cx="576262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 b="1"/>
          </a:p>
        </p:txBody>
      </p:sp>
      <p:sp>
        <p:nvSpPr>
          <p:cNvPr id="28" name="Line 55"/>
          <p:cNvSpPr>
            <a:spLocks noChangeShapeType="1"/>
          </p:cNvSpPr>
          <p:nvPr/>
        </p:nvSpPr>
        <p:spPr bwMode="auto">
          <a:xfrm>
            <a:off x="8110538" y="2924175"/>
            <a:ext cx="576262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l-GR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Μεθοδολογίες 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ΜΕΘΟΔΟΛΟΓΙΑ ΕΡΕΥΝΑΣ</a:t>
            </a:r>
            <a:r>
              <a:rPr lang="el-GR" sz="1200" dirty="0" smtClean="0">
                <a:solidFill>
                  <a:schemeClr val="bg1"/>
                </a:solidFill>
              </a:rPr>
              <a:t>, Ενότητα 4, ΤΜΗΜΑ ΝΟΣΗΛΕΥΤΙΚΗΣ,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601580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Οι ερευνητικές μεθοδολογίες στην νοσηλευτική και στον ευρύτερο κοινωνικό και υγειονομικό τομέα διακρίνονται σε δυο βασικές ερευνητικές φιλοσοφίες, σε ποσοτικές και σε ποιοτικές.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Ο διαχωρισμός οφείλεται στους στόχους και τις επιδιώξεις που έχει η κάθε ερευνητική μεθοδολογία.</a:t>
            </a:r>
            <a:endParaRPr lang="en-US" sz="3200" dirty="0" smtClean="0"/>
          </a:p>
          <a:p>
            <a:pPr>
              <a:buFont typeface="Arial" pitchFamily="34" charset="0"/>
              <a:buChar char="•"/>
              <a:defRPr/>
            </a:pPr>
            <a:endParaRPr lang="el-GR" sz="3200" dirty="0" smtClean="0"/>
          </a:p>
          <a:p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1197</TotalTime>
  <Words>1230</Words>
  <Application>Microsoft Office PowerPoint</Application>
  <PresentationFormat>Προβολή στην οθόνη (4:3)</PresentationFormat>
  <Paragraphs>202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24</vt:i4>
      </vt:variant>
    </vt:vector>
  </HeadingPairs>
  <TitlesOfParts>
    <vt:vector size="26" baseType="lpstr">
      <vt:lpstr>Θέμα του Office</vt:lpstr>
      <vt:lpstr>2_Θέμα του Office</vt:lpstr>
      <vt:lpstr>ΜΕΘΟΔΟΛΟΓΙΑ ΕΡΕΥΝΑΣ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Μεθοδολογία Έρευνας</vt:lpstr>
      <vt:lpstr>Διαφάνεια 8</vt:lpstr>
      <vt:lpstr>Μεθοδολογίες </vt:lpstr>
      <vt:lpstr>Ποσοτικές Μεθοδολογίες</vt:lpstr>
      <vt:lpstr>Ποιοτικές Μεθοδολογίες</vt:lpstr>
      <vt:lpstr>Βασικές διαφορές </vt:lpstr>
      <vt:lpstr>Βασικές διαφορές </vt:lpstr>
      <vt:lpstr>Βασικές διαφορές </vt:lpstr>
      <vt:lpstr>τίτλος/ερώτηση ποιοτική ερευνητική ερώτηση </vt:lpstr>
      <vt:lpstr>τίτλος/ερώτηση ποιοτικής ερευνητικής ερώτησης </vt:lpstr>
      <vt:lpstr>Παράδειγμα </vt:lpstr>
      <vt:lpstr>Διαφάνεια 18</vt:lpstr>
      <vt:lpstr>Σημείωμα Αδειοδότησης</vt:lpstr>
      <vt:lpstr>Σημείωμα Αναφοράς</vt:lpstr>
      <vt:lpstr>Διατήρηση Σημειωμάτων</vt:lpstr>
      <vt:lpstr>Διαφάνεια 22</vt:lpstr>
      <vt:lpstr>Διαφάνεια 23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110</cp:revision>
  <dcterms:created xsi:type="dcterms:W3CDTF">2015-04-14T16:45:01Z</dcterms:created>
  <dcterms:modified xsi:type="dcterms:W3CDTF">2015-07-19T20:06:18Z</dcterms:modified>
</cp:coreProperties>
</file>