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343" r:id="rId5"/>
    <p:sldId id="344" r:id="rId6"/>
    <p:sldId id="259" r:id="rId7"/>
    <p:sldId id="292" r:id="rId8"/>
    <p:sldId id="262" r:id="rId9"/>
    <p:sldId id="321" r:id="rId10"/>
    <p:sldId id="29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5" r:id="rId20"/>
    <p:sldId id="346" r:id="rId21"/>
    <p:sldId id="347" r:id="rId22"/>
    <p:sldId id="348" r:id="rId23"/>
    <p:sldId id="277" r:id="rId24"/>
    <p:sldId id="291" r:id="rId25"/>
    <p:sldId id="27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18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21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4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Ποιοτική μεθοδολογία-Ερευνητική ερώτηση &amp;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Μέθοδος συλλογής δεδομένων 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Ποσοτικές Μεθοδολογίες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8555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ποσοτική έρευνα χαρακτηρίζεται από την επιδίωξη του ερευνητή να συλλάβει αντικειμενικά και γενικά δεδομένα για κάποιο φαινόμενο και στη συνέχεια να μετατρέψει αυτά τα δεδομένα σε αριθμητικά ή στατιστικά στοιχεία, ώστε να κάνει συγκρίσεις μεταξύ των διάφορων μεταβλητών και να παράσχει αντικειμενικές επεξηγήσεις για τα αίτια ή τις σχέσεις μεταξύ των μεταβλητών, οι οποίες επεξηγήσεις θα αποτελούν μια αντικειμενική και γενική θεωρία για το φαινόμενο τις έρευνας.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Ποιοτικές Μεθοδολογίες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980728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Η ποιοτική έρευνα χαρακτηρίζεται από την επιδίωξη του ερευνητή να εξερευνήσει και να κατανοήσει σε βάθος τις υποκειμενικές αντιλήψεις, πεποιθήσεις και εμπειρίες συγκεκριμένων προσώπων αναφορικά με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l-GR" sz="3200" dirty="0" smtClean="0"/>
              <a:t>    κάποιο φαινόμενο, ώστε να δημιουργηθεί μια βαθύτερη, πιο άρτια και περισσότερο επεξεργασμένη γνώση για το υπό έρευνα φαινόμενο, η οποία γνώση θα εμπεριέχει μια ολιστική και βαθύτερη ερμηνεία για τους συμμετέχοντες στην έρευνα και το περιβάλλον τους σε σχέση με το φαινόμενο της έρευνας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διαφορές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Στόχος της ποσοτικής έρευνας είναι να μετατραπούν όλα τα δεδομένα της έρευνας σε αριθμητική, </a:t>
            </a:r>
            <a:r>
              <a:rPr lang="el-GR" sz="3200" dirty="0" err="1" smtClean="0"/>
              <a:t>νουμερική</a:t>
            </a:r>
            <a:r>
              <a:rPr lang="el-GR" sz="3200" dirty="0" smtClean="0"/>
              <a:t> ή στατιστική γλώσσα, ώστε να μπορούν να προσμετρηθούν με μαθηματική ακρίβεια και να συγκριθούν οι ποσότητες τους (εξ ου και ο όρος ποσοτική έρευνα).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διαφορές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529572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Αντίθετα, η ποιοτική έρευνα δεν χρησιμοποιεί καθόλου αριθμούς ή μαθηματική λογική, αλλά καταγράφει κατά γράμμα τα λεγόμενα ή δρώμενα των συμμετεχόντων, ώστε να μπορέσει να ερμηνεύσει, γιατί απαντούν ή δρουν με το συγκεκριμένο τρόπο οι συμμετέχοντες και να κατανοήσει σε βάθος τα αισθήματα, τα κίνητρα, τις επιδιώξεις και το περιβάλλον τους.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διαφορές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57564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Η ποιοτική έρευνα να κατανοήσει την ποιότητα των όσων λένε και κάνουν οι συμμετέχοντες, καθώς και τους άδηλους ή πρόδηλους παράγοντες που επηρεάζουν αυτή την ποιότητα (εξ ου και ο όρος ποιοτική έρευνα).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Σε συντομία, η ποσοτική έρευνα απαντά στο «πόσο» και στο «τι», ενώ η ποιοτική στο «πως» και στο «γιατί»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τίτλος</a:t>
            </a:r>
            <a:r>
              <a:rPr lang="en-GB" dirty="0" smtClean="0"/>
              <a:t>/</a:t>
            </a:r>
            <a:r>
              <a:rPr lang="el-GR" dirty="0" smtClean="0"/>
              <a:t>ερώτηση</a:t>
            </a:r>
            <a:br>
              <a:rPr lang="el-GR" dirty="0" smtClean="0"/>
            </a:br>
            <a:r>
              <a:rPr lang="el-GR" dirty="0" smtClean="0"/>
              <a:t>ποιοτική ερευνητική ερώτηση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17604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Η ερευνητική ερώτηση ή ερευνητικός τίτλος πρέπει να αντανακλά την όλη έρευνα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Δηλαδή πρέπει να έχει τουλάχιστον 5 από τα παρακάτω στοιχεία: 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ποιους θα ερευνήσουμε 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πότε θα κάνουμε την έρευνα 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που θα κάνουμε την έρευνα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τι θα ερευνήσουμε 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πως θα το ερευνήσουμε 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γιατί θα το ερευνήσουμε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τίτλος</a:t>
            </a:r>
            <a:r>
              <a:rPr lang="en-GB" dirty="0" smtClean="0"/>
              <a:t>/</a:t>
            </a:r>
            <a:r>
              <a:rPr lang="el-GR" dirty="0" smtClean="0"/>
              <a:t>ερώτηση</a:t>
            </a:r>
            <a:br>
              <a:rPr lang="el-GR" dirty="0" smtClean="0"/>
            </a:br>
            <a:r>
              <a:rPr lang="el-GR" dirty="0" smtClean="0"/>
              <a:t>ποιοτικής ερευνητικής ερώτησης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17604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Επιπλέον πρέπει να εμπεριέχονται οι λέξεις κλειδιά που να συνάδουν με την ποιοτική έρευνα και να ξεκινά με ενεργητικό ρήμα π.χ.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Ενεργητικά ρήματα: Κατανοώντας, εξερευνώντας, εμβαθύνοντας, αναλύοντας κλπ.</a:t>
            </a:r>
          </a:p>
          <a:p>
            <a:pPr marL="1005840" lvl="1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l-GR" sz="2800" dirty="0" smtClean="0"/>
              <a:t>Λέξεις κλειδιά: εμπειρίες, συναισθήματα, πεποιθήσεις, γνώση, απόψεις κλπ. 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817604"/>
            <a:ext cx="896448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l-GR" sz="3200" dirty="0" smtClean="0"/>
              <a:t>Κατανοώντας με ποιοτική μελέτη </a:t>
            </a:r>
            <a:r>
              <a:rPr lang="el-GR" sz="3200" b="1" dirty="0" smtClean="0"/>
              <a:t>(πως) </a:t>
            </a:r>
            <a:r>
              <a:rPr lang="el-GR" sz="3200" dirty="0" smtClean="0"/>
              <a:t>τις εμπειρίες </a:t>
            </a:r>
            <a:r>
              <a:rPr lang="el-GR" sz="3200" b="1" dirty="0" smtClean="0"/>
              <a:t>(τι) </a:t>
            </a:r>
            <a:r>
              <a:rPr lang="el-GR" sz="3200" dirty="0" smtClean="0"/>
              <a:t>φοιτητών </a:t>
            </a:r>
            <a:r>
              <a:rPr lang="el-GR" sz="3200" b="1" dirty="0" smtClean="0"/>
              <a:t>(ποιους) </a:t>
            </a:r>
            <a:r>
              <a:rPr lang="el-GR" sz="3200" dirty="0" smtClean="0"/>
              <a:t>αναφορικά με τη συγγραφή εργασιών στο ΤΕΙ Ηπείρου </a:t>
            </a:r>
            <a:r>
              <a:rPr lang="el-GR" sz="3200" b="1" dirty="0" smtClean="0"/>
              <a:t>(που) </a:t>
            </a:r>
            <a:r>
              <a:rPr lang="el-GR" sz="3200" dirty="0" smtClean="0"/>
              <a:t>κατά το 2011 </a:t>
            </a:r>
            <a:r>
              <a:rPr lang="el-GR" sz="3200" b="1" dirty="0" smtClean="0"/>
              <a:t>(πότε)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18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4,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4,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4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Ποιοτική μεθοδολογία-Ερευνητική ερώτηση &amp; Μέθοδος συλλογής δεδομένων 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4,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4,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l-GR" sz="1200" dirty="0" smtClean="0">
                <a:solidFill>
                  <a:schemeClr val="bg1"/>
                </a:solidFill>
              </a:rPr>
              <a:t>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4,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4,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Εισαγωγή στην έννοια της Ερευνητικής Μεθοδολογίας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Χαρακτηριστικά Ποσοτικών και ποιοτικών Μεθοδολογιών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Βασικές διαφορές μεταξύ ποσοτικών και ποιοτικών μεθοδολογιών</a:t>
            </a:r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Χαρακτηριστικά ποιοτικής-ερευνητικής ερώτησης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Ερευνητικές Μεθοδολογίες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Ποσοτικές Μεθοδολογίες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Ποιοτικές Μεθοδολογίες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Βασικές διαφορές μεταξύ ποσοτικών και ποιοτικών μεθοδολογιών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Ποιοτική ερευνητική ερώτηση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Ποιοτική μεθοδολογία-Ερευνητική ερώτηση &amp;</a:t>
            </a:r>
            <a:br>
              <a:rPr lang="el-GR" dirty="0" smtClean="0">
                <a:latin typeface="Calibri" pitchFamily="34" charset="0"/>
              </a:rPr>
            </a:br>
            <a:r>
              <a:rPr lang="el-GR" dirty="0" smtClean="0">
                <a:latin typeface="Calibri" pitchFamily="34" charset="0"/>
              </a:rPr>
              <a:t>Μέθοδος συλλογής δεδομένων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Ενότητα 4,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7"/>
          <p:cNvSpPr>
            <a:spLocks noChangeArrowheads="1"/>
          </p:cNvSpPr>
          <p:nvPr/>
        </p:nvSpPr>
        <p:spPr bwMode="auto">
          <a:xfrm rot="16200000">
            <a:off x="-2183606" y="2259806"/>
            <a:ext cx="5843588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el-GR" sz="4000" b="1">
                <a:latin typeface="Times New Roman" pitchFamily="18" charset="0"/>
              </a:rPr>
              <a:t>ΑΝΤΙΛΗΠΤΙΚΟ ΠΕΡΙΓΡΑΜΜΑ</a:t>
            </a:r>
            <a:endParaRPr lang="en-GB" sz="4000" b="1">
              <a:latin typeface="Book Antiqua" pitchFamily="18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355725" y="2297390"/>
            <a:ext cx="220778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l-GR" b="1">
                <a:latin typeface="Times New Roman" pitchFamily="18" charset="0"/>
              </a:rPr>
              <a:t>ΕΠΙΣΤΗΜΟΛΟΓΙΑ</a:t>
            </a:r>
            <a:endParaRPr lang="en-GB" b="1">
              <a:latin typeface="Book Antiqua" pitchFamily="18" charset="0"/>
            </a:endParaRPr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2268538" y="2708275"/>
            <a:ext cx="1655762" cy="1512888"/>
          </a:xfrm>
          <a:prstGeom prst="line">
            <a:avLst/>
          </a:prstGeom>
          <a:noFill/>
          <a:ln w="76200" cmpd="tri">
            <a:solidFill>
              <a:srgbClr val="FF7C8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225423" y="2983190"/>
            <a:ext cx="288732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</a:rPr>
              <a:t>ΕΡΕΥΝΗΤΙΚΗ ΕΡΩΤΗΣΗ</a:t>
            </a: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     </a:t>
            </a: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flipH="1">
            <a:off x="4356100" y="3357563"/>
            <a:ext cx="1944688" cy="1008062"/>
          </a:xfrm>
          <a:prstGeom prst="line">
            <a:avLst/>
          </a:prstGeom>
          <a:noFill/>
          <a:ln w="76200" cmpd="tri">
            <a:solidFill>
              <a:srgbClr val="00FF99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168650" y="4365903"/>
            <a:ext cx="194431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l-GR" b="1">
                <a:latin typeface="Times New Roman" pitchFamily="18" charset="0"/>
              </a:rPr>
              <a:t>ΜΕΘΟΔΟΛΟΓΙΑ</a:t>
            </a:r>
            <a:endParaRPr lang="en-GB" b="1">
              <a:latin typeface="Book Antiqua" pitchFamily="18" charset="0"/>
            </a:endParaRP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>
            <a:off x="4140200" y="4868863"/>
            <a:ext cx="0" cy="720725"/>
          </a:xfrm>
          <a:prstGeom prst="line">
            <a:avLst/>
          </a:prstGeom>
          <a:noFill/>
          <a:ln w="76200" cmpd="tri">
            <a:solidFill>
              <a:srgbClr val="FFFF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3206750" y="5661303"/>
            <a:ext cx="145841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</a:t>
            </a:r>
            <a:r>
              <a:rPr lang="el-GR" b="1" dirty="0">
                <a:latin typeface="+mn-lt"/>
              </a:rPr>
              <a:t>ΜΕΘΟΔΟΣ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6" name="Line 48"/>
          <p:cNvSpPr>
            <a:spLocks noChangeShapeType="1"/>
          </p:cNvSpPr>
          <p:nvPr/>
        </p:nvSpPr>
        <p:spPr bwMode="auto">
          <a:xfrm flipV="1">
            <a:off x="4859338" y="4941888"/>
            <a:ext cx="1441450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6248400" y="4648398"/>
            <a:ext cx="2606804" cy="6155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l-GR" sz="1600" b="1">
                <a:latin typeface="Times New Roman" pitchFamily="18" charset="0"/>
              </a:rPr>
              <a:t>Δείγμα , χρόνος και </a:t>
            </a:r>
          </a:p>
          <a:p>
            <a:r>
              <a:rPr lang="el-GR" sz="1600" b="1">
                <a:latin typeface="Times New Roman" pitchFamily="18" charset="0"/>
              </a:rPr>
              <a:t>τόπος συλλογής δεδομένων</a:t>
            </a:r>
            <a:r>
              <a:rPr lang="en-US" b="1">
                <a:latin typeface="Book Antiqua" pitchFamily="18" charset="0"/>
              </a:rPr>
              <a:t> </a:t>
            </a:r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 flipV="1">
            <a:off x="4859338" y="5589588"/>
            <a:ext cx="1584325" cy="2873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6477000" y="5373401"/>
            <a:ext cx="189667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l-GR" sz="1600" b="1">
                <a:latin typeface="Times New Roman" pitchFamily="18" charset="0"/>
              </a:rPr>
              <a:t>Μέθοδος συλλογής </a:t>
            </a:r>
          </a:p>
          <a:p>
            <a:r>
              <a:rPr lang="el-GR" sz="1600" b="1">
                <a:latin typeface="Times New Roman" pitchFamily="18" charset="0"/>
              </a:rPr>
              <a:t>δεδομένων</a:t>
            </a:r>
            <a:endParaRPr lang="en-US" sz="1600" b="1">
              <a:latin typeface="Book Antiqua" pitchFamily="18" charset="0"/>
            </a:endParaRPr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auto">
          <a:xfrm>
            <a:off x="4859338" y="5949950"/>
            <a:ext cx="1441450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6311900" y="5867598"/>
            <a:ext cx="1934184" cy="6155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latin typeface="+mn-lt"/>
              </a:rPr>
              <a:t>Μέθοδος ανάλυσης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latin typeface="+mn-lt"/>
              </a:rPr>
              <a:t>δεδομένων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en-GB" sz="1600" b="1" dirty="0">
                <a:latin typeface="+mn-lt"/>
              </a:rPr>
              <a:t> </a:t>
            </a:r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 rot="5400000">
            <a:off x="7323761" y="4381034"/>
            <a:ext cx="3121367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l-GR" sz="2800" b="1">
                <a:latin typeface="Times New Roman" pitchFamily="18" charset="0"/>
              </a:rPr>
              <a:t>ΣΧΕΔΙΟ ΕΡΥΝΑΣ</a:t>
            </a:r>
            <a:endParaRPr lang="en-GB" sz="2800" b="1">
              <a:latin typeface="Book Antiqua" pitchFamily="18" charset="0"/>
            </a:endParaRPr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>
            <a:off x="1331640" y="692696"/>
            <a:ext cx="39960" cy="547315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24" name="Line 54"/>
          <p:cNvSpPr>
            <a:spLocks noChangeShapeType="1"/>
          </p:cNvSpPr>
          <p:nvPr/>
        </p:nvSpPr>
        <p:spPr bwMode="auto">
          <a:xfrm>
            <a:off x="1371600" y="6165850"/>
            <a:ext cx="576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>
            <a:off x="1328738" y="620688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8686800" y="2924175"/>
            <a:ext cx="0" cy="33845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8110538" y="6308725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 b="1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>
            <a:off x="8110538" y="2924175"/>
            <a:ext cx="5762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Μεθοδολογίες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ερευνητικές μεθοδολογίες στην νοσηλευτική και στον ευρύτερο κοινωνικό και υγειονομικό τομέα διακρίνονται σε δυο βασικές ερευνητικές φιλοσοφίες, σε ποσοτικές και σε ποιοτικές. 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διαχωρισμός οφείλεται στους στόχους και τις επιδιώξεις που έχει η κάθε ερευνητική μεθοδολογία.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1230</Words>
  <Application>Microsoft Office PowerPoint</Application>
  <PresentationFormat>Προβολή στην οθόνη (4:3)</PresentationFormat>
  <Paragraphs>202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Θέμα του Office</vt:lpstr>
      <vt:lpstr>2_Θέμα του Office</vt:lpstr>
      <vt:lpstr>ΜΕΘΟΔΟΛΟΓΙΑ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Έρευνας</vt:lpstr>
      <vt:lpstr>Διαφάνεια 8</vt:lpstr>
      <vt:lpstr>Μεθοδολογίες </vt:lpstr>
      <vt:lpstr>Ποσοτικές Μεθοδολογίες</vt:lpstr>
      <vt:lpstr>Ποιοτικές Μεθοδολογίες</vt:lpstr>
      <vt:lpstr>Βασικές διαφορές </vt:lpstr>
      <vt:lpstr>Βασικές διαφορές </vt:lpstr>
      <vt:lpstr>Βασικές διαφορές </vt:lpstr>
      <vt:lpstr>τίτλος/ερώτηση ποιοτική ερευνητική ερώτηση </vt:lpstr>
      <vt:lpstr>τίτλος/ερώτηση ποιοτικής ερευνητικής ερώτησης </vt:lpstr>
      <vt:lpstr>Παράδειγμα </vt:lpstr>
      <vt:lpstr>Διαφάνεια 18</vt:lpstr>
      <vt:lpstr>Σημείωμα Αδειοδότησης</vt:lpstr>
      <vt:lpstr>Σημείωμα Αναφοράς</vt:lpstr>
      <vt:lpstr>Διατήρηση Σημειωμάτων</vt:lpstr>
      <vt:lpstr>Διαφάνεια 22</vt:lpstr>
      <vt:lpstr>Διαφάνεια 23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110</cp:revision>
  <dcterms:created xsi:type="dcterms:W3CDTF">2015-04-14T16:45:01Z</dcterms:created>
  <dcterms:modified xsi:type="dcterms:W3CDTF">2015-07-19T20:06:18Z</dcterms:modified>
</cp:coreProperties>
</file>