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4"/>
  </p:notesMasterIdLst>
  <p:handoutMasterIdLst>
    <p:handoutMasterId r:id="rId25"/>
  </p:handoutMasterIdLst>
  <p:sldIdLst>
    <p:sldId id="257" r:id="rId3"/>
    <p:sldId id="258" r:id="rId4"/>
    <p:sldId id="320" r:id="rId5"/>
    <p:sldId id="321" r:id="rId6"/>
    <p:sldId id="259" r:id="rId7"/>
    <p:sldId id="292" r:id="rId8"/>
    <p:sldId id="262" r:id="rId9"/>
    <p:sldId id="293" r:id="rId10"/>
    <p:sldId id="326" r:id="rId11"/>
    <p:sldId id="294" r:id="rId12"/>
    <p:sldId id="327" r:id="rId13"/>
    <p:sldId id="295" r:id="rId14"/>
    <p:sldId id="296" r:id="rId15"/>
    <p:sldId id="328" r:id="rId16"/>
    <p:sldId id="322" r:id="rId17"/>
    <p:sldId id="323" r:id="rId18"/>
    <p:sldId id="324" r:id="rId19"/>
    <p:sldId id="277" r:id="rId20"/>
    <p:sldId id="278" r:id="rId21"/>
    <p:sldId id="291" r:id="rId22"/>
    <p:sldId id="279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15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20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COMP101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Προγραμματισμός κινητών συσκευών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476600"/>
            <a:ext cx="835292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</a:rPr>
              <a:t>2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Εισαγωγή στη </a:t>
            </a:r>
            <a:r>
              <a:rPr lang="en-US" sz="2800" b="1" dirty="0" smtClean="0">
                <a:solidFill>
                  <a:schemeClr val="tx1"/>
                </a:solidFill>
              </a:rPr>
              <a:t>Java 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Μια απλή κατηγορία σημείο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445624" cy="1611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Δίνουμε δεξί κλικ στον φάκελο με το όνομα του πακέτου </a:t>
            </a:r>
            <a:r>
              <a:rPr lang="el-GR" sz="3200" b="1" dirty="0" smtClean="0"/>
              <a:t>(</a:t>
            </a:r>
            <a:r>
              <a:rPr lang="el-GR" sz="3200" b="1" dirty="0" err="1" smtClean="0"/>
              <a:t>example1</a:t>
            </a:r>
            <a:r>
              <a:rPr lang="el-GR" sz="3200" b="1" dirty="0" smtClean="0"/>
              <a:t>)</a:t>
            </a:r>
            <a:endParaRPr lang="en-US" sz="3200" b="1" dirty="0" smtClean="0"/>
          </a:p>
          <a:p>
            <a:pPr>
              <a:defRPr/>
            </a:pP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err="1" smtClean="0"/>
              <a:t>New</a:t>
            </a:r>
            <a:r>
              <a:rPr lang="el-GR" sz="3200" dirty="0" smtClean="0"/>
              <a:t>-&gt;</a:t>
            </a:r>
            <a:r>
              <a:rPr lang="el-GR" sz="3200" dirty="0" err="1" smtClean="0"/>
              <a:t>Class</a:t>
            </a:r>
            <a:r>
              <a:rPr lang="el-GR" sz="3200" dirty="0" smtClean="0"/>
              <a:t> και δίνουμε σαν όνομα </a:t>
            </a:r>
            <a:r>
              <a:rPr lang="el-GR" sz="3200" b="1" dirty="0" err="1" smtClean="0"/>
              <a:t>point</a:t>
            </a:r>
            <a:endParaRPr lang="en-US" sz="3200" b="1" dirty="0" smtClean="0"/>
          </a:p>
          <a:p>
            <a:pPr>
              <a:defRPr/>
            </a:pP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Δεν επιλέγουμε πάλι το </a:t>
            </a:r>
            <a:r>
              <a:rPr lang="el-GR" sz="3200" b="1" dirty="0" err="1" smtClean="0"/>
              <a:t>main</a:t>
            </a:r>
            <a:endParaRPr lang="en-US" sz="3200" b="1" dirty="0" smtClean="0"/>
          </a:p>
          <a:p>
            <a:pPr>
              <a:defRPr/>
            </a:pP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Μέσα στην κατηγορία γράφουμε τον επόμενο κώδικα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720080"/>
          </a:xfrm>
        </p:spPr>
        <p:txBody>
          <a:bodyPr>
            <a:noAutofit/>
          </a:bodyPr>
          <a:lstStyle/>
          <a:p>
            <a:r>
              <a:rPr lang="el-GR" dirty="0" smtClean="0"/>
              <a:t>Η κατηγορία </a:t>
            </a:r>
            <a:r>
              <a:rPr lang="en-US" dirty="0" smtClean="0"/>
              <a:t>Point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79512" y="980728"/>
            <a:ext cx="8445624" cy="5877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200" b="1" dirty="0" smtClean="0"/>
              <a:t>package</a:t>
            </a:r>
            <a:r>
              <a:rPr lang="en-US" sz="3200" dirty="0" smtClean="0"/>
              <a:t> example1;</a:t>
            </a:r>
          </a:p>
          <a:p>
            <a:r>
              <a:rPr lang="en-US" sz="3200" b="1" dirty="0" smtClean="0"/>
              <a:t>public class </a:t>
            </a:r>
            <a:r>
              <a:rPr lang="en-US" sz="3200" dirty="0" smtClean="0"/>
              <a:t>point</a:t>
            </a:r>
          </a:p>
          <a:p>
            <a:r>
              <a:rPr lang="en-US" sz="3200" dirty="0" smtClean="0"/>
              <a:t>{</a:t>
            </a:r>
          </a:p>
          <a:p>
            <a:r>
              <a:rPr lang="en-US" sz="3200" b="1" dirty="0" smtClean="0"/>
              <a:t>private double </a:t>
            </a:r>
            <a:r>
              <a:rPr lang="en-US" sz="3200" dirty="0" err="1" smtClean="0"/>
              <a:t>x,y</a:t>
            </a:r>
            <a:r>
              <a:rPr lang="en-US" sz="3200" dirty="0" smtClean="0"/>
              <a:t>;</a:t>
            </a:r>
          </a:p>
          <a:p>
            <a:r>
              <a:rPr lang="en-US" sz="3200" b="1" dirty="0" smtClean="0"/>
              <a:t>public</a:t>
            </a:r>
            <a:r>
              <a:rPr lang="en-US" sz="3200" dirty="0" smtClean="0"/>
              <a:t> point()</a:t>
            </a:r>
          </a:p>
          <a:p>
            <a:r>
              <a:rPr lang="en-US" sz="3200" dirty="0" smtClean="0"/>
              <a:t>{</a:t>
            </a:r>
          </a:p>
          <a:p>
            <a:r>
              <a:rPr lang="en-US" sz="3200" dirty="0" smtClean="0"/>
              <a:t>}</a:t>
            </a:r>
          </a:p>
          <a:p>
            <a:r>
              <a:rPr lang="en-US" sz="3200" b="1" dirty="0" smtClean="0"/>
              <a:t>public double </a:t>
            </a:r>
            <a:r>
              <a:rPr lang="en-US" sz="3200" dirty="0" err="1" smtClean="0"/>
              <a:t>getx</a:t>
            </a:r>
            <a:r>
              <a:rPr lang="en-US" sz="3200" dirty="0" smtClean="0"/>
              <a:t>() {</a:t>
            </a:r>
            <a:r>
              <a:rPr lang="en-US" sz="3200" b="1" dirty="0" smtClean="0"/>
              <a:t>return</a:t>
            </a:r>
            <a:r>
              <a:rPr lang="en-US" sz="3200" dirty="0" smtClean="0"/>
              <a:t> x;}</a:t>
            </a:r>
          </a:p>
          <a:p>
            <a:r>
              <a:rPr lang="en-US" sz="3200" b="1" dirty="0" smtClean="0"/>
              <a:t>public double </a:t>
            </a:r>
            <a:r>
              <a:rPr lang="en-US" sz="3200" dirty="0" err="1" smtClean="0"/>
              <a:t>gety</a:t>
            </a:r>
            <a:r>
              <a:rPr lang="en-US" sz="3200" dirty="0" smtClean="0"/>
              <a:t>() {</a:t>
            </a:r>
            <a:r>
              <a:rPr lang="en-US" sz="3200" b="1" dirty="0" smtClean="0"/>
              <a:t>return</a:t>
            </a:r>
            <a:r>
              <a:rPr lang="en-US" sz="3200" dirty="0" smtClean="0"/>
              <a:t> y;}</a:t>
            </a:r>
          </a:p>
          <a:p>
            <a:r>
              <a:rPr lang="en-US" sz="3200" b="1" dirty="0" smtClean="0"/>
              <a:t>public void </a:t>
            </a:r>
            <a:r>
              <a:rPr lang="en-US" sz="3200" dirty="0" smtClean="0"/>
              <a:t>set(</a:t>
            </a:r>
            <a:r>
              <a:rPr lang="en-US" sz="3200" b="1" dirty="0" smtClean="0"/>
              <a:t>double</a:t>
            </a:r>
            <a:r>
              <a:rPr lang="en-US" sz="3200" dirty="0" smtClean="0"/>
              <a:t> </a:t>
            </a:r>
            <a:r>
              <a:rPr lang="en-US" sz="3200" dirty="0" err="1" smtClean="0"/>
              <a:t>mx,</a:t>
            </a:r>
            <a:r>
              <a:rPr lang="en-US" sz="3200" b="1" dirty="0" err="1" smtClean="0"/>
              <a:t>double</a:t>
            </a:r>
            <a:r>
              <a:rPr lang="en-US" sz="3200" b="1" dirty="0" smtClean="0"/>
              <a:t> </a:t>
            </a:r>
            <a:r>
              <a:rPr lang="en-US" sz="3200" dirty="0" smtClean="0"/>
              <a:t>my) {x=</a:t>
            </a:r>
            <a:r>
              <a:rPr lang="en-US" sz="3200" dirty="0" err="1" smtClean="0"/>
              <a:t>mx</a:t>
            </a:r>
            <a:r>
              <a:rPr lang="en-US" sz="3200" dirty="0" smtClean="0"/>
              <a:t>; y=my;}</a:t>
            </a:r>
          </a:p>
          <a:p>
            <a:r>
              <a:rPr lang="en-US" sz="3200" dirty="0" smtClean="0"/>
              <a:t>}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Σύνδεση κατηγοριών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169532"/>
            <a:ext cx="8640960" cy="56884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l-GR" sz="3200" dirty="0" smtClean="0"/>
              <a:t>Η νέα κατηγορία με την </a:t>
            </a:r>
            <a:r>
              <a:rPr lang="en-US" sz="3200" dirty="0" smtClean="0"/>
              <a:t>main </a:t>
            </a:r>
            <a:r>
              <a:rPr lang="el-GR" sz="3200" dirty="0" smtClean="0"/>
              <a:t>θα είναι πλέον</a:t>
            </a:r>
          </a:p>
          <a:p>
            <a:pPr lvl="0" indent="-342900">
              <a:spcBef>
                <a:spcPct val="20000"/>
              </a:spcBef>
              <a:defRPr/>
            </a:pPr>
            <a:r>
              <a:rPr lang="en-US" sz="3200" b="1" dirty="0" smtClean="0"/>
              <a:t>public</a:t>
            </a:r>
            <a:r>
              <a:rPr lang="en-US" sz="3200" dirty="0" smtClean="0"/>
              <a:t> static void main(String[] </a:t>
            </a:r>
            <a:r>
              <a:rPr lang="en-US" sz="3200" dirty="0" err="1" smtClean="0"/>
              <a:t>args</a:t>
            </a:r>
            <a:r>
              <a:rPr lang="en-US" sz="3200" dirty="0" smtClean="0"/>
              <a:t>) </a:t>
            </a:r>
          </a:p>
          <a:p>
            <a:pPr lvl="0" indent="-342900">
              <a:spcBef>
                <a:spcPct val="20000"/>
              </a:spcBef>
              <a:defRPr/>
            </a:pPr>
            <a:r>
              <a:rPr lang="en-US" sz="3200" dirty="0" smtClean="0"/>
              <a:t>{</a:t>
            </a:r>
          </a:p>
          <a:p>
            <a:pPr lvl="0" indent="-342900">
              <a:spcBef>
                <a:spcPct val="20000"/>
              </a:spcBef>
              <a:defRPr/>
            </a:pPr>
            <a:r>
              <a:rPr lang="en-US" sz="3200" dirty="0" smtClean="0"/>
              <a:t>point x1=new point();</a:t>
            </a:r>
          </a:p>
          <a:p>
            <a:pPr lvl="0" indent="-342900">
              <a:spcBef>
                <a:spcPct val="20000"/>
              </a:spcBef>
              <a:defRPr/>
            </a:pPr>
            <a:r>
              <a:rPr lang="en-US" sz="3200" dirty="0" smtClean="0"/>
              <a:t>point x2=new point();</a:t>
            </a:r>
          </a:p>
          <a:p>
            <a:pPr lvl="0" indent="-342900">
              <a:spcBef>
                <a:spcPct val="20000"/>
              </a:spcBef>
              <a:defRPr/>
            </a:pPr>
            <a:r>
              <a:rPr lang="en-US" sz="3200" dirty="0" smtClean="0"/>
              <a:t>x1.set(100,100);</a:t>
            </a:r>
          </a:p>
          <a:p>
            <a:pPr lvl="0" indent="-342900">
              <a:spcBef>
                <a:spcPct val="20000"/>
              </a:spcBef>
              <a:defRPr/>
            </a:pPr>
            <a:r>
              <a:rPr lang="en-US" sz="3200" dirty="0" smtClean="0"/>
              <a:t>x2.set(x1.getx()+5,x1.gety()-10);</a:t>
            </a:r>
          </a:p>
          <a:p>
            <a:pPr lvl="0" indent="-342900">
              <a:spcBef>
                <a:spcPct val="20000"/>
              </a:spcBef>
              <a:defRPr/>
            </a:pPr>
            <a:r>
              <a:rPr lang="en-US" sz="3200" dirty="0" err="1" smtClean="0"/>
              <a:t>System.out.println</a:t>
            </a:r>
            <a:r>
              <a:rPr lang="en-US" sz="3200" dirty="0" smtClean="0"/>
              <a:t>("point2 is "+x2.getx()+","+x2.gety());</a:t>
            </a:r>
          </a:p>
          <a:p>
            <a:pPr lvl="0" indent="-342900">
              <a:spcBef>
                <a:spcPct val="20000"/>
              </a:spcBef>
              <a:defRPr/>
            </a:pPr>
            <a:r>
              <a:rPr lang="en-US" sz="3200" dirty="0" smtClean="0"/>
              <a:t>}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 </a:t>
            </a:r>
            <a:r>
              <a:rPr lang="en-US" dirty="0" smtClean="0"/>
              <a:t>Java-</a:t>
            </a:r>
            <a:r>
              <a:rPr lang="el-GR" dirty="0" smtClean="0"/>
              <a:t>Γραφικά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12776"/>
            <a:ext cx="8640960" cy="46805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Χρήση της κατηγορίας </a:t>
            </a:r>
            <a:r>
              <a:rPr lang="el-GR" sz="3200" b="1" dirty="0" err="1" smtClean="0"/>
              <a:t>Frame</a:t>
            </a:r>
            <a:r>
              <a:rPr lang="el-GR" sz="3200" dirty="0" smtClean="0"/>
              <a:t> από το πακέτο </a:t>
            </a:r>
            <a:r>
              <a:rPr lang="el-GR" sz="3200" b="1" dirty="0" smtClean="0"/>
              <a:t>AWT</a:t>
            </a:r>
            <a:endParaRPr lang="en-US" sz="3200" b="1" dirty="0" smtClean="0"/>
          </a:p>
          <a:p>
            <a:pPr>
              <a:defRPr/>
            </a:pP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Η απόκριση στα γεγονότα γίνεται με </a:t>
            </a:r>
            <a:r>
              <a:rPr lang="el-GR" sz="3200" b="1" dirty="0" err="1" smtClean="0"/>
              <a:t>event</a:t>
            </a:r>
            <a:r>
              <a:rPr lang="el-GR" sz="3200" b="1" dirty="0" smtClean="0"/>
              <a:t> </a:t>
            </a:r>
            <a:r>
              <a:rPr lang="el-GR" sz="3200" b="1" dirty="0" err="1" smtClean="0"/>
              <a:t>based</a:t>
            </a:r>
            <a:r>
              <a:rPr lang="el-GR" sz="3200" b="1" dirty="0" smtClean="0"/>
              <a:t> </a:t>
            </a:r>
            <a:r>
              <a:rPr lang="el-GR" sz="3200" b="1" dirty="0" err="1" smtClean="0"/>
              <a:t>functions</a:t>
            </a:r>
            <a:r>
              <a:rPr lang="en-US" sz="3200" b="1" dirty="0" smtClean="0"/>
              <a:t>,</a:t>
            </a:r>
            <a:r>
              <a:rPr lang="el-GR" sz="3200" dirty="0" smtClean="0"/>
              <a:t> όπως η </a:t>
            </a:r>
            <a:r>
              <a:rPr lang="el-GR" sz="3200" b="1" i="1" dirty="0" err="1" smtClean="0"/>
              <a:t>action</a:t>
            </a:r>
            <a:r>
              <a:rPr lang="el-GR" sz="3200" b="1" i="1" dirty="0" smtClean="0"/>
              <a:t>, </a:t>
            </a:r>
            <a:r>
              <a:rPr lang="el-GR" sz="3200" b="1" i="1" dirty="0" err="1" smtClean="0"/>
              <a:t>mousepressed</a:t>
            </a:r>
            <a:r>
              <a:rPr lang="en-US" sz="3200" dirty="0" smtClean="0"/>
              <a:t>, </a:t>
            </a:r>
            <a:r>
              <a:rPr lang="el-GR" sz="3200" dirty="0" smtClean="0"/>
              <a:t>κτλ.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Δεν χρησιμοποιείται πλέον τόσο όσο το </a:t>
            </a:r>
            <a:r>
              <a:rPr lang="el-GR" sz="3200" b="1" dirty="0" err="1" smtClean="0"/>
              <a:t>Swing</a:t>
            </a:r>
            <a:endParaRPr lang="el-GR" sz="3200" b="1" dirty="0" smtClean="0"/>
          </a:p>
          <a:p>
            <a:pPr>
              <a:defRPr/>
            </a:pPr>
            <a:endParaRPr lang="el-GR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Η βιβλιοθήκη γραφικών του </a:t>
            </a:r>
            <a:r>
              <a:rPr lang="el-GR" sz="3200" b="1" dirty="0" err="1" smtClean="0"/>
              <a:t>android</a:t>
            </a:r>
            <a:r>
              <a:rPr lang="el-GR" sz="3200" dirty="0" smtClean="0"/>
              <a:t> βασίζεται</a:t>
            </a:r>
            <a:r>
              <a:rPr lang="en-US" sz="3200" dirty="0" smtClean="0"/>
              <a:t> </a:t>
            </a:r>
            <a:r>
              <a:rPr lang="el-GR" sz="3200" dirty="0" smtClean="0"/>
              <a:t>στο </a:t>
            </a:r>
            <a:r>
              <a:rPr lang="el-GR" sz="3200" dirty="0" err="1" smtClean="0"/>
              <a:t>Swing</a:t>
            </a: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Προσομοιωτή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12776"/>
            <a:ext cx="8640960" cy="4248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Από το </a:t>
            </a:r>
            <a:r>
              <a:rPr lang="en-US" sz="3200" dirty="0" smtClean="0"/>
              <a:t>Eclipse </a:t>
            </a:r>
            <a:r>
              <a:rPr lang="el-GR" sz="3200" dirty="0" smtClean="0"/>
              <a:t>δίνουμε</a:t>
            </a:r>
          </a:p>
          <a:p>
            <a:pPr lvl="1">
              <a:defRPr/>
            </a:pPr>
            <a:r>
              <a:rPr lang="el-GR" sz="2800" dirty="0" smtClean="0"/>
              <a:t>–</a:t>
            </a:r>
            <a:r>
              <a:rPr lang="en-US" sz="2800" dirty="0" smtClean="0"/>
              <a:t>Window-&gt;Android Virtual Device Manager</a:t>
            </a:r>
          </a:p>
          <a:p>
            <a:pPr lvl="1">
              <a:defRPr/>
            </a:pPr>
            <a:r>
              <a:rPr lang="en-US" sz="2800" dirty="0" smtClean="0"/>
              <a:t>– Create</a:t>
            </a:r>
          </a:p>
          <a:p>
            <a:pPr lvl="1">
              <a:defRPr/>
            </a:pPr>
            <a:r>
              <a:rPr lang="en-US" sz="2800" dirty="0" smtClean="0"/>
              <a:t>–</a:t>
            </a:r>
            <a:r>
              <a:rPr lang="el-GR" sz="2800" dirty="0" smtClean="0"/>
              <a:t>Συμπληρώνουμε τα στοιχεία (προσοχή να διαλέξουμε</a:t>
            </a:r>
            <a:r>
              <a:rPr lang="en-US" sz="2800" dirty="0" smtClean="0"/>
              <a:t> </a:t>
            </a:r>
            <a:r>
              <a:rPr lang="el-GR" sz="2800" dirty="0" smtClean="0"/>
              <a:t>σχετικά πρόσφατο </a:t>
            </a:r>
            <a:r>
              <a:rPr lang="en-US" sz="2800" dirty="0" smtClean="0"/>
              <a:t>Target)</a:t>
            </a:r>
          </a:p>
          <a:p>
            <a:pPr lvl="1">
              <a:defRPr/>
            </a:pPr>
            <a:r>
              <a:rPr lang="en-US" sz="2800" dirty="0" smtClean="0"/>
              <a:t>– </a:t>
            </a:r>
            <a:r>
              <a:rPr lang="el-GR" sz="2800" dirty="0" smtClean="0"/>
              <a:t>Πατάμε ΟΚ</a:t>
            </a:r>
            <a:endParaRPr lang="en-US" sz="2800" dirty="0" smtClean="0"/>
          </a:p>
          <a:p>
            <a:pPr lvl="1">
              <a:defRPr/>
            </a:pPr>
            <a:endParaRPr lang="en-US" sz="28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2800" dirty="0" smtClean="0"/>
              <a:t>Πολλές φορές είναι πιο χρήσιμο να έχουμε μια </a:t>
            </a:r>
            <a:r>
              <a:rPr lang="en-US" sz="2800" dirty="0" smtClean="0"/>
              <a:t> </a:t>
            </a:r>
            <a:r>
              <a:rPr lang="el-GR" sz="2800" dirty="0" smtClean="0"/>
              <a:t>σειρά από προσομοιωτές ώστε να δοκιμάσουμε την</a:t>
            </a:r>
            <a:r>
              <a:rPr lang="en-US" sz="2800" dirty="0" smtClean="0"/>
              <a:t> </a:t>
            </a:r>
            <a:r>
              <a:rPr lang="el-GR" sz="2800" dirty="0" smtClean="0"/>
              <a:t>έξοδο σε όλους πριν την αποστολή για έγκριση.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15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2,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2,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Προγραμματισμός κινητών συσκευών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1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2,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2,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317212" y="2411596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8280920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Προγραμματισμός κινητών συσκευών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2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Εισαγωγή στη </a:t>
            </a:r>
            <a:r>
              <a:rPr lang="en-US" sz="2800" dirty="0" smtClean="0">
                <a:solidFill>
                  <a:schemeClr val="tx1"/>
                </a:solidFill>
              </a:rPr>
              <a:t>Java 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2,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dirty="0" smtClean="0"/>
              <a:t>L. </a:t>
            </a:r>
            <a:r>
              <a:rPr lang="el-GR" sz="1400" dirty="0" err="1" smtClean="0"/>
              <a:t>Darcey</a:t>
            </a:r>
            <a:r>
              <a:rPr lang="el-GR" sz="1400" dirty="0" smtClean="0"/>
              <a:t>, S. </a:t>
            </a:r>
            <a:r>
              <a:rPr lang="el-GR" sz="1400" dirty="0" err="1" smtClean="0"/>
              <a:t>Conder</a:t>
            </a:r>
            <a:r>
              <a:rPr lang="el-GR" sz="1400" dirty="0" smtClean="0"/>
              <a:t>, Μάθετε την Ανάπτυξη Εφαρμογών για το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 σε 24 Ώρες 2ή </a:t>
            </a:r>
            <a:r>
              <a:rPr lang="el-GR" sz="1400" dirty="0" err="1" smtClean="0"/>
              <a:t>εκδ</a:t>
            </a:r>
            <a:r>
              <a:rPr lang="el-GR" sz="1400" dirty="0" smtClean="0"/>
              <a:t>. (2012)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dirty="0" smtClean="0"/>
              <a:t>P.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H.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A. </a:t>
            </a:r>
            <a:r>
              <a:rPr lang="en-US" sz="1400" dirty="0" err="1" smtClean="0"/>
              <a:t>Deitel,Android</a:t>
            </a:r>
            <a:r>
              <a:rPr lang="en-US" sz="1400" dirty="0" smtClean="0"/>
              <a:t> </a:t>
            </a:r>
            <a:r>
              <a:rPr lang="el-GR" sz="1400" dirty="0" smtClean="0"/>
              <a:t>Προγραμματισμός, 2η </a:t>
            </a:r>
            <a:r>
              <a:rPr lang="el-GR" sz="1400" dirty="0" err="1" smtClean="0"/>
              <a:t>Εκδοση</a:t>
            </a:r>
            <a:r>
              <a:rPr lang="en-US" sz="1400" dirty="0" smtClean="0"/>
              <a:t> (2014).</a:t>
            </a: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Έλληνας </a:t>
            </a:r>
            <a:r>
              <a:rPr lang="el-GR" sz="1400" dirty="0" err="1" smtClean="0"/>
              <a:t>Iωάννης</a:t>
            </a:r>
            <a:r>
              <a:rPr lang="el-GR" sz="1400" dirty="0" smtClean="0"/>
              <a:t>- Έλληνας Νικόλαος , Εισαγωγή στο Προγραμματισμό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, (2014)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Εισαγωγή σε βασικές έννοιες που σχετίζονται με </a:t>
            </a:r>
            <a:r>
              <a:rPr lang="el-GR" sz="3200" dirty="0" smtClean="0"/>
              <a:t>τη γλώσσα προγραμματισμού </a:t>
            </a:r>
            <a:r>
              <a:rPr lang="en-US" sz="3200" dirty="0" smtClean="0"/>
              <a:t>Java.</a:t>
            </a:r>
            <a:endParaRPr lang="el-GR" sz="3200" dirty="0" smtClean="0"/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659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Εισαγωγή </a:t>
            </a:r>
            <a:r>
              <a:rPr lang="en-US" sz="3200" dirty="0" smtClean="0"/>
              <a:t>Java - </a:t>
            </a:r>
            <a:r>
              <a:rPr lang="el-GR" sz="3200" dirty="0" smtClean="0"/>
              <a:t>Δημιουργία </a:t>
            </a:r>
            <a:r>
              <a:rPr lang="el-GR" sz="3200" dirty="0" smtClean="0"/>
              <a:t>Έργου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Εισαγωγή </a:t>
            </a:r>
            <a:r>
              <a:rPr lang="el-GR" sz="3200" dirty="0" err="1" smtClean="0"/>
              <a:t>Java</a:t>
            </a:r>
            <a:r>
              <a:rPr lang="en-US" sz="3200" dirty="0" smtClean="0"/>
              <a:t>-</a:t>
            </a:r>
            <a:r>
              <a:rPr lang="el-GR" sz="3200" dirty="0" smtClean="0"/>
              <a:t>Μια απλή </a:t>
            </a:r>
            <a:r>
              <a:rPr lang="el-GR" sz="3200" dirty="0" err="1" smtClean="0"/>
              <a:t>main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</a:t>
            </a:r>
            <a:r>
              <a:rPr lang="el-GR" sz="3200" dirty="0" smtClean="0"/>
              <a:t>Μια απλή κατηγορία σημείο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</a:t>
            </a:r>
            <a:r>
              <a:rPr lang="el-GR" sz="3200" dirty="0" smtClean="0"/>
              <a:t>Η κατηγορία </a:t>
            </a:r>
            <a:r>
              <a:rPr lang="en-US" sz="3200" dirty="0" smtClean="0"/>
              <a:t>Point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Σύνδεση </a:t>
            </a:r>
            <a:r>
              <a:rPr lang="el-GR" sz="3200" dirty="0" smtClean="0"/>
              <a:t>κατηγοριών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Εισαγωγή </a:t>
            </a:r>
            <a:r>
              <a:rPr lang="en-US" sz="3200" dirty="0" smtClean="0"/>
              <a:t>Java-</a:t>
            </a:r>
            <a:r>
              <a:rPr lang="el-GR" sz="3200" dirty="0" smtClean="0"/>
              <a:t>Γραφικά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smtClean="0"/>
              <a:t>Δημιουργία Προσομοιωτή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Προγραμματισμός κινητών συσκευών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Εισαγωγή στη </a:t>
            </a:r>
            <a:r>
              <a:rPr lang="en-US" dirty="0" smtClean="0"/>
              <a:t>Java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Εισαγωγή </a:t>
            </a:r>
            <a:r>
              <a:rPr lang="en-US" dirty="0" smtClean="0"/>
              <a:t>Java - </a:t>
            </a:r>
            <a:r>
              <a:rPr lang="el-GR" dirty="0" smtClean="0"/>
              <a:t>Δημιουργία Έργου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84784"/>
            <a:ext cx="8445624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Ανοίγουμε το </a:t>
            </a:r>
            <a:r>
              <a:rPr lang="en-US" sz="3200" b="1" dirty="0" smtClean="0"/>
              <a:t>Eclipse</a:t>
            </a:r>
          </a:p>
          <a:p>
            <a:r>
              <a:rPr lang="el-GR" sz="3200" dirty="0" smtClean="0"/>
              <a:t>● Δίνουμε </a:t>
            </a:r>
            <a:r>
              <a:rPr lang="en-US" sz="3200" b="1" dirty="0" smtClean="0"/>
              <a:t>File -&gt; New-&gt;Java Project</a:t>
            </a:r>
          </a:p>
          <a:p>
            <a:r>
              <a:rPr lang="el-GR" sz="3200" dirty="0" smtClean="0"/>
              <a:t>● Δίνουμε </a:t>
            </a:r>
            <a:r>
              <a:rPr lang="el-GR" sz="3200" b="1" dirty="0" smtClean="0"/>
              <a:t>Example1</a:t>
            </a:r>
            <a:r>
              <a:rPr lang="el-GR" sz="3200" dirty="0" smtClean="0"/>
              <a:t> σαν όνομα έργου</a:t>
            </a:r>
          </a:p>
          <a:p>
            <a:r>
              <a:rPr lang="el-GR" sz="3200" dirty="0" smtClean="0"/>
              <a:t>● Πατάμε </a:t>
            </a:r>
            <a:r>
              <a:rPr lang="en-US" sz="3200" b="1" dirty="0" smtClean="0"/>
              <a:t>Finish</a:t>
            </a:r>
          </a:p>
          <a:p>
            <a:r>
              <a:rPr lang="el-GR" sz="3200" dirty="0" smtClean="0"/>
              <a:t>● Δεξί κλικ στον φάκελο </a:t>
            </a:r>
            <a:r>
              <a:rPr lang="el-GR" sz="3200" b="1" dirty="0" err="1" smtClean="0"/>
              <a:t>src</a:t>
            </a:r>
            <a:endParaRPr lang="el-GR" sz="3200" b="1" dirty="0" smtClean="0"/>
          </a:p>
          <a:p>
            <a:pPr lvl="1"/>
            <a:r>
              <a:rPr lang="el-GR" sz="3200" dirty="0" smtClean="0"/>
              <a:t>– </a:t>
            </a:r>
            <a:r>
              <a:rPr lang="el-GR" sz="2800" dirty="0" smtClean="0"/>
              <a:t>Επιλέγουμε </a:t>
            </a:r>
            <a:r>
              <a:rPr lang="en-US" sz="2800" b="1" dirty="0" smtClean="0"/>
              <a:t>New-&gt;Class</a:t>
            </a:r>
          </a:p>
          <a:p>
            <a:pPr lvl="1"/>
            <a:r>
              <a:rPr lang="el-GR" sz="2800" dirty="0" smtClean="0"/>
              <a:t>– Δίνουμε </a:t>
            </a:r>
            <a:r>
              <a:rPr lang="el-GR" sz="2800" b="1" dirty="0" smtClean="0"/>
              <a:t>example1</a:t>
            </a:r>
            <a:r>
              <a:rPr lang="el-GR" sz="2800" dirty="0" smtClean="0"/>
              <a:t> σαν όνομα πακέτου</a:t>
            </a:r>
          </a:p>
          <a:p>
            <a:pPr lvl="1"/>
            <a:r>
              <a:rPr lang="el-GR" sz="2800" dirty="0" smtClean="0"/>
              <a:t>– Δίνουμε </a:t>
            </a:r>
            <a:r>
              <a:rPr lang="el-GR" sz="2800" b="1" dirty="0" smtClean="0"/>
              <a:t>test1</a:t>
            </a:r>
            <a:r>
              <a:rPr lang="el-GR" sz="2800" dirty="0" smtClean="0"/>
              <a:t> σαν όνομα κατηγορίας</a:t>
            </a:r>
          </a:p>
          <a:p>
            <a:pPr lvl="1"/>
            <a:r>
              <a:rPr lang="el-GR" sz="2800" dirty="0" smtClean="0"/>
              <a:t>– Επιλέγουμε και την μέθοδο </a:t>
            </a:r>
            <a:r>
              <a:rPr lang="el-GR" sz="2800" b="1" dirty="0" err="1" smtClean="0"/>
              <a:t>main</a:t>
            </a:r>
            <a:r>
              <a:rPr lang="el-GR" sz="2800" b="1" dirty="0" smtClean="0"/>
              <a:t> </a:t>
            </a:r>
            <a:r>
              <a:rPr lang="el-GR" sz="2800" dirty="0" smtClean="0"/>
              <a:t>από την επιλογή </a:t>
            </a:r>
            <a:r>
              <a:rPr lang="el-GR" sz="2800" b="1" dirty="0" err="1" smtClean="0"/>
              <a:t>Which</a:t>
            </a:r>
            <a:r>
              <a:rPr lang="el-GR" sz="2800" b="1" dirty="0" smtClean="0"/>
              <a:t> </a:t>
            </a:r>
            <a:r>
              <a:rPr lang="el-GR" sz="2800" b="1" dirty="0" err="1" smtClean="0"/>
              <a:t>method</a:t>
            </a:r>
            <a:r>
              <a:rPr lang="el-GR" sz="2800" b="1" dirty="0" smtClean="0"/>
              <a:t> </a:t>
            </a:r>
            <a:r>
              <a:rPr lang="en-US" sz="2800" b="1" dirty="0" smtClean="0"/>
              <a:t>stubs </a:t>
            </a:r>
            <a:r>
              <a:rPr lang="en-US" sz="2800" b="1" dirty="0" smtClean="0"/>
              <a:t>would you like to create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 </a:t>
            </a:r>
            <a:r>
              <a:rPr lang="el-GR" dirty="0" err="1" smtClean="0"/>
              <a:t>Java</a:t>
            </a:r>
            <a:r>
              <a:rPr lang="en-US" dirty="0" smtClean="0"/>
              <a:t>-</a:t>
            </a:r>
            <a:r>
              <a:rPr lang="el-GR" dirty="0" smtClean="0"/>
              <a:t>Μια </a:t>
            </a:r>
            <a:r>
              <a:rPr lang="el-GR" dirty="0" smtClean="0"/>
              <a:t>απλή </a:t>
            </a:r>
            <a:r>
              <a:rPr lang="el-GR" dirty="0" err="1" smtClean="0"/>
              <a:t>main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Πληκτρολογούμε την επόμενη </a:t>
            </a:r>
            <a:r>
              <a:rPr lang="en-US" sz="3200" dirty="0" smtClean="0"/>
              <a:t>main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public static void </a:t>
            </a:r>
            <a:r>
              <a:rPr lang="en-US" sz="3200" dirty="0" smtClean="0"/>
              <a:t>main(String[] </a:t>
            </a:r>
            <a:r>
              <a:rPr lang="en-US" sz="3200" dirty="0" err="1" smtClean="0"/>
              <a:t>args</a:t>
            </a:r>
            <a:r>
              <a:rPr lang="en-US" sz="3200" dirty="0" smtClean="0"/>
              <a:t>) { </a:t>
            </a:r>
          </a:p>
          <a:p>
            <a:r>
              <a:rPr lang="en-US" sz="3200" dirty="0" smtClean="0"/>
              <a:t> </a:t>
            </a:r>
            <a:r>
              <a:rPr lang="en-US" sz="3200" b="1" dirty="0" err="1" smtClean="0"/>
              <a:t>int</a:t>
            </a:r>
            <a:r>
              <a:rPr lang="en-US" sz="3200" dirty="0" smtClean="0"/>
              <a:t> x=100; </a:t>
            </a:r>
          </a:p>
          <a:p>
            <a:r>
              <a:rPr lang="en-US" sz="3200" b="1" dirty="0" smtClean="0"/>
              <a:t> </a:t>
            </a:r>
            <a:r>
              <a:rPr lang="en-US" sz="3200" b="1" dirty="0" err="1" smtClean="0"/>
              <a:t>int</a:t>
            </a:r>
            <a:r>
              <a:rPr lang="en-US" sz="3200" dirty="0" smtClean="0"/>
              <a:t> y=200; </a:t>
            </a:r>
          </a:p>
          <a:p>
            <a:r>
              <a:rPr lang="en-US" sz="3200" dirty="0" err="1" smtClean="0"/>
              <a:t>System.out.println</a:t>
            </a:r>
            <a:r>
              <a:rPr lang="en-US" sz="3200" dirty="0" smtClean="0"/>
              <a:t>("Hello world"); </a:t>
            </a:r>
            <a:r>
              <a:rPr lang="en-US" sz="3200" dirty="0" err="1" smtClean="0"/>
              <a:t>System.out.println</a:t>
            </a:r>
            <a:r>
              <a:rPr lang="en-US" sz="3200" dirty="0" smtClean="0"/>
              <a:t>("X+Y = "+</a:t>
            </a:r>
            <a:r>
              <a:rPr lang="en-US" sz="3200" dirty="0" err="1" smtClean="0"/>
              <a:t>x+y</a:t>
            </a:r>
            <a:r>
              <a:rPr lang="en-US" sz="3200" dirty="0" smtClean="0"/>
              <a:t>); </a:t>
            </a:r>
            <a:r>
              <a:rPr lang="en-US" sz="3200" dirty="0" err="1" smtClean="0"/>
              <a:t>System.out.println</a:t>
            </a:r>
            <a:r>
              <a:rPr lang="en-US" sz="3200" dirty="0" smtClean="0"/>
              <a:t>("X+Y = "+(</a:t>
            </a:r>
            <a:r>
              <a:rPr lang="en-US" sz="3200" dirty="0" err="1" smtClean="0"/>
              <a:t>x+y</a:t>
            </a:r>
            <a:r>
              <a:rPr lang="en-US" sz="3200" dirty="0" smtClean="0"/>
              <a:t>)); </a:t>
            </a:r>
          </a:p>
          <a:p>
            <a:r>
              <a:rPr lang="en-US" sz="3200" dirty="0" smtClean="0"/>
              <a:t>}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992</Words>
  <Application>Microsoft Office PowerPoint</Application>
  <PresentationFormat>Προβολή στην οθόνη (4:3)</PresentationFormat>
  <Paragraphs>174</Paragraphs>
  <Slides>21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21</vt:i4>
      </vt:variant>
    </vt:vector>
  </HeadingPairs>
  <TitlesOfParts>
    <vt:vector size="23" baseType="lpstr">
      <vt:lpstr>Θέμα του Office</vt:lpstr>
      <vt:lpstr>2_Θέμα του Office</vt:lpstr>
      <vt:lpstr>Προγραμματισμός κινητών συσκευών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Προγραμματισμός κινητών συσκευών</vt:lpstr>
      <vt:lpstr>Εισαγωγή Java - Δημιουργία Έργου</vt:lpstr>
      <vt:lpstr>Εισαγωγή Java-Μια απλή main</vt:lpstr>
      <vt:lpstr>Μια απλή κατηγορία σημείο</vt:lpstr>
      <vt:lpstr>Η κατηγορία Point</vt:lpstr>
      <vt:lpstr>Σύνδεση κατηγοριών</vt:lpstr>
      <vt:lpstr>Εισαγωγή Java-Γραφικά</vt:lpstr>
      <vt:lpstr>Δημιουργία Προσομοιωτή</vt:lpstr>
      <vt:lpstr>Διαφάνεια 15</vt:lpstr>
      <vt:lpstr>Σημείωμα Αδειοδότησης</vt:lpstr>
      <vt:lpstr>Σημείωμα Αναφοράς</vt:lpstr>
      <vt:lpstr>Διαφάνεια 18</vt:lpstr>
      <vt:lpstr>Διαφάνεια 19</vt:lpstr>
      <vt:lpstr>Διαφάνεια 20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142</cp:revision>
  <dcterms:created xsi:type="dcterms:W3CDTF">2015-04-14T16:45:01Z</dcterms:created>
  <dcterms:modified xsi:type="dcterms:W3CDTF">2015-10-09T09:03:08Z</dcterms:modified>
</cp:coreProperties>
</file>