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4"/>
  </p:notesMasterIdLst>
  <p:handoutMasterIdLst>
    <p:handoutMasterId r:id="rId25"/>
  </p:handoutMasterIdLst>
  <p:sldIdLst>
    <p:sldId id="257" r:id="rId3"/>
    <p:sldId id="258" r:id="rId4"/>
    <p:sldId id="320" r:id="rId5"/>
    <p:sldId id="321" r:id="rId6"/>
    <p:sldId id="259" r:id="rId7"/>
    <p:sldId id="292" r:id="rId8"/>
    <p:sldId id="262" r:id="rId9"/>
    <p:sldId id="293" r:id="rId10"/>
    <p:sldId id="326" r:id="rId11"/>
    <p:sldId id="294" r:id="rId12"/>
    <p:sldId id="327" r:id="rId13"/>
    <p:sldId id="295" r:id="rId14"/>
    <p:sldId id="296" r:id="rId15"/>
    <p:sldId id="328" r:id="rId16"/>
    <p:sldId id="322" r:id="rId17"/>
    <p:sldId id="323" r:id="rId18"/>
    <p:sldId id="324" r:id="rId19"/>
    <p:sldId id="277" r:id="rId20"/>
    <p:sldId id="278" r:id="rId21"/>
    <p:sldId id="291" r:id="rId22"/>
    <p:sldId id="279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9827-6C06-4BD1-B55F-86A2C5969071}" type="datetimeFigureOut">
              <a:rPr lang="el-GR" smtClean="0"/>
              <a:pPr/>
              <a:t>9/10/2015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E89B2-8E2F-43E0-BFBF-68F7DF15776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A5786-E1D3-43BB-A164-76932D4FA798}" type="datetimeFigureOut">
              <a:rPr lang="el-GR" smtClean="0"/>
              <a:pPr/>
              <a:t>9/10/2015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7683A-0688-4998-9883-723935D5165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9968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3209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Times New Roman" pitchFamily="18" charset="0"/>
            </a:endParaRPr>
          </a:p>
        </p:txBody>
      </p:sp>
      <p:sp>
        <p:nvSpPr>
          <p:cNvPr id="13210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CA011D-E0FE-4C2A-A0D8-25CA04DE8D21}" type="slidenum">
              <a:rPr lang="el-GR" smtClean="0">
                <a:latin typeface="Times New Roman" pitchFamily="18" charset="0"/>
              </a:rPr>
              <a:pPr/>
              <a:t>15</a:t>
            </a:fld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27468A-08F5-4F99-BFD4-DA6474915FF3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1095941"/>
            <a:ext cx="2214640" cy="12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7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9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9" y="2214017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3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4" y="1556793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9/10/2015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9/10/2015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9/10/2015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9/10/2015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8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9/10/2015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9/10/2015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9/10/2015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9" y="6559383"/>
            <a:ext cx="33310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prstClr val="white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creativecommons.org/licenses/by-nc-nd/4.0/deed.el" TargetMode="Externa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eclass.teiep.gr/courses/COMP101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Προγραμματισμός κινητών συσκευών</a:t>
            </a: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3476600"/>
            <a:ext cx="8352928" cy="1752600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chemeClr val="tx1"/>
                </a:solidFill>
              </a:rPr>
              <a:t>Ενότητα </a:t>
            </a:r>
            <a:r>
              <a:rPr lang="en-US" sz="2800" dirty="0" smtClean="0">
                <a:solidFill>
                  <a:schemeClr val="tx1"/>
                </a:solidFill>
              </a:rPr>
              <a:t>2 </a:t>
            </a:r>
            <a:r>
              <a:rPr lang="el-GR" sz="2800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Εισαγωγή στη </a:t>
            </a:r>
            <a:r>
              <a:rPr lang="en-US" sz="2800" b="1" dirty="0" smtClean="0">
                <a:solidFill>
                  <a:schemeClr val="tx1"/>
                </a:solidFill>
              </a:rPr>
              <a:t>Java </a:t>
            </a:r>
          </a:p>
          <a:p>
            <a:endParaRPr lang="el-GR" sz="2800" dirty="0" smtClean="0">
              <a:solidFill>
                <a:schemeClr val="tx1"/>
              </a:solidFill>
            </a:endParaRPr>
          </a:p>
          <a:p>
            <a:r>
              <a:rPr lang="el-GR" sz="2800" dirty="0" smtClean="0">
                <a:solidFill>
                  <a:schemeClr val="tx1"/>
                </a:solidFill>
              </a:rPr>
              <a:t>Ιωάννης </a:t>
            </a:r>
            <a:r>
              <a:rPr lang="el-GR" sz="2800" dirty="0" err="1" smtClean="0">
                <a:solidFill>
                  <a:schemeClr val="tx1"/>
                </a:solidFill>
              </a:rPr>
              <a:t>Τσούλος</a:t>
            </a:r>
            <a:endParaRPr lang="el-GR" sz="2800" dirty="0" smtClean="0">
              <a:solidFill>
                <a:schemeClr val="tx1"/>
              </a:solidFill>
            </a:endParaRP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87" y="5827941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44" y="5591695"/>
            <a:ext cx="4310289" cy="1025873"/>
          </a:xfrm>
          <a:prstGeom prst="rect">
            <a:avLst/>
          </a:prstGeom>
          <a:noFill/>
        </p:spPr>
      </p:pic>
      <p:grpSp>
        <p:nvGrpSpPr>
          <p:cNvPr id="6" name="Ομάδα 9"/>
          <p:cNvGrpSpPr/>
          <p:nvPr/>
        </p:nvGrpSpPr>
        <p:grpSpPr>
          <a:xfrm>
            <a:off x="642158" y="252000"/>
            <a:ext cx="4217874" cy="1376800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Μια απλή κατηγορία σημείο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2,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601580"/>
            <a:ext cx="8445624" cy="16113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l-GR" sz="3200" dirty="0" smtClean="0"/>
              <a:t>Δίνουμε δεξί κλικ στον φάκελο με το όνομα του πακέτου </a:t>
            </a:r>
            <a:r>
              <a:rPr lang="el-GR" sz="3200" b="1" dirty="0" smtClean="0"/>
              <a:t>(</a:t>
            </a:r>
            <a:r>
              <a:rPr lang="el-GR" sz="3200" b="1" dirty="0" err="1" smtClean="0"/>
              <a:t>example1</a:t>
            </a:r>
            <a:r>
              <a:rPr lang="el-GR" sz="3200" b="1" dirty="0" smtClean="0"/>
              <a:t>)</a:t>
            </a:r>
            <a:endParaRPr lang="en-US" sz="3200" b="1" dirty="0" smtClean="0"/>
          </a:p>
          <a:p>
            <a:pPr>
              <a:defRPr/>
            </a:pPr>
            <a:endParaRPr lang="en-US" sz="32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l-GR" sz="3200" dirty="0" err="1" smtClean="0"/>
              <a:t>New</a:t>
            </a:r>
            <a:r>
              <a:rPr lang="el-GR" sz="3200" dirty="0" smtClean="0"/>
              <a:t>-&gt;</a:t>
            </a:r>
            <a:r>
              <a:rPr lang="el-GR" sz="3200" dirty="0" err="1" smtClean="0"/>
              <a:t>Class</a:t>
            </a:r>
            <a:r>
              <a:rPr lang="el-GR" sz="3200" dirty="0" smtClean="0"/>
              <a:t> και δίνουμε σαν όνομα </a:t>
            </a:r>
            <a:r>
              <a:rPr lang="el-GR" sz="3200" b="1" dirty="0" err="1" smtClean="0"/>
              <a:t>point</a:t>
            </a:r>
            <a:endParaRPr lang="en-US" sz="3200" b="1" dirty="0" smtClean="0"/>
          </a:p>
          <a:p>
            <a:pPr>
              <a:defRPr/>
            </a:pPr>
            <a:endParaRPr lang="en-US" sz="32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l-GR" sz="3200" dirty="0" smtClean="0"/>
              <a:t>Δεν επιλέγουμε πάλι το </a:t>
            </a:r>
            <a:r>
              <a:rPr lang="el-GR" sz="3200" b="1" dirty="0" err="1" smtClean="0"/>
              <a:t>main</a:t>
            </a:r>
            <a:endParaRPr lang="en-US" sz="3200" b="1" dirty="0" smtClean="0"/>
          </a:p>
          <a:p>
            <a:pPr>
              <a:defRPr/>
            </a:pPr>
            <a:endParaRPr lang="en-US" sz="32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l-GR" sz="3200" dirty="0" smtClean="0"/>
              <a:t>Μέσα στην κατηγορία γράφουμε τον επόμενο κώδικα</a:t>
            </a: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20080"/>
          </a:xfrm>
        </p:spPr>
        <p:txBody>
          <a:bodyPr>
            <a:noAutofit/>
          </a:bodyPr>
          <a:lstStyle/>
          <a:p>
            <a:r>
              <a:rPr lang="el-GR" dirty="0" smtClean="0"/>
              <a:t>Η κατηγορία </a:t>
            </a:r>
            <a:r>
              <a:rPr lang="en-US" dirty="0" smtClean="0"/>
              <a:t>Point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2,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79512" y="980728"/>
            <a:ext cx="8445624" cy="5877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3200" b="1" dirty="0" smtClean="0"/>
              <a:t>package</a:t>
            </a:r>
            <a:r>
              <a:rPr lang="en-US" sz="3200" dirty="0" smtClean="0"/>
              <a:t> example1;</a:t>
            </a:r>
          </a:p>
          <a:p>
            <a:r>
              <a:rPr lang="en-US" sz="3200" b="1" dirty="0" smtClean="0"/>
              <a:t>public class </a:t>
            </a:r>
            <a:r>
              <a:rPr lang="en-US" sz="3200" dirty="0" smtClean="0"/>
              <a:t>point</a:t>
            </a:r>
          </a:p>
          <a:p>
            <a:r>
              <a:rPr lang="en-US" sz="3200" dirty="0" smtClean="0"/>
              <a:t>{</a:t>
            </a:r>
          </a:p>
          <a:p>
            <a:r>
              <a:rPr lang="en-US" sz="3200" b="1" dirty="0" smtClean="0"/>
              <a:t>private double </a:t>
            </a:r>
            <a:r>
              <a:rPr lang="en-US" sz="3200" dirty="0" err="1" smtClean="0"/>
              <a:t>x,y</a:t>
            </a:r>
            <a:r>
              <a:rPr lang="en-US" sz="3200" dirty="0" smtClean="0"/>
              <a:t>;</a:t>
            </a:r>
          </a:p>
          <a:p>
            <a:r>
              <a:rPr lang="en-US" sz="3200" b="1" dirty="0" smtClean="0"/>
              <a:t>public</a:t>
            </a:r>
            <a:r>
              <a:rPr lang="en-US" sz="3200" dirty="0" smtClean="0"/>
              <a:t> point()</a:t>
            </a:r>
          </a:p>
          <a:p>
            <a:r>
              <a:rPr lang="en-US" sz="3200" dirty="0" smtClean="0"/>
              <a:t>{</a:t>
            </a:r>
          </a:p>
          <a:p>
            <a:r>
              <a:rPr lang="en-US" sz="3200" dirty="0" smtClean="0"/>
              <a:t>}</a:t>
            </a:r>
          </a:p>
          <a:p>
            <a:r>
              <a:rPr lang="en-US" sz="3200" b="1" dirty="0" smtClean="0"/>
              <a:t>public double </a:t>
            </a:r>
            <a:r>
              <a:rPr lang="en-US" sz="3200" dirty="0" err="1" smtClean="0"/>
              <a:t>getx</a:t>
            </a:r>
            <a:r>
              <a:rPr lang="en-US" sz="3200" dirty="0" smtClean="0"/>
              <a:t>() {</a:t>
            </a:r>
            <a:r>
              <a:rPr lang="en-US" sz="3200" b="1" dirty="0" smtClean="0"/>
              <a:t>return</a:t>
            </a:r>
            <a:r>
              <a:rPr lang="en-US" sz="3200" dirty="0" smtClean="0"/>
              <a:t> x;}</a:t>
            </a:r>
          </a:p>
          <a:p>
            <a:r>
              <a:rPr lang="en-US" sz="3200" b="1" dirty="0" smtClean="0"/>
              <a:t>public double </a:t>
            </a:r>
            <a:r>
              <a:rPr lang="en-US" sz="3200" dirty="0" err="1" smtClean="0"/>
              <a:t>gety</a:t>
            </a:r>
            <a:r>
              <a:rPr lang="en-US" sz="3200" dirty="0" smtClean="0"/>
              <a:t>() {</a:t>
            </a:r>
            <a:r>
              <a:rPr lang="en-US" sz="3200" b="1" dirty="0" smtClean="0"/>
              <a:t>return</a:t>
            </a:r>
            <a:r>
              <a:rPr lang="en-US" sz="3200" dirty="0" smtClean="0"/>
              <a:t> y;}</a:t>
            </a:r>
          </a:p>
          <a:p>
            <a:r>
              <a:rPr lang="en-US" sz="3200" b="1" dirty="0" smtClean="0"/>
              <a:t>public void </a:t>
            </a:r>
            <a:r>
              <a:rPr lang="en-US" sz="3200" dirty="0" smtClean="0"/>
              <a:t>set(</a:t>
            </a:r>
            <a:r>
              <a:rPr lang="en-US" sz="3200" b="1" dirty="0" smtClean="0"/>
              <a:t>double</a:t>
            </a:r>
            <a:r>
              <a:rPr lang="en-US" sz="3200" dirty="0" smtClean="0"/>
              <a:t> </a:t>
            </a:r>
            <a:r>
              <a:rPr lang="en-US" sz="3200" dirty="0" err="1" smtClean="0"/>
              <a:t>mx,</a:t>
            </a:r>
            <a:r>
              <a:rPr lang="en-US" sz="3200" b="1" dirty="0" err="1" smtClean="0"/>
              <a:t>double</a:t>
            </a:r>
            <a:r>
              <a:rPr lang="en-US" sz="3200" b="1" dirty="0" smtClean="0"/>
              <a:t> </a:t>
            </a:r>
            <a:r>
              <a:rPr lang="en-US" sz="3200" dirty="0" smtClean="0"/>
              <a:t>my) {x=</a:t>
            </a:r>
            <a:r>
              <a:rPr lang="en-US" sz="3200" dirty="0" err="1" smtClean="0"/>
              <a:t>mx</a:t>
            </a:r>
            <a:r>
              <a:rPr lang="en-US" sz="3200" dirty="0" smtClean="0"/>
              <a:t>; y=my;}</a:t>
            </a:r>
          </a:p>
          <a:p>
            <a:r>
              <a:rPr lang="en-US" sz="3200" dirty="0" smtClean="0"/>
              <a:t>}</a:t>
            </a: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Σύνδεση κατηγοριών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2,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169532"/>
            <a:ext cx="8640960" cy="56884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l-GR" sz="3200" dirty="0" smtClean="0"/>
              <a:t>Η νέα κατηγορία με την </a:t>
            </a:r>
            <a:r>
              <a:rPr lang="en-US" sz="3200" dirty="0" smtClean="0"/>
              <a:t>main </a:t>
            </a:r>
            <a:r>
              <a:rPr lang="el-GR" sz="3200" dirty="0" smtClean="0"/>
              <a:t>θα είναι πλέον</a:t>
            </a:r>
          </a:p>
          <a:p>
            <a:pPr lvl="0" indent="-342900">
              <a:spcBef>
                <a:spcPct val="20000"/>
              </a:spcBef>
              <a:defRPr/>
            </a:pPr>
            <a:r>
              <a:rPr lang="en-US" sz="3200" b="1" dirty="0" smtClean="0"/>
              <a:t>public</a:t>
            </a:r>
            <a:r>
              <a:rPr lang="en-US" sz="3200" dirty="0" smtClean="0"/>
              <a:t> static void main(String[] </a:t>
            </a:r>
            <a:r>
              <a:rPr lang="en-US" sz="3200" dirty="0" err="1" smtClean="0"/>
              <a:t>args</a:t>
            </a:r>
            <a:r>
              <a:rPr lang="en-US" sz="3200" dirty="0" smtClean="0"/>
              <a:t>) </a:t>
            </a:r>
          </a:p>
          <a:p>
            <a:pPr lvl="0" indent="-342900">
              <a:spcBef>
                <a:spcPct val="20000"/>
              </a:spcBef>
              <a:defRPr/>
            </a:pPr>
            <a:r>
              <a:rPr lang="en-US" sz="3200" dirty="0" smtClean="0"/>
              <a:t>{</a:t>
            </a:r>
          </a:p>
          <a:p>
            <a:pPr lvl="0" indent="-342900">
              <a:spcBef>
                <a:spcPct val="20000"/>
              </a:spcBef>
              <a:defRPr/>
            </a:pPr>
            <a:r>
              <a:rPr lang="en-US" sz="3200" dirty="0" smtClean="0"/>
              <a:t>point x1=new point();</a:t>
            </a:r>
          </a:p>
          <a:p>
            <a:pPr lvl="0" indent="-342900">
              <a:spcBef>
                <a:spcPct val="20000"/>
              </a:spcBef>
              <a:defRPr/>
            </a:pPr>
            <a:r>
              <a:rPr lang="en-US" sz="3200" dirty="0" smtClean="0"/>
              <a:t>point x2=new point();</a:t>
            </a:r>
          </a:p>
          <a:p>
            <a:pPr lvl="0" indent="-342900">
              <a:spcBef>
                <a:spcPct val="20000"/>
              </a:spcBef>
              <a:defRPr/>
            </a:pPr>
            <a:r>
              <a:rPr lang="en-US" sz="3200" dirty="0" smtClean="0"/>
              <a:t>x1.set(100,100);</a:t>
            </a:r>
          </a:p>
          <a:p>
            <a:pPr lvl="0" indent="-342900">
              <a:spcBef>
                <a:spcPct val="20000"/>
              </a:spcBef>
              <a:defRPr/>
            </a:pPr>
            <a:r>
              <a:rPr lang="en-US" sz="3200" dirty="0" smtClean="0"/>
              <a:t>x2.set(x1.getx()+5,x1.gety()-10);</a:t>
            </a:r>
          </a:p>
          <a:p>
            <a:pPr lvl="0" indent="-342900">
              <a:spcBef>
                <a:spcPct val="20000"/>
              </a:spcBef>
              <a:defRPr/>
            </a:pPr>
            <a:r>
              <a:rPr lang="en-US" sz="3200" dirty="0" err="1" smtClean="0"/>
              <a:t>System.out.println</a:t>
            </a:r>
            <a:r>
              <a:rPr lang="en-US" sz="3200" dirty="0" smtClean="0"/>
              <a:t>("point2 is "+x2.getx()+","+x2.gety());</a:t>
            </a:r>
          </a:p>
          <a:p>
            <a:pPr lvl="0" indent="-342900">
              <a:spcBef>
                <a:spcPct val="20000"/>
              </a:spcBef>
              <a:defRPr/>
            </a:pPr>
            <a:r>
              <a:rPr lang="en-US" sz="3200" dirty="0" smtClean="0"/>
              <a:t>}</a:t>
            </a: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Εισαγωγή </a:t>
            </a:r>
            <a:r>
              <a:rPr lang="en-US" dirty="0" smtClean="0"/>
              <a:t>Java-</a:t>
            </a:r>
            <a:r>
              <a:rPr lang="el-GR" dirty="0" smtClean="0"/>
              <a:t>Γραφικά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2,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412776"/>
            <a:ext cx="8640960" cy="4680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l-GR" sz="3200" dirty="0" smtClean="0"/>
              <a:t>Χρήση της κατηγορίας </a:t>
            </a:r>
            <a:r>
              <a:rPr lang="el-GR" sz="3200" b="1" dirty="0" err="1" smtClean="0"/>
              <a:t>Frame</a:t>
            </a:r>
            <a:r>
              <a:rPr lang="el-GR" sz="3200" dirty="0" smtClean="0"/>
              <a:t> από το πακέτο </a:t>
            </a:r>
            <a:r>
              <a:rPr lang="el-GR" sz="3200" b="1" dirty="0" smtClean="0"/>
              <a:t>AWT</a:t>
            </a:r>
            <a:endParaRPr lang="en-US" sz="3200" b="1" dirty="0" smtClean="0"/>
          </a:p>
          <a:p>
            <a:pPr>
              <a:defRPr/>
            </a:pPr>
            <a:endParaRPr lang="en-US" sz="32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l-GR" sz="3200" dirty="0" smtClean="0"/>
              <a:t>Η απόκριση στα γεγονότα γίνεται με </a:t>
            </a:r>
            <a:r>
              <a:rPr lang="el-GR" sz="3200" b="1" dirty="0" err="1" smtClean="0"/>
              <a:t>event</a:t>
            </a:r>
            <a:r>
              <a:rPr lang="el-GR" sz="3200" b="1" dirty="0" smtClean="0"/>
              <a:t> </a:t>
            </a:r>
            <a:r>
              <a:rPr lang="el-GR" sz="3200" b="1" dirty="0" err="1" smtClean="0"/>
              <a:t>based</a:t>
            </a:r>
            <a:r>
              <a:rPr lang="el-GR" sz="3200" b="1" dirty="0" smtClean="0"/>
              <a:t> </a:t>
            </a:r>
            <a:r>
              <a:rPr lang="el-GR" sz="3200" b="1" dirty="0" err="1" smtClean="0"/>
              <a:t>functions</a:t>
            </a:r>
            <a:r>
              <a:rPr lang="en-US" sz="3200" b="1" dirty="0" smtClean="0"/>
              <a:t>,</a:t>
            </a:r>
            <a:r>
              <a:rPr lang="el-GR" sz="3200" dirty="0" smtClean="0"/>
              <a:t> όπως η </a:t>
            </a:r>
            <a:r>
              <a:rPr lang="el-GR" sz="3200" b="1" i="1" dirty="0" err="1" smtClean="0"/>
              <a:t>action</a:t>
            </a:r>
            <a:r>
              <a:rPr lang="el-GR" sz="3200" b="1" i="1" dirty="0" smtClean="0"/>
              <a:t>, </a:t>
            </a:r>
            <a:r>
              <a:rPr lang="el-GR" sz="3200" b="1" i="1" dirty="0" err="1" smtClean="0"/>
              <a:t>mousepressed</a:t>
            </a:r>
            <a:r>
              <a:rPr lang="en-US" sz="3200" dirty="0" smtClean="0"/>
              <a:t>, </a:t>
            </a:r>
            <a:r>
              <a:rPr lang="el-GR" sz="3200" dirty="0" smtClean="0"/>
              <a:t>κτλ.</a:t>
            </a:r>
            <a:endParaRPr lang="en-US" sz="3200" dirty="0" smtClean="0"/>
          </a:p>
          <a:p>
            <a:pPr>
              <a:buFont typeface="Arial" pitchFamily="34" charset="0"/>
              <a:buChar char="•"/>
              <a:defRPr/>
            </a:pPr>
            <a:endParaRPr lang="en-US" sz="32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l-GR" sz="3200" dirty="0" smtClean="0"/>
              <a:t>Δεν χρησιμοποιείται πλέον τόσο όσο το </a:t>
            </a:r>
            <a:r>
              <a:rPr lang="el-GR" sz="3200" b="1" dirty="0" err="1" smtClean="0"/>
              <a:t>Swing</a:t>
            </a:r>
            <a:endParaRPr lang="el-GR" sz="3200" b="1" dirty="0" smtClean="0"/>
          </a:p>
          <a:p>
            <a:pPr>
              <a:defRPr/>
            </a:pPr>
            <a:endParaRPr lang="el-GR" sz="32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l-GR" sz="3200" dirty="0" smtClean="0"/>
              <a:t>Η βιβλιοθήκη γραφικών του </a:t>
            </a:r>
            <a:r>
              <a:rPr lang="el-GR" sz="3200" b="1" dirty="0" err="1" smtClean="0"/>
              <a:t>android</a:t>
            </a:r>
            <a:r>
              <a:rPr lang="el-GR" sz="3200" dirty="0" smtClean="0"/>
              <a:t> βασίζεται</a:t>
            </a:r>
            <a:r>
              <a:rPr lang="en-US" sz="3200" dirty="0" smtClean="0"/>
              <a:t> </a:t>
            </a:r>
            <a:r>
              <a:rPr lang="el-GR" sz="3200" dirty="0" smtClean="0"/>
              <a:t>στο </a:t>
            </a:r>
            <a:r>
              <a:rPr lang="el-GR" sz="3200" dirty="0" err="1" smtClean="0"/>
              <a:t>Swing</a:t>
            </a: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Δημιουργία Προσομοιωτή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2,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412776"/>
            <a:ext cx="8640960" cy="424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l-GR" sz="3200" dirty="0" smtClean="0"/>
              <a:t>Από το </a:t>
            </a:r>
            <a:r>
              <a:rPr lang="en-US" sz="3200" dirty="0" smtClean="0"/>
              <a:t>Eclipse </a:t>
            </a:r>
            <a:r>
              <a:rPr lang="el-GR" sz="3200" dirty="0" smtClean="0"/>
              <a:t>δίνουμε</a:t>
            </a:r>
          </a:p>
          <a:p>
            <a:pPr lvl="1">
              <a:defRPr/>
            </a:pPr>
            <a:r>
              <a:rPr lang="el-GR" sz="2800" dirty="0" smtClean="0"/>
              <a:t>–</a:t>
            </a:r>
            <a:r>
              <a:rPr lang="en-US" sz="2800" dirty="0" smtClean="0"/>
              <a:t>Window-&gt;Android Virtual Device Manager</a:t>
            </a:r>
          </a:p>
          <a:p>
            <a:pPr lvl="1">
              <a:defRPr/>
            </a:pPr>
            <a:r>
              <a:rPr lang="en-US" sz="2800" dirty="0" smtClean="0"/>
              <a:t>– Create</a:t>
            </a:r>
          </a:p>
          <a:p>
            <a:pPr lvl="1">
              <a:defRPr/>
            </a:pPr>
            <a:r>
              <a:rPr lang="en-US" sz="2800" dirty="0" smtClean="0"/>
              <a:t>–</a:t>
            </a:r>
            <a:r>
              <a:rPr lang="el-GR" sz="2800" dirty="0" smtClean="0"/>
              <a:t>Συμπληρώνουμε τα στοιχεία (προσοχή να διαλέξουμε</a:t>
            </a:r>
            <a:r>
              <a:rPr lang="en-US" sz="2800" dirty="0" smtClean="0"/>
              <a:t> </a:t>
            </a:r>
            <a:r>
              <a:rPr lang="el-GR" sz="2800" dirty="0" smtClean="0"/>
              <a:t>σχετικά πρόσφατο </a:t>
            </a:r>
            <a:r>
              <a:rPr lang="en-US" sz="2800" dirty="0" smtClean="0"/>
              <a:t>Target)</a:t>
            </a:r>
          </a:p>
          <a:p>
            <a:pPr lvl="1">
              <a:defRPr/>
            </a:pPr>
            <a:r>
              <a:rPr lang="en-US" sz="2800" dirty="0" smtClean="0"/>
              <a:t>– </a:t>
            </a:r>
            <a:r>
              <a:rPr lang="el-GR" sz="2800" dirty="0" smtClean="0"/>
              <a:t>Πατάμε ΟΚ</a:t>
            </a:r>
            <a:endParaRPr lang="en-US" sz="2800" dirty="0" smtClean="0"/>
          </a:p>
          <a:p>
            <a:pPr lvl="1">
              <a:defRPr/>
            </a:pPr>
            <a:endParaRPr lang="en-US" sz="28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l-GR" sz="2800" dirty="0" smtClean="0"/>
              <a:t>Πολλές φορές είναι πιο χρήσιμο να έχουμε μια </a:t>
            </a:r>
            <a:r>
              <a:rPr lang="en-US" sz="2800" dirty="0" smtClean="0"/>
              <a:t> </a:t>
            </a:r>
            <a:r>
              <a:rPr lang="el-GR" sz="2800" dirty="0" smtClean="0"/>
              <a:t>σειρά από προσομοιωτές ώστε να δοκιμάσουμε την</a:t>
            </a:r>
            <a:r>
              <a:rPr lang="en-US" sz="2800" dirty="0" smtClean="0"/>
              <a:t> </a:t>
            </a:r>
            <a:r>
              <a:rPr lang="el-GR" sz="2800" dirty="0" smtClean="0"/>
              <a:t>έξοδο σε όλους πριν την αποστολή για έγκριση.</a:t>
            </a:r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6559550"/>
            <a:ext cx="6286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B116AAB-93E3-4041-84FC-C7AC93EFAFCB}" type="slidenum">
              <a:rPr lang="el-GR" altLang="el-GR">
                <a:solidFill>
                  <a:schemeClr val="bg1"/>
                </a:solidFill>
              </a:rPr>
              <a:pPr/>
              <a:t>15</a:t>
            </a:fld>
            <a:endParaRPr lang="el-GR" altLang="el-GR">
              <a:solidFill>
                <a:schemeClr val="bg1"/>
              </a:solidFill>
            </a:endParaRPr>
          </a:p>
        </p:txBody>
      </p:sp>
      <p:sp>
        <p:nvSpPr>
          <p:cNvPr id="79875" name="Rectangle 14"/>
          <p:cNvSpPr>
            <a:spLocks noChangeArrowheads="1"/>
          </p:cNvSpPr>
          <p:nvPr/>
        </p:nvSpPr>
        <p:spPr bwMode="auto">
          <a:xfrm>
            <a:off x="2317750" y="2894013"/>
            <a:ext cx="457200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/>
              <a:t>Σημειώματα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ΕΜΠΟΡΙΟ, Ενότητα 2, ΤΜΗΜΑ ΜΗΧΑΝΙΚΩΝ ΠΛΗΡΟΦΟΡΙΚΗΣ ΤΕ,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>
                <a:latin typeface="+mn-lt"/>
              </a:rPr>
              <a:t>Σημείωμα </a:t>
            </a:r>
            <a:r>
              <a:rPr lang="el-GR" dirty="0" err="1" smtClean="0">
                <a:latin typeface="+mn-lt"/>
              </a:rPr>
              <a:t>Αδειοδότησης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ΕΜΠΟΡΙΟ, Ενότητα 2, ΤΜΗΜΑ ΜΗΧΑΝΙΚΩΝ ΠΛΗΡΟΦΟΡΙΚΗΣ ΤΕ,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/>
          <p:nvPr/>
        </p:nvSpPr>
        <p:spPr>
          <a:xfrm>
            <a:off x="467544" y="2132856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8" y="4149081"/>
            <a:ext cx="1581685" cy="461161"/>
          </a:xfrm>
          <a:prstGeom prst="rect">
            <a:avLst/>
          </a:prstGeom>
        </p:spPr>
      </p:pic>
      <p:sp>
        <p:nvSpPr>
          <p:cNvPr id="10" name="Rectangle 3"/>
          <p:cNvSpPr/>
          <p:nvPr/>
        </p:nvSpPr>
        <p:spPr>
          <a:xfrm>
            <a:off x="539552" y="5085185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sp>
        <p:nvSpPr>
          <p:cNvPr id="13" name="Rectangle 2"/>
          <p:cNvSpPr/>
          <p:nvPr/>
        </p:nvSpPr>
        <p:spPr>
          <a:xfrm>
            <a:off x="683569" y="6165304"/>
            <a:ext cx="633499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14" name="Rectangle 11"/>
          <p:cNvSpPr/>
          <p:nvPr/>
        </p:nvSpPr>
        <p:spPr>
          <a:xfrm>
            <a:off x="827586" y="6237312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>
                <a:latin typeface="+mn-lt"/>
              </a:rPr>
              <a:t>Σημείωμα Αναφοράς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ΗΛΕΚΤΡΟΝΙΚΟ ΕΜΠΟΡΙΟ, Ενότητα 2,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412776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 smtClean="0"/>
          </a:p>
          <a:p>
            <a:pPr lvl="0" algn="just"/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Copyright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 Τεχνολογικό Ίδρυμα Ηπείρου. Ιωάννης </a:t>
            </a:r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Τσούλος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.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Προγραμματισμός κινητών συσκευών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Έκδοση: 1.0 Άρτα, 2015. 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Διαθέσιμο από τη δικτυακή διεύθυνση:</a:t>
            </a:r>
          </a:p>
          <a:p>
            <a:pPr lvl="0" algn="just"/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hlinkClick r:id="rId4"/>
              </a:rPr>
              <a:t>http://eclass.teiep.gr/courses/COMP10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  <a:hlinkClick r:id="rId4"/>
              </a:rPr>
              <a:t>1</a:t>
            </a: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hlinkClick r:id="rId4"/>
              </a:rPr>
              <a:t>/</a:t>
            </a:r>
            <a:endParaRPr lang="el-GR" sz="2400" dirty="0" smtClean="0">
              <a:solidFill>
                <a:prstClr val="white">
                  <a:lumMod val="50000"/>
                </a:prstClr>
              </a:solidFill>
            </a:endParaRPr>
          </a:p>
          <a:p>
            <a:pPr lvl="0" algn="just"/>
            <a:endParaRPr lang="en-US" sz="1400" dirty="0" smtClean="0"/>
          </a:p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n-US" sz="1400" dirty="0" smtClean="0"/>
          </a:p>
          <a:p>
            <a:pPr marL="447675" lvl="0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2, ΤΜΗΜΑ ΜΗΧΑΝΙΚΩΝ ΠΛΗΡΟΦΟΡΙΚΗΣ ΤΕ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763688" y="2996952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5" name="Rectangle 12"/>
          <p:cNvSpPr/>
          <p:nvPr/>
        </p:nvSpPr>
        <p:spPr>
          <a:xfrm>
            <a:off x="1547664" y="4221089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err="1" smtClean="0"/>
              <a:t>Βαΐτσα</a:t>
            </a:r>
            <a:r>
              <a:rPr lang="el-GR" sz="2900" b="1" dirty="0" smtClean="0"/>
              <a:t> </a:t>
            </a:r>
            <a:r>
              <a:rPr lang="el-GR" sz="2900" b="1" dirty="0" err="1" smtClean="0"/>
              <a:t>Τσακστάρα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8" y="5589241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4" y="5661249"/>
            <a:ext cx="1581685" cy="461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2, ΤΜΗΜΑ ΜΗΧΑΝΙΚΩΝ ΠΛΗΡΟΦΟΡΙΚΗΣ ΤΕ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412776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 smtClean="0"/>
          </a:p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n-US" sz="1400" dirty="0" smtClean="0"/>
          </a:p>
          <a:p>
            <a:pPr marL="447675" lvl="0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  <p:sp>
        <p:nvSpPr>
          <p:cNvPr id="10" name="Rectangle 14"/>
          <p:cNvSpPr/>
          <p:nvPr/>
        </p:nvSpPr>
        <p:spPr>
          <a:xfrm>
            <a:off x="2317212" y="2411596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614400"/>
            <a:ext cx="8280920" cy="3242814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>
                <a:solidFill>
                  <a:schemeClr val="tx1"/>
                </a:solidFill>
              </a:rPr>
              <a:t>Τμήμα Μηχανικών Πληροφορικής ΤΕ</a:t>
            </a:r>
          </a:p>
          <a:p>
            <a:pPr algn="l"/>
            <a:r>
              <a:rPr lang="el-GR" b="1" dirty="0" smtClean="0">
                <a:solidFill>
                  <a:schemeClr val="tx1"/>
                </a:solidFill>
              </a:rPr>
              <a:t>Προγραμματισμός κινητών συσκευών</a:t>
            </a:r>
          </a:p>
          <a:p>
            <a:pPr algn="l"/>
            <a:r>
              <a:rPr lang="el-GR" sz="2800" b="1" dirty="0" smtClean="0">
                <a:solidFill>
                  <a:schemeClr val="tx1"/>
                </a:solidFill>
              </a:rPr>
              <a:t>Ενότητα 2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dirty="0" smtClean="0">
                <a:solidFill>
                  <a:schemeClr val="tx1"/>
                </a:solidFill>
              </a:rPr>
              <a:t>Εισαγωγή στη </a:t>
            </a:r>
            <a:r>
              <a:rPr lang="en-US" sz="2800" dirty="0" smtClean="0">
                <a:solidFill>
                  <a:schemeClr val="tx1"/>
                </a:solidFill>
              </a:rPr>
              <a:t>Java </a:t>
            </a:r>
          </a:p>
          <a:p>
            <a:pPr algn="l"/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Ιωάννης </a:t>
            </a:r>
            <a:r>
              <a:rPr lang="el-GR" sz="2800" dirty="0" err="1" smtClean="0">
                <a:solidFill>
                  <a:schemeClr val="tx2">
                    <a:lumMod val="50000"/>
                  </a:schemeClr>
                </a:solidFill>
              </a:rPr>
              <a:t>Τσούλος</a:t>
            </a:r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Επίκουρος 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87" y="5827941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44" y="5591695"/>
            <a:ext cx="4310289" cy="1025873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4257"/>
            <a:ext cx="7452320" cy="1228436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4257"/>
            <a:ext cx="2214640" cy="12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"/>
          <p:cNvSpPr>
            <a:spLocks noChangeArrowheads="1"/>
          </p:cNvSpPr>
          <p:nvPr/>
        </p:nvSpPr>
        <p:spPr bwMode="auto">
          <a:xfrm>
            <a:off x="228600" y="1981200"/>
            <a:ext cx="8686800" cy="403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buFont typeface="Wingdings" pitchFamily="2" charset="2"/>
              <a:buChar char="§"/>
            </a:pPr>
            <a:endParaRPr lang="el-GR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4451" name="Rectangle 4"/>
          <p:cNvSpPr>
            <a:spLocks noChangeArrowheads="1"/>
          </p:cNvSpPr>
          <p:nvPr/>
        </p:nvSpPr>
        <p:spPr bwMode="auto">
          <a:xfrm>
            <a:off x="381000" y="560388"/>
            <a:ext cx="838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4000" b="1">
                <a:solidFill>
                  <a:srgbClr val="000000"/>
                </a:solidFill>
                <a:latin typeface="Calibri" pitchFamily="34" charset="0"/>
              </a:rPr>
              <a:t>Βιβλιογραφία</a:t>
            </a:r>
            <a:endParaRPr lang="en-US" sz="4000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0" y="0"/>
            <a:ext cx="9144000" cy="461963"/>
          </a:xfrm>
          <a:prstGeom prst="rect">
            <a:avLst/>
          </a:prstGeom>
          <a:solidFill>
            <a:srgbClr val="1F497D"/>
          </a:solidFill>
        </p:spPr>
        <p:txBody>
          <a:bodyPr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2, ΤΜΗΜΑ ΜΗΧΑΝΙΚΩΝ ΠΛΗΡΟΦΟΡΙΚΗΣ ΤΕ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445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1118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350" y="0"/>
            <a:ext cx="7556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Θέση περιεχομένου 2"/>
          <p:cNvSpPr txBox="1">
            <a:spLocks/>
          </p:cNvSpPr>
          <p:nvPr/>
        </p:nvSpPr>
        <p:spPr>
          <a:xfrm>
            <a:off x="438150" y="1300163"/>
            <a:ext cx="8239125" cy="3208957"/>
          </a:xfrm>
          <a:prstGeom prst="rect">
            <a:avLst/>
          </a:prstGeom>
        </p:spPr>
        <p:txBody>
          <a:bodyPr/>
          <a:lstStyle/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 </a:t>
            </a:r>
            <a:r>
              <a:rPr lang="el-GR" sz="1400" dirty="0" smtClean="0"/>
              <a:t>L. </a:t>
            </a:r>
            <a:r>
              <a:rPr lang="el-GR" sz="1400" dirty="0" err="1" smtClean="0"/>
              <a:t>Darcey</a:t>
            </a:r>
            <a:r>
              <a:rPr lang="el-GR" sz="1400" dirty="0" smtClean="0"/>
              <a:t>, S. </a:t>
            </a:r>
            <a:r>
              <a:rPr lang="el-GR" sz="1400" dirty="0" err="1" smtClean="0"/>
              <a:t>Conder</a:t>
            </a:r>
            <a:r>
              <a:rPr lang="el-GR" sz="1400" dirty="0" smtClean="0"/>
              <a:t>, Μάθετε την Ανάπτυξη Εφαρμογών για το </a:t>
            </a:r>
            <a:r>
              <a:rPr lang="el-GR" sz="1400" dirty="0" err="1" smtClean="0"/>
              <a:t>Android</a:t>
            </a:r>
            <a:r>
              <a:rPr lang="el-GR" sz="1400" dirty="0" smtClean="0"/>
              <a:t> σε 24 Ώρες 2ή </a:t>
            </a:r>
            <a:r>
              <a:rPr lang="el-GR" sz="1400" dirty="0" err="1" smtClean="0"/>
              <a:t>εκδ</a:t>
            </a:r>
            <a:r>
              <a:rPr lang="el-GR" sz="1400" dirty="0" smtClean="0"/>
              <a:t>. (2012)</a:t>
            </a:r>
            <a:endParaRPr lang="en-US" sz="1400" dirty="0" smtClean="0"/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dirty="0" smtClean="0"/>
              <a:t>P. </a:t>
            </a:r>
            <a:r>
              <a:rPr lang="en-US" sz="1400" dirty="0" err="1" smtClean="0"/>
              <a:t>Deitel</a:t>
            </a:r>
            <a:r>
              <a:rPr lang="en-US" sz="1400" dirty="0" smtClean="0"/>
              <a:t>, H. </a:t>
            </a:r>
            <a:r>
              <a:rPr lang="en-US" sz="1400" dirty="0" err="1" smtClean="0"/>
              <a:t>Deitel</a:t>
            </a:r>
            <a:r>
              <a:rPr lang="en-US" sz="1400" dirty="0" smtClean="0"/>
              <a:t>, A. </a:t>
            </a:r>
            <a:r>
              <a:rPr lang="en-US" sz="1400" dirty="0" err="1" smtClean="0"/>
              <a:t>Deitel,Android</a:t>
            </a:r>
            <a:r>
              <a:rPr lang="en-US" sz="1400" dirty="0" smtClean="0"/>
              <a:t> </a:t>
            </a:r>
            <a:r>
              <a:rPr lang="el-GR" sz="1400" dirty="0" smtClean="0"/>
              <a:t>Προγραμματισμός, 2η </a:t>
            </a:r>
            <a:r>
              <a:rPr lang="el-GR" sz="1400" dirty="0" err="1" smtClean="0"/>
              <a:t>Εκδοση</a:t>
            </a:r>
            <a:r>
              <a:rPr lang="en-US" sz="1400" dirty="0" smtClean="0"/>
              <a:t> (2014).</a:t>
            </a:r>
            <a:endParaRPr lang="el-GR" sz="1400" dirty="0" smtClean="0"/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dirty="0" smtClean="0"/>
              <a:t>Έλληνας </a:t>
            </a:r>
            <a:r>
              <a:rPr lang="el-GR" sz="1400" dirty="0" err="1" smtClean="0"/>
              <a:t>Iωάννης</a:t>
            </a:r>
            <a:r>
              <a:rPr lang="el-GR" sz="1400" dirty="0" smtClean="0"/>
              <a:t>- Έλληνας Νικόλαος , Εισαγωγή στο Προγραμματισμό </a:t>
            </a:r>
            <a:r>
              <a:rPr lang="el-GR" sz="1400" dirty="0" err="1" smtClean="0"/>
              <a:t>Android</a:t>
            </a:r>
            <a:r>
              <a:rPr lang="el-GR" sz="1400" dirty="0" smtClean="0"/>
              <a:t>, (2014)</a:t>
            </a:r>
            <a:endParaRPr lang="en-US" sz="1400" dirty="0" smtClean="0"/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n-US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9" y="5827936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- Τίτλος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/>
              <a:t>Άδειες Χρήσης</a:t>
            </a:r>
          </a:p>
        </p:txBody>
      </p:sp>
      <p:sp>
        <p:nvSpPr>
          <p:cNvPr id="28678" name="Subtitle 8"/>
          <p:cNvSpPr txBox="1">
            <a:spLocks/>
          </p:cNvSpPr>
          <p:nvPr/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Το παρόν εκπαιδευτικό υλικό υπόκειται σε άδειες χρήσης Creative Commons.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2867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4117975"/>
            <a:ext cx="1581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ΗΛΕΚΤΡΟΝΙΚΟ ΕΜΠΟΡΙΟ, Ενότητα 2,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- Τίτλος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/>
              <a:t>Χρηματοδότηση</a:t>
            </a:r>
          </a:p>
        </p:txBody>
      </p:sp>
      <p:sp>
        <p:nvSpPr>
          <p:cNvPr id="29702" name="Content Placeholder 2"/>
          <p:cNvSpPr txBox="1">
            <a:spLocks/>
          </p:cNvSpPr>
          <p:nvPr/>
        </p:nvSpPr>
        <p:spPr bwMode="auto">
          <a:xfrm>
            <a:off x="457200" y="1530350"/>
            <a:ext cx="8229600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έργο υλοποιείται στο πλαίσιο του Επιχειρησιακού Προγράμματος «</a:t>
            </a:r>
            <a:r>
              <a:rPr lang="el-GR" altLang="el-GR" sz="2000" b="1">
                <a:solidFill>
                  <a:srgbClr val="000000"/>
                </a:solidFill>
                <a:latin typeface="Calibri" pitchFamily="34" charset="0"/>
              </a:rPr>
              <a:t>Εκπαίδευση και Δια Βίου Μάθηση</a:t>
            </a: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έργο «</a:t>
            </a:r>
            <a:r>
              <a:rPr lang="el-GR" altLang="el-GR" sz="2000" b="1">
                <a:solidFill>
                  <a:srgbClr val="000000"/>
                </a:solidFill>
                <a:latin typeface="Calibri" pitchFamily="34" charset="0"/>
              </a:rPr>
              <a:t>Ανοικτά Ακαδημαϊκά Μαθήματα στο TEI Ηπείρου</a:t>
            </a: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» έχει χρηματοδοτήσει μόνο τη αναδιαμόρφωση του εκπαιδευτικού υλικού.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29703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4592638"/>
            <a:ext cx="6480175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ΗΛΕΚΤΡΟΝΙΚΟ ΕΜΠΟΡΙΟ, Ενότητα 2,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b="1" dirty="0" smtClean="0"/>
              <a:t>Σκοποί  ενότητας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2,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529572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Εισαγωγή σε βασικές έννοιες που σχετίζονται με </a:t>
            </a:r>
            <a:r>
              <a:rPr lang="el-GR" sz="3200" dirty="0" smtClean="0"/>
              <a:t>τη γλώσσα προγραμματισμού </a:t>
            </a:r>
            <a:r>
              <a:rPr lang="en-US" sz="3200" dirty="0" smtClean="0"/>
              <a:t>Java.</a:t>
            </a:r>
            <a:endParaRPr lang="el-GR" sz="3200" dirty="0" smtClean="0"/>
          </a:p>
          <a:p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b="1" dirty="0" smtClean="0"/>
              <a:t>Περιεχόμενα  ενότητας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2,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313548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03920" y="1465948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Εισαγωγή </a:t>
            </a:r>
            <a:r>
              <a:rPr lang="en-US" sz="3200" dirty="0" smtClean="0"/>
              <a:t>Java - </a:t>
            </a:r>
            <a:r>
              <a:rPr lang="el-GR" sz="3200" dirty="0" smtClean="0"/>
              <a:t>Δημιουργία </a:t>
            </a:r>
            <a:r>
              <a:rPr lang="el-GR" sz="3200" dirty="0" smtClean="0"/>
              <a:t>Έργου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Εισαγωγή </a:t>
            </a:r>
            <a:r>
              <a:rPr lang="el-GR" sz="3200" dirty="0" err="1" smtClean="0"/>
              <a:t>Java</a:t>
            </a:r>
            <a:r>
              <a:rPr lang="en-US" sz="3200" dirty="0" smtClean="0"/>
              <a:t>-</a:t>
            </a:r>
            <a:r>
              <a:rPr lang="el-GR" sz="3200" dirty="0" smtClean="0"/>
              <a:t>Μια απλή </a:t>
            </a:r>
            <a:r>
              <a:rPr lang="el-GR" sz="3200" dirty="0" err="1" smtClean="0"/>
              <a:t>main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 </a:t>
            </a:r>
            <a:r>
              <a:rPr lang="el-GR" sz="3200" dirty="0" smtClean="0"/>
              <a:t>Μια απλή κατηγορία σημείο</a:t>
            </a:r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 </a:t>
            </a:r>
            <a:r>
              <a:rPr lang="el-GR" sz="3200" dirty="0" smtClean="0"/>
              <a:t>Η κατηγορία </a:t>
            </a:r>
            <a:r>
              <a:rPr lang="en-US" sz="3200" dirty="0" smtClean="0"/>
              <a:t>Point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Σύνδεση </a:t>
            </a:r>
            <a:r>
              <a:rPr lang="el-GR" sz="3200" dirty="0" smtClean="0"/>
              <a:t>κατηγοριών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Εισαγωγή </a:t>
            </a:r>
            <a:r>
              <a:rPr lang="en-US" sz="3200" dirty="0" smtClean="0"/>
              <a:t>Java-</a:t>
            </a:r>
            <a:r>
              <a:rPr lang="el-GR" sz="3200" dirty="0" smtClean="0"/>
              <a:t>Γραφικά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smtClean="0"/>
              <a:t>Δημιουργία Προσομοιωτή</a:t>
            </a: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Προγραμματισμός κινητών συσκευών</a:t>
            </a:r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Εισαγωγή στη </a:t>
            </a:r>
            <a:r>
              <a:rPr lang="en-US" dirty="0" smtClean="0"/>
              <a:t>Java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Εισαγωγή </a:t>
            </a:r>
            <a:r>
              <a:rPr lang="en-US" dirty="0" smtClean="0"/>
              <a:t>Java - </a:t>
            </a:r>
            <a:r>
              <a:rPr lang="el-GR" dirty="0" smtClean="0"/>
              <a:t>Δημιουργία Έργου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2,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484784"/>
            <a:ext cx="8445624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l-GR" sz="3200" dirty="0" smtClean="0"/>
              <a:t>Ανοίγουμε το </a:t>
            </a:r>
            <a:r>
              <a:rPr lang="en-US" sz="3200" b="1" dirty="0" smtClean="0"/>
              <a:t>Eclipse</a:t>
            </a:r>
          </a:p>
          <a:p>
            <a:r>
              <a:rPr lang="el-GR" sz="3200" dirty="0" smtClean="0"/>
              <a:t>● Δίνουμε </a:t>
            </a:r>
            <a:r>
              <a:rPr lang="en-US" sz="3200" b="1" dirty="0" smtClean="0"/>
              <a:t>File -&gt; New-&gt;Java Project</a:t>
            </a:r>
          </a:p>
          <a:p>
            <a:r>
              <a:rPr lang="el-GR" sz="3200" dirty="0" smtClean="0"/>
              <a:t>● Δίνουμε </a:t>
            </a:r>
            <a:r>
              <a:rPr lang="el-GR" sz="3200" b="1" dirty="0" smtClean="0"/>
              <a:t>Example1</a:t>
            </a:r>
            <a:r>
              <a:rPr lang="el-GR" sz="3200" dirty="0" smtClean="0"/>
              <a:t> σαν όνομα έργου</a:t>
            </a:r>
          </a:p>
          <a:p>
            <a:r>
              <a:rPr lang="el-GR" sz="3200" dirty="0" smtClean="0"/>
              <a:t>● Πατάμε </a:t>
            </a:r>
            <a:r>
              <a:rPr lang="en-US" sz="3200" b="1" dirty="0" smtClean="0"/>
              <a:t>Finish</a:t>
            </a:r>
          </a:p>
          <a:p>
            <a:r>
              <a:rPr lang="el-GR" sz="3200" dirty="0" smtClean="0"/>
              <a:t>● Δεξί κλικ στον φάκελο </a:t>
            </a:r>
            <a:r>
              <a:rPr lang="el-GR" sz="3200" b="1" dirty="0" err="1" smtClean="0"/>
              <a:t>src</a:t>
            </a:r>
            <a:endParaRPr lang="el-GR" sz="3200" b="1" dirty="0" smtClean="0"/>
          </a:p>
          <a:p>
            <a:pPr lvl="1"/>
            <a:r>
              <a:rPr lang="el-GR" sz="3200" dirty="0" smtClean="0"/>
              <a:t>– </a:t>
            </a:r>
            <a:r>
              <a:rPr lang="el-GR" sz="2800" dirty="0" smtClean="0"/>
              <a:t>Επιλέγουμε </a:t>
            </a:r>
            <a:r>
              <a:rPr lang="en-US" sz="2800" b="1" dirty="0" smtClean="0"/>
              <a:t>New-&gt;Class</a:t>
            </a:r>
          </a:p>
          <a:p>
            <a:pPr lvl="1"/>
            <a:r>
              <a:rPr lang="el-GR" sz="2800" dirty="0" smtClean="0"/>
              <a:t>– Δίνουμε </a:t>
            </a:r>
            <a:r>
              <a:rPr lang="el-GR" sz="2800" b="1" dirty="0" smtClean="0"/>
              <a:t>example1</a:t>
            </a:r>
            <a:r>
              <a:rPr lang="el-GR" sz="2800" dirty="0" smtClean="0"/>
              <a:t> σαν όνομα πακέτου</a:t>
            </a:r>
          </a:p>
          <a:p>
            <a:pPr lvl="1"/>
            <a:r>
              <a:rPr lang="el-GR" sz="2800" dirty="0" smtClean="0"/>
              <a:t>– Δίνουμε </a:t>
            </a:r>
            <a:r>
              <a:rPr lang="el-GR" sz="2800" b="1" dirty="0" smtClean="0"/>
              <a:t>test1</a:t>
            </a:r>
            <a:r>
              <a:rPr lang="el-GR" sz="2800" dirty="0" smtClean="0"/>
              <a:t> σαν όνομα κατηγορίας</a:t>
            </a:r>
          </a:p>
          <a:p>
            <a:pPr lvl="1"/>
            <a:r>
              <a:rPr lang="el-GR" sz="2800" dirty="0" smtClean="0"/>
              <a:t>– Επιλέγουμε και την μέθοδο </a:t>
            </a:r>
            <a:r>
              <a:rPr lang="el-GR" sz="2800" b="1" dirty="0" err="1" smtClean="0"/>
              <a:t>main</a:t>
            </a:r>
            <a:r>
              <a:rPr lang="el-GR" sz="2800" b="1" dirty="0" smtClean="0"/>
              <a:t> </a:t>
            </a:r>
            <a:r>
              <a:rPr lang="el-GR" sz="2800" dirty="0" smtClean="0"/>
              <a:t>από την επιλογή </a:t>
            </a:r>
            <a:r>
              <a:rPr lang="el-GR" sz="2800" b="1" dirty="0" err="1" smtClean="0"/>
              <a:t>Which</a:t>
            </a:r>
            <a:r>
              <a:rPr lang="el-GR" sz="2800" b="1" dirty="0" smtClean="0"/>
              <a:t> </a:t>
            </a:r>
            <a:r>
              <a:rPr lang="el-GR" sz="2800" b="1" dirty="0" err="1" smtClean="0"/>
              <a:t>method</a:t>
            </a:r>
            <a:r>
              <a:rPr lang="el-GR" sz="2800" b="1" dirty="0" smtClean="0"/>
              <a:t> </a:t>
            </a:r>
            <a:r>
              <a:rPr lang="en-US" sz="2800" b="1" dirty="0" smtClean="0"/>
              <a:t>stubs </a:t>
            </a:r>
            <a:r>
              <a:rPr lang="en-US" sz="2800" b="1" dirty="0" smtClean="0"/>
              <a:t>would you like to create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Εισαγωγή </a:t>
            </a:r>
            <a:r>
              <a:rPr lang="el-GR" dirty="0" err="1" smtClean="0"/>
              <a:t>Java</a:t>
            </a:r>
            <a:r>
              <a:rPr lang="en-US" dirty="0" smtClean="0"/>
              <a:t>-</a:t>
            </a:r>
            <a:r>
              <a:rPr lang="el-GR" dirty="0" smtClean="0"/>
              <a:t>Μια </a:t>
            </a:r>
            <a:r>
              <a:rPr lang="el-GR" dirty="0" smtClean="0"/>
              <a:t>απλή </a:t>
            </a:r>
            <a:r>
              <a:rPr lang="el-GR" dirty="0" err="1" smtClean="0"/>
              <a:t>main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2,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601580"/>
            <a:ext cx="864096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Πληκτρολογούμε την επόμενη </a:t>
            </a:r>
            <a:r>
              <a:rPr lang="en-US" sz="3200" dirty="0" smtClean="0"/>
              <a:t>main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public static void </a:t>
            </a:r>
            <a:r>
              <a:rPr lang="en-US" sz="3200" dirty="0" smtClean="0"/>
              <a:t>main(String[] </a:t>
            </a:r>
            <a:r>
              <a:rPr lang="en-US" sz="3200" dirty="0" err="1" smtClean="0"/>
              <a:t>args</a:t>
            </a:r>
            <a:r>
              <a:rPr lang="en-US" sz="3200" dirty="0" smtClean="0"/>
              <a:t>) { </a:t>
            </a:r>
          </a:p>
          <a:p>
            <a:r>
              <a:rPr lang="en-US" sz="3200" dirty="0" smtClean="0"/>
              <a:t> </a:t>
            </a:r>
            <a:r>
              <a:rPr lang="en-US" sz="3200" b="1" dirty="0" err="1" smtClean="0"/>
              <a:t>int</a:t>
            </a:r>
            <a:r>
              <a:rPr lang="en-US" sz="3200" dirty="0" smtClean="0"/>
              <a:t> x=100; </a:t>
            </a:r>
          </a:p>
          <a:p>
            <a:r>
              <a:rPr lang="en-US" sz="3200" b="1" dirty="0" smtClean="0"/>
              <a:t> </a:t>
            </a:r>
            <a:r>
              <a:rPr lang="en-US" sz="3200" b="1" dirty="0" err="1" smtClean="0"/>
              <a:t>int</a:t>
            </a:r>
            <a:r>
              <a:rPr lang="en-US" sz="3200" dirty="0" smtClean="0"/>
              <a:t> y=200; </a:t>
            </a:r>
          </a:p>
          <a:p>
            <a:r>
              <a:rPr lang="en-US" sz="3200" dirty="0" err="1" smtClean="0"/>
              <a:t>System.out.println</a:t>
            </a:r>
            <a:r>
              <a:rPr lang="en-US" sz="3200" dirty="0" smtClean="0"/>
              <a:t>("Hello world"); </a:t>
            </a:r>
            <a:r>
              <a:rPr lang="en-US" sz="3200" dirty="0" err="1" smtClean="0"/>
              <a:t>System.out.println</a:t>
            </a:r>
            <a:r>
              <a:rPr lang="en-US" sz="3200" dirty="0" smtClean="0"/>
              <a:t>("X+Y = "+</a:t>
            </a:r>
            <a:r>
              <a:rPr lang="en-US" sz="3200" dirty="0" err="1" smtClean="0"/>
              <a:t>x+y</a:t>
            </a:r>
            <a:r>
              <a:rPr lang="en-US" sz="3200" dirty="0" smtClean="0"/>
              <a:t>); </a:t>
            </a:r>
            <a:r>
              <a:rPr lang="en-US" sz="3200" dirty="0" err="1" smtClean="0"/>
              <a:t>System.out.println</a:t>
            </a:r>
            <a:r>
              <a:rPr lang="en-US" sz="3200" dirty="0" smtClean="0"/>
              <a:t>("X+Y = "+(</a:t>
            </a:r>
            <a:r>
              <a:rPr lang="en-US" sz="3200" dirty="0" err="1" smtClean="0"/>
              <a:t>x+y</a:t>
            </a:r>
            <a:r>
              <a:rPr lang="en-US" sz="3200" dirty="0" smtClean="0"/>
              <a:t>)); </a:t>
            </a:r>
          </a:p>
          <a:p>
            <a:r>
              <a:rPr lang="en-US" sz="3200" dirty="0" smtClean="0"/>
              <a:t>}</a:t>
            </a: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992</Words>
  <Application>Microsoft Office PowerPoint</Application>
  <PresentationFormat>Προβολή στην οθόνη (4:3)</PresentationFormat>
  <Paragraphs>174</Paragraphs>
  <Slides>21</Slides>
  <Notes>6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21</vt:i4>
      </vt:variant>
    </vt:vector>
  </HeadingPairs>
  <TitlesOfParts>
    <vt:vector size="23" baseType="lpstr">
      <vt:lpstr>Θέμα του Office</vt:lpstr>
      <vt:lpstr>2_Θέμα του Office</vt:lpstr>
      <vt:lpstr>Προγραμματισμός κινητών συσκευών</vt:lpstr>
      <vt:lpstr>Διαφάνεια 2</vt:lpstr>
      <vt:lpstr>Άδειες Χρήσης</vt:lpstr>
      <vt:lpstr>Χρηματοδότηση</vt:lpstr>
      <vt:lpstr>Σκοποί  ενότητας</vt:lpstr>
      <vt:lpstr>Περιεχόμενα  ενότητας</vt:lpstr>
      <vt:lpstr>Προγραμματισμός κινητών συσκευών</vt:lpstr>
      <vt:lpstr>Εισαγωγή Java - Δημιουργία Έργου</vt:lpstr>
      <vt:lpstr>Εισαγωγή Java-Μια απλή main</vt:lpstr>
      <vt:lpstr>Μια απλή κατηγορία σημείο</vt:lpstr>
      <vt:lpstr>Η κατηγορία Point</vt:lpstr>
      <vt:lpstr>Σύνδεση κατηγοριών</vt:lpstr>
      <vt:lpstr>Εισαγωγή Java-Γραφικά</vt:lpstr>
      <vt:lpstr>Δημιουργία Προσομοιωτή</vt:lpstr>
      <vt:lpstr>Διαφάνεια 15</vt:lpstr>
      <vt:lpstr>Σημείωμα Αδειοδότησης</vt:lpstr>
      <vt:lpstr>Σημείωμα Αναφοράς</vt:lpstr>
      <vt:lpstr>Διαφάνεια 18</vt:lpstr>
      <vt:lpstr>Διαφάνεια 19</vt:lpstr>
      <vt:lpstr>Διαφάνεια 20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Συστήματα Τηλεκπαίδευσης</dc:title>
  <dc:creator>vaitsa</dc:creator>
  <cp:lastModifiedBy>User</cp:lastModifiedBy>
  <cp:revision>142</cp:revision>
  <dcterms:created xsi:type="dcterms:W3CDTF">2015-04-14T16:45:01Z</dcterms:created>
  <dcterms:modified xsi:type="dcterms:W3CDTF">2015-10-09T09:03:08Z</dcterms:modified>
</cp:coreProperties>
</file>