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67"/>
  </p:notesMasterIdLst>
  <p:sldIdLst>
    <p:sldId id="257" r:id="rId2"/>
    <p:sldId id="339" r:id="rId3"/>
    <p:sldId id="343" r:id="rId4"/>
    <p:sldId id="258" r:id="rId5"/>
    <p:sldId id="267" r:id="rId6"/>
    <p:sldId id="268" r:id="rId7"/>
    <p:sldId id="270" r:id="rId8"/>
    <p:sldId id="269" r:id="rId9"/>
    <p:sldId id="273" r:id="rId10"/>
    <p:sldId id="274" r:id="rId11"/>
    <p:sldId id="275" r:id="rId12"/>
    <p:sldId id="276" r:id="rId13"/>
    <p:sldId id="277" r:id="rId14"/>
    <p:sldId id="261" r:id="rId15"/>
    <p:sldId id="279" r:id="rId16"/>
    <p:sldId id="336" r:id="rId17"/>
    <p:sldId id="280" r:id="rId18"/>
    <p:sldId id="285" r:id="rId19"/>
    <p:sldId id="286" r:id="rId20"/>
    <p:sldId id="287" r:id="rId21"/>
    <p:sldId id="288" r:id="rId22"/>
    <p:sldId id="290" r:id="rId23"/>
    <p:sldId id="291" r:id="rId24"/>
    <p:sldId id="293" r:id="rId25"/>
    <p:sldId id="341" r:id="rId26"/>
    <p:sldId id="301" r:id="rId27"/>
    <p:sldId id="302" r:id="rId28"/>
    <p:sldId id="303" r:id="rId29"/>
    <p:sldId id="344" r:id="rId30"/>
    <p:sldId id="313" r:id="rId31"/>
    <p:sldId id="345" r:id="rId32"/>
    <p:sldId id="306" r:id="rId33"/>
    <p:sldId id="338" r:id="rId34"/>
    <p:sldId id="308" r:id="rId35"/>
    <p:sldId id="309" r:id="rId36"/>
    <p:sldId id="310" r:id="rId37"/>
    <p:sldId id="312" r:id="rId38"/>
    <p:sldId id="337" r:id="rId39"/>
    <p:sldId id="294" r:id="rId40"/>
    <p:sldId id="295" r:id="rId41"/>
    <p:sldId id="296" r:id="rId42"/>
    <p:sldId id="292" r:id="rId43"/>
    <p:sldId id="298" r:id="rId44"/>
    <p:sldId id="299" r:id="rId45"/>
    <p:sldId id="300" r:id="rId46"/>
    <p:sldId id="316" r:id="rId47"/>
    <p:sldId id="323" r:id="rId48"/>
    <p:sldId id="324" r:id="rId49"/>
    <p:sldId id="325" r:id="rId50"/>
    <p:sldId id="326" r:id="rId51"/>
    <p:sldId id="327" r:id="rId52"/>
    <p:sldId id="318" r:id="rId53"/>
    <p:sldId id="319" r:id="rId54"/>
    <p:sldId id="314" r:id="rId55"/>
    <p:sldId id="320" r:id="rId56"/>
    <p:sldId id="321" r:id="rId57"/>
    <p:sldId id="322" r:id="rId58"/>
    <p:sldId id="328" r:id="rId59"/>
    <p:sldId id="342" r:id="rId60"/>
    <p:sldId id="333" r:id="rId61"/>
    <p:sldId id="329" r:id="rId62"/>
    <p:sldId id="331" r:id="rId63"/>
    <p:sldId id="332" r:id="rId64"/>
    <p:sldId id="334" r:id="rId65"/>
    <p:sldId id="335" r:id="rId6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82115" autoAdjust="0"/>
  </p:normalViewPr>
  <p:slideViewPr>
    <p:cSldViewPr snapToGrid="0" showGuides="1">
      <p:cViewPr varScale="1">
        <p:scale>
          <a:sx n="70" d="100"/>
          <a:sy n="70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D3683-1673-41C1-B513-9E0D876A40E8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50BF-1110-4E2B-ABE5-872A30AF08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925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Σύγχρονη Παιδιατρική 2η έκδοση,2011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Lissauer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T.,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Clayden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Εκδ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Broken Hill Publishers LTD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Επίτομη Παιδιατρική, 2011   Καφετζής Δ.&amp;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Ιατρικές εκδόσεις  Λίτσας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Επίτομη παιδιατρική, 2010 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Ματσανιώτης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Νικόλαος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Σ.,Καρπάθιος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Θεμιστοκλής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Ε.,Νικολαΐδου</a:t>
            </a:r>
            <a:r>
              <a:rPr lang="el-G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Καρπαθίου Πολυξένη Ιατρικές εκδόσεις  Λίτσας </a:t>
            </a:r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4966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4892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Αρχές Ιατρικής γενετικής </a:t>
            </a:r>
            <a:r>
              <a:rPr lang="en-US" dirty="0" smtClean="0"/>
              <a:t>T.</a:t>
            </a:r>
            <a:r>
              <a:rPr lang="en-US" baseline="0" dirty="0" smtClean="0"/>
              <a:t> </a:t>
            </a:r>
            <a:r>
              <a:rPr lang="en-US" dirty="0" err="1" smtClean="0"/>
              <a:t>Gelehrter</a:t>
            </a:r>
            <a:r>
              <a:rPr lang="en-US" dirty="0" smtClean="0"/>
              <a:t> , F. Collins, </a:t>
            </a:r>
            <a:r>
              <a:rPr lang="en-US" dirty="0" err="1" smtClean="0"/>
              <a:t>D.Ginsburg</a:t>
            </a:r>
            <a:r>
              <a:rPr lang="el-GR" dirty="0" smtClean="0"/>
              <a:t>  2003 </a:t>
            </a:r>
            <a:r>
              <a:rPr lang="en-US" dirty="0" smtClean="0"/>
              <a:t> </a:t>
            </a:r>
            <a:r>
              <a:rPr lang="el-GR" dirty="0" smtClean="0"/>
              <a:t>Ιατρικές</a:t>
            </a:r>
            <a:r>
              <a:rPr lang="el-GR" baseline="0" dirty="0" smtClean="0"/>
              <a:t> εκδόσεις Π.Χ. Πασχαλίδης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765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Αρχές Ιατρικής γενετικής </a:t>
            </a:r>
            <a:r>
              <a:rPr lang="en-US" dirty="0" smtClean="0"/>
              <a:t>T.</a:t>
            </a:r>
            <a:r>
              <a:rPr lang="en-US" baseline="0" dirty="0" smtClean="0"/>
              <a:t> </a:t>
            </a:r>
            <a:r>
              <a:rPr lang="en-US" dirty="0" err="1" smtClean="0"/>
              <a:t>Gelehrter</a:t>
            </a:r>
            <a:r>
              <a:rPr lang="en-US" dirty="0" smtClean="0"/>
              <a:t> , F. Collins, </a:t>
            </a:r>
            <a:r>
              <a:rPr lang="en-US" dirty="0" err="1" smtClean="0"/>
              <a:t>D.Ginsburg</a:t>
            </a:r>
            <a:r>
              <a:rPr lang="el-GR" dirty="0" smtClean="0"/>
              <a:t>  2003 </a:t>
            </a:r>
            <a:r>
              <a:rPr lang="en-US" dirty="0" smtClean="0"/>
              <a:t> </a:t>
            </a:r>
            <a:r>
              <a:rPr lang="el-GR" dirty="0" smtClean="0"/>
              <a:t>Ιατρικές</a:t>
            </a:r>
            <a:r>
              <a:rPr lang="el-GR" baseline="0" dirty="0" smtClean="0"/>
              <a:t> εκδόσεις Π.Χ. Πασχαλίδης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756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4387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Αρχές Ιατρικής γενετικής </a:t>
            </a:r>
            <a:r>
              <a:rPr lang="en-US" dirty="0" smtClean="0"/>
              <a:t>T.</a:t>
            </a:r>
            <a:r>
              <a:rPr lang="en-US" baseline="0" dirty="0" smtClean="0"/>
              <a:t> </a:t>
            </a:r>
            <a:r>
              <a:rPr lang="en-US" dirty="0" err="1" smtClean="0"/>
              <a:t>Gelehrter</a:t>
            </a:r>
            <a:r>
              <a:rPr lang="en-US" dirty="0" smtClean="0"/>
              <a:t> , F. Collins, </a:t>
            </a:r>
            <a:r>
              <a:rPr lang="en-US" dirty="0" err="1" smtClean="0"/>
              <a:t>D.Ginsburg</a:t>
            </a:r>
            <a:r>
              <a:rPr lang="el-GR" dirty="0" smtClean="0"/>
              <a:t>  2003 </a:t>
            </a:r>
            <a:r>
              <a:rPr lang="en-US" dirty="0" smtClean="0"/>
              <a:t> </a:t>
            </a:r>
            <a:r>
              <a:rPr lang="el-GR" dirty="0" smtClean="0"/>
              <a:t>Ιατρικές</a:t>
            </a:r>
            <a:r>
              <a:rPr lang="el-GR" baseline="0" dirty="0" smtClean="0"/>
              <a:t> εκδόσεις Π.Χ. Πασχαλίδης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0874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Αρχές Ιατρικής γενετικής </a:t>
            </a:r>
            <a:r>
              <a:rPr lang="en-US" dirty="0" smtClean="0"/>
              <a:t>T.</a:t>
            </a:r>
            <a:r>
              <a:rPr lang="en-US" baseline="0" dirty="0" smtClean="0"/>
              <a:t> </a:t>
            </a:r>
            <a:r>
              <a:rPr lang="en-US" dirty="0" err="1" smtClean="0"/>
              <a:t>Gelehrter</a:t>
            </a:r>
            <a:r>
              <a:rPr lang="en-US" dirty="0" smtClean="0"/>
              <a:t> , F. Collins, </a:t>
            </a:r>
            <a:r>
              <a:rPr lang="en-US" dirty="0" err="1" smtClean="0"/>
              <a:t>D.Ginsburg</a:t>
            </a:r>
            <a:r>
              <a:rPr lang="el-GR" dirty="0" smtClean="0"/>
              <a:t>  2003 </a:t>
            </a:r>
            <a:r>
              <a:rPr lang="en-US" dirty="0" smtClean="0"/>
              <a:t> </a:t>
            </a:r>
            <a:r>
              <a:rPr lang="el-GR" dirty="0" smtClean="0"/>
              <a:t>Ιατρικές</a:t>
            </a:r>
            <a:r>
              <a:rPr lang="el-GR" baseline="0" dirty="0" smtClean="0"/>
              <a:t> εκδόσεις Π.Χ. Πασχαλίδης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6248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Αρχές Ιατρικής γενετικής </a:t>
            </a:r>
            <a:r>
              <a:rPr lang="en-US" dirty="0" smtClean="0"/>
              <a:t>T.</a:t>
            </a:r>
            <a:r>
              <a:rPr lang="en-US" baseline="0" dirty="0" smtClean="0"/>
              <a:t> </a:t>
            </a:r>
            <a:r>
              <a:rPr lang="en-US" dirty="0" err="1" smtClean="0"/>
              <a:t>Gelehrter</a:t>
            </a:r>
            <a:r>
              <a:rPr lang="en-US" dirty="0" smtClean="0"/>
              <a:t> , F. Collins, </a:t>
            </a:r>
            <a:r>
              <a:rPr lang="en-US" dirty="0" err="1" smtClean="0"/>
              <a:t>D.Ginsburg</a:t>
            </a:r>
            <a:r>
              <a:rPr lang="el-GR" dirty="0" smtClean="0"/>
              <a:t>  2003 </a:t>
            </a:r>
            <a:r>
              <a:rPr lang="en-US" dirty="0" smtClean="0"/>
              <a:t> </a:t>
            </a:r>
            <a:r>
              <a:rPr lang="el-GR" dirty="0" smtClean="0"/>
              <a:t>Ιατρικές</a:t>
            </a:r>
            <a:r>
              <a:rPr lang="el-GR" baseline="0" dirty="0" smtClean="0"/>
              <a:t> εκδόσεις Π.Χ. Πασχαλίδης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346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5134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8935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92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Αρχές Ιατρικής Γενετικής </a:t>
            </a:r>
            <a:r>
              <a:rPr lang="en-US" baseline="0" dirty="0" smtClean="0"/>
              <a:t>T. D. </a:t>
            </a:r>
            <a:r>
              <a:rPr lang="en-US" baseline="0" dirty="0" err="1" smtClean="0"/>
              <a:t>Gelehrter</a:t>
            </a:r>
            <a:r>
              <a:rPr lang="en-US" baseline="0" dirty="0" smtClean="0"/>
              <a:t>,  F. S. Collins, D Ginsburg 2003</a:t>
            </a:r>
            <a:r>
              <a:rPr lang="el-GR" baseline="0" dirty="0" smtClean="0"/>
              <a:t>Εκδόσεις Π.Χ. Πασχαλίδη.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Σύγχρονη Παιδιατρική 2η έκδοση,2011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Lissauer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T.,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Clayden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Εκδ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Broken Hill Publishers LTD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Επίτομη Παιδιατρική, 2011   Καφετζής Δ.&amp;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Ιατρικές εκδόσεις  Λίτσας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Επίτομη παιδιατρική, 2010 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Ματσανιώτης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Νικόλαος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Σ.,Καρπάθιος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Θεμιστοκλής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Ε.,Νικολαΐδου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Καρπαθίου Πολυξένη Ιατρικές εκδόσεις  Λίτσας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725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594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Αρχές Ιατρικής γενετικής </a:t>
            </a:r>
            <a:r>
              <a:rPr lang="en-US" dirty="0" smtClean="0"/>
              <a:t>T.</a:t>
            </a:r>
            <a:r>
              <a:rPr lang="en-US" baseline="0" dirty="0" smtClean="0"/>
              <a:t> </a:t>
            </a:r>
            <a:r>
              <a:rPr lang="en-US" dirty="0" err="1" smtClean="0"/>
              <a:t>Gelehrter</a:t>
            </a:r>
            <a:r>
              <a:rPr lang="en-US" dirty="0" smtClean="0"/>
              <a:t> , F. Collins, </a:t>
            </a:r>
            <a:r>
              <a:rPr lang="en-US" dirty="0" err="1" smtClean="0"/>
              <a:t>D.Ginsburg</a:t>
            </a:r>
            <a:r>
              <a:rPr lang="el-GR" dirty="0" smtClean="0"/>
              <a:t>  2003 </a:t>
            </a:r>
            <a:r>
              <a:rPr lang="en-US" dirty="0" smtClean="0"/>
              <a:t> </a:t>
            </a:r>
            <a:r>
              <a:rPr lang="el-GR" dirty="0" smtClean="0"/>
              <a:t>Ιατρικές</a:t>
            </a:r>
            <a:r>
              <a:rPr lang="el-GR" baseline="0" dirty="0" smtClean="0"/>
              <a:t> εκδόσεις Π.Χ. Πασχαλίδης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763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945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Σύγχρονη Παιδιατρική 2η έκδοση,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Lissauer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T.,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Clayden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  2011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εκδοτικός οίκος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Broken Hill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PublishersLTD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936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Επίτομη παιδιατρική,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Ματσανιώτης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Νικόλαος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Σ.,Καρπάθιος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Θεμιστοκλής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Ε.,Νικολαΐδου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Καρπαθίου Πολυξένη   2010  Ιατρικές εκδόσεις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Λιτσας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473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Αρχές Ιατρικής γενετικής </a:t>
            </a:r>
            <a:r>
              <a:rPr lang="en-US" dirty="0" smtClean="0"/>
              <a:t>T.</a:t>
            </a:r>
            <a:r>
              <a:rPr lang="en-US" baseline="0" dirty="0" smtClean="0"/>
              <a:t> </a:t>
            </a:r>
            <a:r>
              <a:rPr lang="en-US" dirty="0" err="1" smtClean="0"/>
              <a:t>Gelehrter</a:t>
            </a:r>
            <a:r>
              <a:rPr lang="en-US" dirty="0" smtClean="0"/>
              <a:t> , F. Collins, </a:t>
            </a:r>
            <a:r>
              <a:rPr lang="en-US" dirty="0" err="1" smtClean="0"/>
              <a:t>D.Ginsburg</a:t>
            </a:r>
            <a:r>
              <a:rPr lang="el-GR" dirty="0" smtClean="0"/>
              <a:t>  2003 </a:t>
            </a:r>
            <a:r>
              <a:rPr lang="en-US" dirty="0" smtClean="0"/>
              <a:t> </a:t>
            </a:r>
            <a:r>
              <a:rPr lang="el-GR" dirty="0" smtClean="0"/>
              <a:t>Ιατρικές</a:t>
            </a:r>
            <a:r>
              <a:rPr lang="el-GR" baseline="0" dirty="0" smtClean="0"/>
              <a:t> εκδόσεις Π.Χ. Πασχαλίδης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518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Αρχές Ιατρικής γενετικής </a:t>
            </a:r>
            <a:r>
              <a:rPr lang="en-US" dirty="0" smtClean="0"/>
              <a:t>T.</a:t>
            </a:r>
            <a:r>
              <a:rPr lang="en-US" baseline="0" dirty="0" smtClean="0"/>
              <a:t> </a:t>
            </a:r>
            <a:r>
              <a:rPr lang="en-US" dirty="0" err="1" smtClean="0"/>
              <a:t>Gelehrter</a:t>
            </a:r>
            <a:r>
              <a:rPr lang="en-US" dirty="0" smtClean="0"/>
              <a:t> , F. Collins, </a:t>
            </a:r>
            <a:r>
              <a:rPr lang="en-US" dirty="0" err="1" smtClean="0"/>
              <a:t>D.Ginsburg</a:t>
            </a:r>
            <a:r>
              <a:rPr lang="el-GR" dirty="0" smtClean="0"/>
              <a:t>  2003 </a:t>
            </a:r>
            <a:r>
              <a:rPr lang="en-US" dirty="0" smtClean="0"/>
              <a:t> </a:t>
            </a:r>
            <a:r>
              <a:rPr lang="el-GR" dirty="0" smtClean="0"/>
              <a:t>Ιατρικές</a:t>
            </a:r>
            <a:r>
              <a:rPr lang="el-GR" baseline="0" dirty="0" smtClean="0"/>
              <a:t> εκδόσεις Π.Χ. Πασχαλίδης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50BF-1110-4E2B-ABE5-872A30AF0800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72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80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883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0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5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717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283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933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5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677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563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298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8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39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708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81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7070-E31A-4E52-8D79-8818FC68F706}" type="datetimeFigureOut">
              <a:rPr lang="el-GR" smtClean="0"/>
              <a:t>28/9/2015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52A607-067C-4767-A12F-D96608C9FEE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043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7100" y="2514600"/>
            <a:ext cx="6599238" cy="22621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alt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Γενετικές ασθένειες</a:t>
            </a:r>
            <a:r>
              <a:rPr lang="en-US" alt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alt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67100" y="4776789"/>
            <a:ext cx="6599238" cy="1127125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l-GR" altLang="el-GR" dirty="0"/>
              <a:t>Γρίβα Ευαγγελία </a:t>
            </a:r>
          </a:p>
          <a:p>
            <a:pPr>
              <a:defRPr/>
            </a:pPr>
            <a:r>
              <a:rPr lang="el-GR" altLang="el-GR" dirty="0"/>
              <a:t>Παιδίατρος –</a:t>
            </a:r>
            <a:r>
              <a:rPr lang="el-GR" altLang="el-GR" dirty="0" err="1"/>
              <a:t>Νεογνολόγος</a:t>
            </a:r>
            <a:r>
              <a:rPr lang="el-GR" altLang="el-GR" dirty="0"/>
              <a:t> </a:t>
            </a:r>
          </a:p>
          <a:p>
            <a:pPr>
              <a:defRPr/>
            </a:pPr>
            <a:r>
              <a:rPr lang="el-GR" altLang="el-GR" dirty="0"/>
              <a:t>Καθηγήτρια Νοσηλευτικής</a:t>
            </a:r>
          </a:p>
        </p:txBody>
      </p:sp>
    </p:spTree>
    <p:extLst>
      <p:ext uri="{BB962C8B-B14F-4D97-AF65-F5344CB8AC3E}">
        <p14:creationId xmlns:p14="http://schemas.microsoft.com/office/powerpoint/2010/main" val="40592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200" dirty="0"/>
              <a:t>Η επίπτωση της </a:t>
            </a:r>
            <a:r>
              <a:rPr lang="el-GR" sz="2200" dirty="0" err="1"/>
              <a:t>τρισωμίας</a:t>
            </a:r>
            <a:r>
              <a:rPr lang="el-GR" sz="2200" dirty="0"/>
              <a:t> που οφείλεται σε μη </a:t>
            </a:r>
            <a:r>
              <a:rPr lang="el-GR" sz="2200" u="sng" dirty="0"/>
              <a:t>διαχωρισμό αυξάνεται όσο αυξάνεται  η ηλικία της μητέρας</a:t>
            </a:r>
            <a:r>
              <a:rPr lang="el-GR" sz="2200" dirty="0"/>
              <a:t> αλλά είναι </a:t>
            </a:r>
            <a:r>
              <a:rPr lang="el-GR" sz="2200" u="sng" dirty="0"/>
              <a:t>ανεξάρτητη της ηλικίας του πατέρα </a:t>
            </a:r>
            <a:r>
              <a:rPr lang="el-GR" sz="2200" dirty="0"/>
              <a:t>, παρά το γεγονός ότι το 5% των μη διαχωρισμών είναι πατρικής προέλευσης</a:t>
            </a:r>
            <a:br>
              <a:rPr lang="el-GR" sz="2200" dirty="0"/>
            </a:b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427220"/>
              </p:ext>
            </p:extLst>
          </p:nvPr>
        </p:nvGraphicFramePr>
        <p:xfrm>
          <a:off x="2589213" y="2133600"/>
          <a:ext cx="8915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Ηλικία</a:t>
                      </a:r>
                      <a:r>
                        <a:rPr lang="el-GR" baseline="0" dirty="0" smtClean="0"/>
                        <a:t> μητέρας (έτη)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Κίνδυνος συνδρόμου </a:t>
                      </a:r>
                      <a:r>
                        <a:rPr lang="en-US" dirty="0" smtClean="0"/>
                        <a:t>Down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Όλες</a:t>
                      </a:r>
                      <a:r>
                        <a:rPr lang="el-GR" baseline="0" dirty="0" smtClean="0"/>
                        <a:t> οι ηλικίες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στα  650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1 στα  900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στα  380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στα  240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 στα  110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44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1 στα    37</a:t>
                      </a:r>
                      <a:endParaRPr lang="el-G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8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70596" y="3957604"/>
            <a:ext cx="8915400" cy="2110854"/>
          </a:xfrm>
        </p:spPr>
        <p:txBody>
          <a:bodyPr/>
          <a:lstStyle/>
          <a:p>
            <a:r>
              <a:rPr lang="el-GR" u="sng" dirty="0" smtClean="0"/>
              <a:t>Μετάθεση</a:t>
            </a:r>
            <a:r>
              <a:rPr lang="el-GR" dirty="0" smtClean="0"/>
              <a:t> (5%)   Ένα χρωμόσωμα 21 μετατίθεται σε ένα χρωμόσωμα14 ή σπανιότερα σε ένα χρωμόσωμα 15, 22 ή 21 .</a:t>
            </a:r>
          </a:p>
          <a:p>
            <a:r>
              <a:rPr lang="el-GR" u="sng" dirty="0" err="1" smtClean="0"/>
              <a:t>Μωσαϊκισμός</a:t>
            </a:r>
            <a:r>
              <a:rPr lang="el-GR" u="sng" dirty="0" smtClean="0"/>
              <a:t> </a:t>
            </a:r>
            <a:r>
              <a:rPr lang="el-GR" dirty="0" smtClean="0"/>
              <a:t>(1%) Στο  </a:t>
            </a:r>
            <a:r>
              <a:rPr lang="el-GR" dirty="0" err="1" smtClean="0"/>
              <a:t>μωσαϊκισμό</a:t>
            </a:r>
            <a:r>
              <a:rPr lang="el-GR" dirty="0" smtClean="0"/>
              <a:t> ορισμένα από τα κύτταρα είναι φυσιολογικά και ορισμένα έχουν </a:t>
            </a:r>
            <a:r>
              <a:rPr lang="el-GR" dirty="0" err="1" smtClean="0"/>
              <a:t>τρισωμία</a:t>
            </a:r>
            <a:r>
              <a:rPr lang="el-GR" dirty="0" smtClean="0"/>
              <a:t> 21. Αυτό  συνήθως προκύπτει μετά το σχηματισμό του </a:t>
            </a:r>
            <a:r>
              <a:rPr lang="el-GR" dirty="0" err="1" smtClean="0"/>
              <a:t>ζυγωτού</a:t>
            </a:r>
            <a:r>
              <a:rPr lang="el-GR" dirty="0" smtClean="0"/>
              <a:t>. Ο φαινότυπος μπορεί να είναι ηπιότερος στο </a:t>
            </a:r>
            <a:r>
              <a:rPr lang="el-GR" dirty="0" err="1" smtClean="0"/>
              <a:t>μωσαϊκισμό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2"/>
          <a:stretch/>
        </p:blipFill>
        <p:spPr>
          <a:xfrm>
            <a:off x="1565786" y="64806"/>
            <a:ext cx="7810227" cy="3101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98842" y="423081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Ελεύθερη </a:t>
            </a:r>
            <a:r>
              <a:rPr lang="el-GR" dirty="0" err="1" smtClean="0"/>
              <a:t>τρισωμία</a:t>
            </a:r>
            <a:r>
              <a:rPr lang="el-GR" dirty="0" smtClean="0"/>
              <a:t> 21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9664361" y="1842335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Τρισωμία</a:t>
            </a:r>
            <a:r>
              <a:rPr lang="el-GR" dirty="0" smtClean="0"/>
              <a:t> από </a:t>
            </a:r>
          </a:p>
          <a:p>
            <a:r>
              <a:rPr lang="el-GR" dirty="0" smtClean="0"/>
              <a:t>μετάθεση 21/14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3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46561" y="-16335"/>
            <a:ext cx="8911687" cy="722917"/>
          </a:xfrm>
        </p:spPr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smtClean="0"/>
              <a:t>Edwards (</a:t>
            </a:r>
            <a:r>
              <a:rPr lang="el-GR" dirty="0" err="1" smtClean="0"/>
              <a:t>τρισωμία</a:t>
            </a:r>
            <a:r>
              <a:rPr lang="el-GR" dirty="0" smtClean="0"/>
              <a:t> 18)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82629" y="706582"/>
            <a:ext cx="3756171" cy="377762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1στις 8000 γεννήσεις ζώντων νεογνών.</a:t>
            </a:r>
          </a:p>
          <a:p>
            <a:r>
              <a:rPr lang="el-GR" dirty="0" smtClean="0"/>
              <a:t> Τα περισσότερα πεθαίνουν κατά τη  βρεφική ηλικία</a:t>
            </a:r>
          </a:p>
          <a:p>
            <a:pPr marL="0" indent="0">
              <a:buNone/>
            </a:pPr>
            <a:r>
              <a:rPr lang="el-GR" u="sng" dirty="0" smtClean="0"/>
              <a:t>Κλινικά χαρακτηριστικά</a:t>
            </a:r>
          </a:p>
          <a:p>
            <a:r>
              <a:rPr lang="el-GR" dirty="0" err="1" smtClean="0"/>
              <a:t>Μικρογναθία</a:t>
            </a:r>
            <a:endParaRPr lang="el-GR" dirty="0" smtClean="0"/>
          </a:p>
          <a:p>
            <a:r>
              <a:rPr lang="el-GR" dirty="0" smtClean="0"/>
              <a:t>Χαμηλή πρόσφυση </a:t>
            </a:r>
            <a:r>
              <a:rPr lang="el-GR" dirty="0" err="1" smtClean="0"/>
              <a:t>ώτων</a:t>
            </a:r>
            <a:endParaRPr lang="el-GR" dirty="0" smtClean="0"/>
          </a:p>
          <a:p>
            <a:r>
              <a:rPr lang="el-GR" dirty="0" err="1" smtClean="0"/>
              <a:t>Εφίππευση</a:t>
            </a:r>
            <a:r>
              <a:rPr lang="el-GR" dirty="0" smtClean="0"/>
              <a:t> δακτύλων</a:t>
            </a:r>
          </a:p>
          <a:p>
            <a:r>
              <a:rPr lang="el-GR" dirty="0" err="1" smtClean="0"/>
              <a:t>Κοιλοποδία</a:t>
            </a:r>
            <a:endParaRPr lang="el-GR" dirty="0" smtClean="0"/>
          </a:p>
          <a:p>
            <a:r>
              <a:rPr lang="el-GR" dirty="0" smtClean="0"/>
              <a:t>Καρδιακές και νεφρικές δυσπλασίες</a:t>
            </a:r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39452" b="10883"/>
          <a:stretch/>
        </p:blipFill>
        <p:spPr>
          <a:xfrm>
            <a:off x="8208596" y="706582"/>
            <a:ext cx="3983404" cy="44386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Untitled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1" r="36372"/>
          <a:stretch/>
        </p:blipFill>
        <p:spPr>
          <a:xfrm>
            <a:off x="4884665" y="3453325"/>
            <a:ext cx="3323931" cy="3404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46913" y="423080"/>
            <a:ext cx="7014951" cy="1236260"/>
          </a:xfrm>
        </p:spPr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err="1" smtClean="0"/>
              <a:t>Patau</a:t>
            </a:r>
            <a:r>
              <a:rPr lang="en-US" dirty="0" smtClean="0"/>
              <a:t> (</a:t>
            </a:r>
            <a:r>
              <a:rPr lang="el-GR" dirty="0" err="1" smtClean="0"/>
              <a:t>τρισωμία</a:t>
            </a:r>
            <a:r>
              <a:rPr lang="el-GR" dirty="0" smtClean="0"/>
              <a:t> 13)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65269" y="2301785"/>
            <a:ext cx="5460279" cy="3777622"/>
          </a:xfrm>
        </p:spPr>
        <p:txBody>
          <a:bodyPr/>
          <a:lstStyle/>
          <a:p>
            <a:r>
              <a:rPr lang="el-GR" dirty="0" smtClean="0"/>
              <a:t>1 στις 14000 γεννήσεις ζώντων νεογνών.</a:t>
            </a:r>
          </a:p>
          <a:p>
            <a:pPr marL="0" indent="0">
              <a:buNone/>
            </a:pPr>
            <a:r>
              <a:rPr lang="el-GR" dirty="0" smtClean="0"/>
              <a:t>Κλινικά χαρακτηριστικά</a:t>
            </a:r>
          </a:p>
          <a:p>
            <a:r>
              <a:rPr lang="el-GR" dirty="0" smtClean="0"/>
              <a:t>Δομική ανωμαλία εγκεφάλου</a:t>
            </a:r>
          </a:p>
          <a:p>
            <a:r>
              <a:rPr lang="el-GR" dirty="0" smtClean="0"/>
              <a:t>Βλάβη τριχωτού της κεφαλής</a:t>
            </a:r>
          </a:p>
          <a:p>
            <a:r>
              <a:rPr lang="el-GR" dirty="0" smtClean="0"/>
              <a:t>Μικρά μάτια και άλλες ανωμαλίες οφθαλμών </a:t>
            </a:r>
          </a:p>
          <a:p>
            <a:r>
              <a:rPr lang="el-GR" dirty="0" err="1" smtClean="0"/>
              <a:t>Σχιστίες</a:t>
            </a:r>
            <a:endParaRPr lang="el-GR" dirty="0" smtClean="0"/>
          </a:p>
          <a:p>
            <a:r>
              <a:rPr lang="el-GR" dirty="0" smtClean="0"/>
              <a:t>Πολυδακτυλία</a:t>
            </a:r>
          </a:p>
          <a:p>
            <a:r>
              <a:rPr lang="el-GR" dirty="0" smtClean="0"/>
              <a:t>Καρδιακές και νεφρικές δυσπλασίες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23"/>
          <a:stretch/>
        </p:blipFill>
        <p:spPr>
          <a:xfrm>
            <a:off x="9371463" y="3511249"/>
            <a:ext cx="2338316" cy="30618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Untitled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0818" r="49002" b="7166"/>
          <a:stretch/>
        </p:blipFill>
        <p:spPr>
          <a:xfrm>
            <a:off x="9116704" y="642178"/>
            <a:ext cx="2593075" cy="2511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8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1965129" y="2248193"/>
            <a:ext cx="4090450" cy="1280890"/>
          </a:xfrm>
        </p:spPr>
        <p:txBody>
          <a:bodyPr/>
          <a:lstStyle/>
          <a:p>
            <a:pPr>
              <a:defRPr/>
            </a:pPr>
            <a:r>
              <a:rPr lang="el-GR" dirty="0"/>
              <a:t>Σύνδρομο </a:t>
            </a:r>
            <a:r>
              <a:rPr lang="en-US" dirty="0" err="1"/>
              <a:t>Patau</a:t>
            </a:r>
            <a:r>
              <a:rPr lang="en-US" dirty="0"/>
              <a:t> (</a:t>
            </a:r>
            <a:r>
              <a:rPr lang="el-GR" dirty="0" err="1"/>
              <a:t>τρισωμία</a:t>
            </a:r>
            <a:r>
              <a:rPr lang="el-GR" dirty="0"/>
              <a:t> 13)</a:t>
            </a:r>
            <a:endParaRPr lang="el-GR" altLang="el-GR" dirty="0" smtClean="0"/>
          </a:p>
        </p:txBody>
      </p:sp>
      <p:pic>
        <p:nvPicPr>
          <p:cNvPr id="63491" name="Picture 4" descr="Γεν Τρισ 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3375" y="0"/>
            <a:ext cx="55086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3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smtClean="0"/>
              <a:t>Turner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 στα 2500  ζωντανά θήλεα</a:t>
            </a:r>
          </a:p>
          <a:p>
            <a:r>
              <a:rPr lang="el-GR" dirty="0" smtClean="0"/>
              <a:t>50% των κοριτσιών με σύνδρομο </a:t>
            </a:r>
            <a:r>
              <a:rPr lang="en-US" dirty="0" smtClean="0"/>
              <a:t>Turner </a:t>
            </a:r>
            <a:r>
              <a:rPr lang="el-GR" dirty="0" smtClean="0"/>
              <a:t>έχουν 45 χρωμοσώματα  με ένα Χ </a:t>
            </a:r>
          </a:p>
          <a:p>
            <a:r>
              <a:rPr lang="el-GR" dirty="0" smtClean="0"/>
              <a:t>Οι άλλες περιπτώσεις έχουν ελλείψεις στο βραχύ σκέλος ενός από τα χρωμοσώματα Χ, ένα </a:t>
            </a:r>
            <a:r>
              <a:rPr lang="el-GR" dirty="0" err="1" smtClean="0"/>
              <a:t>ισοχρωμόσωμα</a:t>
            </a:r>
            <a:r>
              <a:rPr lang="el-GR" dirty="0" smtClean="0"/>
              <a:t> το οποίο έχει δύο μακρά σκέλη αλλά κανένα βραχύ ή μια ποικιλία άλλων δομικών ανωμαλιών</a:t>
            </a:r>
          </a:p>
          <a:p>
            <a:r>
              <a:rPr lang="el-GR" dirty="0" smtClean="0"/>
              <a:t>Η επίπτωση  δεν αυξάνεται με την ηλικία της μητέρας</a:t>
            </a:r>
          </a:p>
          <a:p>
            <a:r>
              <a:rPr lang="el-GR" dirty="0" smtClean="0"/>
              <a:t>Ο κίνδυνος επανεμφάνισης του συνδρόμου σε νέα κύηση είναι πολύ χαμηλός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36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Γεν Turn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4762" y="0"/>
            <a:ext cx="456723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3350" y="2639496"/>
            <a:ext cx="5961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Λεμφοίδημα</a:t>
            </a:r>
            <a:r>
              <a:rPr lang="el-GR" dirty="0" smtClean="0"/>
              <a:t> χεριών  και ποδιών σε νεογνό</a:t>
            </a:r>
          </a:p>
          <a:p>
            <a:r>
              <a:rPr lang="el-GR" dirty="0" smtClean="0"/>
              <a:t>Χαμηλό ανάστημα</a:t>
            </a:r>
          </a:p>
          <a:p>
            <a:r>
              <a:rPr lang="el-GR" dirty="0" smtClean="0"/>
              <a:t>Αυχενικό πτερύγιο</a:t>
            </a:r>
          </a:p>
          <a:p>
            <a:r>
              <a:rPr lang="el-GR" dirty="0" smtClean="0"/>
              <a:t>Ευρεία γωνία κάμψης αγκώνων</a:t>
            </a:r>
          </a:p>
          <a:p>
            <a:r>
              <a:rPr lang="el-GR" dirty="0" smtClean="0"/>
              <a:t>Ευρεία απόσταση μεταξύ των θηλών</a:t>
            </a:r>
          </a:p>
          <a:p>
            <a:r>
              <a:rPr lang="el-GR" dirty="0" smtClean="0"/>
              <a:t>Συγγενείς καρδιοπάθειες (στένωση του ισθμού της αορτής)</a:t>
            </a:r>
          </a:p>
          <a:p>
            <a:r>
              <a:rPr lang="el-GR" dirty="0" smtClean="0"/>
              <a:t>Ωοθηκική δυσγενεσία</a:t>
            </a:r>
          </a:p>
          <a:p>
            <a:r>
              <a:rPr lang="el-GR" dirty="0" smtClean="0"/>
              <a:t>Φυσιολογική διανοητική ανάπτυξη</a:t>
            </a:r>
          </a:p>
          <a:p>
            <a:r>
              <a:rPr lang="el-GR" dirty="0" smtClean="0"/>
              <a:t>Θεραπεία με</a:t>
            </a:r>
          </a:p>
          <a:p>
            <a:r>
              <a:rPr lang="el-GR" dirty="0" smtClean="0"/>
              <a:t> αυξητική ορμόνη</a:t>
            </a:r>
          </a:p>
          <a:p>
            <a:r>
              <a:rPr lang="el-GR" dirty="0" smtClean="0"/>
              <a:t>Με παράγοντες για την ανάπτυξη των δευτερογενών  χαρακτήρων του φύλου ( η </a:t>
            </a:r>
            <a:r>
              <a:rPr lang="el-GR" dirty="0" err="1" smtClean="0"/>
              <a:t>υπογονιμότητα</a:t>
            </a:r>
            <a:r>
              <a:rPr lang="el-GR" dirty="0" smtClean="0"/>
              <a:t> παραμένει)</a:t>
            </a:r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5653" y="0"/>
            <a:ext cx="3439236" cy="26572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2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</a:t>
            </a:r>
            <a:r>
              <a:rPr lang="en-US" dirty="0" smtClean="0"/>
              <a:t>  kline</a:t>
            </a:r>
            <a:r>
              <a:rPr lang="en-US" dirty="0"/>
              <a:t>felter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42298" y="1437564"/>
            <a:ext cx="8765726" cy="3777622"/>
          </a:xfrm>
        </p:spPr>
        <p:txBody>
          <a:bodyPr>
            <a:normAutofit/>
          </a:bodyPr>
          <a:lstStyle/>
          <a:p>
            <a:r>
              <a:rPr lang="el-GR" dirty="0" smtClean="0"/>
              <a:t>1-2/1000 γεννήσεις ζώντων αρρένων νεογνών.( 47ΧΧΥ)</a:t>
            </a:r>
          </a:p>
          <a:p>
            <a:pPr marL="0" indent="0">
              <a:buNone/>
            </a:pPr>
            <a:r>
              <a:rPr lang="el-GR" dirty="0" smtClean="0"/>
              <a:t>Κλινικά χαρακτηριστικά συνδρόμου  </a:t>
            </a:r>
            <a:r>
              <a:rPr lang="en-US" dirty="0" smtClean="0"/>
              <a:t>klinefelter</a:t>
            </a:r>
            <a:endParaRPr lang="el-GR" dirty="0" smtClean="0"/>
          </a:p>
          <a:p>
            <a:r>
              <a:rPr lang="el-GR" dirty="0" err="1" smtClean="0"/>
              <a:t>Υπογονιμότητα</a:t>
            </a:r>
            <a:endParaRPr lang="el-GR" dirty="0" smtClean="0"/>
          </a:p>
          <a:p>
            <a:r>
              <a:rPr lang="el-GR" dirty="0" smtClean="0"/>
              <a:t>Υπογοναδισμός</a:t>
            </a:r>
          </a:p>
          <a:p>
            <a:r>
              <a:rPr lang="el-GR" dirty="0" smtClean="0"/>
              <a:t>Εφηβική ανάπτυξη που μοιάζει φυσιολογική</a:t>
            </a:r>
          </a:p>
          <a:p>
            <a:r>
              <a:rPr lang="el-GR" dirty="0" smtClean="0"/>
              <a:t>Γυναικομαστία κατά την εφηβεία</a:t>
            </a:r>
          </a:p>
          <a:p>
            <a:r>
              <a:rPr lang="el-GR" dirty="0" smtClean="0"/>
              <a:t>Υψηλό ανάστημα</a:t>
            </a:r>
          </a:p>
          <a:p>
            <a:r>
              <a:rPr lang="el-GR" dirty="0" smtClean="0"/>
              <a:t>Ευφυΐα συνήθως σε φυσιολογικό εύρος , αλλά μπορεί να έχει εκπαιδευτικά και ψυχολογικά προβλήματα</a:t>
            </a:r>
            <a:endParaRPr lang="el-GR" dirty="0"/>
          </a:p>
        </p:txBody>
      </p:sp>
      <p:pic>
        <p:nvPicPr>
          <p:cNvPr id="4" name="Picture 4" descr="Γεν Klinefel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04400" y="0"/>
            <a:ext cx="238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Αμοιβαίες μεταθέσεις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 ανταλλαγή υλικού μεταξύ δύο διαφορετικών χρωμοσωμάτων ονομάζεται αμοιβαία μετάθεση.</a:t>
            </a:r>
          </a:p>
          <a:p>
            <a:r>
              <a:rPr lang="el-GR" dirty="0" smtClean="0"/>
              <a:t>Όταν αυτή η ανταλλαγή  δεν περιλαμβάνει απώλεια ή προσθήκη </a:t>
            </a:r>
            <a:r>
              <a:rPr lang="el-GR" dirty="0" err="1" smtClean="0"/>
              <a:t>χρωμοσωμικού</a:t>
            </a:r>
            <a:r>
              <a:rPr lang="el-GR" dirty="0" smtClean="0"/>
              <a:t> υλικού , η μετάθεση είναι ισοζυγισμένη και δεν έχει </a:t>
            </a:r>
            <a:r>
              <a:rPr lang="el-GR" dirty="0" err="1" smtClean="0"/>
              <a:t>φαινοτυπικές</a:t>
            </a:r>
            <a:r>
              <a:rPr lang="el-GR" dirty="0" smtClean="0"/>
              <a:t> εκδηλώσεις.</a:t>
            </a:r>
          </a:p>
          <a:p>
            <a:r>
              <a:rPr lang="el-GR" dirty="0" smtClean="0"/>
              <a:t>Οι ισοζυγισμένες αμοιβαίες μεταθέσεις  είναι σχετικά συνήθεις και παρατηρούνται σε 1/500 άτομα του γενικού πληθυσμού.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58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66109" y="1274618"/>
            <a:ext cx="9038503" cy="463660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Οι μη ισοζυγισμένες αμοιβαίες μεταθέσεις αφορούν σε λανθασμένη ποσότητα </a:t>
            </a:r>
            <a:r>
              <a:rPr lang="el-GR" dirty="0" err="1" smtClean="0"/>
              <a:t>χρωμοσωμικού</a:t>
            </a:r>
            <a:r>
              <a:rPr lang="el-GR" dirty="0" smtClean="0"/>
              <a:t> υλικού και προκαλούν</a:t>
            </a:r>
          </a:p>
          <a:p>
            <a:r>
              <a:rPr lang="el-GR" dirty="0" smtClean="0"/>
              <a:t>ένα συνδυασμό </a:t>
            </a:r>
            <a:r>
              <a:rPr lang="el-GR" dirty="0" err="1" smtClean="0"/>
              <a:t>δυσμορφικών</a:t>
            </a:r>
            <a:r>
              <a:rPr lang="el-GR" dirty="0" smtClean="0"/>
              <a:t> χαρακτηριστικών,</a:t>
            </a:r>
          </a:p>
          <a:p>
            <a:r>
              <a:rPr lang="el-GR" dirty="0" smtClean="0"/>
              <a:t>Συγγενείς δυσπλασίες,</a:t>
            </a:r>
          </a:p>
          <a:p>
            <a:r>
              <a:rPr lang="el-GR" dirty="0" smtClean="0"/>
              <a:t>Αναπτυξιακή καθυστέρηση, και </a:t>
            </a:r>
          </a:p>
          <a:p>
            <a:r>
              <a:rPr lang="el-GR" dirty="0" smtClean="0"/>
              <a:t>Μαθησιακές δυσκολίες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Σε ένα νεογνό είναι δύσκολο να προβλεφθεί η εξέλιξή του, αλλά οι επιπτώσεις είναι συνήθως σοβαρές.</a:t>
            </a:r>
          </a:p>
          <a:p>
            <a:pPr marL="0" indent="0">
              <a:buNone/>
            </a:pPr>
            <a:r>
              <a:rPr lang="el-GR" dirty="0" smtClean="0"/>
              <a:t>Η ανεύρεση μιας ισοζυγισμένης μετάθεσης σε ένα γονέα υποδηλώνει κίνδυνο  επανεμφάνισης σε μελλοντικές κυήσεις , και θα πρέπει  να διεξάγεται προγεννητικός έλεγχος.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43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Ως </a:t>
            </a:r>
            <a:r>
              <a:rPr lang="el-GR" b="1" dirty="0" smtClean="0"/>
              <a:t>σύνδρομο ορίζεται η επαναλαμβανόμενη εμφάνιση με σταθερό τρόπο μιας συγκεκριμένης ομάδας πολλαπλών ανωμαλιών</a:t>
            </a:r>
          </a:p>
          <a:p>
            <a:pPr marL="0" indent="0">
              <a:buNone/>
            </a:pPr>
            <a:r>
              <a:rPr lang="el-GR" dirty="0" smtClean="0"/>
              <a:t>Πολυάριθμα σύνδρομα  δυσμορφιών σχετίζονται συχνά με μέτριες ή σοβαρές μαθησιακές δυσκολίες  και μπορεί να οφείλονται:</a:t>
            </a:r>
          </a:p>
          <a:p>
            <a:r>
              <a:rPr lang="el-GR" dirty="0" err="1" smtClean="0"/>
              <a:t>Χρωμοσωμικές</a:t>
            </a:r>
            <a:r>
              <a:rPr lang="el-GR" dirty="0" smtClean="0"/>
              <a:t> ανωμαλίες</a:t>
            </a:r>
          </a:p>
          <a:p>
            <a:r>
              <a:rPr lang="el-GR" dirty="0" smtClean="0"/>
              <a:t>Ανωμαλία ενός μεμονωμένου γονιδίου</a:t>
            </a:r>
          </a:p>
          <a:p>
            <a:r>
              <a:rPr lang="el-GR" dirty="0" smtClean="0"/>
              <a:t>Έκθεση σε τερατογόνα όπως αλκοόλ, ναρκωτικά, φάρμακα (</a:t>
            </a:r>
            <a:r>
              <a:rPr lang="el-GR" dirty="0" err="1" smtClean="0"/>
              <a:t>βαλπροϊκό</a:t>
            </a:r>
            <a:r>
              <a:rPr lang="el-GR" dirty="0" smtClean="0"/>
              <a:t>, </a:t>
            </a:r>
            <a:r>
              <a:rPr lang="el-GR" dirty="0" err="1" smtClean="0"/>
              <a:t>φαινυτοϊνη</a:t>
            </a:r>
            <a:r>
              <a:rPr lang="el-GR" dirty="0" smtClean="0"/>
              <a:t>), ή ιογενείς λοιμώξεις κατά τη διάρκεια της εγκυμοσύνης</a:t>
            </a:r>
          </a:p>
          <a:p>
            <a:r>
              <a:rPr lang="el-GR" dirty="0" smtClean="0"/>
              <a:t>Άγνωστο αίτιο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04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</a:t>
            </a:r>
            <a:r>
              <a:rPr lang="el-GR" dirty="0"/>
              <a:t>λείψεις</a:t>
            </a:r>
            <a:r>
              <a:rPr lang="el-GR" dirty="0" smtClean="0"/>
              <a:t> ή ελλείματα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απώλεια μέρους ενός χρωμοσώματος συνήθως καταλήγει σε σωματικές ανωμαλίες και μαθησιακές δυσκολίες</a:t>
            </a:r>
          </a:p>
          <a:p>
            <a:r>
              <a:rPr lang="el-GR" dirty="0" smtClean="0"/>
              <a:t>Η έλλειψη  μπορεί να περιλαμβάνει την απώλεια του τελικού άκρου ή σπανιότερα το ενδιάμεσο τμήμα ενός χρωμοσώματος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37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84562" y="0"/>
            <a:ext cx="6301694" cy="1280890"/>
          </a:xfrm>
        </p:spPr>
        <p:txBody>
          <a:bodyPr/>
          <a:lstStyle/>
          <a:p>
            <a:r>
              <a:rPr lang="el-GR" dirty="0" smtClean="0"/>
              <a:t>Σύνδρομο κλάματος γαλής </a:t>
            </a:r>
            <a:br>
              <a:rPr lang="el-GR" dirty="0" smtClean="0"/>
            </a:br>
            <a:r>
              <a:rPr lang="el-GR" dirty="0" smtClean="0"/>
              <a:t>( </a:t>
            </a:r>
            <a:r>
              <a:rPr lang="en-US" dirty="0" smtClean="0"/>
              <a:t>cri de chat syndrome)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479" y="1136073"/>
            <a:ext cx="5830638" cy="5721927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Απώλεια του άκρου του βραχέος σκέλους του χρωμοσώματος 5</a:t>
            </a:r>
          </a:p>
          <a:p>
            <a:pPr marL="0" indent="0">
              <a:buNone/>
            </a:pPr>
            <a:r>
              <a:rPr lang="el-GR" dirty="0" smtClean="0"/>
              <a:t>     (5</a:t>
            </a:r>
            <a:r>
              <a:rPr lang="en-US" dirty="0" smtClean="0"/>
              <a:t>p  </a:t>
            </a:r>
            <a:r>
              <a:rPr lang="el-GR" dirty="0" smtClean="0"/>
              <a:t>ή   </a:t>
            </a:r>
            <a:r>
              <a:rPr lang="el-GR" dirty="0" err="1" smtClean="0"/>
              <a:t>μονοσωμία</a:t>
            </a:r>
            <a:r>
              <a:rPr lang="el-GR" dirty="0" smtClean="0"/>
              <a:t> </a:t>
            </a:r>
            <a:r>
              <a:rPr lang="en-US" dirty="0" smtClean="0"/>
              <a:t>5p</a:t>
            </a:r>
            <a:r>
              <a:rPr lang="el-GR" dirty="0" smtClean="0"/>
              <a:t>)</a:t>
            </a:r>
          </a:p>
          <a:p>
            <a:r>
              <a:rPr lang="el-GR" dirty="0" smtClean="0"/>
              <a:t> </a:t>
            </a:r>
            <a:r>
              <a:rPr lang="el-GR" dirty="0"/>
              <a:t>1 στα 50.000 </a:t>
            </a:r>
            <a:r>
              <a:rPr lang="el-GR" dirty="0" smtClean="0"/>
              <a:t>νεογέννητα</a:t>
            </a:r>
          </a:p>
          <a:p>
            <a:r>
              <a:rPr lang="el-GR" dirty="0" smtClean="0"/>
              <a:t>Τα βρέφη  έχουν ένα </a:t>
            </a:r>
            <a:r>
              <a:rPr lang="el-GR" dirty="0" err="1" smtClean="0"/>
              <a:t>υψίσυχνο</a:t>
            </a:r>
            <a:r>
              <a:rPr lang="el-GR" dirty="0" smtClean="0"/>
              <a:t> κλάμα που μοιάζει με νιαούρισμα γάτας ,</a:t>
            </a:r>
          </a:p>
          <a:p>
            <a:r>
              <a:rPr lang="el-GR" dirty="0" smtClean="0"/>
              <a:t> στρογγυλό πρόσωπο ,</a:t>
            </a:r>
          </a:p>
          <a:p>
            <a:r>
              <a:rPr lang="el-GR" dirty="0" smtClean="0"/>
              <a:t> </a:t>
            </a:r>
            <a:r>
              <a:rPr lang="el-GR" dirty="0" err="1" smtClean="0"/>
              <a:t>μικρογναθία</a:t>
            </a:r>
            <a:r>
              <a:rPr lang="el-GR" dirty="0" smtClean="0"/>
              <a:t> ,</a:t>
            </a:r>
          </a:p>
          <a:p>
            <a:r>
              <a:rPr lang="el-GR" dirty="0" err="1" smtClean="0"/>
              <a:t>επίκανθος</a:t>
            </a:r>
            <a:r>
              <a:rPr lang="el-GR" dirty="0" smtClean="0"/>
              <a:t> ,</a:t>
            </a:r>
          </a:p>
          <a:p>
            <a:r>
              <a:rPr lang="el-GR" dirty="0" smtClean="0"/>
              <a:t> </a:t>
            </a:r>
            <a:r>
              <a:rPr lang="el-GR" dirty="0" err="1" smtClean="0"/>
              <a:t>υπερτελορισμός</a:t>
            </a:r>
            <a:r>
              <a:rPr lang="el-GR" dirty="0" smtClean="0"/>
              <a:t>, </a:t>
            </a:r>
          </a:p>
          <a:p>
            <a:r>
              <a:rPr lang="el-GR" dirty="0" err="1" smtClean="0"/>
              <a:t>αντιμογγολοειδείς</a:t>
            </a:r>
            <a:r>
              <a:rPr lang="el-GR" dirty="0" smtClean="0"/>
              <a:t> βλεφαρικές σχισμές,</a:t>
            </a:r>
          </a:p>
          <a:p>
            <a:r>
              <a:rPr lang="el-GR" dirty="0" smtClean="0"/>
              <a:t> χαμηλά και </a:t>
            </a:r>
            <a:r>
              <a:rPr lang="el-GR" dirty="0" err="1" smtClean="0"/>
              <a:t>δυσπλαστικά</a:t>
            </a:r>
            <a:r>
              <a:rPr lang="el-GR" dirty="0" smtClean="0"/>
              <a:t> αφτιά ,</a:t>
            </a:r>
          </a:p>
          <a:p>
            <a:r>
              <a:rPr lang="el-GR" dirty="0" smtClean="0"/>
              <a:t> διαμαρτίες  από τα δάκτυλα, </a:t>
            </a:r>
          </a:p>
          <a:p>
            <a:r>
              <a:rPr lang="el-GR" dirty="0" smtClean="0"/>
              <a:t>την καρδιά και τα μεγάλα αγγεία.</a:t>
            </a:r>
          </a:p>
          <a:p>
            <a:r>
              <a:rPr lang="el-GR" b="1" dirty="0" smtClean="0"/>
              <a:t>Πολύ σοβαρή νοητική υστέρηση</a:t>
            </a:r>
            <a:endParaRPr lang="en-US" b="1" dirty="0" smtClean="0"/>
          </a:p>
          <a:p>
            <a:r>
              <a:rPr lang="el-GR" dirty="0" smtClean="0"/>
              <a:t>Τα χρωμοσώματα των γονέων πρέπει να  ελέγχονται για ισοζυγισμένη  </a:t>
            </a:r>
            <a:r>
              <a:rPr lang="el-GR" dirty="0" err="1" smtClean="0"/>
              <a:t>χρωμοσωμική</a:t>
            </a:r>
            <a:r>
              <a:rPr lang="el-GR" dirty="0" smtClean="0"/>
              <a:t> ανακατάταξη.</a:t>
            </a:r>
          </a:p>
          <a:p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1"/>
          <a:stretch/>
        </p:blipFill>
        <p:spPr>
          <a:xfrm>
            <a:off x="8631382" y="-26938"/>
            <a:ext cx="3560618" cy="46695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Untitled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8" t="559" r="555" b="32848"/>
          <a:stretch/>
        </p:blipFill>
        <p:spPr>
          <a:xfrm>
            <a:off x="6358597" y="4565449"/>
            <a:ext cx="3618595" cy="22925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2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Αυξανόμενος αριθμός συνδρόμων οφείλονται σε </a:t>
            </a:r>
            <a:r>
              <a:rPr lang="el-GR" dirty="0" err="1" smtClean="0"/>
              <a:t>χρωμοσωμικές</a:t>
            </a:r>
            <a:r>
              <a:rPr lang="el-GR" dirty="0" smtClean="0"/>
              <a:t> ελλείψεις οι οποίες είναι πολύ μικρές για να διαπιστωθούν με τη συμβατική </a:t>
            </a:r>
            <a:r>
              <a:rPr lang="el-GR" dirty="0" err="1" smtClean="0"/>
              <a:t>κυτταρογενετική</a:t>
            </a:r>
            <a:r>
              <a:rPr lang="el-GR" dirty="0" smtClean="0"/>
              <a:t> ανάλυση</a:t>
            </a:r>
          </a:p>
          <a:p>
            <a:r>
              <a:rPr lang="el-GR" dirty="0" smtClean="0"/>
              <a:t>Μπορούν να ανιχνευτούν μέσω μελετών φθορίζοντος </a:t>
            </a:r>
            <a:r>
              <a:rPr lang="en-US" dirty="0" smtClean="0"/>
              <a:t>in situ </a:t>
            </a:r>
            <a:r>
              <a:rPr lang="el-GR" dirty="0" smtClean="0"/>
              <a:t>υβριδισμού</a:t>
            </a:r>
            <a:r>
              <a:rPr lang="en-US" dirty="0" smtClean="0"/>
              <a:t> (FISH)</a:t>
            </a:r>
            <a:r>
              <a:rPr lang="el-GR" dirty="0" smtClean="0"/>
              <a:t>, χρησιμοποιώντας </a:t>
            </a:r>
            <a:r>
              <a:rPr lang="en-US" dirty="0" smtClean="0"/>
              <a:t>DNA </a:t>
            </a:r>
            <a:r>
              <a:rPr lang="el-GR" dirty="0" smtClean="0"/>
              <a:t>ανιχνευτές </a:t>
            </a:r>
            <a:r>
              <a:rPr lang="en-US" dirty="0" smtClean="0"/>
              <a:t> (probes)</a:t>
            </a:r>
            <a:r>
              <a:rPr lang="el-GR" dirty="0" smtClean="0"/>
              <a:t> ειδικούς για συγκεκριμένες </a:t>
            </a:r>
            <a:r>
              <a:rPr lang="el-GR" dirty="0" err="1" smtClean="0"/>
              <a:t>χρωμοσωμικές</a:t>
            </a:r>
            <a:r>
              <a:rPr lang="el-GR" dirty="0" smtClean="0"/>
              <a:t> περιοχές.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0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50390" y="0"/>
            <a:ext cx="4314312" cy="61384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Σύνδρομο </a:t>
            </a:r>
            <a:r>
              <a:rPr lang="en-US" dirty="0" smtClean="0"/>
              <a:t>Williams 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50390" y="1092591"/>
            <a:ext cx="5541914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err="1" smtClean="0"/>
              <a:t>Μικροέλλειμα</a:t>
            </a:r>
            <a:r>
              <a:rPr lang="el-GR" b="1" dirty="0" smtClean="0"/>
              <a:t> στο μακρύ σκέλος του</a:t>
            </a:r>
          </a:p>
          <a:p>
            <a:pPr marL="0" indent="0">
              <a:buNone/>
            </a:pPr>
            <a:r>
              <a:rPr lang="el-GR" b="1" dirty="0" smtClean="0"/>
              <a:t> χρωμοσώματος 7   </a:t>
            </a:r>
            <a:r>
              <a:rPr lang="el-GR" dirty="0" smtClean="0"/>
              <a:t>στη ζώνη 7</a:t>
            </a:r>
            <a:r>
              <a:rPr lang="en-US" dirty="0" smtClean="0"/>
              <a:t>q11</a:t>
            </a:r>
          </a:p>
          <a:p>
            <a:pPr marL="0" indent="0">
              <a:buNone/>
            </a:pPr>
            <a:r>
              <a:rPr lang="el-GR" dirty="0" smtClean="0"/>
              <a:t>Κλινικά χαρακτηριστικά</a:t>
            </a:r>
          </a:p>
          <a:p>
            <a:r>
              <a:rPr lang="el-GR" dirty="0" smtClean="0"/>
              <a:t>Κοντό  ανάστημα</a:t>
            </a:r>
          </a:p>
          <a:p>
            <a:r>
              <a:rPr lang="el-GR" dirty="0" smtClean="0"/>
              <a:t>Χαρακτηριστικό προσωπείο</a:t>
            </a:r>
          </a:p>
          <a:p>
            <a:r>
              <a:rPr lang="el-GR" dirty="0" smtClean="0"/>
              <a:t>Παροδική νεογνική </a:t>
            </a:r>
            <a:r>
              <a:rPr lang="el-GR" dirty="0" err="1" smtClean="0"/>
              <a:t>υπερασβεστιαιμία</a:t>
            </a:r>
            <a:endParaRPr lang="el-GR" dirty="0" smtClean="0"/>
          </a:p>
          <a:p>
            <a:r>
              <a:rPr lang="el-GR" dirty="0" smtClean="0"/>
              <a:t>Συγγενείς καρδιοπάθειες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( </a:t>
            </a:r>
            <a:r>
              <a:rPr lang="el-GR" dirty="0" err="1" smtClean="0"/>
              <a:t>υπερβαλβιδική</a:t>
            </a:r>
            <a:r>
              <a:rPr lang="el-GR" dirty="0" smtClean="0"/>
              <a:t> στένωση  αορτής)</a:t>
            </a:r>
          </a:p>
          <a:p>
            <a:r>
              <a:rPr lang="el-GR" b="1" dirty="0" smtClean="0"/>
              <a:t>Ήπιας έως </a:t>
            </a:r>
            <a:r>
              <a:rPr lang="el-GR" b="1" dirty="0" err="1" smtClean="0"/>
              <a:t>μετρίας</a:t>
            </a:r>
            <a:r>
              <a:rPr lang="el-GR" b="1" dirty="0" smtClean="0"/>
              <a:t> </a:t>
            </a:r>
            <a:r>
              <a:rPr lang="el-GR" b="1" dirty="0" err="1" smtClean="0"/>
              <a:t>βαρύτητος</a:t>
            </a:r>
            <a:r>
              <a:rPr lang="el-GR" b="1" dirty="0" smtClean="0"/>
              <a:t> μαθησιακές  δυσκολίες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1" t="10167" r="35089" b="6573"/>
          <a:stretch/>
        </p:blipFill>
        <p:spPr>
          <a:xfrm>
            <a:off x="7751298" y="1274475"/>
            <a:ext cx="4440701" cy="558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l-GR" altLang="el-GR" smtClean="0"/>
              <a:t>Μονογονιδιακά νοσήματα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Αυτοσωματικά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dirty="0" smtClean="0"/>
              <a:t>        νοσήματα                      1.υπερέχοντα</a:t>
            </a:r>
            <a:r>
              <a:rPr lang="en-US" altLang="el-GR" dirty="0" smtClean="0"/>
              <a:t>,</a:t>
            </a:r>
            <a:r>
              <a:rPr lang="el-GR" altLang="el-GR" dirty="0" smtClean="0"/>
              <a:t>ή επικρατούντα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dirty="0" smtClean="0"/>
              <a:t>                                              2.υποτελή, ή υπολειπόμενα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dirty="0" smtClean="0"/>
          </a:p>
          <a:p>
            <a:pPr eaLnBrk="1" hangingPunct="1"/>
            <a:r>
              <a:rPr lang="el-GR" altLang="el-GR" dirty="0" smtClean="0"/>
              <a:t>Φυλοσύνδετα                     1.υπερέχοντα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dirty="0" smtClean="0"/>
              <a:t>                                              2.υποτελή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75276" y="2420939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AutoShape 7"/>
          <p:cNvSpPr>
            <a:spLocks noChangeArrowheads="1"/>
          </p:cNvSpPr>
          <p:nvPr/>
        </p:nvSpPr>
        <p:spPr bwMode="auto">
          <a:xfrm>
            <a:off x="5232401" y="465296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0" y="624110"/>
            <a:ext cx="4646612" cy="1280890"/>
          </a:xfrm>
        </p:spPr>
        <p:txBody>
          <a:bodyPr/>
          <a:lstStyle/>
          <a:p>
            <a:r>
              <a:rPr lang="el-GR" dirty="0" err="1" smtClean="0"/>
              <a:t>Μενδέλειος</a:t>
            </a:r>
            <a:r>
              <a:rPr lang="el-GR" dirty="0" smtClean="0"/>
              <a:t> Κληρονομικότητα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16634" y="2133600"/>
            <a:ext cx="4887977" cy="3777622"/>
          </a:xfrm>
        </p:spPr>
        <p:txBody>
          <a:bodyPr/>
          <a:lstStyle/>
          <a:p>
            <a:r>
              <a:rPr lang="el-GR" dirty="0" smtClean="0"/>
              <a:t>Σύμβολα γενεαλογικού δένδρου</a:t>
            </a:r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0582" y="-1865"/>
            <a:ext cx="4386053" cy="68598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Αυτοσωματικά επικρατούντα νοσήματα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92924" y="1457325"/>
            <a:ext cx="8911687" cy="5257799"/>
          </a:xfrm>
        </p:spPr>
        <p:txBody>
          <a:bodyPr>
            <a:normAutofit/>
          </a:bodyPr>
          <a:lstStyle/>
          <a:p>
            <a:r>
              <a:rPr lang="el-GR" dirty="0" err="1" smtClean="0"/>
              <a:t>Αχονδροπλασία</a:t>
            </a:r>
            <a:endParaRPr lang="el-GR" dirty="0" smtClean="0"/>
          </a:p>
          <a:p>
            <a:r>
              <a:rPr lang="el-GR" dirty="0" smtClean="0"/>
              <a:t>Σύνδρομο </a:t>
            </a:r>
            <a:r>
              <a:rPr lang="en-US" dirty="0" smtClean="0"/>
              <a:t>Ehlers-</a:t>
            </a:r>
            <a:r>
              <a:rPr lang="en-US" dirty="0" err="1" smtClean="0"/>
              <a:t>Danlos</a:t>
            </a:r>
            <a:endParaRPr lang="en-US" dirty="0" smtClean="0"/>
          </a:p>
          <a:p>
            <a:r>
              <a:rPr lang="el-GR" dirty="0" err="1" smtClean="0"/>
              <a:t>Οικογενής</a:t>
            </a:r>
            <a:r>
              <a:rPr lang="el-GR" dirty="0" smtClean="0"/>
              <a:t> </a:t>
            </a:r>
            <a:r>
              <a:rPr lang="el-GR" dirty="0" err="1" smtClean="0"/>
              <a:t>υπερχοληστερολαιμία</a:t>
            </a:r>
            <a:endParaRPr lang="el-GR" dirty="0" smtClean="0"/>
          </a:p>
          <a:p>
            <a:r>
              <a:rPr lang="el-GR" dirty="0" smtClean="0"/>
              <a:t>Νόσος </a:t>
            </a:r>
            <a:r>
              <a:rPr lang="en-US" dirty="0" smtClean="0"/>
              <a:t>Huntington</a:t>
            </a:r>
          </a:p>
          <a:p>
            <a:r>
              <a:rPr lang="el-GR" dirty="0" smtClean="0"/>
              <a:t>Σύνδρομο  </a:t>
            </a:r>
            <a:r>
              <a:rPr lang="en-US" dirty="0" err="1" smtClean="0"/>
              <a:t>Marfan</a:t>
            </a:r>
            <a:endParaRPr lang="en-US" dirty="0" smtClean="0"/>
          </a:p>
          <a:p>
            <a:r>
              <a:rPr lang="el-GR" dirty="0" err="1" smtClean="0"/>
              <a:t>Μυοτονική</a:t>
            </a:r>
            <a:r>
              <a:rPr lang="el-GR" dirty="0" smtClean="0"/>
              <a:t> Δυστροφία</a:t>
            </a:r>
          </a:p>
          <a:p>
            <a:r>
              <a:rPr lang="el-GR" dirty="0" smtClean="0"/>
              <a:t>Νευρινωμάτωση </a:t>
            </a:r>
          </a:p>
          <a:p>
            <a:r>
              <a:rPr lang="el-GR" dirty="0" smtClean="0"/>
              <a:t>Σύνδρομο </a:t>
            </a:r>
            <a:r>
              <a:rPr lang="en-US" dirty="0" smtClean="0"/>
              <a:t>Noonan</a:t>
            </a:r>
          </a:p>
          <a:p>
            <a:r>
              <a:rPr lang="el-GR" dirty="0" smtClean="0"/>
              <a:t>Ατελής οστεογένεση</a:t>
            </a:r>
          </a:p>
          <a:p>
            <a:r>
              <a:rPr lang="el-GR" dirty="0" smtClean="0"/>
              <a:t>Ωτοσκλήρυνση</a:t>
            </a:r>
          </a:p>
          <a:p>
            <a:r>
              <a:rPr lang="en-US" dirty="0" smtClean="0"/>
              <a:t>Polyposis coli</a:t>
            </a:r>
          </a:p>
          <a:p>
            <a:r>
              <a:rPr lang="el-GR" dirty="0" smtClean="0"/>
              <a:t>Οζώδης σκλήρυνση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24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endParaRPr lang="el-GR" altLang="el-G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468688" y="2205038"/>
            <a:ext cx="6894512" cy="286861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 Στην πλειοψηφία των νοσημάτων που κληρονομούνται κατά τον </a:t>
            </a:r>
            <a:r>
              <a:rPr lang="el-GR" altLang="el-GR" dirty="0" err="1" smtClean="0"/>
              <a:t>αυτοσωματικό</a:t>
            </a:r>
            <a:r>
              <a:rPr lang="el-GR" altLang="el-GR" dirty="0" smtClean="0"/>
              <a:t> επικρατούντα τρόπο επηρεάζονται οι δομικές πρωτεΐνες και συναντώνται συχνά </a:t>
            </a:r>
            <a:r>
              <a:rPr lang="el-GR" altLang="el-GR" dirty="0" smtClean="0">
                <a:solidFill>
                  <a:schemeClr val="folHlink"/>
                </a:solidFill>
              </a:rPr>
              <a:t>προβλήματα διάπλασης ή ανάπτυξης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9459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4267200" cy="1143000"/>
          </a:xfrm>
        </p:spPr>
        <p:txBody>
          <a:bodyPr/>
          <a:lstStyle/>
          <a:p>
            <a:pPr eaLnBrk="1" hangingPunct="1"/>
            <a:r>
              <a:rPr lang="el-GR" altLang="el-GR" smtClean="0"/>
              <a:t>Αχονδροπλασία</a:t>
            </a:r>
          </a:p>
        </p:txBody>
      </p:sp>
      <p:pic>
        <p:nvPicPr>
          <p:cNvPr id="30723" name="Picture 4" descr="Γε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9881" y="1627407"/>
            <a:ext cx="9126375" cy="473326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4739430" y="981076"/>
            <a:ext cx="39894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3300"/>
                </a:solidFill>
                <a:latin typeface="Arial" panose="020B0604020202020204" pitchFamily="34" charset="0"/>
              </a:rPr>
              <a:t>Νανισμός,με κοντά άκρα,και προέχον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>
                <a:solidFill>
                  <a:srgbClr val="CC3300"/>
                </a:solidFill>
                <a:latin typeface="Arial" panose="020B0604020202020204" pitchFamily="34" charset="0"/>
              </a:rPr>
              <a:t> μέτωπο</a:t>
            </a:r>
          </a:p>
        </p:txBody>
      </p:sp>
    </p:spTree>
    <p:extLst>
      <p:ext uri="{BB962C8B-B14F-4D97-AF65-F5344CB8AC3E}">
        <p14:creationId xmlns:p14="http://schemas.microsoft.com/office/powerpoint/2010/main" val="26005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39181" cy="128089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Κληρονομικά νοσήματα </a:t>
            </a:r>
            <a:r>
              <a:rPr lang="el-GR" altLang="el-GR" dirty="0"/>
              <a:t>του κολλαγόνου </a:t>
            </a:r>
            <a:r>
              <a:rPr lang="el-GR" altLang="el-GR" sz="2200" dirty="0" smtClean="0"/>
              <a:t>(</a:t>
            </a:r>
            <a:r>
              <a:rPr lang="en-US" altLang="el-GR" sz="2200" dirty="0" smtClean="0"/>
              <a:t>“</a:t>
            </a:r>
            <a:r>
              <a:rPr lang="el-GR" altLang="el-GR" sz="2200" dirty="0"/>
              <a:t>αυτοκτονία</a:t>
            </a:r>
            <a:r>
              <a:rPr lang="en-US" altLang="el-GR" sz="2200" dirty="0"/>
              <a:t>”</a:t>
            </a:r>
            <a:r>
              <a:rPr lang="el-GR" altLang="el-GR" sz="2200" dirty="0"/>
              <a:t>των </a:t>
            </a:r>
            <a:r>
              <a:rPr lang="el-GR" altLang="el-GR" sz="2200" dirty="0" smtClean="0"/>
              <a:t>πρωτεϊνών)</a:t>
            </a:r>
            <a:r>
              <a:rPr lang="el-GR" altLang="el-GR" sz="2200" dirty="0"/>
              <a:t/>
            </a:r>
            <a:br>
              <a:rPr lang="el-GR" altLang="el-GR" sz="2200" dirty="0"/>
            </a:br>
            <a:r>
              <a:rPr lang="el-GR" altLang="el-GR" sz="5400" dirty="0"/>
              <a:t/>
            </a:r>
            <a:br>
              <a:rPr lang="el-GR" altLang="el-GR" sz="5400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66307" y="1905001"/>
            <a:ext cx="3135086" cy="4033518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Ατελής οστεογένεση</a:t>
            </a:r>
          </a:p>
          <a:p>
            <a:pPr marL="0" indent="0">
              <a:buNone/>
            </a:pPr>
            <a:r>
              <a:rPr lang="el-GR" b="1" dirty="0" smtClean="0"/>
              <a:t>Τύπος Ι</a:t>
            </a:r>
          </a:p>
          <a:p>
            <a:r>
              <a:rPr lang="el-GR" dirty="0" smtClean="0"/>
              <a:t> εύθραυστα οστά</a:t>
            </a:r>
          </a:p>
          <a:p>
            <a:r>
              <a:rPr lang="el-GR" dirty="0" smtClean="0"/>
              <a:t>Κυανού χρώματος σκληρό χιτώνα</a:t>
            </a:r>
          </a:p>
          <a:p>
            <a:r>
              <a:rPr lang="el-GR" dirty="0" smtClean="0"/>
              <a:t>Κώφωση</a:t>
            </a:r>
          </a:p>
          <a:p>
            <a:pPr marL="0" indent="0">
              <a:buNone/>
            </a:pPr>
            <a:r>
              <a:rPr lang="el-GR" b="1" dirty="0" err="1" smtClean="0"/>
              <a:t>ΤύποςΙΙ</a:t>
            </a:r>
            <a:endParaRPr lang="el-GR" b="1" dirty="0" smtClean="0"/>
          </a:p>
          <a:p>
            <a:r>
              <a:rPr lang="el-GR" dirty="0" smtClean="0"/>
              <a:t>Πολλαπλά κατάγματα παρόντα κατά τη γέννηση</a:t>
            </a:r>
          </a:p>
          <a:p>
            <a:r>
              <a:rPr lang="el-GR" dirty="0" smtClean="0"/>
              <a:t>θάνατος</a:t>
            </a:r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538" y="4054155"/>
            <a:ext cx="4498975" cy="188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Καρυότυπος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2000" dirty="0" smtClean="0"/>
              <a:t>καλείται η </a:t>
            </a:r>
            <a:r>
              <a:rPr lang="el-GR" altLang="el-GR" sz="2000" dirty="0" err="1" smtClean="0"/>
              <a:t>απεικόνηση</a:t>
            </a:r>
            <a:r>
              <a:rPr lang="el-GR" altLang="el-GR" sz="2000" dirty="0" smtClean="0"/>
              <a:t> των χρωμοσωμάτων στη φάση της </a:t>
            </a:r>
            <a:r>
              <a:rPr lang="el-GR" altLang="el-GR" sz="2000" dirty="0" err="1" smtClean="0"/>
              <a:t>μετάφασης</a:t>
            </a:r>
            <a:r>
              <a:rPr lang="el-GR" altLang="el-GR" sz="2000" dirty="0" smtClean="0"/>
              <a:t> όπου φαίνεται ο αριθμός και το μέγεθος των χρωμοσωμάτων</a:t>
            </a:r>
            <a:endParaRPr lang="el-GR" altLang="el-GR" sz="2000" dirty="0"/>
          </a:p>
        </p:txBody>
      </p:sp>
      <p:pic>
        <p:nvPicPr>
          <p:cNvPr id="4096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052" y="2461088"/>
            <a:ext cx="9375560" cy="3989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1" y="277813"/>
            <a:ext cx="3249880" cy="6246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2200" dirty="0"/>
              <a:t>Κληρονομικά</a:t>
            </a:r>
            <a:br>
              <a:rPr lang="el-GR" altLang="el-GR" sz="2200" dirty="0"/>
            </a:br>
            <a:r>
              <a:rPr lang="el-GR" altLang="el-GR" sz="2200" dirty="0"/>
              <a:t>νοσήματα του </a:t>
            </a:r>
            <a:r>
              <a:rPr lang="el-GR" altLang="el-GR" sz="2200" dirty="0" smtClean="0"/>
              <a:t>κολλαγόνου </a:t>
            </a:r>
            <a:r>
              <a:rPr lang="el-GR" altLang="el-GR" sz="2200" dirty="0"/>
              <a:t/>
            </a:r>
            <a:br>
              <a:rPr lang="el-GR" altLang="el-GR" sz="2200" dirty="0"/>
            </a:br>
            <a:r>
              <a:rPr lang="el-GR" altLang="el-GR" sz="4000" dirty="0"/>
              <a:t/>
            </a:r>
            <a:br>
              <a:rPr lang="el-GR" altLang="el-GR" sz="4000" dirty="0"/>
            </a:br>
            <a:r>
              <a:rPr lang="en-US" altLang="el-GR" sz="2000" b="1" dirty="0"/>
              <a:t/>
            </a:r>
            <a:br>
              <a:rPr lang="en-US" altLang="el-GR" sz="2000" b="1" dirty="0"/>
            </a:br>
            <a:r>
              <a:rPr lang="el-GR" altLang="el-GR" sz="2000" b="1" dirty="0"/>
              <a:t/>
            </a:r>
            <a:br>
              <a:rPr lang="el-GR" altLang="el-GR" sz="2000" b="1" dirty="0"/>
            </a:br>
            <a:r>
              <a:rPr lang="el-GR" altLang="el-GR" sz="2000" b="1" dirty="0" smtClean="0"/>
              <a:t>Σ</a:t>
            </a:r>
            <a:r>
              <a:rPr lang="el-GR" altLang="el-GR" sz="2000" b="1" dirty="0"/>
              <a:t>. </a:t>
            </a:r>
            <a:r>
              <a:rPr lang="en-US" altLang="el-GR" sz="2000" b="1" dirty="0"/>
              <a:t>Ehlers-</a:t>
            </a:r>
            <a:r>
              <a:rPr lang="en-US" altLang="el-GR" sz="2000" b="1" dirty="0" err="1"/>
              <a:t>Danlos</a:t>
            </a:r>
            <a:r>
              <a:rPr lang="en-US" altLang="el-GR" sz="2000" b="1" dirty="0"/>
              <a:t/>
            </a:r>
            <a:br>
              <a:rPr lang="en-US" altLang="el-GR" sz="2000" b="1" dirty="0"/>
            </a:br>
            <a:r>
              <a:rPr lang="el-GR" altLang="el-GR" sz="2000" b="1" dirty="0" smtClean="0"/>
              <a:t/>
            </a:r>
            <a:br>
              <a:rPr lang="el-GR" altLang="el-GR" sz="2000" b="1" dirty="0" smtClean="0"/>
            </a:br>
            <a:r>
              <a:rPr lang="el-GR" altLang="el-GR" sz="2000" dirty="0" smtClean="0"/>
              <a:t>αυξημένη ελαστικότητα </a:t>
            </a:r>
            <a:br>
              <a:rPr lang="el-GR" altLang="el-GR" sz="2000" dirty="0" smtClean="0"/>
            </a:br>
            <a:r>
              <a:rPr lang="el-GR" altLang="el-GR" sz="2000" dirty="0" smtClean="0"/>
              <a:t/>
            </a:r>
            <a:br>
              <a:rPr lang="el-GR" altLang="el-GR" sz="2000" dirty="0" smtClean="0"/>
            </a:br>
            <a:r>
              <a:rPr lang="el-GR" altLang="el-GR" sz="2000" dirty="0" smtClean="0"/>
              <a:t>ανώμαλη </a:t>
            </a:r>
            <a:r>
              <a:rPr lang="el-GR" altLang="el-GR" sz="2000" dirty="0" err="1" smtClean="0"/>
              <a:t>ουλοποίηση</a:t>
            </a:r>
            <a:endParaRPr lang="el-GR" altLang="el-GR" sz="4000" dirty="0"/>
          </a:p>
        </p:txBody>
      </p:sp>
      <p:pic>
        <p:nvPicPr>
          <p:cNvPr id="75779" name="Picture 4" descr="Γεν Ehlers Danl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8473" y="400948"/>
            <a:ext cx="5818910" cy="61236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4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83242" y="0"/>
            <a:ext cx="2074610" cy="627797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Σ. </a:t>
            </a:r>
            <a:r>
              <a:rPr lang="en-US" altLang="el-GR" dirty="0" err="1"/>
              <a:t>Marfan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92499" y="736980"/>
            <a:ext cx="4930705" cy="379998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Νόσημα του συνδετικού ιστού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Κλινικά χαρακτηριστικά</a:t>
            </a:r>
          </a:p>
          <a:p>
            <a:r>
              <a:rPr lang="el-GR" dirty="0" smtClean="0"/>
              <a:t>Οι </a:t>
            </a:r>
            <a:r>
              <a:rPr lang="el-GR" dirty="0"/>
              <a:t>α­σθενείς εμφανίζουν υψηλό ανάστημα, </a:t>
            </a:r>
            <a:endParaRPr lang="el-GR" dirty="0" smtClean="0"/>
          </a:p>
          <a:p>
            <a:r>
              <a:rPr lang="el-GR" dirty="0" smtClean="0"/>
              <a:t>μακριά </a:t>
            </a:r>
            <a:r>
              <a:rPr lang="el-GR" dirty="0"/>
              <a:t>λε­πτά δάκτυλα (</a:t>
            </a:r>
            <a:r>
              <a:rPr lang="el-GR" dirty="0" err="1"/>
              <a:t>αραχνοδακτυλία</a:t>
            </a:r>
            <a:r>
              <a:rPr lang="el-GR" dirty="0" smtClean="0"/>
              <a:t>),</a:t>
            </a:r>
          </a:p>
          <a:p>
            <a:r>
              <a:rPr lang="el-GR" dirty="0" smtClean="0"/>
              <a:t> </a:t>
            </a:r>
            <a:r>
              <a:rPr lang="el-GR" dirty="0" err="1" smtClean="0"/>
              <a:t>υπερεκτασιμότητα</a:t>
            </a:r>
            <a:r>
              <a:rPr lang="el-GR" dirty="0" smtClean="0"/>
              <a:t> </a:t>
            </a:r>
            <a:r>
              <a:rPr lang="el-GR" dirty="0"/>
              <a:t>αρθρώσεων</a:t>
            </a:r>
            <a:r>
              <a:rPr lang="el-GR" dirty="0" smtClean="0"/>
              <a:t>,</a:t>
            </a:r>
          </a:p>
          <a:p>
            <a:r>
              <a:rPr lang="el-GR" dirty="0" smtClean="0"/>
              <a:t> </a:t>
            </a:r>
            <a:r>
              <a:rPr lang="el-GR" dirty="0"/>
              <a:t>θολωτή υπερώα</a:t>
            </a:r>
            <a:r>
              <a:rPr lang="el-GR" dirty="0" smtClean="0"/>
              <a:t>,</a:t>
            </a:r>
          </a:p>
          <a:p>
            <a:r>
              <a:rPr lang="el-GR" dirty="0" smtClean="0"/>
              <a:t> </a:t>
            </a:r>
            <a:r>
              <a:rPr lang="el-GR" dirty="0"/>
              <a:t>εκτοπία (συνή­θως προς τα πάνω)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 των </a:t>
            </a:r>
            <a:r>
              <a:rPr lang="el-GR" dirty="0"/>
              <a:t>οφθαλμικών φακών </a:t>
            </a:r>
            <a:r>
              <a:rPr lang="el-GR" dirty="0" smtClean="0"/>
              <a:t>και</a:t>
            </a:r>
            <a:endParaRPr lang="el-GR" dirty="0"/>
          </a:p>
          <a:p>
            <a:r>
              <a:rPr lang="el-GR" dirty="0"/>
              <a:t>βαριά μυωπία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Picture 4" descr="Γε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2187" y="-79091"/>
            <a:ext cx="5809814" cy="693709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Γεν Marfan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928" y="4536960"/>
            <a:ext cx="2330032" cy="235180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Γεν Marfa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4394" y="4536960"/>
            <a:ext cx="3266358" cy="226746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0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7896585" y="125415"/>
            <a:ext cx="3132138" cy="220215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 smtClean="0"/>
              <a:t>Αντιμετώπιση, με τεχνητή βαλβίδα, </a:t>
            </a:r>
            <a:r>
              <a:rPr lang="el-GR" altLang="el-GR" sz="2000" dirty="0" smtClean="0">
                <a:solidFill>
                  <a:srgbClr val="CC3300"/>
                </a:solidFill>
              </a:rPr>
              <a:t>ανευρύσματος</a:t>
            </a:r>
            <a:r>
              <a:rPr lang="el-GR" altLang="el-GR" sz="2000" dirty="0" smtClean="0"/>
              <a:t> της ανιούσης </a:t>
            </a:r>
            <a:r>
              <a:rPr lang="el-GR" altLang="el-GR" sz="2000" dirty="0" smtClean="0">
                <a:solidFill>
                  <a:srgbClr val="CC3300"/>
                </a:solidFill>
              </a:rPr>
              <a:t>αορτής</a:t>
            </a:r>
            <a:r>
              <a:rPr lang="el-GR" altLang="el-GR" sz="2000" dirty="0" smtClean="0"/>
              <a:t> σε άτομο με </a:t>
            </a:r>
            <a:r>
              <a:rPr lang="el-GR" altLang="el-GR" sz="2000" dirty="0" smtClean="0">
                <a:solidFill>
                  <a:srgbClr val="CC3300"/>
                </a:solidFill>
              </a:rPr>
              <a:t>Σύνδρομο  </a:t>
            </a:r>
            <a:r>
              <a:rPr lang="en-US" altLang="el-GR" sz="2000" dirty="0" err="1" smtClean="0">
                <a:solidFill>
                  <a:srgbClr val="CC3300"/>
                </a:solidFill>
              </a:rPr>
              <a:t>Marfan</a:t>
            </a:r>
            <a:r>
              <a:rPr lang="el-GR" altLang="el-GR" sz="2000" dirty="0" smtClean="0"/>
              <a:t> </a:t>
            </a:r>
          </a:p>
        </p:txBody>
      </p:sp>
      <p:pic>
        <p:nvPicPr>
          <p:cNvPr id="35843" name="Picture 4" descr="Bαλβίδα Marf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27" y="2616801"/>
            <a:ext cx="3131820" cy="373989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Γεν Marfan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5" r="84670"/>
          <a:stretch/>
        </p:blipFill>
        <p:spPr>
          <a:xfrm>
            <a:off x="2458516" y="174290"/>
            <a:ext cx="2284700" cy="684896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Γεν Marfan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12898" r="47772" b="1947"/>
          <a:stretch/>
        </p:blipFill>
        <p:spPr>
          <a:xfrm>
            <a:off x="4858386" y="2073591"/>
            <a:ext cx="1546545" cy="200959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3216" y="4548249"/>
            <a:ext cx="278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Παραμορφώσεις στο στέρνο και την σπονδυλική στήλη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50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Μυοτονική</a:t>
            </a:r>
            <a:r>
              <a:rPr lang="el-GR" altLang="el-GR" dirty="0" smtClean="0"/>
              <a:t>  δυστροφία</a:t>
            </a:r>
            <a:endParaRPr lang="en-US" altLang="el-GR" dirty="0" smtClean="0"/>
          </a:p>
        </p:txBody>
      </p:sp>
      <p:pic>
        <p:nvPicPr>
          <p:cNvPr id="10243" name="Picture 4" descr="Untitled-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97" b="5849"/>
          <a:stretch/>
        </p:blipFill>
        <p:spPr>
          <a:xfrm>
            <a:off x="8734566" y="0"/>
            <a:ext cx="3457433" cy="3563282"/>
          </a:xfrm>
          <a:noFill/>
        </p:spPr>
      </p:pic>
      <p:pic>
        <p:nvPicPr>
          <p:cNvPr id="4" name="Picture 4" descr="Γε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8851" y="3563282"/>
            <a:ext cx="4403149" cy="329471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0502" y="1357741"/>
            <a:ext cx="659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Κατά τη νεογνική περίοδο: βαριά υποτονία , δυσκολίες σίτισης, διαλείποντα επεισόδια αναπνευστικής δυσχέρειας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744" y="2348319"/>
            <a:ext cx="534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Πιο τυπικά εκδηλώνεται </a:t>
            </a:r>
            <a:r>
              <a:rPr lang="el-GR" dirty="0" smtClean="0"/>
              <a:t>με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dirty="0"/>
              <a:t>μαθησιακές </a:t>
            </a:r>
            <a:r>
              <a:rPr lang="el-GR" dirty="0" smtClean="0"/>
              <a:t>δυσκολίες, συνδυαζόμενες </a:t>
            </a:r>
            <a:r>
              <a:rPr lang="el-GR" dirty="0"/>
              <a:t>με 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ανέκφραστο </a:t>
            </a:r>
            <a:r>
              <a:rPr lang="el-GR" dirty="0"/>
              <a:t>προσωπείο, 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απίσχναση </a:t>
            </a:r>
            <a:r>
              <a:rPr lang="el-GR" dirty="0"/>
              <a:t>άπω μυϊκών ομάδων </a:t>
            </a:r>
            <a:r>
              <a:rPr lang="el-GR" dirty="0" smtClean="0"/>
              <a:t>και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dirty="0" err="1"/>
              <a:t>μυοτονία</a:t>
            </a:r>
            <a:r>
              <a:rPr lang="el-GR" dirty="0"/>
              <a:t>. 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Καταρράκτη</a:t>
            </a:r>
            <a:r>
              <a:rPr lang="el-GR" dirty="0"/>
              <a:t>, 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αλωπεκία</a:t>
            </a:r>
            <a:r>
              <a:rPr lang="el-GR" dirty="0"/>
              <a:t>, 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ατροφία </a:t>
            </a:r>
            <a:r>
              <a:rPr lang="el-GR" dirty="0" err="1"/>
              <a:t>όρχεων</a:t>
            </a:r>
            <a:r>
              <a:rPr lang="el-GR" dirty="0"/>
              <a:t> . 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l-GR" dirty="0"/>
              <a:t>θάνατος συνήθως οφείλεται σε συνοδό μυοκαρδιοπάθεια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8550" y="5554888"/>
            <a:ext cx="573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(Μυοτονία ορίζεται ως καθυστερημένη χαλάρωση μετά από παρατεταμένη μυϊκή  σύσπαση)</a:t>
            </a:r>
          </a:p>
        </p:txBody>
      </p:sp>
    </p:spTree>
    <p:extLst>
      <p:ext uri="{BB962C8B-B14F-4D97-AF65-F5344CB8AC3E}">
        <p14:creationId xmlns:p14="http://schemas.microsoft.com/office/powerpoint/2010/main" val="28226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00449" y="200808"/>
            <a:ext cx="6589712" cy="69994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altLang="el-GR" sz="4000" dirty="0" smtClean="0"/>
              <a:t>Νευρινωμάτωση</a:t>
            </a:r>
            <a:endParaRPr lang="el-GR" altLang="el-GR" sz="4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201003" y="791571"/>
            <a:ext cx="10849970" cy="51202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50% νέες μεταλλάξεις 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Προσβάλει  1 στα 4000 ζώντα νεογνά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dirty="0" smtClean="0"/>
              <a:t>Δερματικά χαρακτηριστικά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έ</a:t>
            </a:r>
            <a:r>
              <a:rPr lang="el-GR" altLang="el-GR" dirty="0" smtClean="0"/>
              <a:t>ξι ή περισσότερες </a:t>
            </a:r>
            <a:r>
              <a:rPr lang="el-GR" altLang="el-GR" dirty="0" err="1" smtClean="0"/>
              <a:t>καφεγαλακτόχρωες</a:t>
            </a:r>
            <a:r>
              <a:rPr lang="el-GR" altLang="el-GR" dirty="0" smtClean="0"/>
              <a:t> κηλίδες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Συμπαγή οζώδη </a:t>
            </a:r>
            <a:r>
              <a:rPr lang="el-GR" altLang="el-GR" dirty="0" err="1" smtClean="0"/>
              <a:t>νευρινώματα</a:t>
            </a:r>
            <a:r>
              <a:rPr lang="el-GR" altLang="el-GR" dirty="0" smtClean="0"/>
              <a:t> τα οποία μπορεί να είναι ψηλαφητά στα περιφερικά νεύρα.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b="1" dirty="0" smtClean="0"/>
              <a:t>Νευρινωμάτωση τύπου Ι </a:t>
            </a:r>
            <a:r>
              <a:rPr lang="el-GR" altLang="el-GR" dirty="0" smtClean="0"/>
              <a:t>( χρωμόσωμα 17)</a:t>
            </a:r>
            <a:endParaRPr lang="el-GR" altLang="el-GR" dirty="0"/>
          </a:p>
          <a:p>
            <a:pPr>
              <a:lnSpc>
                <a:spcPct val="90000"/>
              </a:lnSpc>
              <a:buNone/>
            </a:pPr>
            <a:r>
              <a:rPr lang="el-GR" altLang="el-GR" dirty="0" err="1" smtClean="0"/>
              <a:t>Νευρινώματα</a:t>
            </a:r>
            <a:r>
              <a:rPr lang="el-GR" altLang="el-GR" dirty="0" smtClean="0"/>
              <a:t> εμφανίζονται στην πορεία οποιουδήποτε περιφερικού </a:t>
            </a:r>
            <a:r>
              <a:rPr lang="el-GR" altLang="el-GR" dirty="0" err="1" smtClean="0"/>
              <a:t>νευρου</a:t>
            </a:r>
            <a:r>
              <a:rPr lang="el-GR" altLang="el-GR" dirty="0" smtClean="0"/>
              <a:t>. Συμπίεση </a:t>
            </a:r>
            <a:r>
              <a:rPr lang="el-GR" altLang="el-GR" dirty="0" err="1" smtClean="0"/>
              <a:t>ΙΙου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VIII</a:t>
            </a:r>
            <a:r>
              <a:rPr lang="el-GR" altLang="el-GR" dirty="0" smtClean="0"/>
              <a:t>ου εγκεφαλικού νεύρου προκαλεί </a:t>
            </a:r>
            <a:r>
              <a:rPr lang="el-GR" altLang="el-GR" u="sng" dirty="0" smtClean="0"/>
              <a:t>διαταραχή της όρασης και της ακοής. </a:t>
            </a:r>
            <a:r>
              <a:rPr lang="el-GR" altLang="el-GR" u="sng" dirty="0" err="1" smtClean="0"/>
              <a:t>Μεγαλεγκεφαλία</a:t>
            </a:r>
            <a:r>
              <a:rPr lang="el-GR" altLang="el-GR" u="sng" dirty="0" smtClean="0"/>
              <a:t> με μαθησιακές δυσκολίες και επιληψία.</a:t>
            </a:r>
            <a:r>
              <a:rPr lang="el-GR" altLang="el-GR" b="1" dirty="0"/>
              <a:t> </a:t>
            </a:r>
            <a:endParaRPr lang="el-GR" altLang="el-GR" b="1" dirty="0" smtClean="0"/>
          </a:p>
          <a:p>
            <a:pPr>
              <a:lnSpc>
                <a:spcPct val="90000"/>
              </a:lnSpc>
              <a:buNone/>
            </a:pPr>
            <a:r>
              <a:rPr lang="el-GR" altLang="el-GR" b="1" dirty="0" smtClean="0"/>
              <a:t>Νευρινωμάτωση </a:t>
            </a:r>
            <a:r>
              <a:rPr lang="el-GR" altLang="el-GR" b="1" dirty="0"/>
              <a:t>τύπου </a:t>
            </a:r>
            <a:r>
              <a:rPr lang="el-GR" altLang="el-GR" b="1" dirty="0" smtClean="0"/>
              <a:t>ΙΙ </a:t>
            </a:r>
            <a:r>
              <a:rPr lang="el-GR" altLang="el-GR" dirty="0"/>
              <a:t>( </a:t>
            </a:r>
            <a:r>
              <a:rPr lang="el-GR" altLang="el-GR" dirty="0" smtClean="0"/>
              <a:t>χρωμόσωμα 22)</a:t>
            </a:r>
          </a:p>
          <a:p>
            <a:pPr>
              <a:lnSpc>
                <a:spcPct val="90000"/>
              </a:lnSpc>
              <a:buNone/>
            </a:pPr>
            <a:r>
              <a:rPr lang="el-GR" altLang="el-GR" dirty="0" err="1" smtClean="0"/>
              <a:t>Αμφοτερόπλευρα</a:t>
            </a:r>
            <a:r>
              <a:rPr lang="el-GR" altLang="el-GR" dirty="0" smtClean="0"/>
              <a:t> ακουστικά </a:t>
            </a:r>
            <a:r>
              <a:rPr lang="el-GR" altLang="el-GR" dirty="0" err="1" smtClean="0"/>
              <a:t>νευρινώματα</a:t>
            </a:r>
            <a:r>
              <a:rPr lang="el-GR" altLang="el-GR" dirty="0" smtClean="0"/>
              <a:t> </a:t>
            </a:r>
            <a:r>
              <a:rPr lang="el-GR" altLang="el-GR" u="sng" dirty="0" smtClean="0"/>
              <a:t>–βαρηκοΐα, πάρεση προσωπικού νεύρου, παρεγκεφαλιδική  αταξία</a:t>
            </a:r>
          </a:p>
          <a:p>
            <a:pPr>
              <a:lnSpc>
                <a:spcPct val="90000"/>
              </a:lnSpc>
              <a:buNone/>
            </a:pPr>
            <a:endParaRPr lang="el-GR" altLang="el-GR" u="sng" dirty="0"/>
          </a:p>
          <a:p>
            <a:pPr>
              <a:lnSpc>
                <a:spcPct val="90000"/>
              </a:lnSpc>
              <a:buNone/>
            </a:pPr>
            <a:r>
              <a:rPr lang="el-GR" altLang="el-GR" dirty="0" smtClean="0"/>
              <a:t>Μπορεί να υπάρχει </a:t>
            </a:r>
            <a:r>
              <a:rPr lang="el-GR" altLang="el-GR" dirty="0" err="1" smtClean="0"/>
              <a:t>αλληλεπικάλυψη</a:t>
            </a:r>
            <a:r>
              <a:rPr lang="el-GR" altLang="el-GR" dirty="0" smtClean="0"/>
              <a:t> μεταξύ του τύπου Ι και ΙΙ. Μπορεί επίσης να συσχετίζεται  με </a:t>
            </a:r>
            <a:r>
              <a:rPr lang="el-GR" altLang="el-GR" dirty="0" err="1" smtClean="0"/>
              <a:t>φαιοχρωμοκύττωμα</a:t>
            </a:r>
            <a:r>
              <a:rPr lang="el-GR" altLang="el-GR" dirty="0" smtClean="0"/>
              <a:t> , πνευμονική υπέρταση , </a:t>
            </a:r>
            <a:r>
              <a:rPr lang="el-GR" altLang="el-GR" dirty="0" err="1" smtClean="0"/>
              <a:t>γλοιωματώδης</a:t>
            </a:r>
            <a:r>
              <a:rPr lang="el-GR" altLang="el-GR" dirty="0" smtClean="0"/>
              <a:t> αλλοιώσεις ιδίως βλάβες στο ΚΝΣ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772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2036618" y="263238"/>
            <a:ext cx="8575964" cy="969818"/>
          </a:xfrm>
        </p:spPr>
        <p:txBody>
          <a:bodyPr>
            <a:normAutofit fontScale="90000"/>
          </a:bodyPr>
          <a:lstStyle/>
          <a:p>
            <a:r>
              <a:rPr lang="el-GR" altLang="el-GR" sz="2700" dirty="0"/>
              <a:t>Κηλίδες καφέ ανοικτού χρώματος (</a:t>
            </a:r>
            <a:r>
              <a:rPr lang="en-US" altLang="el-GR" sz="2700" dirty="0"/>
              <a:t>café au </a:t>
            </a:r>
            <a:r>
              <a:rPr lang="en-US" altLang="el-GR" sz="2700" dirty="0" err="1"/>
              <a:t>lait</a:t>
            </a:r>
            <a:r>
              <a:rPr lang="en-US" altLang="el-GR" sz="2700" dirty="0"/>
              <a:t> </a:t>
            </a:r>
            <a:r>
              <a:rPr lang="el-GR" altLang="el-GR" sz="2700" dirty="0"/>
              <a:t>κηλίδες)</a:t>
            </a:r>
            <a:r>
              <a:rPr lang="en-US" altLang="el-GR" sz="2700" dirty="0"/>
              <a:t> </a:t>
            </a:r>
            <a:r>
              <a:rPr lang="el-GR" altLang="el-GR" sz="2700" dirty="0" smtClean="0"/>
              <a:t/>
            </a:r>
            <a:br>
              <a:rPr lang="el-GR" altLang="el-GR" sz="2700" dirty="0" smtClean="0"/>
            </a:br>
            <a:r>
              <a:rPr lang="en-US" altLang="el-GR" sz="2700" dirty="0" smtClean="0"/>
              <a:t> </a:t>
            </a:r>
            <a:r>
              <a:rPr lang="en-US" altLang="el-GR" sz="2700" dirty="0"/>
              <a:t>H </a:t>
            </a:r>
            <a:r>
              <a:rPr lang="el-GR" altLang="el-GR" sz="2700" dirty="0"/>
              <a:t>παρουσία </a:t>
            </a:r>
            <a:r>
              <a:rPr lang="en-US" altLang="el-GR" sz="2700" b="1" dirty="0">
                <a:solidFill>
                  <a:srgbClr val="CC3300"/>
                </a:solidFill>
              </a:rPr>
              <a:t>&gt;6</a:t>
            </a:r>
            <a:r>
              <a:rPr lang="el-GR" altLang="el-GR" sz="2700" b="1" dirty="0">
                <a:solidFill>
                  <a:srgbClr val="CC3300"/>
                </a:solidFill>
              </a:rPr>
              <a:t> </a:t>
            </a:r>
            <a:r>
              <a:rPr lang="el-GR" altLang="el-GR" sz="2700" dirty="0"/>
              <a:t>είναι </a:t>
            </a:r>
            <a:r>
              <a:rPr lang="en-US" altLang="el-GR" sz="2700" dirty="0"/>
              <a:t> </a:t>
            </a:r>
            <a:r>
              <a:rPr lang="el-GR" altLang="el-GR" sz="2700" dirty="0"/>
              <a:t>διαγνωστική 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endParaRPr lang="el-GR" altLang="el-GR" sz="2000" dirty="0" smtClean="0"/>
          </a:p>
        </p:txBody>
      </p:sp>
      <p:pic>
        <p:nvPicPr>
          <p:cNvPr id="45059" name="Picture 4" descr="Καφέ  ολ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3834" y="1564093"/>
            <a:ext cx="8589819" cy="51383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6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90255" y="152400"/>
            <a:ext cx="9814357" cy="1752600"/>
          </a:xfrm>
        </p:spPr>
        <p:txBody>
          <a:bodyPr>
            <a:normAutofit/>
          </a:bodyPr>
          <a:lstStyle/>
          <a:p>
            <a:r>
              <a:rPr lang="el-GR" altLang="el-GR" sz="2700" dirty="0"/>
              <a:t>Όγκοι των μαλακών μορίων που προέρχονται από στηρικτικούς ιστούς του νευρικού συστήματος</a:t>
            </a:r>
            <a:r>
              <a:rPr lang="el-GR" altLang="el-GR" dirty="0"/>
              <a:t/>
            </a:r>
            <a:br>
              <a:rPr lang="el-GR" altLang="el-GR" dirty="0"/>
            </a:br>
            <a:endParaRPr lang="el-GR" dirty="0"/>
          </a:p>
        </p:txBody>
      </p:sp>
      <p:pic>
        <p:nvPicPr>
          <p:cNvPr id="4" name="Picture 4" descr="Γε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6" r="46970"/>
          <a:stretch/>
        </p:blipFill>
        <p:spPr>
          <a:xfrm>
            <a:off x="3745050" y="1201003"/>
            <a:ext cx="4849091" cy="400396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Γεν νευροΐνωμάτωση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729" y="1201003"/>
            <a:ext cx="3330321" cy="245645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5720" y="4039737"/>
            <a:ext cx="219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el-GR" dirty="0" smtClean="0"/>
              <a:t>ερματικά </a:t>
            </a:r>
          </a:p>
          <a:p>
            <a:r>
              <a:rPr lang="el-GR" dirty="0" err="1" smtClean="0"/>
              <a:t>νευρινώματα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8675502" y="1201003"/>
            <a:ext cx="2747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Υπερανάπτυξη του ισχίου και του γλουτού λόγω </a:t>
            </a:r>
            <a:r>
              <a:rPr lang="el-GR" dirty="0" err="1" smtClean="0"/>
              <a:t>νευρινώματος</a:t>
            </a:r>
            <a:r>
              <a:rPr lang="el-GR" dirty="0" smtClean="0"/>
              <a:t> στη λεκάνη και τον περιβάλλοντα μαλακό ιστό</a:t>
            </a:r>
            <a:endParaRPr lang="el-GR" dirty="0"/>
          </a:p>
        </p:txBody>
      </p:sp>
      <p:pic>
        <p:nvPicPr>
          <p:cNvPr id="9" name="Picture 4" descr="οζίδιαLisch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6182" y="4959853"/>
            <a:ext cx="3061527" cy="18981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36182" y="3909524"/>
            <a:ext cx="3188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l-GR"/>
              <a:t>O</a:t>
            </a:r>
            <a:r>
              <a:rPr lang="el-GR" altLang="el-GR"/>
              <a:t>ζίδια </a:t>
            </a:r>
            <a:r>
              <a:rPr lang="en-US" altLang="el-GR"/>
              <a:t>Lisch :</a:t>
            </a:r>
            <a:r>
              <a:rPr lang="el-GR" altLang="el-GR"/>
              <a:t/>
            </a:r>
            <a:br>
              <a:rPr lang="el-GR" altLang="el-GR"/>
            </a:br>
            <a:r>
              <a:rPr lang="en-US" altLang="el-GR"/>
              <a:t> </a:t>
            </a:r>
            <a:r>
              <a:rPr lang="el-GR" altLang="el-GR"/>
              <a:t>Τα νευρινώματα στο ακτινωτό σώμα της ίριδας</a:t>
            </a:r>
            <a:br>
              <a:rPr lang="el-GR" altLang="el-GR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00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39086" y="-1"/>
            <a:ext cx="4403621" cy="678873"/>
          </a:xfrm>
        </p:spPr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smtClean="0"/>
              <a:t>Noonan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39086" y="1524000"/>
            <a:ext cx="5179475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Κλινικά χαρακτηριστικά</a:t>
            </a:r>
          </a:p>
          <a:p>
            <a:r>
              <a:rPr lang="el-GR" dirty="0" smtClean="0"/>
              <a:t>Προσβάλλει άρρενα  και θήλεα</a:t>
            </a:r>
          </a:p>
          <a:p>
            <a:r>
              <a:rPr lang="el-GR" dirty="0" smtClean="0"/>
              <a:t>Χαρακτηριστικό προσωπείο</a:t>
            </a:r>
          </a:p>
          <a:p>
            <a:r>
              <a:rPr lang="el-GR" b="1" dirty="0" smtClean="0"/>
              <a:t>Περιστασιακά ήπιες μαθησιακές δυσκολίες</a:t>
            </a:r>
          </a:p>
          <a:p>
            <a:r>
              <a:rPr lang="el-GR" dirty="0" smtClean="0"/>
              <a:t>Βραχύς τράχηλος με αυχενικό πτερύγιο και </a:t>
            </a:r>
          </a:p>
          <a:p>
            <a:pPr marL="0" indent="0">
              <a:buNone/>
            </a:pPr>
            <a:r>
              <a:rPr lang="el-GR" dirty="0" smtClean="0"/>
              <a:t>     οδοντωτή γραμμή πρόσφυσης μαλλιών</a:t>
            </a:r>
          </a:p>
          <a:p>
            <a:r>
              <a:rPr lang="el-GR" dirty="0" smtClean="0"/>
              <a:t>Χωνοειδής θώρακας</a:t>
            </a:r>
          </a:p>
          <a:p>
            <a:r>
              <a:rPr lang="el-GR" dirty="0" smtClean="0"/>
              <a:t>Συγγενής καρδιοπάθεια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(ιδίως στένωση πνευμονικής)</a:t>
            </a:r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10491" r="71019" b="29569"/>
          <a:stretch/>
        </p:blipFill>
        <p:spPr>
          <a:xfrm>
            <a:off x="7190509" y="1016831"/>
            <a:ext cx="4378036" cy="4677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4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2592926" y="624110"/>
            <a:ext cx="4841027" cy="6227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Οζώδης </a:t>
            </a:r>
            <a:r>
              <a:rPr lang="el-GR" altLang="el-GR" smtClean="0"/>
              <a:t>σκλήρυνση   </a:t>
            </a:r>
            <a:endParaRPr lang="en-US" altLang="el-GR" dirty="0" smtClean="0"/>
          </a:p>
        </p:txBody>
      </p:sp>
      <p:pic>
        <p:nvPicPr>
          <p:cNvPr id="14339" name="Picture 4" descr="Untitled-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0" t="12528" r="34978" b="31035"/>
          <a:stretch/>
        </p:blipFill>
        <p:spPr>
          <a:xfrm>
            <a:off x="9307877" y="0"/>
            <a:ext cx="2624447" cy="3313216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309921" y="1733267"/>
            <a:ext cx="7738280" cy="3706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80% νέες μεταλλάξεις </a:t>
            </a:r>
          </a:p>
          <a:p>
            <a:r>
              <a:rPr lang="el-GR" dirty="0" smtClean="0"/>
              <a:t>Δερματικά χαρακτηριστικά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Αποχρωματισμένες </a:t>
            </a:r>
            <a:r>
              <a:rPr lang="el-GR" dirty="0" err="1" smtClean="0"/>
              <a:t>ασημόχρωες</a:t>
            </a:r>
            <a:r>
              <a:rPr lang="el-GR" dirty="0" smtClean="0"/>
              <a:t> κηλίδες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Πλάκες δέρματος με σκλήρυνση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Σμηγματογόνα</a:t>
            </a:r>
            <a:r>
              <a:rPr lang="el-GR" dirty="0" smtClean="0"/>
              <a:t> αδενώματα</a:t>
            </a:r>
          </a:p>
          <a:p>
            <a:r>
              <a:rPr lang="el-GR" dirty="0" smtClean="0"/>
              <a:t>Νευρολογικά  χαρακτηριστικά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Ψυχοκινητική καθυστέρηση και βρεφικοί σπασμοί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Επιληψία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Διανοητική καθυστέρηση</a:t>
            </a:r>
          </a:p>
          <a:p>
            <a:r>
              <a:rPr lang="el-GR" dirty="0" smtClean="0"/>
              <a:t>Αυτά τα παιδιά παρουσιάζουν σοβαρές μαθησιακές διαταραχές και συχνά έχουν συμπεριφορά που χαρακτηρίζεται από αυτιστικά στοιχεία. </a:t>
            </a:r>
          </a:p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9178038" y="3313216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Σμηγματογόνο αδένωμα</a:t>
            </a:r>
            <a:endParaRPr lang="el-GR" dirty="0"/>
          </a:p>
        </p:txBody>
      </p:sp>
      <p:pic>
        <p:nvPicPr>
          <p:cNvPr id="6" name="Picture 4" descr="Untitled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47605" r="24119" b="8667"/>
          <a:stretch/>
        </p:blipFill>
        <p:spPr>
          <a:xfrm>
            <a:off x="8579590" y="4626592"/>
            <a:ext cx="3565652" cy="2231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Untitled-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20608" b="19295"/>
          <a:stretch/>
        </p:blipFill>
        <p:spPr>
          <a:xfrm>
            <a:off x="3264360" y="5076219"/>
            <a:ext cx="3706961" cy="17007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9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alt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Αυτοσωματικά επικρατούντα νοσήματα</a:t>
            </a:r>
          </a:p>
        </p:txBody>
      </p:sp>
      <p:pic>
        <p:nvPicPr>
          <p:cNvPr id="22531" name="Picture 8" descr="Γενεαλογ  δενδ αυτ επι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2675414"/>
            <a:ext cx="7719060" cy="368382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851" y="831272"/>
            <a:ext cx="9651422" cy="1690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l-GR" altLang="el-GR" dirty="0" smtClean="0"/>
              <a:t>Μπορεί να υπάρχουν πάσχοντα άτομα σε πολλές γενιές και το γενεαλογικό δένδρο εμφανίζει το χαρακτηριστικό "κάθετο" τρόπο </a:t>
            </a:r>
            <a:r>
              <a:rPr lang="el-GR" altLang="el-GR" dirty="0" err="1" smtClean="0"/>
              <a:t>κληρονόμησης</a:t>
            </a:r>
            <a:r>
              <a:rPr lang="el-GR" altLang="el-GR" dirty="0" smtClean="0"/>
              <a:t>.</a:t>
            </a:r>
          </a:p>
          <a:p>
            <a:pPr marL="609600" indent="-609600"/>
            <a:r>
              <a:rPr lang="el-GR" altLang="el-GR" dirty="0" smtClean="0"/>
              <a:t>Προσβάλλονται τόσο άνδρες όσο και γυναίκες αν και ορισμένες </a:t>
            </a:r>
            <a:r>
              <a:rPr lang="el-GR" altLang="el-GR" dirty="0" err="1" smtClean="0"/>
              <a:t>φαινοτυπικές</a:t>
            </a:r>
            <a:r>
              <a:rPr lang="el-GR" altLang="el-GR" dirty="0" smtClean="0"/>
              <a:t> εκδηλώσεις μπορούν να διαφέρουν μεταξύ ανδρών και γυναικών.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3927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Χρωμοσωμικές ανωμαλίες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altLang="el-GR" smtClean="0"/>
              <a:t>Οφείλονται σε</a:t>
            </a:r>
          </a:p>
          <a:p>
            <a:pPr eaLnBrk="1" hangingPunct="1">
              <a:defRPr/>
            </a:pPr>
            <a:r>
              <a:rPr lang="el-GR" altLang="el-GR" b="1" smtClean="0"/>
              <a:t>Έλλειψη</a:t>
            </a:r>
          </a:p>
          <a:p>
            <a:pPr eaLnBrk="1" hangingPunct="1">
              <a:defRPr/>
            </a:pPr>
            <a:r>
              <a:rPr lang="el-GR" altLang="el-GR" b="1" smtClean="0"/>
              <a:t>Περίσσια</a:t>
            </a:r>
          </a:p>
          <a:p>
            <a:pPr eaLnBrk="1" hangingPunct="1">
              <a:defRPr/>
            </a:pPr>
            <a:r>
              <a:rPr lang="el-GR" altLang="el-GR" b="1" smtClean="0"/>
              <a:t>Ανώμαλη κατανομή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altLang="el-GR" smtClean="0"/>
              <a:t>ενός ή περισσοτέρων χρωμοσωμάτων ή χρωμοσωμικών τμημάτων</a:t>
            </a:r>
          </a:p>
          <a:p>
            <a:pPr eaLnBrk="1" hangingPunct="1">
              <a:defRPr/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762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98962" y="153633"/>
            <a:ext cx="8911687" cy="608945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Αυτοσωματικά επικρατούντα </a:t>
            </a:r>
            <a:r>
              <a:rPr lang="el-GR" altLang="el-GR" dirty="0" smtClean="0"/>
              <a:t>νοσήματα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19466" y="900546"/>
            <a:ext cx="9952903" cy="1413163"/>
          </a:xfrm>
        </p:spPr>
        <p:txBody>
          <a:bodyPr/>
          <a:lstStyle/>
          <a:p>
            <a:r>
              <a:rPr lang="el-GR" dirty="0" smtClean="0"/>
              <a:t>Ένα προσβεβλημένο άτομο φέρει το παθολογικό γονίδιο σε </a:t>
            </a:r>
            <a:r>
              <a:rPr lang="el-GR" dirty="0" err="1" smtClean="0"/>
              <a:t>ετερόζυγη</a:t>
            </a:r>
            <a:r>
              <a:rPr lang="el-GR" dirty="0" smtClean="0"/>
              <a:t> κατάσταση σε ένα από τα χρωμοσώματα ενός ζεύγους (χρωμοσώματα 1-22)</a:t>
            </a:r>
          </a:p>
          <a:p>
            <a:r>
              <a:rPr lang="el-GR" altLang="el-GR" dirty="0" smtClean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l-GR" altLang="el-GR" dirty="0">
                <a:solidFill>
                  <a:srgbClr val="CC3300"/>
                </a:solidFill>
                <a:latin typeface="Arial" panose="020B0604020202020204" pitchFamily="34" charset="0"/>
              </a:rPr>
              <a:t>Η πιθανότητα να μεταβιβάσει πάσχον άτομο το γονίδιο αυτό στους απογόνους του είναι 50% σε κάθε σύλληψη</a:t>
            </a:r>
            <a:endParaRPr lang="el-GR" dirty="0"/>
          </a:p>
        </p:txBody>
      </p:sp>
      <p:pic>
        <p:nvPicPr>
          <p:cNvPr id="5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5429" y="2313709"/>
            <a:ext cx="4276940" cy="44251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122324" y="1477697"/>
            <a:ext cx="6950144" cy="466988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smtClean="0">
                <a:solidFill>
                  <a:srgbClr val="CC3300"/>
                </a:solidFill>
              </a:rPr>
              <a:t>φύση ή η βαρύτητα</a:t>
            </a:r>
            <a:r>
              <a:rPr lang="el-GR" altLang="el-GR" dirty="0" smtClean="0"/>
              <a:t> του φαινοτύπου νοσήματος που ακολουθεί </a:t>
            </a:r>
            <a:r>
              <a:rPr lang="el-GR" altLang="el-GR" dirty="0" err="1" smtClean="0"/>
              <a:t>αυτοσωματικό</a:t>
            </a:r>
            <a:r>
              <a:rPr lang="el-GR" altLang="el-GR" dirty="0" smtClean="0"/>
              <a:t> επικρατούντα τρόπο </a:t>
            </a:r>
            <a:r>
              <a:rPr lang="el-GR" altLang="el-GR" dirty="0" err="1" smtClean="0"/>
              <a:t>κληρονόμησης</a:t>
            </a:r>
            <a:r>
              <a:rPr lang="el-GR" altLang="el-GR" dirty="0" smtClean="0"/>
              <a:t> μπορεί </a:t>
            </a:r>
            <a:r>
              <a:rPr lang="el-GR" altLang="el-GR" u="sng" dirty="0" smtClean="0">
                <a:solidFill>
                  <a:schemeClr val="folHlink"/>
                </a:solidFill>
              </a:rPr>
              <a:t>να   μην</a:t>
            </a:r>
            <a:r>
              <a:rPr lang="el-GR" altLang="el-GR" dirty="0" smtClean="0">
                <a:solidFill>
                  <a:schemeClr val="folHlink"/>
                </a:solidFill>
              </a:rPr>
              <a:t> είναι δυνατόν να προβλεφθεί πάντα</a:t>
            </a:r>
            <a:r>
              <a:rPr lang="el-GR" altLang="el-GR" dirty="0" smtClean="0"/>
              <a:t> (ακόμα και όταν είναι γνωστή η υπεύθυνη μετάλλαξη). Το φαινόμενο αυτό λέγεται "</a:t>
            </a:r>
            <a:r>
              <a:rPr lang="el-GR" altLang="el-GR" dirty="0" smtClean="0">
                <a:solidFill>
                  <a:srgbClr val="CC3300"/>
                </a:solidFill>
              </a:rPr>
              <a:t>ποικίλη εκφραστικότητα" </a:t>
            </a:r>
          </a:p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Για παράδειγμα , ένας γονέας με οζώδη σκλήρυνση μπορεί να έχει ήπιες δερματικές βλάβες μόνο , αλλά το προσβεβλημένο παιδί του να παρουσιάζει επιπρόσθετα επιληψία και μαθησιακές δυσκολίες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4913" y="492157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Ποικίλη εκφραστικότητα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545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5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Ελαττωμένη  διεισδυτικότητα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52255" y="1454728"/>
            <a:ext cx="7887499" cy="1995054"/>
          </a:xfrm>
        </p:spPr>
        <p:txBody>
          <a:bodyPr/>
          <a:lstStyle/>
          <a:p>
            <a:r>
              <a:rPr lang="el-GR" dirty="0" smtClean="0"/>
              <a:t>Αναφέρεται στην απουσία κλινικών σημείων και συμπτωμάτων σε ένα άτομο το οποίο θα πρέπει να έχει κληρονομήσει το παθολογικό γονίδιο</a:t>
            </a:r>
          </a:p>
          <a:p>
            <a:r>
              <a:rPr lang="el-GR" dirty="0" smtClean="0"/>
              <a:t>Ένα παράδειγμα είναι η ωτοσκλήρυνση , στην οποία μόνο το 40% των φορέων του γονιδίου αναπτύσσουν κώφωση</a:t>
            </a:r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2255" y="3311029"/>
            <a:ext cx="4128654" cy="2973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0909" y="3685310"/>
            <a:ext cx="537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 Ι1 και ο ΙΙΙ2   πάσχουν από ωτοσκλήρυνση</a:t>
            </a:r>
          </a:p>
          <a:p>
            <a:r>
              <a:rPr lang="el-GR" dirty="0"/>
              <a:t>Η</a:t>
            </a:r>
            <a:r>
              <a:rPr lang="el-GR" dirty="0" smtClean="0"/>
              <a:t>  ΙΙ2 έχει φυσιολογική ακοή αλλά θα πρέπει να είναι φορέας του γονιδίου. Το γονίδιο είναι μη διεισδυτικό </a:t>
            </a:r>
            <a:r>
              <a:rPr lang="el-GR" dirty="0" err="1" smtClean="0"/>
              <a:t>στήν</a:t>
            </a:r>
            <a:r>
              <a:rPr lang="el-GR" dirty="0" smtClean="0"/>
              <a:t> ΙΙ2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01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332509" y="2050473"/>
            <a:ext cx="10986655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4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l-GR" sz="2000" dirty="0"/>
              <a:t>Σε ορισμένα άτομα το νόσημα οφείλεται σε </a:t>
            </a:r>
            <a:r>
              <a:rPr lang="el-GR" altLang="el-GR" sz="2000" u="sng" dirty="0" smtClean="0"/>
              <a:t>νέα μετάλλαξη </a:t>
            </a:r>
            <a:r>
              <a:rPr lang="el-GR" altLang="el-GR" sz="2000" dirty="0" smtClean="0"/>
              <a:t>σε έναν από τους γαμέτες. </a:t>
            </a:r>
            <a:r>
              <a:rPr lang="el-GR" altLang="el-GR" sz="2000" dirty="0"/>
              <a:t>Στην περίπτωση αυτή δεν υπάρχουν πάσχοντα άτομα σε προηγούμενες γενιές αλλά στις επόμενες γενιές, υπάρχει 50% πιθανότητα μεταβίβασης του χαρακτηριστικού σε κάθε σύλληψη. </a:t>
            </a:r>
            <a:r>
              <a:rPr lang="el-GR" altLang="el-GR" sz="2000" dirty="0" smtClean="0"/>
              <a:t> </a:t>
            </a:r>
          </a:p>
          <a:p>
            <a:pPr lvl="4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l-GR" altLang="el-GR" sz="2000" dirty="0" smtClean="0"/>
              <a:t>Πρόκειται για το συνηθέστερο αίτιο απουσίας οικογενειακού ιστορικού σε </a:t>
            </a:r>
            <a:r>
              <a:rPr lang="el-GR" altLang="el-GR" sz="2000" dirty="0" err="1" smtClean="0"/>
              <a:t>επικρατητικές</a:t>
            </a:r>
            <a:r>
              <a:rPr lang="el-GR" altLang="el-GR" sz="2000" dirty="0" smtClean="0"/>
              <a:t> διαταραχές π.χ. περισσότερα από 80%  των ατόμων </a:t>
            </a:r>
            <a:r>
              <a:rPr lang="el-GR" altLang="el-GR" sz="2000" dirty="0" err="1" smtClean="0"/>
              <a:t>αχονδροπλασία</a:t>
            </a:r>
            <a:r>
              <a:rPr lang="el-GR" altLang="el-GR" sz="2000" dirty="0" smtClean="0"/>
              <a:t> έχουν φυσιολογικούς γονείς</a:t>
            </a:r>
            <a:endParaRPr lang="en-US" altLang="el-GR" sz="2000" dirty="0"/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endParaRPr lang="el-GR" altLang="el-GR" sz="2000" dirty="0"/>
          </a:p>
        </p:txBody>
      </p:sp>
      <p:sp>
        <p:nvSpPr>
          <p:cNvPr id="3" name="Τίτλος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 smtClean="0"/>
              <a:t>Απουσία οικογενειακού  ιστορικού τη διαταραχής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403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/>
              <a:t>Απουσία οικογενειακού  ιστορικού τη διαταραχής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Μωσαϊκισμός</a:t>
            </a:r>
            <a:r>
              <a:rPr lang="el-GR" dirty="0" smtClean="0"/>
              <a:t> </a:t>
            </a:r>
            <a:r>
              <a:rPr lang="el-GR" dirty="0" err="1" smtClean="0"/>
              <a:t>γονάδων</a:t>
            </a:r>
            <a:r>
              <a:rPr lang="el-GR" dirty="0" smtClean="0"/>
              <a:t> : πολύ σπάνια ένας υγιής γονέας φέρει τη μετάλλαξη μόνο σε έναν αριθμό γαμετών της </a:t>
            </a:r>
            <a:r>
              <a:rPr lang="el-GR" dirty="0" err="1" smtClean="0"/>
              <a:t>γονάδας</a:t>
            </a:r>
            <a:r>
              <a:rPr lang="el-GR" dirty="0" smtClean="0"/>
              <a:t>. Αυτό μπορεί να ευθύνεται για επανεμφανίσεις </a:t>
            </a:r>
            <a:r>
              <a:rPr lang="el-GR" dirty="0" err="1" smtClean="0"/>
              <a:t>αυτοσωματικών</a:t>
            </a:r>
            <a:r>
              <a:rPr lang="el-GR" dirty="0" smtClean="0"/>
              <a:t> </a:t>
            </a:r>
            <a:r>
              <a:rPr lang="el-GR" dirty="0" err="1" smtClean="0"/>
              <a:t>επικρατητικών</a:t>
            </a:r>
            <a:r>
              <a:rPr lang="el-GR" dirty="0" smtClean="0"/>
              <a:t> διαταραχών σε αδέλφια τα οποία γεννιούνται από φαινομενικά υγιείς γονείς. Έχει </a:t>
            </a:r>
            <a:r>
              <a:rPr lang="el-GR" dirty="0" err="1" smtClean="0"/>
              <a:t>περιγραφεί</a:t>
            </a:r>
            <a:r>
              <a:rPr lang="el-GR" dirty="0" smtClean="0"/>
              <a:t> σε συγγενή μοιραία ατελή οστεογένεση</a:t>
            </a:r>
          </a:p>
          <a:p>
            <a:r>
              <a:rPr lang="el-GR" dirty="0" smtClean="0"/>
              <a:t>Μη πατρότητα: αν το άτομο που εμφανίζεται ως πατέρας  δεν είναι ο βιολογικός πατέρας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19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/>
              <a:t>Ομοζυγωτία</a:t>
            </a:r>
            <a:r>
              <a:rPr lang="el-GR" sz="2800" dirty="0"/>
              <a:t> 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Πρόκειται για τη σπάνια κατάσταση όπου και οι δύο γονείς είναι προσβεβλημένοι από την ίδια </a:t>
            </a:r>
            <a:r>
              <a:rPr lang="el-GR" dirty="0" err="1" smtClean="0"/>
              <a:t>αυτοσωματική</a:t>
            </a:r>
            <a:r>
              <a:rPr lang="el-GR" dirty="0" smtClean="0"/>
              <a:t> </a:t>
            </a:r>
            <a:r>
              <a:rPr lang="el-GR" dirty="0" err="1" smtClean="0"/>
              <a:t>επικρατητική</a:t>
            </a:r>
            <a:r>
              <a:rPr lang="el-GR" dirty="0" smtClean="0"/>
              <a:t> διαταραχή. Υπάρχει κίνδυνος 1 στα 4 για την εμφάνιση </a:t>
            </a:r>
            <a:r>
              <a:rPr lang="el-GR" dirty="0" err="1" smtClean="0"/>
              <a:t>ομοζυγωτίας</a:t>
            </a:r>
            <a:r>
              <a:rPr lang="el-GR" dirty="0" smtClean="0"/>
              <a:t> του μεταλλαγμένου γονιδίου στο παιδί τους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32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Α</a:t>
            </a: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υ</a:t>
            </a: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τοσωματικά υπολειπόμενα νοσήματα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92924" y="1260764"/>
            <a:ext cx="8449149" cy="497378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Θαλασσαιμίες</a:t>
            </a:r>
          </a:p>
          <a:p>
            <a:r>
              <a:rPr lang="el-GR" dirty="0" smtClean="0"/>
              <a:t>Δρεπανοκυτταρική νόσος</a:t>
            </a:r>
          </a:p>
          <a:p>
            <a:r>
              <a:rPr lang="el-GR" dirty="0" err="1" smtClean="0"/>
              <a:t>Ινοκυστική</a:t>
            </a:r>
            <a:r>
              <a:rPr lang="el-GR" dirty="0" smtClean="0"/>
              <a:t> νόσος</a:t>
            </a:r>
          </a:p>
          <a:p>
            <a:r>
              <a:rPr lang="el-GR" dirty="0" smtClean="0"/>
              <a:t>Συγγενής υπερπλασία επινεφριδίων</a:t>
            </a:r>
          </a:p>
          <a:p>
            <a:r>
              <a:rPr lang="el-GR" dirty="0" smtClean="0"/>
              <a:t>Αταξία </a:t>
            </a:r>
            <a:r>
              <a:rPr lang="en-US" dirty="0" smtClean="0"/>
              <a:t>Friedreich</a:t>
            </a:r>
          </a:p>
          <a:p>
            <a:r>
              <a:rPr lang="el-GR" dirty="0" err="1" smtClean="0"/>
              <a:t>Γαλακτοζαιμία</a:t>
            </a:r>
            <a:endParaRPr lang="el-GR" dirty="0" smtClean="0"/>
          </a:p>
          <a:p>
            <a:r>
              <a:rPr lang="el-GR" dirty="0" err="1" smtClean="0"/>
              <a:t>Γλυκογονιάσεις</a:t>
            </a:r>
            <a:endParaRPr lang="el-GR" dirty="0" smtClean="0"/>
          </a:p>
          <a:p>
            <a:r>
              <a:rPr lang="el-GR" dirty="0" smtClean="0"/>
              <a:t>Σύνδρομο </a:t>
            </a:r>
            <a:r>
              <a:rPr lang="en-US" dirty="0" smtClean="0"/>
              <a:t>Hurler</a:t>
            </a:r>
          </a:p>
          <a:p>
            <a:r>
              <a:rPr lang="el-GR" dirty="0" err="1" smtClean="0"/>
              <a:t>Οφθαλμοκινητικός</a:t>
            </a:r>
            <a:r>
              <a:rPr lang="el-GR" dirty="0" smtClean="0"/>
              <a:t> στραβισμός</a:t>
            </a:r>
          </a:p>
          <a:p>
            <a:r>
              <a:rPr lang="el-GR" dirty="0" err="1" smtClean="0"/>
              <a:t>Φαινυλκετονουρία</a:t>
            </a:r>
            <a:endParaRPr lang="el-GR" dirty="0" smtClean="0"/>
          </a:p>
          <a:p>
            <a:r>
              <a:rPr lang="el-GR" dirty="0" smtClean="0"/>
              <a:t>Νόσος </a:t>
            </a:r>
            <a:r>
              <a:rPr lang="en-US" dirty="0" err="1" smtClean="0"/>
              <a:t>Tay</a:t>
            </a:r>
            <a:r>
              <a:rPr lang="en-US" dirty="0" smtClean="0"/>
              <a:t>-Sachs</a:t>
            </a:r>
          </a:p>
          <a:p>
            <a:r>
              <a:rPr lang="el-GR" dirty="0" smtClean="0"/>
              <a:t>Νόσος </a:t>
            </a:r>
            <a:r>
              <a:rPr lang="en-US" dirty="0" smtClean="0"/>
              <a:t> Werdnig-Hoffmann</a:t>
            </a:r>
            <a:endParaRPr lang="el-GR" dirty="0" smtClean="0"/>
          </a:p>
          <a:p>
            <a:r>
              <a:rPr lang="el-GR" dirty="0" smtClean="0"/>
              <a:t>Νόσος </a:t>
            </a:r>
            <a:r>
              <a:rPr lang="en-US" dirty="0" err="1" smtClean="0"/>
              <a:t>Gaucher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79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endParaRPr lang="el-GR" altLang="el-GR" smtClean="0"/>
          </a:p>
        </p:txBody>
      </p:sp>
      <p:pic>
        <p:nvPicPr>
          <p:cNvPr id="53251" name="Picture 4" descr="μεσ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54075"/>
            <a:ext cx="9144000" cy="6021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7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>
          <a:xfrm>
            <a:off x="1270660" y="1133475"/>
            <a:ext cx="3745840" cy="1143000"/>
          </a:xfrm>
        </p:spPr>
        <p:txBody>
          <a:bodyPr/>
          <a:lstStyle/>
          <a:p>
            <a:r>
              <a:rPr lang="el-GR" altLang="el-GR" sz="2800" b="1" dirty="0" smtClean="0"/>
              <a:t>Δρεπανοκυτταρική</a:t>
            </a:r>
            <a:r>
              <a:rPr lang="el-GR" altLang="el-GR" sz="2000" b="1" dirty="0" smtClean="0"/>
              <a:t> </a:t>
            </a:r>
            <a:r>
              <a:rPr lang="el-GR" altLang="el-GR" sz="2800" b="1" dirty="0"/>
              <a:t>αναιμία</a:t>
            </a:r>
          </a:p>
        </p:txBody>
      </p:sp>
      <p:pic>
        <p:nvPicPr>
          <p:cNvPr id="54275" name="Picture 4" descr="B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8764" y="0"/>
            <a:ext cx="5329237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2135188" y="2997200"/>
            <a:ext cx="288131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>
                <a:solidFill>
                  <a:schemeClr val="tx1"/>
                </a:solidFill>
                <a:latin typeface="Arial" panose="020B0604020202020204" pitchFamily="34" charset="0"/>
              </a:rPr>
              <a:t>Η παθολογική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>
                <a:solidFill>
                  <a:schemeClr val="tx1"/>
                </a:solidFill>
                <a:latin typeface="Arial" panose="020B0604020202020204" pitchFamily="34" charset="0"/>
              </a:rPr>
              <a:t> β-σφαιρίνη στην 6η αμινοξική θέση αντί για γλουταμινικό οξύ περιέχει </a:t>
            </a:r>
            <a:r>
              <a:rPr lang="el-GR" altLang="el-GR" sz="2400" u="sng">
                <a:solidFill>
                  <a:schemeClr val="tx1"/>
                </a:solidFill>
                <a:latin typeface="Arial" panose="020B0604020202020204" pitchFamily="34" charset="0"/>
              </a:rPr>
              <a:t>βαλίνη</a:t>
            </a:r>
          </a:p>
        </p:txBody>
      </p:sp>
    </p:spTree>
    <p:extLst>
      <p:ext uri="{BB962C8B-B14F-4D97-AF65-F5344CB8AC3E}">
        <p14:creationId xmlns:p14="http://schemas.microsoft.com/office/powerpoint/2010/main" val="8457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r>
              <a:rPr lang="el-GR" altLang="el-GR" dirty="0" smtClean="0"/>
              <a:t>Νόσος </a:t>
            </a:r>
            <a:r>
              <a:rPr lang="en-US" altLang="el-GR" dirty="0" err="1" smtClean="0"/>
              <a:t>Gaucher</a:t>
            </a:r>
            <a:endParaRPr lang="el-GR" altLang="el-GR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927350" y="1412876"/>
            <a:ext cx="7740650" cy="5445125"/>
          </a:xfrm>
        </p:spPr>
        <p:txBody>
          <a:bodyPr/>
          <a:lstStyle/>
          <a:p>
            <a:r>
              <a:rPr lang="el-GR" altLang="el-GR" sz="2400" dirty="0"/>
              <a:t>Δυσλειτουργία του ενζύμου </a:t>
            </a:r>
            <a:r>
              <a:rPr lang="el-GR" altLang="el-GR" sz="2400" dirty="0">
                <a:solidFill>
                  <a:srgbClr val="CC3300"/>
                </a:solidFill>
              </a:rPr>
              <a:t>β-</a:t>
            </a:r>
            <a:r>
              <a:rPr lang="el-GR" altLang="el-GR" sz="2400" dirty="0" err="1">
                <a:solidFill>
                  <a:srgbClr val="CC3300"/>
                </a:solidFill>
              </a:rPr>
              <a:t>γλυκοζιδάση</a:t>
            </a:r>
            <a:endParaRPr lang="el-GR" altLang="el-GR" sz="2400" dirty="0">
              <a:solidFill>
                <a:srgbClr val="CC3300"/>
              </a:solidFill>
            </a:endParaRPr>
          </a:p>
          <a:p>
            <a:r>
              <a:rPr lang="el-GR" altLang="el-GR" sz="2400" dirty="0"/>
              <a:t>Οφείλεται σε </a:t>
            </a:r>
            <a:r>
              <a:rPr lang="el-GR" altLang="el-GR" sz="2400" dirty="0">
                <a:solidFill>
                  <a:schemeClr val="folHlink"/>
                </a:solidFill>
              </a:rPr>
              <a:t>πολλές και διαφορετικές μεταλλάξεις</a:t>
            </a:r>
            <a:r>
              <a:rPr lang="el-GR" altLang="el-GR" sz="2400" dirty="0"/>
              <a:t> </a:t>
            </a:r>
            <a:r>
              <a:rPr lang="el-GR" altLang="el-GR" sz="2400" b="1" dirty="0"/>
              <a:t>που αφορούν όλες τον μεταβολισμό των </a:t>
            </a:r>
            <a:r>
              <a:rPr lang="el-GR" altLang="el-GR" sz="2400" b="1" dirty="0" err="1"/>
              <a:t>μεμβρανικών</a:t>
            </a:r>
            <a:r>
              <a:rPr lang="el-GR" altLang="el-GR" sz="2400" b="1" dirty="0"/>
              <a:t> </a:t>
            </a:r>
            <a:r>
              <a:rPr lang="el-GR" altLang="el-GR" sz="2400" b="1" dirty="0" err="1"/>
              <a:t>γλυκολιπιδίων</a:t>
            </a:r>
            <a:endParaRPr lang="el-GR" altLang="el-GR" sz="2400" b="1" dirty="0"/>
          </a:p>
          <a:p>
            <a:r>
              <a:rPr lang="el-GR" altLang="el-GR" sz="2400" dirty="0"/>
              <a:t>Το υπόστρωμα είναι η </a:t>
            </a:r>
            <a:r>
              <a:rPr lang="el-GR" altLang="el-GR" sz="2400" dirty="0" err="1">
                <a:solidFill>
                  <a:srgbClr val="CC3300"/>
                </a:solidFill>
              </a:rPr>
              <a:t>γλυκοεγκεφαλοσιδάση</a:t>
            </a:r>
            <a:r>
              <a:rPr lang="el-GR" altLang="el-GR" sz="2400" dirty="0">
                <a:solidFill>
                  <a:srgbClr val="CC3300"/>
                </a:solidFill>
              </a:rPr>
              <a:t> </a:t>
            </a:r>
            <a:r>
              <a:rPr lang="el-GR" altLang="el-GR" sz="2400" dirty="0"/>
              <a:t>που  προέρχεται από τις μεμβράνες των λεμφοκυττάρων στο αίμα και από το νευρικό ιστό στο νευρικό σύστημα</a:t>
            </a:r>
          </a:p>
          <a:p>
            <a:pPr>
              <a:buFont typeface="Wingdings" panose="05000000000000000000" pitchFamily="2" charset="2"/>
              <a:buNone/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7561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 </a:t>
            </a:r>
            <a:r>
              <a:rPr lang="en-US" dirty="0" smtClean="0"/>
              <a:t>Down (</a:t>
            </a:r>
            <a:r>
              <a:rPr lang="el-GR" dirty="0" err="1" smtClean="0"/>
              <a:t>Τρισωμία</a:t>
            </a:r>
            <a:r>
              <a:rPr lang="el-GR" dirty="0" smtClean="0"/>
              <a:t> 21)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15755" y="1478507"/>
            <a:ext cx="8915400" cy="1210102"/>
          </a:xfrm>
        </p:spPr>
        <p:txBody>
          <a:bodyPr>
            <a:noAutofit/>
          </a:bodyPr>
          <a:lstStyle/>
          <a:p>
            <a:r>
              <a:rPr lang="el-GR" sz="2000" dirty="0" smtClean="0"/>
              <a:t>1 στα 1000 ζωντανά βρέφη </a:t>
            </a:r>
          </a:p>
          <a:p>
            <a:r>
              <a:rPr lang="el-GR" sz="2000" dirty="0" smtClean="0"/>
              <a:t>Η συνηθέστερη </a:t>
            </a:r>
            <a:r>
              <a:rPr lang="el-GR" sz="2000" dirty="0" err="1" smtClean="0"/>
              <a:t>αυτοσωματική</a:t>
            </a:r>
            <a:r>
              <a:rPr lang="el-GR" sz="2000" dirty="0" smtClean="0"/>
              <a:t> </a:t>
            </a:r>
            <a:r>
              <a:rPr lang="el-GR" sz="2000" dirty="0" err="1" smtClean="0"/>
              <a:t>τρισωμία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Το πιο συνηθισμένο γενετικό αίτιο σοβαρών μαθησιακών δυσκολιών</a:t>
            </a:r>
            <a:endParaRPr lang="el-GR" sz="2000" dirty="0"/>
          </a:p>
        </p:txBody>
      </p:sp>
      <p:pic>
        <p:nvPicPr>
          <p:cNvPr id="4" name="Picture 4" descr="κα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933" y="2759397"/>
            <a:ext cx="6273421" cy="38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555845" y="4127102"/>
            <a:ext cx="3821374" cy="2730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el-GR" sz="1800" dirty="0" smtClean="0"/>
              <a:t>In situ </a:t>
            </a:r>
            <a:r>
              <a:rPr lang="el-GR" altLang="el-GR" sz="1800" dirty="0" smtClean="0"/>
              <a:t>υβριδοποίηση μη καλλιεργημένου </a:t>
            </a:r>
            <a:r>
              <a:rPr lang="el-GR" altLang="el-GR" sz="1800" dirty="0" err="1" smtClean="0"/>
              <a:t>αμνιοκυττάρου</a:t>
            </a:r>
            <a:r>
              <a:rPr lang="el-GR" altLang="el-GR" sz="1800" dirty="0" smtClean="0"/>
              <a:t> με τον ειδικό για το χρωμόσωμα 21ανιχνευτή </a:t>
            </a:r>
            <a:r>
              <a:rPr lang="en-US" altLang="el-GR" sz="1800" dirty="0" smtClean="0"/>
              <a:t>DNA.</a:t>
            </a:r>
            <a:endParaRPr lang="el-GR" altLang="el-GR" sz="1800" dirty="0" smtClean="0"/>
          </a:p>
          <a:p>
            <a:pPr>
              <a:defRPr/>
            </a:pPr>
            <a:endParaRPr lang="el-GR" altLang="el-GR" sz="2000" dirty="0"/>
          </a:p>
          <a:p>
            <a:pPr>
              <a:defRPr/>
            </a:pPr>
            <a:r>
              <a:rPr lang="el-GR" altLang="el-GR" sz="2000" dirty="0" smtClean="0"/>
              <a:t>Τρία σήματα αντιστοιχούν σε τρία χρωμοσώματα 21</a:t>
            </a:r>
          </a:p>
          <a:p>
            <a:pPr>
              <a:defRPr/>
            </a:pPr>
            <a:r>
              <a:rPr lang="el-GR" altLang="el-GR" sz="2000" dirty="0" smtClean="0"/>
              <a:t>( </a:t>
            </a:r>
            <a:r>
              <a:rPr lang="el-GR" altLang="el-GR" sz="2000" dirty="0" err="1" smtClean="0"/>
              <a:t>Τρισωμία</a:t>
            </a:r>
            <a:r>
              <a:rPr lang="el-GR" altLang="el-GR" sz="2000" dirty="0" smtClean="0"/>
              <a:t> 21)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7256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sz="4000" b="1"/>
              <a:t>Φαινότυποι της νόσου</a:t>
            </a:r>
            <a:r>
              <a:rPr lang="en-US" altLang="el-GR" sz="4000" b="1"/>
              <a:t> Gaucher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927350" y="549276"/>
            <a:ext cx="7740650" cy="6308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>
                <a:solidFill>
                  <a:schemeClr val="folHlink"/>
                </a:solidFill>
              </a:rPr>
              <a:t>Τύπου </a:t>
            </a:r>
            <a:r>
              <a:rPr lang="en-US" altLang="el-GR" sz="2400" dirty="0">
                <a:solidFill>
                  <a:schemeClr val="folHlink"/>
                </a:solidFill>
              </a:rPr>
              <a:t>I </a:t>
            </a:r>
            <a:r>
              <a:rPr lang="el-GR" altLang="el-GR" sz="2400" dirty="0">
                <a:solidFill>
                  <a:schemeClr val="folHlink"/>
                </a:solidFill>
              </a:rPr>
              <a:t>Μορφή ενηλίκων</a:t>
            </a:r>
            <a:r>
              <a:rPr lang="el-GR" altLang="el-GR" sz="2400" dirty="0"/>
              <a:t> Σπληνομεγαλία, </a:t>
            </a:r>
            <a:r>
              <a:rPr lang="el-GR" altLang="el-GR" sz="2400" dirty="0" err="1"/>
              <a:t>θρομβοκυττοπενία</a:t>
            </a:r>
            <a:r>
              <a:rPr lang="el-GR" altLang="el-GR" sz="2400" dirty="0"/>
              <a:t>, εμπλοκή του μυελού των οστών, κατάγματα, </a:t>
            </a:r>
            <a:r>
              <a:rPr lang="en-US" altLang="el-GR" sz="2400" dirty="0"/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000" dirty="0"/>
              <a:t>    </a:t>
            </a:r>
            <a:r>
              <a:rPr lang="el-GR" altLang="el-GR" sz="2000" dirty="0"/>
              <a:t>&gt;20 φορές αυξημένη συχνότητα στους Εβραίους </a:t>
            </a:r>
            <a:r>
              <a:rPr lang="en-US" altLang="el-GR" sz="2000" dirty="0" err="1"/>
              <a:t>Askenazi</a:t>
            </a:r>
            <a:r>
              <a:rPr lang="en-US" altLang="el-GR" sz="2000" dirty="0"/>
              <a:t>.</a:t>
            </a:r>
            <a:r>
              <a:rPr lang="el-GR" altLang="el-GR" sz="2000" dirty="0"/>
              <a:t> Παρατηρείται όμως και σε όλους τους πληθυσμούς </a:t>
            </a:r>
          </a:p>
          <a:p>
            <a:pPr>
              <a:lnSpc>
                <a:spcPct val="90000"/>
              </a:lnSpc>
            </a:pPr>
            <a:r>
              <a:rPr lang="el-GR" altLang="el-GR" sz="2400" dirty="0">
                <a:solidFill>
                  <a:srgbClr val="CC3300"/>
                </a:solidFill>
              </a:rPr>
              <a:t>Τύπου </a:t>
            </a:r>
            <a:r>
              <a:rPr lang="en-US" altLang="el-GR" sz="2400" dirty="0">
                <a:solidFill>
                  <a:srgbClr val="CC3300"/>
                </a:solidFill>
              </a:rPr>
              <a:t>I</a:t>
            </a:r>
            <a:r>
              <a:rPr lang="el-GR" altLang="el-GR" sz="2400" dirty="0">
                <a:solidFill>
                  <a:srgbClr val="CC3300"/>
                </a:solidFill>
              </a:rPr>
              <a:t>Ι βρεφική μορφή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Ηπατόσπληνομεγαλία</a:t>
            </a:r>
            <a:r>
              <a:rPr lang="el-GR" altLang="el-GR" sz="2400" dirty="0"/>
              <a:t>, ταχέως εξελισσόμενες νευρολογικές βλάβες, θάνατος</a:t>
            </a:r>
            <a:r>
              <a:rPr lang="en-US" altLang="el-GR" sz="2400" dirty="0"/>
              <a:t> </a:t>
            </a:r>
            <a:r>
              <a:rPr lang="el-GR" altLang="el-GR" sz="2400" dirty="0"/>
              <a:t> </a:t>
            </a:r>
            <a:endParaRPr lang="en-US" altLang="el-G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000" dirty="0"/>
              <a:t>     </a:t>
            </a:r>
            <a:r>
              <a:rPr lang="el-GR" altLang="el-GR" sz="2000" dirty="0"/>
              <a:t>Σε όλους τους πληθυσμούς</a:t>
            </a:r>
            <a:endParaRPr lang="en-US" altLang="el-GR" sz="2000" dirty="0"/>
          </a:p>
          <a:p>
            <a:pPr>
              <a:lnSpc>
                <a:spcPct val="90000"/>
              </a:lnSpc>
            </a:pPr>
            <a:r>
              <a:rPr lang="el-GR" altLang="el-GR" sz="2400" dirty="0">
                <a:solidFill>
                  <a:schemeClr val="hlink"/>
                </a:solidFill>
              </a:rPr>
              <a:t>Τύπου </a:t>
            </a:r>
            <a:r>
              <a:rPr lang="en-US" altLang="el-GR" sz="2400" dirty="0">
                <a:solidFill>
                  <a:schemeClr val="hlink"/>
                </a:solidFill>
              </a:rPr>
              <a:t>I</a:t>
            </a:r>
            <a:r>
              <a:rPr lang="el-GR" altLang="el-GR" sz="2400" dirty="0">
                <a:solidFill>
                  <a:schemeClr val="hlink"/>
                </a:solidFill>
              </a:rPr>
              <a:t>ΙΙ νεανική μορφή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Ηπατοσπληνομεγαλία</a:t>
            </a:r>
            <a:r>
              <a:rPr lang="el-GR" altLang="el-GR" sz="2400" dirty="0"/>
              <a:t>, βραδεία αλλά </a:t>
            </a:r>
            <a:r>
              <a:rPr lang="el-GR" altLang="el-GR" sz="2400" u="sng" dirty="0"/>
              <a:t>προοδευτική νευρολογική εκφύλιση</a:t>
            </a:r>
            <a:r>
              <a:rPr lang="en-US" altLang="el-GR" sz="2400" u="sng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000" dirty="0"/>
              <a:t>      </a:t>
            </a:r>
            <a:r>
              <a:rPr lang="el-GR" altLang="el-GR" sz="2000" dirty="0"/>
              <a:t>Σε όλους τους πληθυσμούς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/>
              <a:t>* Οι φαινότυποι αφορούν </a:t>
            </a:r>
            <a:r>
              <a:rPr lang="el-GR" altLang="el-GR" sz="2000" dirty="0" err="1"/>
              <a:t>ομοζυγωτες</a:t>
            </a:r>
            <a:r>
              <a:rPr lang="el-GR" altLang="el-GR" sz="2000" dirty="0"/>
              <a:t> ή διπλούς </a:t>
            </a:r>
            <a:r>
              <a:rPr lang="el-GR" altLang="el-GR" sz="2000" dirty="0" err="1"/>
              <a:t>ετεροζυγώτες</a:t>
            </a:r>
            <a:r>
              <a:rPr lang="el-GR" altLang="el-GR" sz="2000" dirty="0"/>
              <a:t> για μεταλλάξεις του γονιδίου της β-</a:t>
            </a:r>
            <a:r>
              <a:rPr lang="el-GR" altLang="el-GR" sz="2000" dirty="0" err="1"/>
              <a:t>γλυκοσιδάσης</a:t>
            </a:r>
            <a:r>
              <a:rPr lang="el-GR" alt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4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r>
              <a:rPr lang="el-GR" altLang="el-GR" smtClean="0"/>
              <a:t>Κυστική Ίνωση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r>
              <a:rPr lang="el-GR" altLang="el-GR" smtClean="0"/>
              <a:t>Σχετίζεται με τη μεμβρανική μεταφορά</a:t>
            </a:r>
          </a:p>
          <a:p>
            <a:r>
              <a:rPr lang="el-GR" altLang="el-GR" smtClean="0"/>
              <a:t>Οι επιπλοκές σχετίζονται με την αντιμετώπιση των παχύρευστων εκκρίσεων.</a:t>
            </a:r>
          </a:p>
          <a:p>
            <a:r>
              <a:rPr lang="el-GR" altLang="el-GR" smtClean="0"/>
              <a:t>Νεογνά </a:t>
            </a:r>
            <a:r>
              <a:rPr lang="el-GR" altLang="el-GR" smtClean="0">
                <a:solidFill>
                  <a:srgbClr val="CC3300"/>
                </a:solidFill>
              </a:rPr>
              <a:t>ειλεός εκ μηκωνίου</a:t>
            </a:r>
          </a:p>
          <a:p>
            <a:r>
              <a:rPr lang="el-GR" altLang="el-GR" smtClean="0">
                <a:solidFill>
                  <a:srgbClr val="CC3300"/>
                </a:solidFill>
              </a:rPr>
              <a:t>Ανεπαρκείς εκκρίσεις του παγκρέατος </a:t>
            </a:r>
          </a:p>
          <a:p>
            <a:r>
              <a:rPr lang="el-GR" altLang="el-GR" smtClean="0">
                <a:solidFill>
                  <a:srgbClr val="CC3300"/>
                </a:solidFill>
              </a:rPr>
              <a:t>Αυξημένο ιξώδες του πνευμονικού εκκρίματος (λοιμώξεις)</a:t>
            </a:r>
          </a:p>
        </p:txBody>
      </p:sp>
    </p:spTree>
    <p:extLst>
      <p:ext uri="{BB962C8B-B14F-4D97-AF65-F5344CB8AC3E}">
        <p14:creationId xmlns:p14="http://schemas.microsoft.com/office/powerpoint/2010/main" val="24816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67539" y="249382"/>
            <a:ext cx="8915400" cy="942109"/>
          </a:xfrm>
        </p:spPr>
        <p:txBody>
          <a:bodyPr>
            <a:noAutofit/>
          </a:bodyPr>
          <a:lstStyle/>
          <a:p>
            <a:r>
              <a:rPr lang="el-GR" sz="2400" dirty="0" smtClean="0"/>
              <a:t>Για δύο γονείς φορείς , ο κίνδυνος κάθε παιδιού ,άρρεν ή θήλυ, να προσβληθεί  είναι 1 στα 4 (25%)</a:t>
            </a:r>
            <a:endParaRPr lang="el-GR" sz="2400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7371" y="1191491"/>
            <a:ext cx="4967866" cy="55848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09360" y="2493818"/>
            <a:ext cx="3382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 smtClean="0"/>
              <a:t>Αυτοσωματική</a:t>
            </a:r>
            <a:r>
              <a:rPr lang="el-GR" sz="2800" dirty="0" smtClean="0"/>
              <a:t> υπολειπόμενη κληρονομικότητα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473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Δενδρο αυτ υπο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1383" y="304800"/>
            <a:ext cx="6570949" cy="628996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182" y="1385455"/>
            <a:ext cx="452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γάμος  μεταξύ εξαδέλφων ή άλλων</a:t>
            </a:r>
          </a:p>
          <a:p>
            <a:r>
              <a:rPr lang="el-GR" dirty="0"/>
              <a:t>σ</a:t>
            </a:r>
            <a:r>
              <a:rPr lang="el-GR" dirty="0" smtClean="0"/>
              <a:t>υγγενών αυξάνει την πιθανότητα που </a:t>
            </a:r>
          </a:p>
          <a:p>
            <a:r>
              <a:rPr lang="el-GR" dirty="0" smtClean="0"/>
              <a:t>έχει ένα ζευγάρι να φέρει το ίδιο παθολογικό γονίδιο που το έχουν κληρονομήσει από ένα κοινό πρόγονο.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54182" y="2862783"/>
            <a:ext cx="5084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συχνότητα των υπολειπόμενων γονιδίων</a:t>
            </a:r>
            <a:r>
              <a:rPr lang="el-GR" dirty="0"/>
              <a:t> </a:t>
            </a:r>
            <a:r>
              <a:rPr lang="el-GR" dirty="0" smtClean="0"/>
              <a:t>μπορεί να ποικίλει μεταξύ των φυλετικών ομάδων</a:t>
            </a:r>
          </a:p>
          <a:p>
            <a:r>
              <a:rPr lang="el-GR" dirty="0" smtClean="0"/>
              <a:t>Οι διαταραχές οι οποίες μπορούν να ελεγχθούν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Οι θαλασσαιμίες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Η δρεπανοκυτταρική αναιμία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Η κυστική </a:t>
            </a:r>
            <a:r>
              <a:rPr lang="el-GR" dirty="0" err="1" smtClean="0"/>
              <a:t>ίνωση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Νόσος </a:t>
            </a:r>
            <a:r>
              <a:rPr lang="en-US" dirty="0" err="1" smtClean="0"/>
              <a:t>Tay</a:t>
            </a:r>
            <a:r>
              <a:rPr lang="en-US" dirty="0" smtClean="0"/>
              <a:t>-Sachs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92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6285" y="471055"/>
            <a:ext cx="824287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Α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υ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τοσωματικά υπολειπόμενα νοσήματα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3359150" y="2133601"/>
            <a:ext cx="6192838" cy="3959225"/>
          </a:xfrm>
        </p:spPr>
        <p:txBody>
          <a:bodyPr/>
          <a:lstStyle/>
          <a:p>
            <a:pPr>
              <a:defRPr/>
            </a:pP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Α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υ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το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ωματικά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υπολειπόμενα νοσήματα εμφανίζονται σε άτομα που έχουν κληρονομήσει και από τους δυο γονείς παθολογικά αντίγραφα του ίδιου γονιδίου.</a:t>
            </a: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Οι μη πάσχοντες γονείς που φέρουν μόνο ένα αντίγραφο του φυσιολογικού γονιδίου, ονομάζονται "</a:t>
            </a:r>
            <a:r>
              <a:rPr lang="el-GR" altLang="el-GR" dirty="0">
                <a:solidFill>
                  <a:schemeClr val="folHlink"/>
                </a:solidFill>
                <a:cs typeface="Times New Roman" panose="02020603050405020304" pitchFamily="18" charset="0"/>
              </a:rPr>
              <a:t>φορείς" ή "</a:t>
            </a:r>
            <a:r>
              <a:rPr lang="el-GR" altLang="el-GR" dirty="0" err="1">
                <a:solidFill>
                  <a:schemeClr val="folHlink"/>
                </a:solidFill>
                <a:cs typeface="Times New Roman" panose="02020603050405020304" pitchFamily="18" charset="0"/>
              </a:rPr>
              <a:t>ετερο</a:t>
            </a:r>
            <a:r>
              <a:rPr lang="el-GR" altLang="el-GR" dirty="0" err="1">
                <a:solidFill>
                  <a:schemeClr val="folHlink"/>
                </a:solidFill>
              </a:rPr>
              <a:t>ζ</a:t>
            </a:r>
            <a:r>
              <a:rPr lang="el-GR" altLang="el-GR" dirty="0" err="1">
                <a:solidFill>
                  <a:schemeClr val="folHlink"/>
                </a:solidFill>
                <a:cs typeface="Times New Roman" panose="02020603050405020304" pitchFamily="18" charset="0"/>
              </a:rPr>
              <a:t>υγώτες</a:t>
            </a:r>
            <a:r>
              <a:rPr lang="el-GR" altLang="el-GR" dirty="0">
                <a:solidFill>
                  <a:schemeClr val="folHlink"/>
                </a:solidFill>
                <a:cs typeface="Times New Roman" panose="02020603050405020304" pitchFamily="18" charset="0"/>
              </a:rPr>
              <a:t>".</a:t>
            </a:r>
            <a:endParaRPr lang="el-GR" altLang="el-GR" dirty="0">
              <a:solidFill>
                <a:schemeClr val="folHlink"/>
              </a:solidFill>
            </a:endParaRPr>
          </a:p>
          <a:p>
            <a:pPr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Ένα άτομο που κληρονομεί ανώμαλο γονίδιο κ</a:t>
            </a:r>
            <a:r>
              <a:rPr lang="el-GR" alt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αι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από τους δυο γονείς ονομάζεται </a:t>
            </a:r>
            <a:r>
              <a:rPr lang="el-GR" altLang="el-GR" dirty="0" err="1">
                <a:solidFill>
                  <a:srgbClr val="CC3300"/>
                </a:solidFill>
                <a:cs typeface="Times New Roman" panose="02020603050405020304" pitchFamily="18" charset="0"/>
              </a:rPr>
              <a:t>ομοζυγώτης</a:t>
            </a:r>
            <a:r>
              <a:rPr lang="el-GR" altLang="el-GR" dirty="0">
                <a:solidFill>
                  <a:srgbClr val="CC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4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η πιθανότητα να γεννηθεί παιδί με δύο ανώμαλα αντίγραφα του γονιδίου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ομοζυγώτης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είναι μία στις τέσσερις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(25%)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Οι </a:t>
            </a:r>
            <a:r>
              <a:rPr lang="el-GR" altLang="el-GR" dirty="0" err="1">
                <a:solidFill>
                  <a:srgbClr val="CC3300"/>
                </a:solidFill>
                <a:cs typeface="Times New Roman" panose="02020603050405020304" pitchFamily="18" charset="0"/>
              </a:rPr>
              <a:t>ετεροζυγώτες</a:t>
            </a:r>
            <a:r>
              <a:rPr lang="el-GR" altLang="el-GR" dirty="0">
                <a:solidFill>
                  <a:srgbClr val="CC3300"/>
                </a:solidFill>
                <a:cs typeface="Times New Roman" panose="02020603050405020304" pitchFamily="18" charset="0"/>
              </a:rPr>
              <a:t> συνήθως δεν πάσχουν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κλινικά (σε αντίθεση με </a:t>
            </a:r>
            <a:r>
              <a:rPr lang="el-GR" alt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τις επικρατείς </a:t>
            </a:r>
            <a:r>
              <a:rPr lang="el-GR" alt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αυτοσωματικές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νόσους).</a:t>
            </a:r>
          </a:p>
          <a:p>
            <a:pPr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3135313" y="2427288"/>
            <a:ext cx="6923087" cy="4430712"/>
          </a:xfrm>
        </p:spPr>
        <p:txBody>
          <a:bodyPr/>
          <a:lstStyle/>
          <a:p>
            <a:pPr>
              <a:defRPr/>
            </a:pPr>
            <a:r>
              <a:rPr lang="el-GR" alt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Τα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μεταβολικά νοσήματα ακολουθούν συχνά υπολειπόμενο τρόπο μεταβίβασης . </a:t>
            </a: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Συχνά 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ομοζυγώτες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για πολλές από τις υπολειπόμενες καταστάσεις πεθαίνουν σε νεαρή ή ακόμα και σε βρεφική ηλικία, ενώ άλλοι αντιμετωπίζουν προβλήματα αναπαραγωγής.</a:t>
            </a:r>
          </a:p>
          <a:p>
            <a:pPr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2418608" y="2250374"/>
            <a:ext cx="8998095" cy="4907779"/>
          </a:xfrm>
        </p:spPr>
        <p:txBody>
          <a:bodyPr>
            <a:normAutofit/>
          </a:bodyPr>
          <a:lstStyle/>
          <a:p>
            <a:r>
              <a:rPr lang="el-GR" alt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Πολλά υπολειπόμενα νοσήματα έχουν μελετηθεί λεπτομερώς με βιοχημικές και μοριακές μεθόδους. Τα νοσήματα αυτά συχνά αναγνωρίζονται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προγεννητικά ή/και </a:t>
            </a:r>
            <a:r>
              <a:rPr lang="el-GR" alt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προ </a:t>
            </a:r>
            <a:r>
              <a:rPr lang="el-GR" altLang="el-G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συμπτωματικά</a:t>
            </a:r>
            <a:r>
              <a:rPr lang="el-GR" alt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.</a:t>
            </a:r>
            <a:r>
              <a:rPr lang="el-GR" dirty="0"/>
              <a:t> </a:t>
            </a:r>
            <a:endParaRPr lang="el-GR" dirty="0" smtClean="0"/>
          </a:p>
          <a:p>
            <a:pPr>
              <a:defRPr/>
            </a:pPr>
            <a:r>
              <a:rPr lang="el-GR" alt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Η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διακοπή της ροής της μεταβολικής οδού που οφείλεται σε υπολειπόμενες μεταλλάξεις μπορεί σήμερα σε ορισμένες περιπτώσεις να αντιμετωπιστεί αποτελεσματικά.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0436" y="637758"/>
            <a:ext cx="6535561" cy="128089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Χ </a:t>
            </a:r>
            <a:r>
              <a:rPr lang="el-GR" sz="3200" dirty="0" err="1" smtClean="0"/>
              <a:t>φιλοσύνδετη</a:t>
            </a:r>
            <a:r>
              <a:rPr lang="el-GR" sz="3200" dirty="0" smtClean="0"/>
              <a:t> υπολειπόμενη κληρονομικότητα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30583" y="2461145"/>
            <a:ext cx="5572149" cy="3777622"/>
          </a:xfrm>
        </p:spPr>
        <p:txBody>
          <a:bodyPr/>
          <a:lstStyle/>
          <a:p>
            <a:r>
              <a:rPr lang="el-GR" dirty="0" smtClean="0"/>
              <a:t>Αχρωματοψία</a:t>
            </a:r>
          </a:p>
          <a:p>
            <a:r>
              <a:rPr lang="el-GR" dirty="0" smtClean="0"/>
              <a:t>Μυϊκές δυστροφίες </a:t>
            </a:r>
            <a:r>
              <a:rPr lang="en-US" dirty="0" err="1" smtClean="0"/>
              <a:t>Duchenne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Becker</a:t>
            </a:r>
            <a:endParaRPr lang="el-GR" dirty="0" smtClean="0"/>
          </a:p>
          <a:p>
            <a:r>
              <a:rPr lang="el-GR" dirty="0" smtClean="0"/>
              <a:t>Σύνδρομο εύθραυστου Χ</a:t>
            </a:r>
          </a:p>
          <a:p>
            <a:r>
              <a:rPr lang="el-GR" dirty="0" smtClean="0"/>
              <a:t>Έλλειψη </a:t>
            </a:r>
            <a:r>
              <a:rPr lang="en-US" dirty="0" smtClean="0"/>
              <a:t>G-6-PD</a:t>
            </a:r>
            <a:r>
              <a:rPr lang="el-GR" dirty="0" smtClean="0"/>
              <a:t> </a:t>
            </a:r>
            <a:r>
              <a:rPr lang="el-GR" dirty="0" err="1" smtClean="0"/>
              <a:t>αφυδρογονάσης</a:t>
            </a:r>
            <a:endParaRPr lang="el-GR" dirty="0" smtClean="0"/>
          </a:p>
          <a:p>
            <a:r>
              <a:rPr lang="el-GR" dirty="0" smtClean="0"/>
              <a:t>Αιμορροφιλία Α και Β</a:t>
            </a:r>
          </a:p>
          <a:p>
            <a:r>
              <a:rPr lang="el-GR" dirty="0" smtClean="0"/>
              <a:t>Σύνδρομο </a:t>
            </a:r>
            <a:r>
              <a:rPr lang="en-US" dirty="0" smtClean="0"/>
              <a:t>Hunter </a:t>
            </a:r>
            <a:r>
              <a:rPr lang="el-GR" dirty="0" smtClean="0"/>
              <a:t>(</a:t>
            </a:r>
            <a:r>
              <a:rPr lang="el-GR" dirty="0" err="1" smtClean="0"/>
              <a:t>βλενοπολυσακχαρίδωση</a:t>
            </a:r>
            <a:r>
              <a:rPr lang="el-GR" dirty="0" smtClean="0"/>
              <a:t> ΙΙ)</a:t>
            </a:r>
          </a:p>
          <a:p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5997" y="0"/>
            <a:ext cx="4046003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7384473" y="624110"/>
            <a:ext cx="4461163" cy="293650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Χ φυλοσύνδετη υπολειπόμενη κληρονομικότητα</a:t>
            </a:r>
            <a:endParaRPr lang="el-GR" altLang="el-GR" dirty="0"/>
          </a:p>
        </p:txBody>
      </p:sp>
      <p:pic>
        <p:nvPicPr>
          <p:cNvPr id="19460" name="Picture 4" descr="Untitled-2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3720" y="1067457"/>
            <a:ext cx="5765047" cy="53471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Κλινικά χαρακτηριστικά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11290" y="1264555"/>
            <a:ext cx="4371146" cy="377762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Υπόνοια του συνδρόμου </a:t>
            </a:r>
            <a:r>
              <a:rPr lang="en-US" dirty="0" smtClean="0"/>
              <a:t>Down </a:t>
            </a:r>
            <a:r>
              <a:rPr lang="el-GR" dirty="0" smtClean="0"/>
              <a:t>τίθεται συνήθως κατά τη γέννηση λόγω του προσωπείου του βρέφους.</a:t>
            </a:r>
          </a:p>
          <a:p>
            <a:r>
              <a:rPr lang="el-GR" dirty="0" smtClean="0"/>
              <a:t>Στρογγυλό πρόσωπο</a:t>
            </a:r>
          </a:p>
          <a:p>
            <a:r>
              <a:rPr lang="el-GR" dirty="0" err="1" smtClean="0"/>
              <a:t>Επικανθικές</a:t>
            </a:r>
            <a:r>
              <a:rPr lang="el-GR" dirty="0" smtClean="0"/>
              <a:t>  πτυχές</a:t>
            </a:r>
          </a:p>
          <a:p>
            <a:r>
              <a:rPr lang="el-GR" dirty="0" smtClean="0"/>
              <a:t>Κηλίδες </a:t>
            </a:r>
            <a:r>
              <a:rPr lang="en-US" dirty="0" err="1" smtClean="0"/>
              <a:t>Brushfield</a:t>
            </a:r>
            <a:r>
              <a:rPr lang="en-US" dirty="0" smtClean="0"/>
              <a:t> </a:t>
            </a:r>
            <a:r>
              <a:rPr lang="el-GR" dirty="0" smtClean="0"/>
              <a:t>στην ίριδα</a:t>
            </a:r>
            <a:endParaRPr lang="en-US" dirty="0" smtClean="0"/>
          </a:p>
          <a:p>
            <a:r>
              <a:rPr lang="el-GR" dirty="0" err="1" smtClean="0"/>
              <a:t>Προβάλλουσα</a:t>
            </a:r>
            <a:r>
              <a:rPr lang="el-GR" dirty="0" smtClean="0"/>
              <a:t> γλώσσα</a:t>
            </a:r>
          </a:p>
          <a:p>
            <a:r>
              <a:rPr lang="el-GR" dirty="0" smtClean="0"/>
              <a:t>Μικρά αυτιά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4" name="Picture 4" descr="Γεν Dow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32239" r="11100" b="5075"/>
          <a:stretch/>
        </p:blipFill>
        <p:spPr>
          <a:xfrm>
            <a:off x="6659805" y="914400"/>
            <a:ext cx="5073326" cy="5568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6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title"/>
          </p:nvPr>
        </p:nvSpPr>
        <p:spPr>
          <a:xfrm>
            <a:off x="2592924" y="624110"/>
            <a:ext cx="3489221" cy="644304"/>
          </a:xfrm>
        </p:spPr>
        <p:txBody>
          <a:bodyPr/>
          <a:lstStyle/>
          <a:p>
            <a:r>
              <a:rPr lang="el-GR" dirty="0"/>
              <a:t>Αιμορροφιλία</a:t>
            </a:r>
            <a:endParaRPr lang="el-GR" altLang="el-GR" dirty="0" smtClean="0"/>
          </a:p>
        </p:txBody>
      </p:sp>
      <p:pic>
        <p:nvPicPr>
          <p:cNvPr id="62467" name="Picture 4" descr="Γεν αιμοροφιλία ακτ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9600" y="0"/>
            <a:ext cx="35179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" name="Picture 7" descr="Γεν αιμοροφιλία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268414"/>
            <a:ext cx="5094288" cy="55895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09822" y="0"/>
            <a:ext cx="10982178" cy="1041009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Τυπικό γενεαλογικό δένδρο χ-φυλοσύνδετης κληρονομικότητας</a:t>
            </a:r>
            <a:br>
              <a:rPr lang="el-GR" sz="2800" dirty="0" smtClean="0"/>
            </a:br>
            <a:r>
              <a:rPr lang="el-GR" sz="2800" dirty="0" smtClean="0"/>
              <a:t>Οι προσβεβλημένοι άρρενες δεν είχαν προσβεβλημένους υιούς </a:t>
            </a:r>
            <a:endParaRPr lang="el-GR" sz="2800" dirty="0"/>
          </a:p>
        </p:txBody>
      </p:sp>
      <p:pic>
        <p:nvPicPr>
          <p:cNvPr id="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913" y="1167617"/>
            <a:ext cx="11459087" cy="4926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032126" y="857251"/>
            <a:ext cx="7178675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l-GR" altLang="el-GR" sz="2000" dirty="0"/>
              <a:t>Τα νοσήματα αυτά οφείλονται σε μεταλλάξεις γονιδίων που βρίσκονται στο χρωμόσωμα  Χ</a:t>
            </a:r>
          </a:p>
          <a:p>
            <a:pPr>
              <a:buFontTx/>
              <a:buChar char="•"/>
            </a:pPr>
            <a:r>
              <a:rPr lang="el-GR" altLang="el-GR" sz="2000" dirty="0"/>
              <a:t>Τα κλινικά χαρακτηριστικά εμφανίζονται υποχρεωτικά στους άνδρες</a:t>
            </a:r>
            <a:r>
              <a:rPr lang="el-GR" altLang="el-GR" sz="2000" dirty="0" smtClean="0"/>
              <a:t>.</a:t>
            </a:r>
          </a:p>
          <a:p>
            <a:pPr>
              <a:buFontTx/>
              <a:buChar char="•"/>
            </a:pPr>
            <a:r>
              <a:rPr lang="el-GR" altLang="el-GR" sz="2000" dirty="0" smtClean="0"/>
              <a:t>Τα θήλεα μπορεί να είναι φορείς, αλλά  είναι συνήθως  υγιείς</a:t>
            </a:r>
          </a:p>
          <a:p>
            <a:pPr>
              <a:buFontTx/>
              <a:buChar char="•"/>
            </a:pPr>
            <a:r>
              <a:rPr lang="el-GR" altLang="el-GR" sz="2000" dirty="0" smtClean="0"/>
              <a:t>Περιστασιακά ένα θήλυ φορέας εμφανίζει ήπια σημεία της νόσου</a:t>
            </a:r>
          </a:p>
          <a:p>
            <a:pPr>
              <a:buFontTx/>
              <a:buChar char="•"/>
            </a:pPr>
            <a:r>
              <a:rPr lang="el-GR" altLang="el-GR" sz="2000" dirty="0" smtClean="0"/>
              <a:t>Ο υιός κάθε γυναίκας φορέα έχει 1 στις 2 (50%) κίνδυνο να προσβληθεί</a:t>
            </a:r>
          </a:p>
          <a:p>
            <a:pPr>
              <a:buFontTx/>
              <a:buChar char="•"/>
            </a:pPr>
            <a:r>
              <a:rPr lang="el-GR" altLang="el-GR" sz="2000" dirty="0" smtClean="0"/>
              <a:t>Κάθε κόρη μιας γυναίκας φορέα έχει 1 στις 2 (50%) κίνδυνο να είναι φορέας</a:t>
            </a:r>
          </a:p>
          <a:p>
            <a:pPr>
              <a:buFontTx/>
              <a:buChar char="•"/>
            </a:pPr>
            <a:r>
              <a:rPr lang="el-GR" altLang="el-GR" sz="2000" dirty="0" smtClean="0"/>
              <a:t>Οι κόρες των προσβεβλημένων αρρένων θα είναι όλες φορείς</a:t>
            </a:r>
          </a:p>
          <a:p>
            <a:pPr>
              <a:buFontTx/>
              <a:buChar char="•"/>
            </a:pPr>
            <a:r>
              <a:rPr lang="el-GR" altLang="el-GR" sz="2000" dirty="0" smtClean="0"/>
              <a:t>Οι υιοί των προσβεβλημένων αρρένων δεν θα είναι προσβεβλημένοι , καθώς οι </a:t>
            </a:r>
            <a:r>
              <a:rPr lang="el-GR" altLang="el-GR" sz="2000" dirty="0"/>
              <a:t>ά</a:t>
            </a:r>
            <a:r>
              <a:rPr lang="el-GR" altLang="el-GR" sz="2000" dirty="0" smtClean="0"/>
              <a:t>ντρες μεταβιβάζουν το </a:t>
            </a:r>
            <a:r>
              <a:rPr lang="en-US" altLang="el-GR" sz="2000" dirty="0" smtClean="0"/>
              <a:t>Y </a:t>
            </a:r>
            <a:r>
              <a:rPr lang="el-GR" altLang="el-GR" sz="2000" dirty="0" smtClean="0"/>
              <a:t>χρωμόσωμα στους </a:t>
            </a:r>
            <a:r>
              <a:rPr lang="el-GR" altLang="el-GR" sz="2000" dirty="0"/>
              <a:t>υ</a:t>
            </a:r>
            <a:r>
              <a:rPr lang="el-GR" altLang="el-GR" sz="2000" dirty="0" smtClean="0"/>
              <a:t>ιούς τους</a:t>
            </a:r>
            <a:endParaRPr lang="el-GR" altLang="el-GR" sz="2000" dirty="0"/>
          </a:p>
          <a:p>
            <a:pPr>
              <a:buFontTx/>
              <a:buChar char="•"/>
            </a:pPr>
            <a:endParaRPr lang="el-GR" altLang="el-GR" sz="4000" dirty="0"/>
          </a:p>
          <a:p>
            <a:pPr>
              <a:buFontTx/>
              <a:buChar char="•"/>
            </a:pPr>
            <a:endParaRPr lang="el-GR" altLang="el-GR" sz="4000" dirty="0"/>
          </a:p>
        </p:txBody>
      </p:sp>
    </p:spTree>
    <p:extLst>
      <p:ext uri="{BB962C8B-B14F-4D97-AF65-F5344CB8AC3E}">
        <p14:creationId xmlns:p14="http://schemas.microsoft.com/office/powerpoint/2010/main" val="13261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l-GR" dirty="0" smtClean="0"/>
              <a:t>Το οικογενειακό ιστορικό μπορεί να είναι αρνητικό , καθώς οι νέες μεταλλάξεις και ο </a:t>
            </a:r>
            <a:r>
              <a:rPr lang="el-GR" dirty="0" err="1" smtClean="0"/>
              <a:t>γοναδικός</a:t>
            </a:r>
            <a:r>
              <a:rPr lang="el-GR" dirty="0" smtClean="0"/>
              <a:t> </a:t>
            </a:r>
            <a:r>
              <a:rPr lang="el-GR" dirty="0" err="1" smtClean="0"/>
              <a:t>μωσαϊκισμός</a:t>
            </a:r>
            <a:r>
              <a:rPr lang="el-GR" dirty="0" smtClean="0"/>
              <a:t> είναι αρκετά συχνός.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>
              <a:buFontTx/>
              <a:buChar char="•"/>
            </a:pPr>
            <a:r>
              <a:rPr lang="el-GR" altLang="el-GR" dirty="0" smtClean="0"/>
              <a:t>Στις </a:t>
            </a:r>
            <a:r>
              <a:rPr lang="el-GR" altLang="el-GR" dirty="0"/>
              <a:t>γυναίκες σε αρχικό στάδιο της εμβρυϊκής  ανάπτυξης αδρανοποιείται ένα από τα δύο </a:t>
            </a:r>
            <a:r>
              <a:rPr lang="el-GR" altLang="el-GR" dirty="0" smtClean="0"/>
              <a:t>Χ, έτσι οι </a:t>
            </a:r>
            <a:r>
              <a:rPr lang="el-GR" altLang="el-GR" dirty="0"/>
              <a:t>γυναίκες θα μπορούσαν να θεωρηθούν μωσαϊκά </a:t>
            </a:r>
            <a:r>
              <a:rPr lang="el-GR" altLang="el-GR" dirty="0" smtClean="0"/>
              <a:t>κυττάρων. </a:t>
            </a:r>
            <a:endParaRPr lang="el-GR" altLang="el-GR" dirty="0"/>
          </a:p>
          <a:p>
            <a:r>
              <a:rPr lang="el-GR" dirty="0" smtClean="0"/>
              <a:t>Η ταυτοποίηση των γυναικών  φορέων σε μια οικογένεια προϋποθέτει την 	ερμηνεία του γενεαλογικού δένδρου, τη διερεύνηση για ήπιες κλινικές εκδηλώσεις, και τη διεξαγωγή ειδικών βιοχημικών ή μοριακών δοκιμασιών.</a:t>
            </a:r>
          </a:p>
          <a:p>
            <a:r>
              <a:rPr lang="el-GR" dirty="0" smtClean="0"/>
              <a:t>Η ταυτοποίηση των φορέων είναι σημαντική  επειδή μια γυναίκα φορέας έχει υψηλό κίνδυνο απόκτησης ενός προσβεβλημένου υιού, και οι χ </a:t>
            </a:r>
            <a:r>
              <a:rPr lang="el-GR" dirty="0" err="1" smtClean="0"/>
              <a:t>φιλοσύνδετες</a:t>
            </a:r>
            <a:r>
              <a:rPr lang="el-GR" dirty="0" smtClean="0"/>
              <a:t> υπολειπόμενες διαταραχές είναι συχνά πολύ σοβαρές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24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Χ φυλοσύνδετη επικρατούσα κληρονομικότητα 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2133600"/>
            <a:ext cx="8729952" cy="3777622"/>
          </a:xfrm>
        </p:spPr>
        <p:txBody>
          <a:bodyPr/>
          <a:lstStyle/>
          <a:p>
            <a:r>
              <a:rPr lang="el-GR" dirty="0" smtClean="0"/>
              <a:t>Είναι σπάνια </a:t>
            </a:r>
          </a:p>
          <a:p>
            <a:r>
              <a:rPr lang="el-GR" dirty="0" smtClean="0"/>
              <a:t>Προσβάλλονται και τα άρρενα και τα θήλεα </a:t>
            </a:r>
          </a:p>
          <a:p>
            <a:r>
              <a:rPr lang="el-GR" dirty="0" smtClean="0"/>
              <a:t>Παράδειγμα τέτοιου νοσήματος  μια παραλλαγή της ανθεκτικής στη βιταμίνη  </a:t>
            </a:r>
            <a:r>
              <a:rPr lang="en-US" dirty="0" smtClean="0"/>
              <a:t>D </a:t>
            </a:r>
            <a:r>
              <a:rPr lang="el-GR" dirty="0" smtClean="0"/>
              <a:t>ραχίτιδας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7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</a:t>
            </a:r>
            <a:r>
              <a:rPr lang="el-GR" dirty="0" err="1" smtClean="0"/>
              <a:t>φιλοσύνδετη</a:t>
            </a:r>
            <a:r>
              <a:rPr lang="el-GR" dirty="0" smtClean="0"/>
              <a:t>  κληρονομικότητα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67539" y="22860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Δεν έχουν παρατηρηθεί σημαντικές γενετικές ανωμαλίες εκτός από</a:t>
            </a:r>
          </a:p>
          <a:p>
            <a:r>
              <a:rPr lang="el-GR" smtClean="0"/>
              <a:t>Ορισμένους τύπους ερμαφροδιτισμού και</a:t>
            </a:r>
            <a:endParaRPr lang="el-GR" dirty="0" smtClean="0"/>
          </a:p>
          <a:p>
            <a:r>
              <a:rPr lang="el-GR" dirty="0" smtClean="0"/>
              <a:t>Ένα γονίδιο για την </a:t>
            </a:r>
            <a:r>
              <a:rPr lang="el-GR" dirty="0" err="1" smtClean="0"/>
              <a:t>αζωοσπερμία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1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79277" y="0"/>
            <a:ext cx="4985296" cy="26613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Άλλες ανωμαλίες</a:t>
            </a:r>
          </a:p>
          <a:p>
            <a:r>
              <a:rPr lang="el-GR" dirty="0" smtClean="0"/>
              <a:t>Επίπεδο </a:t>
            </a:r>
            <a:r>
              <a:rPr lang="el-GR" dirty="0"/>
              <a:t>ινίο</a:t>
            </a:r>
          </a:p>
          <a:p>
            <a:r>
              <a:rPr lang="el-GR" dirty="0"/>
              <a:t>Παθολογικά </a:t>
            </a:r>
            <a:r>
              <a:rPr lang="el-GR" dirty="0" err="1" smtClean="0"/>
              <a:t>δερματογλυφικά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     (Ανώμαλες πτυχές σε παλάμες και πέλματα)</a:t>
            </a:r>
            <a:endParaRPr lang="el-GR" dirty="0"/>
          </a:p>
          <a:p>
            <a:r>
              <a:rPr lang="el-GR" dirty="0" smtClean="0"/>
              <a:t>Υποτονία</a:t>
            </a:r>
          </a:p>
          <a:p>
            <a:r>
              <a:rPr lang="el-GR" dirty="0" smtClean="0"/>
              <a:t>Συγγενείς καρδιοπάθειες</a:t>
            </a:r>
          </a:p>
          <a:p>
            <a:r>
              <a:rPr lang="el-GR" dirty="0" smtClean="0"/>
              <a:t>Ατρησία δωδεκαδακτύλου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17015" r="2428" b="2090"/>
          <a:stretch/>
        </p:blipFill>
        <p:spPr>
          <a:xfrm>
            <a:off x="6593968" y="617281"/>
            <a:ext cx="5281683" cy="5547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Untitled-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140" y="3391189"/>
            <a:ext cx="3001267" cy="3466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Untitled-1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0" t="78526" r="2428" b="2089"/>
          <a:stretch/>
        </p:blipFill>
        <p:spPr>
          <a:xfrm>
            <a:off x="3763040" y="3391189"/>
            <a:ext cx="2738295" cy="3466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63040" y="2703085"/>
            <a:ext cx="273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Χάσμα  </a:t>
            </a:r>
            <a:r>
              <a:rPr lang="el-GR" dirty="0" err="1" smtClean="0"/>
              <a:t>μεταξυ</a:t>
            </a:r>
            <a:r>
              <a:rPr lang="el-GR" dirty="0" smtClean="0"/>
              <a:t> 1</a:t>
            </a:r>
            <a:r>
              <a:rPr lang="el-GR" baseline="30000" dirty="0" smtClean="0"/>
              <a:t>ου</a:t>
            </a:r>
            <a:r>
              <a:rPr lang="el-GR" dirty="0" smtClean="0"/>
              <a:t> και 2</a:t>
            </a:r>
            <a:r>
              <a:rPr lang="el-GR" baseline="30000" dirty="0" smtClean="0"/>
              <a:t>ου</a:t>
            </a:r>
            <a:r>
              <a:rPr lang="el-GR" dirty="0" smtClean="0"/>
              <a:t> δακτύλου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669139" y="2703085"/>
            <a:ext cx="300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Μονήρης </a:t>
            </a:r>
            <a:r>
              <a:rPr lang="el-GR" dirty="0" err="1" smtClean="0"/>
              <a:t>χειρομαντική</a:t>
            </a:r>
            <a:r>
              <a:rPr lang="el-GR" dirty="0" smtClean="0"/>
              <a:t> </a:t>
            </a:r>
          </a:p>
          <a:p>
            <a:r>
              <a:rPr lang="el-GR" dirty="0" smtClean="0"/>
              <a:t>γραμμή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39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Στα μετέπειτα Ιατρικά προβλήματα περιλαμβάνονται</a:t>
            </a:r>
          </a:p>
          <a:p>
            <a:r>
              <a:rPr lang="el-GR" u="sng" dirty="0" smtClean="0"/>
              <a:t>Σοβαρές μαθησιακές δυσκολίες</a:t>
            </a:r>
          </a:p>
          <a:p>
            <a:r>
              <a:rPr lang="el-GR" dirty="0" smtClean="0"/>
              <a:t>Χαμηλό ανάστημ</a:t>
            </a:r>
            <a:r>
              <a:rPr lang="el-GR" dirty="0"/>
              <a:t>α</a:t>
            </a:r>
          </a:p>
          <a:p>
            <a:r>
              <a:rPr lang="el-GR" dirty="0" smtClean="0"/>
              <a:t>Υποτροπιάζουσες λοιμώξεις αναπνευστικού</a:t>
            </a:r>
          </a:p>
          <a:p>
            <a:r>
              <a:rPr lang="el-GR" u="sng" dirty="0" smtClean="0"/>
              <a:t>Βαρηκοΐα λόγω εκκριτικής μέσης ωτίτιδας</a:t>
            </a:r>
          </a:p>
          <a:p>
            <a:r>
              <a:rPr lang="el-GR" dirty="0" smtClean="0"/>
              <a:t>Διαταραχές όρασης λόγω καταρράκτη, στραβισμός</a:t>
            </a:r>
          </a:p>
          <a:p>
            <a:r>
              <a:rPr lang="el-GR" dirty="0" smtClean="0"/>
              <a:t>Αυξημένος κίνδυνος λευχαιμίας</a:t>
            </a:r>
          </a:p>
          <a:p>
            <a:r>
              <a:rPr lang="el-GR" dirty="0" smtClean="0"/>
              <a:t>Κίνδυνος </a:t>
            </a:r>
            <a:r>
              <a:rPr lang="el-GR" dirty="0" err="1" smtClean="0"/>
              <a:t>ατλαντοαξονικής</a:t>
            </a:r>
            <a:r>
              <a:rPr lang="el-GR" dirty="0" smtClean="0"/>
              <a:t> αστάθειας (σπάνιος)</a:t>
            </a:r>
          </a:p>
          <a:p>
            <a:r>
              <a:rPr lang="el-GR" dirty="0" smtClean="0"/>
              <a:t>Υποθυρεοειδισμός</a:t>
            </a:r>
          </a:p>
          <a:p>
            <a:r>
              <a:rPr lang="el-GR" dirty="0" smtClean="0"/>
              <a:t>Νόσος </a:t>
            </a:r>
            <a:r>
              <a:rPr lang="en-US" dirty="0" smtClean="0"/>
              <a:t> Alzheimer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90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90367" y="1158043"/>
            <a:ext cx="4060058" cy="711700"/>
          </a:xfrm>
        </p:spPr>
        <p:txBody>
          <a:bodyPr/>
          <a:lstStyle/>
          <a:p>
            <a:r>
              <a:rPr lang="el-GR" dirty="0" smtClean="0"/>
              <a:t>Κυτταρογενετική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29403" y="2438933"/>
            <a:ext cx="4616807" cy="3777622"/>
          </a:xfrm>
        </p:spPr>
        <p:txBody>
          <a:bodyPr/>
          <a:lstStyle/>
          <a:p>
            <a:r>
              <a:rPr lang="el-GR" u="sng" dirty="0" smtClean="0"/>
              <a:t>Μη διαχωρισμός (94%) </a:t>
            </a:r>
            <a:endParaRPr lang="en-US" u="sng" dirty="0" smtClean="0"/>
          </a:p>
          <a:p>
            <a:pPr marL="0" indent="0">
              <a:buNone/>
            </a:pPr>
            <a:r>
              <a:rPr lang="el-GR" u="sng" dirty="0" smtClean="0"/>
              <a:t> </a:t>
            </a:r>
            <a:r>
              <a:rPr lang="el-GR" dirty="0" smtClean="0"/>
              <a:t>Οι περισσότερες περιπτώσεις οφείλονται</a:t>
            </a:r>
            <a:r>
              <a:rPr lang="en-US" dirty="0" smtClean="0"/>
              <a:t> </a:t>
            </a:r>
            <a:r>
              <a:rPr lang="el-GR" dirty="0" smtClean="0"/>
              <a:t>σε σφάλμα κατά τη μείωση.</a:t>
            </a:r>
          </a:p>
        </p:txBody>
      </p:sp>
      <p:pic>
        <p:nvPicPr>
          <p:cNvPr id="4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0479" y="1110772"/>
            <a:ext cx="4906596" cy="53595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3841</TotalTime>
  <Words>2789</Words>
  <Application>Microsoft Office PowerPoint</Application>
  <PresentationFormat>Ευρεία οθόνη</PresentationFormat>
  <Paragraphs>417</Paragraphs>
  <Slides>65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72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Γενετικές ασθένειες </vt:lpstr>
      <vt:lpstr>Σύνδρομο</vt:lpstr>
      <vt:lpstr>Καρυότυπος καλείται η απεικόνηση των χρωμοσωμάτων στη φάση της μετάφασης όπου φαίνεται ο αριθμός και το μέγεθος των χρωμοσωμάτων</vt:lpstr>
      <vt:lpstr>Χρωμοσωμικές ανωμαλίες</vt:lpstr>
      <vt:lpstr>Σύνδρομο  Down (Τρισωμία 21)</vt:lpstr>
      <vt:lpstr>Κλινικά χαρακτηριστικά</vt:lpstr>
      <vt:lpstr>Παρουσίαση του PowerPoint</vt:lpstr>
      <vt:lpstr>Παρουσίαση του PowerPoint</vt:lpstr>
      <vt:lpstr>Κυτταρογενετική</vt:lpstr>
      <vt:lpstr>Η επίπτωση της τρισωμίας που οφείλεται σε μη διαχωρισμό αυξάνεται όσο αυξάνεται  η ηλικία της μητέρας αλλά είναι ανεξάρτητη της ηλικίας του πατέρα , παρά το γεγονός ότι το 5% των μη διαχωρισμών είναι πατρικής προέλευσης </vt:lpstr>
      <vt:lpstr>Παρουσίαση του PowerPoint</vt:lpstr>
      <vt:lpstr>Σύνδρομο Edwards (τρισωμία 18)</vt:lpstr>
      <vt:lpstr>Σύνδρομο Patau (τρισωμία 13)</vt:lpstr>
      <vt:lpstr>Σύνδρομο Patau (τρισωμία 13)</vt:lpstr>
      <vt:lpstr>Σύνδρομο Turner</vt:lpstr>
      <vt:lpstr>Παρουσίαση του PowerPoint</vt:lpstr>
      <vt:lpstr>Σύνδρομο  klinefelter</vt:lpstr>
      <vt:lpstr>Αμοιβαίες μεταθέσεις</vt:lpstr>
      <vt:lpstr>Παρουσίαση του PowerPoint</vt:lpstr>
      <vt:lpstr>Ελλείψεις ή ελλείματα</vt:lpstr>
      <vt:lpstr>Σύνδρομο κλάματος γαλής  ( cri de chat syndrome)</vt:lpstr>
      <vt:lpstr>Παρουσίαση του PowerPoint</vt:lpstr>
      <vt:lpstr>Σύνδρομο Williams   </vt:lpstr>
      <vt:lpstr>Μονογονιδιακά νοσήματα</vt:lpstr>
      <vt:lpstr>Μενδέλειος Κληρονομικότητα</vt:lpstr>
      <vt:lpstr>Αυτοσωματικά επικρατούντα νοσήματα</vt:lpstr>
      <vt:lpstr>Παρουσίαση του PowerPoint</vt:lpstr>
      <vt:lpstr>Αχονδροπλασία</vt:lpstr>
      <vt:lpstr>Κληρονομικά νοσήματα του κολλαγόνου (“αυτοκτονία”των πρωτεϊνών)  </vt:lpstr>
      <vt:lpstr>Κληρονομικά νοσήματα του κολλαγόνου     Σ. Ehlers-Danlos  αυξημένη ελαστικότητα   ανώμαλη ουλοποίηση</vt:lpstr>
      <vt:lpstr>Σ. Marfan</vt:lpstr>
      <vt:lpstr>Αντιμετώπιση, με τεχνητή βαλβίδα, ανευρύσματος της ανιούσης αορτής σε άτομο με Σύνδρομο  Marfan </vt:lpstr>
      <vt:lpstr>Μυοτονική  δυστροφία</vt:lpstr>
      <vt:lpstr>Νευρινωμάτωση</vt:lpstr>
      <vt:lpstr>Κηλίδες καφέ ανοικτού χρώματος (café au lait κηλίδες)   H παρουσία &gt;6 είναι  διαγνωστική  </vt:lpstr>
      <vt:lpstr>Όγκοι των μαλακών μορίων που προέρχονται από στηρικτικούς ιστούς του νευρικού συστήματος </vt:lpstr>
      <vt:lpstr>Σύνδρομο Noonan</vt:lpstr>
      <vt:lpstr>Οζώδης σκλήρυνση   </vt:lpstr>
      <vt:lpstr>Αυτοσωματικά επικρατούντα νοσήματα</vt:lpstr>
      <vt:lpstr>Αυτοσωματικά επικρατούντα νοσήματα</vt:lpstr>
      <vt:lpstr>Παρουσίαση του PowerPoint</vt:lpstr>
      <vt:lpstr>Ελαττωμένη  διεισδυτικότητα</vt:lpstr>
      <vt:lpstr>Παρουσίαση του PowerPoint</vt:lpstr>
      <vt:lpstr>Απουσία οικογενειακού  ιστορικού τη διαταραχής </vt:lpstr>
      <vt:lpstr>Ομοζυγωτία  </vt:lpstr>
      <vt:lpstr>Αυτοσωματικά υπολειπόμενα νοσήματα</vt:lpstr>
      <vt:lpstr>Παρουσίαση του PowerPoint</vt:lpstr>
      <vt:lpstr>Δρεπανοκυτταρική αναιμία</vt:lpstr>
      <vt:lpstr>Νόσος Gaucher</vt:lpstr>
      <vt:lpstr>Φαινότυποι της νόσου Gaucher  </vt:lpstr>
      <vt:lpstr>Κυστική Ίνωση</vt:lpstr>
      <vt:lpstr>Παρουσίαση του PowerPoint</vt:lpstr>
      <vt:lpstr>Παρουσίαση του PowerPoint</vt:lpstr>
      <vt:lpstr>Αυτοσωματικά υπολειπόμενα νοσήματα</vt:lpstr>
      <vt:lpstr>Παρουσίαση του PowerPoint</vt:lpstr>
      <vt:lpstr>Παρουσίαση του PowerPoint</vt:lpstr>
      <vt:lpstr>Παρουσίαση του PowerPoint</vt:lpstr>
      <vt:lpstr>Χ φιλοσύνδετη υπολειπόμενη κληρονομικότητα</vt:lpstr>
      <vt:lpstr>Χ φυλοσύνδετη υπολειπόμενη κληρονομικότητα</vt:lpstr>
      <vt:lpstr>Αιμορροφιλία</vt:lpstr>
      <vt:lpstr>Τυπικό γενεαλογικό δένδρο χ-φυλοσύνδετης κληρονομικότητας Οι προσβεβλημένοι άρρενες δεν είχαν προσβεβλημένους υιούς </vt:lpstr>
      <vt:lpstr>Παρουσίαση του PowerPoint</vt:lpstr>
      <vt:lpstr>Παρουσίαση του PowerPoint</vt:lpstr>
      <vt:lpstr>Χ φυλοσύνδετη επικρατούσα κληρονομικότητα </vt:lpstr>
      <vt:lpstr>Y φιλοσύνδετη  κληρονομικότητα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Γενετικές ασθένειες Χρωμοσωμικές ανωμαλίες</dc:title>
  <dc:creator>Evangelia Griva</dc:creator>
  <cp:lastModifiedBy>Evangelia Griva</cp:lastModifiedBy>
  <cp:revision>151</cp:revision>
  <dcterms:created xsi:type="dcterms:W3CDTF">2015-08-06T04:12:53Z</dcterms:created>
  <dcterms:modified xsi:type="dcterms:W3CDTF">2015-09-28T07:23:43Z</dcterms:modified>
</cp:coreProperties>
</file>