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5"/>
  </p:notesMasterIdLst>
  <p:handoutMasterIdLst>
    <p:handoutMasterId r:id="rId66"/>
  </p:handoutMasterIdLst>
  <p:sldIdLst>
    <p:sldId id="257" r:id="rId4"/>
    <p:sldId id="258" r:id="rId5"/>
    <p:sldId id="361" r:id="rId6"/>
    <p:sldId id="362" r:id="rId7"/>
    <p:sldId id="259" r:id="rId8"/>
    <p:sldId id="320" r:id="rId9"/>
    <p:sldId id="261" r:id="rId10"/>
    <p:sldId id="262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319" r:id="rId58"/>
    <p:sldId id="276" r:id="rId59"/>
    <p:sldId id="277" r:id="rId60"/>
    <p:sldId id="363" r:id="rId61"/>
    <p:sldId id="364" r:id="rId62"/>
    <p:sldId id="291" r:id="rId63"/>
    <p:sldId id="279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58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59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068A7-5C2E-4D1F-867E-468D16BC6352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4EDC9-0D60-4C12-8AC7-34ED5571ECC4}" type="slidenum">
              <a:rPr lang="el-GR" altLang="el-GR" smtClean="0"/>
              <a:pPr/>
              <a:t>17</a:t>
            </a:fld>
            <a:endParaRPr lang="el-GR" altLang="el-GR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ADDED-F0BC-4E8F-8269-C71D63A45353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43725-2155-4F95-8217-CC9C1E8B5605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28BFF-3D85-41DC-BECE-D729E3A2EF5A}" type="slidenum">
              <a:rPr lang="el-GR" altLang="el-GR" smtClean="0"/>
              <a:pPr/>
              <a:t>20</a:t>
            </a:fld>
            <a:endParaRPr lang="el-GR" altLang="el-GR" smtClean="0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D3A-8595-47BB-9FEA-AAC064ABEE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BD4F-DA66-4938-9EC6-B2A37950EF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1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2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3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n-US" sz="280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l-GR" sz="280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8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Το Θεώρημα </a:t>
            </a:r>
            <a:r>
              <a:rPr lang="en-US" sz="2800" b="1" dirty="0" err="1" smtClean="0">
                <a:solidFill>
                  <a:schemeClr val="tx1"/>
                </a:solidFill>
              </a:rPr>
              <a:t>Bayes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675"/>
            <a:ext cx="8353177" cy="4241800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Ένας διαμερισμός διαμερίζει και κάθε άλλο ενδεχόμενο Β του </a:t>
            </a:r>
            <a:r>
              <a:rPr lang="en-US" altLang="el-GR" sz="3200" dirty="0" smtClean="0"/>
              <a:t>S. </a:t>
            </a:r>
            <a:r>
              <a:rPr lang="el-GR" altLang="el-GR" sz="3200" dirty="0" smtClean="0"/>
              <a:t>Δηλαδή ισχύει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908175" y="4365625"/>
          <a:ext cx="6551613" cy="658813"/>
        </p:xfrm>
        <a:graphic>
          <a:graphicData uri="http://schemas.openxmlformats.org/presentationml/2006/ole">
            <p:oleObj spid="_x0000_s93186" name="Equation" r:id="rId3" imgW="2438400" imgH="2286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ph type="title"/>
          </p:nvPr>
        </p:nvGraphicFramePr>
        <p:xfrm>
          <a:off x="1403350" y="3644900"/>
          <a:ext cx="5543550" cy="696913"/>
        </p:xfrm>
        <a:graphic>
          <a:graphicData uri="http://schemas.openxmlformats.org/presentationml/2006/ole">
            <p:oleObj spid="_x0000_s93187" name="Equation" r:id="rId4" imgW="1816100" imgH="2286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600" y="764704"/>
            <a:ext cx="7775575" cy="620713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Περιθώρια ή ολική πιθανότητα</a:t>
            </a:r>
            <a:endParaRPr kumimoji="0" lang="en-GB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8604250" cy="4530725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Τα ενδεχόμενα</a:t>
            </a:r>
          </a:p>
          <a:p>
            <a:pPr eaLnBrk="1" hangingPunct="1"/>
            <a:endParaRPr lang="el-GR" altLang="el-GR" sz="3200" b="1" dirty="0" smtClean="0"/>
          </a:p>
          <a:p>
            <a:pPr eaLnBrk="1" hangingPunct="1"/>
            <a:endParaRPr lang="el-GR" altLang="el-GR" sz="3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	</a:t>
            </a:r>
            <a:r>
              <a:rPr lang="el-GR" altLang="el-GR" sz="3200" dirty="0" smtClean="0"/>
              <a:t>Είναι ανά δύο </a:t>
            </a:r>
            <a:r>
              <a:rPr lang="el-GR" altLang="el-GR" sz="3200" b="1" dirty="0" smtClean="0"/>
              <a:t>ασυμβίβαστα</a:t>
            </a:r>
            <a:r>
              <a:rPr lang="el-GR" altLang="el-GR" sz="3200" dirty="0" smtClean="0"/>
              <a:t> και η ένωσή τους ισούται με Β</a:t>
            </a:r>
            <a:r>
              <a:rPr lang="en-US" altLang="el-GR" sz="3200" dirty="0" smtClean="0"/>
              <a:t>.</a:t>
            </a:r>
            <a:endParaRPr lang="el-GR" altLang="el-GR" sz="3200" dirty="0" smtClean="0"/>
          </a:p>
          <a:p>
            <a:pPr eaLnBrk="1" hangingPunct="1"/>
            <a:r>
              <a:rPr lang="el-GR" altLang="el-GR" sz="3200" dirty="0" err="1" smtClean="0"/>
              <a:t>Αρα</a:t>
            </a:r>
            <a:r>
              <a:rPr lang="el-GR" altLang="el-GR" sz="3200" dirty="0" smtClean="0"/>
              <a:t> αποτελούν έναν διαμερισμό του Β</a:t>
            </a:r>
            <a:r>
              <a:rPr lang="en-US" altLang="el-GR" sz="32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3200" b="1" dirty="0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124075" y="2420938"/>
          <a:ext cx="3767138" cy="611187"/>
        </p:xfrm>
        <a:graphic>
          <a:graphicData uri="http://schemas.openxmlformats.org/presentationml/2006/ole">
            <p:oleObj spid="_x0000_s94210" name="Equation" r:id="rId3" imgW="1409700" imgH="2286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b="1" dirty="0" err="1" smtClean="0"/>
              <a:t>Περιθώρια</a:t>
            </a:r>
            <a:r>
              <a:rPr lang="en-GB" altLang="el-GR" b="1" dirty="0" smtClean="0"/>
              <a:t> ή </a:t>
            </a:r>
            <a:r>
              <a:rPr lang="en-GB" altLang="el-GR" b="1" dirty="0" err="1" smtClean="0"/>
              <a:t>ολική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πιθανότητα</a:t>
            </a:r>
            <a:endParaRPr lang="en-GB" alt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1547813" y="1916113"/>
          <a:ext cx="6062662" cy="4537075"/>
        </p:xfrm>
        <a:graphic>
          <a:graphicData uri="http://schemas.openxmlformats.org/presentationml/2006/ole">
            <p:oleObj spid="_x0000_s95234" name="Bitmap Image" r:id="rId3" imgW="3315163" imgH="1980952" progId="PBrush">
              <p:embed/>
            </p:oleObj>
          </a:graphicData>
        </a:graphic>
      </p:graphicFrame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7812088" y="3644900"/>
            <a:ext cx="1058862" cy="71438"/>
          </a:xfrm>
          <a:prstGeom prst="wedgeRoundRectCallout">
            <a:avLst>
              <a:gd name="adj1" fmla="val -210718"/>
              <a:gd name="adj2" fmla="val 143333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el-GR" altLang="el-GR" sz="3600" b="1">
              <a:solidFill>
                <a:schemeClr val="tx2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467600" y="3200400"/>
            <a:ext cx="647700" cy="503238"/>
          </a:xfrm>
          <a:prstGeom prst="wedgeEllipseCallout">
            <a:avLst>
              <a:gd name="adj1" fmla="val -431130"/>
              <a:gd name="adj2" fmla="val 14986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l-GR" altLang="el-GR"/>
              <a:t>Β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477000" y="1676400"/>
            <a:ext cx="1728788" cy="609600"/>
          </a:xfrm>
          <a:prstGeom prst="wedgeEllipseCallout">
            <a:avLst>
              <a:gd name="adj1" fmla="val -135218"/>
              <a:gd name="adj2" fmla="val 160157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l-GR" altLang="el-GR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>
            <p:ph type="title"/>
          </p:nvPr>
        </p:nvGraphicFramePr>
        <p:xfrm>
          <a:off x="6934200" y="1828800"/>
          <a:ext cx="936625" cy="354013"/>
        </p:xfrm>
        <a:graphic>
          <a:graphicData uri="http://schemas.openxmlformats.org/presentationml/2006/ole">
            <p:oleObj spid="_x0000_s95235" name="Equation" r:id="rId4" imgW="571252" imgH="215806" progId="Equation.3">
              <p:embed/>
            </p:oleObj>
          </a:graphicData>
        </a:graphic>
      </p:graphicFrame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572000" y="2565400"/>
            <a:ext cx="576263" cy="358775"/>
          </a:xfrm>
          <a:prstGeom prst="wedgeRoundRectCallout">
            <a:avLst>
              <a:gd name="adj1" fmla="val -14185"/>
              <a:gd name="adj2" fmla="val 5354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l-GR" altLang="el-GR"/>
          </a:p>
          <a:p>
            <a:pPr algn="ctr"/>
            <a:endParaRPr lang="el-GR" altLang="el-GR"/>
          </a:p>
          <a:p>
            <a:pPr algn="ctr"/>
            <a:r>
              <a:rPr lang="el-GR" altLang="el-GR"/>
              <a:t>Α</a:t>
            </a:r>
            <a:r>
              <a:rPr lang="el-GR" altLang="el-GR" sz="1400"/>
              <a:t>1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843213" y="2349500"/>
            <a:ext cx="647700" cy="431800"/>
          </a:xfrm>
          <a:prstGeom prst="wedgeRoundRectCallout">
            <a:avLst>
              <a:gd name="adj1" fmla="val 26227"/>
              <a:gd name="adj2" fmla="val 4301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l-GR" altLang="el-GR"/>
              <a:t>Α</a:t>
            </a:r>
            <a:r>
              <a:rPr lang="el-GR" altLang="el-GR" sz="1200"/>
              <a:t>2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908175" y="2492375"/>
            <a:ext cx="647700" cy="431800"/>
          </a:xfrm>
          <a:prstGeom prst="wedgeRoundRectCallout">
            <a:avLst>
              <a:gd name="adj1" fmla="val 28185"/>
              <a:gd name="adj2" fmla="val 3198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l-GR" altLang="el-GR"/>
              <a:t>Α</a:t>
            </a:r>
            <a:r>
              <a:rPr lang="el-GR" altLang="el-GR" sz="1200"/>
              <a:t>3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14400" y="539750"/>
            <a:ext cx="7775575" cy="620713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Περιθώρια ή ολική πιθανότητα</a:t>
            </a:r>
            <a:endParaRPr kumimoji="0" lang="en-GB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/>
              <a:t>Προκύπτει </a:t>
            </a:r>
            <a:r>
              <a:rPr lang="el-GR" altLang="el-GR" sz="3200" dirty="0" err="1" smtClean="0"/>
              <a:t>οτι</a:t>
            </a:r>
            <a:r>
              <a:rPr lang="el-GR" altLang="el-GR" sz="3200" dirty="0" smtClean="0"/>
              <a:t>:</a:t>
            </a:r>
          </a:p>
          <a:p>
            <a:pPr eaLnBrk="1" hangingPunct="1"/>
            <a:endParaRPr lang="el-GR" altLang="el-GR" sz="3200" b="1" dirty="0" smtClean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ph type="title"/>
          </p:nvPr>
        </p:nvGraphicFramePr>
        <p:xfrm>
          <a:off x="1219200" y="2590800"/>
          <a:ext cx="6584950" cy="698500"/>
        </p:xfrm>
        <a:graphic>
          <a:graphicData uri="http://schemas.openxmlformats.org/presentationml/2006/ole">
            <p:oleObj spid="_x0000_s96258" name="Equation" r:id="rId3" imgW="2400300" imgH="2286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14400" y="539750"/>
            <a:ext cx="7775575" cy="620713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Περιθώρια ή ολική πιθανότητα</a:t>
            </a:r>
            <a:endParaRPr kumimoji="0" lang="en-GB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9263"/>
            <a:ext cx="8604250" cy="4411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l-GR" altLang="el-GR" sz="3200" dirty="0" err="1" smtClean="0"/>
              <a:t>Απο</a:t>
            </a:r>
            <a:r>
              <a:rPr lang="el-GR" altLang="el-GR" sz="3200" dirty="0" smtClean="0"/>
              <a:t> την </a:t>
            </a:r>
          </a:p>
          <a:p>
            <a:pPr lvl="1" eaLnBrk="1" hangingPunct="1">
              <a:buFont typeface="Wingdings" pitchFamily="2" charset="2"/>
              <a:buNone/>
            </a:pPr>
            <a:endParaRPr lang="el-GR" altLang="el-GR" sz="3200" dirty="0" smtClean="0"/>
          </a:p>
          <a:p>
            <a:pPr lvl="1" eaLnBrk="1" hangingPunct="1">
              <a:buFont typeface="Wingdings" pitchFamily="2" charset="2"/>
              <a:buNone/>
            </a:pPr>
            <a:endParaRPr lang="el-GR" altLang="el-GR" sz="32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l-GR" altLang="el-GR" sz="3200" dirty="0" smtClean="0"/>
              <a:t>και το θεώρημα του </a:t>
            </a:r>
            <a:r>
              <a:rPr lang="el-GR" altLang="el-GR" sz="3200" dirty="0" err="1" smtClean="0"/>
              <a:t>πολ</a:t>
            </a:r>
            <a:r>
              <a:rPr lang="el-GR" altLang="el-GR" sz="3200" dirty="0" smtClean="0"/>
              <a:t>/μού προκύπτει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l-GR" dirty="0" smtClean="0"/>
              <a:t>			</a:t>
            </a:r>
          </a:p>
          <a:p>
            <a:pPr lvl="1" eaLnBrk="1" hangingPunct="1"/>
            <a:endParaRPr lang="el-GR" altLang="el-GR" dirty="0" smtClean="0"/>
          </a:p>
          <a:p>
            <a:pPr eaLnBrk="1" hangingPunct="1"/>
            <a:endParaRPr lang="el-GR" altLang="el-GR" sz="2400" dirty="0" smtClean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4213" y="2492375"/>
          <a:ext cx="7561262" cy="736600"/>
        </p:xfrm>
        <a:graphic>
          <a:graphicData uri="http://schemas.openxmlformats.org/presentationml/2006/ole">
            <p:oleObj spid="_x0000_s97282" name="Equation" r:id="rId3" imgW="2400300" imgH="22860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09600" y="4343400"/>
          <a:ext cx="7848600" cy="817563"/>
        </p:xfrm>
        <a:graphic>
          <a:graphicData uri="http://schemas.openxmlformats.org/presentationml/2006/ole">
            <p:oleObj spid="_x0000_s97283" name="Equation" r:id="rId4" imgW="2730500" imgH="2413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b="1" dirty="0" err="1" smtClean="0"/>
              <a:t>Περιθώρια</a:t>
            </a:r>
            <a:r>
              <a:rPr lang="en-GB" altLang="el-GR" b="1" dirty="0" smtClean="0"/>
              <a:t> ή </a:t>
            </a:r>
            <a:r>
              <a:rPr lang="en-GB" altLang="el-GR" b="1" dirty="0" err="1" smtClean="0"/>
              <a:t>ολική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πιθανότητα</a:t>
            </a:r>
            <a:endParaRPr lang="en-GB" alt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3200" dirty="0" smtClean="0"/>
              <a:t>Σε μια τέτοια περίπτωση η </a:t>
            </a:r>
            <a:r>
              <a:rPr lang="el-GR" altLang="el-GR" sz="3200" b="1" dirty="0" smtClean="0"/>
              <a:t>Ρ(Β)</a:t>
            </a:r>
            <a:r>
              <a:rPr lang="el-GR" altLang="el-GR" sz="3200" dirty="0" smtClean="0"/>
              <a:t>  ονομάζεται </a:t>
            </a:r>
            <a:r>
              <a:rPr lang="el-GR" altLang="el-GR" sz="3200" b="1" dirty="0" smtClean="0"/>
              <a:t>περιθώρια πιθανότητα</a:t>
            </a:r>
          </a:p>
          <a:p>
            <a:pPr eaLnBrk="1" hangingPunct="1"/>
            <a:r>
              <a:rPr lang="el-GR" altLang="el-GR" sz="3200" dirty="0" smtClean="0"/>
              <a:t>Το γιατί θα φανεί καλύτερα στο ακόλουθο παράδειγμα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b="1" dirty="0" err="1" smtClean="0"/>
              <a:t>Περιθώρια</a:t>
            </a:r>
            <a:r>
              <a:rPr lang="en-GB" altLang="el-GR" b="1" dirty="0" smtClean="0"/>
              <a:t> ή </a:t>
            </a:r>
            <a:r>
              <a:rPr lang="en-GB" altLang="el-GR" b="1" dirty="0" err="1" smtClean="0"/>
              <a:t>ολική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πιθανότητα</a:t>
            </a:r>
            <a:endParaRPr lang="en-GB" alt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354887" cy="8001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</a:t>
            </a:r>
            <a:r>
              <a:rPr lang="en-GB" altLang="el-GR" b="1" dirty="0" err="1" smtClean="0"/>
              <a:t>αράδειγμα</a:t>
            </a:r>
            <a:r>
              <a:rPr lang="el-GR" altLang="el-GR" dirty="0" smtClean="0"/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43528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1900" dirty="0" smtClean="0"/>
              <a:t>     </a:t>
            </a:r>
            <a:r>
              <a:rPr lang="en-GB" altLang="el-GR" sz="3200" dirty="0" smtClean="0"/>
              <a:t>Ο </a:t>
            </a:r>
            <a:r>
              <a:rPr lang="en-GB" altLang="el-GR" sz="3200" dirty="0" err="1" smtClean="0"/>
              <a:t>πίνακας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που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ακολουθεί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δίνει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για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ελαττωματικά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προϊόντα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παραγωγικής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μονάδας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τις</a:t>
            </a:r>
            <a:r>
              <a:rPr lang="en-GB" altLang="el-GR" sz="3200" dirty="0" smtClean="0"/>
              <a:t> </a:t>
            </a:r>
            <a:r>
              <a:rPr lang="el-GR" altLang="el-GR" sz="3200" dirty="0" smtClean="0"/>
              <a:t>κοινές (ή </a:t>
            </a:r>
            <a:r>
              <a:rPr lang="en-GB" altLang="el-GR" sz="3200" dirty="0" err="1" smtClean="0"/>
              <a:t>συνδυασμένες</a:t>
            </a:r>
            <a:r>
              <a:rPr lang="el-GR" altLang="el-GR" sz="3200" dirty="0" smtClean="0"/>
              <a:t>) </a:t>
            </a:r>
            <a:r>
              <a:rPr lang="en-GB" altLang="el-GR" sz="3200" dirty="0" err="1" smtClean="0"/>
              <a:t>πιθανότητες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ανάλογα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με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το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είδος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του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ελαττώματος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και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τον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υπάλληλο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που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έκανε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τον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έλεγχο</a:t>
            </a:r>
            <a:endParaRPr lang="el-GR" altLang="el-GR" sz="3200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2060575"/>
            <a:ext cx="6629400" cy="4176713"/>
            <a:chOff x="528" y="1584"/>
            <a:chExt cx="4176" cy="2143"/>
          </a:xfrm>
        </p:grpSpPr>
        <p:sp>
          <p:nvSpPr>
            <p:cNvPr id="11278" name="Rectangle 5"/>
            <p:cNvSpPr>
              <a:spLocks noChangeArrowheads="1"/>
            </p:cNvSpPr>
            <p:nvPr/>
          </p:nvSpPr>
          <p:spPr bwMode="auto">
            <a:xfrm>
              <a:off x="3984" y="319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1.00</a:t>
              </a:r>
            </a:p>
          </p:txBody>
        </p:sp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3264" y="319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0.43</a:t>
              </a:r>
            </a:p>
          </p:txBody>
        </p:sp>
        <p:sp>
          <p:nvSpPr>
            <p:cNvPr id="11280" name="Rectangle 7"/>
            <p:cNvSpPr>
              <a:spLocks noChangeArrowheads="1"/>
            </p:cNvSpPr>
            <p:nvPr/>
          </p:nvSpPr>
          <p:spPr bwMode="auto">
            <a:xfrm>
              <a:off x="2544" y="319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0.31</a:t>
              </a:r>
            </a:p>
          </p:txBody>
        </p:sp>
        <p:sp>
          <p:nvSpPr>
            <p:cNvPr id="11281" name="Rectangle 8"/>
            <p:cNvSpPr>
              <a:spLocks noChangeArrowheads="1"/>
            </p:cNvSpPr>
            <p:nvPr/>
          </p:nvSpPr>
          <p:spPr bwMode="auto">
            <a:xfrm>
              <a:off x="1872" y="3197"/>
              <a:ext cx="672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0.26</a:t>
              </a:r>
            </a:p>
          </p:txBody>
        </p:sp>
        <p:sp>
          <p:nvSpPr>
            <p:cNvPr id="11282" name="Rectangle 9"/>
            <p:cNvSpPr>
              <a:spLocks noChangeArrowheads="1"/>
            </p:cNvSpPr>
            <p:nvPr/>
          </p:nvSpPr>
          <p:spPr bwMode="auto">
            <a:xfrm>
              <a:off x="528" y="3197"/>
              <a:ext cx="1344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/>
            </a:p>
          </p:txBody>
        </p:sp>
        <p:sp>
          <p:nvSpPr>
            <p:cNvPr id="11283" name="Rectangle 10"/>
            <p:cNvSpPr>
              <a:spLocks noChangeArrowheads="1"/>
            </p:cNvSpPr>
            <p:nvPr/>
          </p:nvSpPr>
          <p:spPr bwMode="auto">
            <a:xfrm>
              <a:off x="3984" y="266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0.51</a:t>
              </a:r>
            </a:p>
          </p:txBody>
        </p:sp>
        <p:sp>
          <p:nvSpPr>
            <p:cNvPr id="11284" name="Rectangle 11"/>
            <p:cNvSpPr>
              <a:spLocks noChangeArrowheads="1"/>
            </p:cNvSpPr>
            <p:nvPr/>
          </p:nvSpPr>
          <p:spPr bwMode="auto">
            <a:xfrm>
              <a:off x="3264" y="266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0.30</a:t>
              </a:r>
            </a:p>
          </p:txBody>
        </p:sp>
        <p:sp>
          <p:nvSpPr>
            <p:cNvPr id="11285" name="Rectangle 12"/>
            <p:cNvSpPr>
              <a:spLocks noChangeArrowheads="1"/>
            </p:cNvSpPr>
            <p:nvPr/>
          </p:nvSpPr>
          <p:spPr bwMode="auto">
            <a:xfrm>
              <a:off x="2544" y="266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0.07</a:t>
              </a:r>
            </a:p>
          </p:txBody>
        </p:sp>
        <p:sp>
          <p:nvSpPr>
            <p:cNvPr id="11286" name="Rectangle 13"/>
            <p:cNvSpPr>
              <a:spLocks noChangeArrowheads="1"/>
            </p:cNvSpPr>
            <p:nvPr/>
          </p:nvSpPr>
          <p:spPr bwMode="auto">
            <a:xfrm>
              <a:off x="1872" y="2667"/>
              <a:ext cx="672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0.14</a:t>
              </a:r>
            </a:p>
          </p:txBody>
        </p:sp>
        <p:sp>
          <p:nvSpPr>
            <p:cNvPr id="11287" name="Rectangle 14"/>
            <p:cNvSpPr>
              <a:spLocks noChangeArrowheads="1"/>
            </p:cNvSpPr>
            <p:nvPr/>
          </p:nvSpPr>
          <p:spPr bwMode="auto">
            <a:xfrm>
              <a:off x="528" y="2667"/>
              <a:ext cx="1344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        </a:t>
              </a:r>
            </a:p>
          </p:txBody>
        </p:sp>
        <p:sp>
          <p:nvSpPr>
            <p:cNvPr id="11288" name="Rectangle 15"/>
            <p:cNvSpPr>
              <a:spLocks noChangeArrowheads="1"/>
            </p:cNvSpPr>
            <p:nvPr/>
          </p:nvSpPr>
          <p:spPr bwMode="auto">
            <a:xfrm>
              <a:off x="3984" y="213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0.49</a:t>
              </a:r>
            </a:p>
          </p:txBody>
        </p:sp>
        <p:sp>
          <p:nvSpPr>
            <p:cNvPr id="11289" name="Rectangle 16"/>
            <p:cNvSpPr>
              <a:spLocks noChangeArrowheads="1"/>
            </p:cNvSpPr>
            <p:nvPr/>
          </p:nvSpPr>
          <p:spPr bwMode="auto">
            <a:xfrm>
              <a:off x="3264" y="213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0.13</a:t>
              </a:r>
            </a:p>
          </p:txBody>
        </p:sp>
        <p:sp>
          <p:nvSpPr>
            <p:cNvPr id="11290" name="Rectangle 17"/>
            <p:cNvSpPr>
              <a:spLocks noChangeArrowheads="1"/>
            </p:cNvSpPr>
            <p:nvPr/>
          </p:nvSpPr>
          <p:spPr bwMode="auto">
            <a:xfrm>
              <a:off x="2544" y="2137"/>
              <a:ext cx="720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0.24</a:t>
              </a:r>
            </a:p>
          </p:txBody>
        </p:sp>
        <p:sp>
          <p:nvSpPr>
            <p:cNvPr id="11291" name="Rectangle 18"/>
            <p:cNvSpPr>
              <a:spLocks noChangeArrowheads="1"/>
            </p:cNvSpPr>
            <p:nvPr/>
          </p:nvSpPr>
          <p:spPr bwMode="auto">
            <a:xfrm>
              <a:off x="1872" y="2137"/>
              <a:ext cx="672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0.12</a:t>
              </a:r>
            </a:p>
          </p:txBody>
        </p:sp>
        <p:sp>
          <p:nvSpPr>
            <p:cNvPr id="11292" name="Rectangle 19"/>
            <p:cNvSpPr>
              <a:spLocks noChangeArrowheads="1"/>
            </p:cNvSpPr>
            <p:nvPr/>
          </p:nvSpPr>
          <p:spPr bwMode="auto">
            <a:xfrm>
              <a:off x="528" y="2137"/>
              <a:ext cx="1344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800">
                  <a:solidFill>
                    <a:srgbClr val="000000"/>
                  </a:solidFill>
                  <a:latin typeface="Times New Roman" pitchFamily="18" charset="0"/>
                </a:rPr>
                <a:t>        </a:t>
              </a:r>
            </a:p>
          </p:txBody>
        </p:sp>
        <p:sp>
          <p:nvSpPr>
            <p:cNvPr id="11293" name="Rectangle 20"/>
            <p:cNvSpPr>
              <a:spLocks noChangeArrowheads="1"/>
            </p:cNvSpPr>
            <p:nvPr/>
          </p:nvSpPr>
          <p:spPr bwMode="auto">
            <a:xfrm>
              <a:off x="3984" y="1584"/>
              <a:ext cx="720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/>
            </a:p>
          </p:txBody>
        </p:sp>
        <p:sp>
          <p:nvSpPr>
            <p:cNvPr id="11294" name="Rectangle 21"/>
            <p:cNvSpPr>
              <a:spLocks noChangeArrowheads="1"/>
            </p:cNvSpPr>
            <p:nvPr/>
          </p:nvSpPr>
          <p:spPr bwMode="auto">
            <a:xfrm>
              <a:off x="3264" y="1584"/>
              <a:ext cx="720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>
                  <a:solidFill>
                    <a:srgbClr val="000000"/>
                  </a:solidFill>
                  <a:latin typeface="Arial Black" pitchFamily="34" charset="0"/>
                </a:rPr>
                <a:t>εξαρτήματα</a:t>
              </a:r>
            </a:p>
          </p:txBody>
        </p:sp>
        <p:sp>
          <p:nvSpPr>
            <p:cNvPr id="11295" name="Rectangle 22"/>
            <p:cNvSpPr>
              <a:spLocks noChangeArrowheads="1"/>
            </p:cNvSpPr>
            <p:nvPr/>
          </p:nvSpPr>
          <p:spPr bwMode="auto">
            <a:xfrm>
              <a:off x="2544" y="1584"/>
              <a:ext cx="720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l-GR" altLang="el-GR">
                  <a:solidFill>
                    <a:srgbClr val="000000"/>
                  </a:solidFill>
                  <a:latin typeface="Arial Black" pitchFamily="34" charset="0"/>
                </a:rPr>
                <a:t>βάρος</a:t>
              </a:r>
              <a:endParaRPr lang="en-GB" altLang="el-G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6" name="Rectangle 23"/>
            <p:cNvSpPr>
              <a:spLocks noChangeArrowheads="1"/>
            </p:cNvSpPr>
            <p:nvPr/>
          </p:nvSpPr>
          <p:spPr bwMode="auto">
            <a:xfrm>
              <a:off x="1872" y="1584"/>
              <a:ext cx="672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l-GR" altLang="el-GR" sz="2000" b="1">
                  <a:solidFill>
                    <a:srgbClr val="000000"/>
                  </a:solidFill>
                  <a:latin typeface="Arial Black" pitchFamily="34" charset="0"/>
                </a:rPr>
                <a:t>σ</a:t>
              </a:r>
              <a:r>
                <a:rPr lang="en-GB" altLang="el-GR" sz="2000" b="1">
                  <a:solidFill>
                    <a:srgbClr val="000000"/>
                  </a:solidFill>
                  <a:latin typeface="Arial Black" pitchFamily="34" charset="0"/>
                </a:rPr>
                <a:t>υσκ</a:t>
              </a:r>
              <a:r>
                <a:rPr lang="el-GR" altLang="el-GR" sz="2000" b="1">
                  <a:solidFill>
                    <a:srgbClr val="000000"/>
                  </a:solidFill>
                  <a:latin typeface="Arial Black" pitchFamily="34" charset="0"/>
                </a:rPr>
                <a:t>.</a:t>
              </a:r>
              <a:endParaRPr lang="en-GB" altLang="el-G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7" name="Rectangle 24"/>
            <p:cNvSpPr>
              <a:spLocks noChangeArrowheads="1"/>
            </p:cNvSpPr>
            <p:nvPr/>
          </p:nvSpPr>
          <p:spPr bwMode="auto">
            <a:xfrm>
              <a:off x="528" y="1584"/>
              <a:ext cx="1344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>
                  <a:solidFill>
                    <a:srgbClr val="000000"/>
                  </a:solidFill>
                  <a:latin typeface="Times New Roman" pitchFamily="18" charset="0"/>
                </a:rPr>
                <a:t>             </a:t>
              </a:r>
              <a:r>
                <a:rPr lang="en-GB" altLang="el-GR" sz="2000" b="1">
                  <a:solidFill>
                    <a:srgbClr val="000000"/>
                  </a:solidFill>
                  <a:latin typeface="Arial Black" pitchFamily="34" charset="0"/>
                </a:rPr>
                <a:t>ελάττωμα</a:t>
              </a:r>
            </a:p>
            <a:p>
              <a:pPr defTabSz="449263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2000" b="1">
                  <a:solidFill>
                    <a:srgbClr val="000000"/>
                  </a:solidFill>
                  <a:latin typeface="Arial Black" pitchFamily="34" charset="0"/>
                </a:rPr>
                <a:t> υπάλληλ. </a:t>
              </a:r>
            </a:p>
          </p:txBody>
        </p:sp>
        <p:sp>
          <p:nvSpPr>
            <p:cNvPr id="11298" name="Line 25"/>
            <p:cNvSpPr>
              <a:spLocks noChangeShapeType="1"/>
            </p:cNvSpPr>
            <p:nvPr/>
          </p:nvSpPr>
          <p:spPr bwMode="auto">
            <a:xfrm>
              <a:off x="528" y="2137"/>
              <a:ext cx="41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99" name="Line 26"/>
            <p:cNvSpPr>
              <a:spLocks noChangeShapeType="1"/>
            </p:cNvSpPr>
            <p:nvPr/>
          </p:nvSpPr>
          <p:spPr bwMode="auto">
            <a:xfrm>
              <a:off x="528" y="2667"/>
              <a:ext cx="41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0" name="Line 27"/>
            <p:cNvSpPr>
              <a:spLocks noChangeShapeType="1"/>
            </p:cNvSpPr>
            <p:nvPr/>
          </p:nvSpPr>
          <p:spPr bwMode="auto">
            <a:xfrm>
              <a:off x="528" y="3197"/>
              <a:ext cx="41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1" name="Line 28"/>
            <p:cNvSpPr>
              <a:spLocks noChangeShapeType="1"/>
            </p:cNvSpPr>
            <p:nvPr/>
          </p:nvSpPr>
          <p:spPr bwMode="auto">
            <a:xfrm>
              <a:off x="528" y="3727"/>
              <a:ext cx="417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2" name="Line 29"/>
            <p:cNvSpPr>
              <a:spLocks noChangeShapeType="1"/>
            </p:cNvSpPr>
            <p:nvPr/>
          </p:nvSpPr>
          <p:spPr bwMode="auto">
            <a:xfrm>
              <a:off x="1872" y="1584"/>
              <a:ext cx="1" cy="21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3" name="Line 30"/>
            <p:cNvSpPr>
              <a:spLocks noChangeShapeType="1"/>
            </p:cNvSpPr>
            <p:nvPr/>
          </p:nvSpPr>
          <p:spPr bwMode="auto">
            <a:xfrm>
              <a:off x="2544" y="1584"/>
              <a:ext cx="1" cy="21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4" name="Line 31"/>
            <p:cNvSpPr>
              <a:spLocks noChangeShapeType="1"/>
            </p:cNvSpPr>
            <p:nvPr/>
          </p:nvSpPr>
          <p:spPr bwMode="auto">
            <a:xfrm>
              <a:off x="3264" y="1584"/>
              <a:ext cx="1" cy="21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5" name="Line 32"/>
            <p:cNvSpPr>
              <a:spLocks noChangeShapeType="1"/>
            </p:cNvSpPr>
            <p:nvPr/>
          </p:nvSpPr>
          <p:spPr bwMode="auto">
            <a:xfrm>
              <a:off x="3984" y="1584"/>
              <a:ext cx="1" cy="21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6" name="Line 33"/>
            <p:cNvSpPr>
              <a:spLocks noChangeShapeType="1"/>
            </p:cNvSpPr>
            <p:nvPr/>
          </p:nvSpPr>
          <p:spPr bwMode="auto">
            <a:xfrm>
              <a:off x="4704" y="1584"/>
              <a:ext cx="1" cy="214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7" name="Line 34"/>
            <p:cNvSpPr>
              <a:spLocks noChangeShapeType="1"/>
            </p:cNvSpPr>
            <p:nvPr/>
          </p:nvSpPr>
          <p:spPr bwMode="auto">
            <a:xfrm>
              <a:off x="528" y="2667"/>
              <a:ext cx="1" cy="53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8" name="Line 35"/>
            <p:cNvSpPr>
              <a:spLocks noChangeShapeType="1"/>
            </p:cNvSpPr>
            <p:nvPr/>
          </p:nvSpPr>
          <p:spPr bwMode="auto">
            <a:xfrm>
              <a:off x="528" y="1584"/>
              <a:ext cx="1" cy="108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09" name="Line 36"/>
            <p:cNvSpPr>
              <a:spLocks noChangeShapeType="1"/>
            </p:cNvSpPr>
            <p:nvPr/>
          </p:nvSpPr>
          <p:spPr bwMode="auto">
            <a:xfrm>
              <a:off x="528" y="3197"/>
              <a:ext cx="1" cy="53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10" name="Line 37"/>
            <p:cNvSpPr>
              <a:spLocks noChangeShapeType="1"/>
            </p:cNvSpPr>
            <p:nvPr/>
          </p:nvSpPr>
          <p:spPr bwMode="auto">
            <a:xfrm>
              <a:off x="2544" y="1584"/>
              <a:ext cx="7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11" name="Line 38"/>
            <p:cNvSpPr>
              <a:spLocks noChangeShapeType="1"/>
            </p:cNvSpPr>
            <p:nvPr/>
          </p:nvSpPr>
          <p:spPr bwMode="auto">
            <a:xfrm>
              <a:off x="528" y="1584"/>
              <a:ext cx="201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12" name="Line 39"/>
            <p:cNvSpPr>
              <a:spLocks noChangeShapeType="1"/>
            </p:cNvSpPr>
            <p:nvPr/>
          </p:nvSpPr>
          <p:spPr bwMode="auto">
            <a:xfrm>
              <a:off x="3264" y="1584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13" name="Line 40"/>
            <p:cNvSpPr>
              <a:spLocks noChangeShapeType="1"/>
            </p:cNvSpPr>
            <p:nvPr/>
          </p:nvSpPr>
          <p:spPr bwMode="auto">
            <a:xfrm>
              <a:off x="528" y="1584"/>
              <a:ext cx="1344" cy="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1267" name="Object 41"/>
          <p:cNvGraphicFramePr>
            <a:graphicFrameLocks noChangeAspect="1"/>
          </p:cNvGraphicFramePr>
          <p:nvPr/>
        </p:nvGraphicFramePr>
        <p:xfrm>
          <a:off x="1524000" y="3505200"/>
          <a:ext cx="473075" cy="533400"/>
        </p:xfrm>
        <a:graphic>
          <a:graphicData uri="http://schemas.openxmlformats.org/presentationml/2006/ole">
            <p:oleObj spid="_x0000_s98306" r:id="rId4" imgW="152245" imgH="215676" progId="Equation.3">
              <p:embed/>
            </p:oleObj>
          </a:graphicData>
        </a:graphic>
      </p:graphicFrame>
      <p:graphicFrame>
        <p:nvGraphicFramePr>
          <p:cNvPr id="11268" name="Object 42"/>
          <p:cNvGraphicFramePr>
            <a:graphicFrameLocks noChangeAspect="1"/>
          </p:cNvGraphicFramePr>
          <p:nvPr/>
        </p:nvGraphicFramePr>
        <p:xfrm>
          <a:off x="1524000" y="4343400"/>
          <a:ext cx="482600" cy="533400"/>
        </p:xfrm>
        <a:graphic>
          <a:graphicData uri="http://schemas.openxmlformats.org/presentationml/2006/ole">
            <p:oleObj spid="_x0000_s98307" r:id="rId5" imgW="164897" imgH="215623" progId="Equation.3">
              <p:embed/>
            </p:oleObj>
          </a:graphicData>
        </a:graphic>
      </p:graphicFrame>
      <p:graphicFrame>
        <p:nvGraphicFramePr>
          <p:cNvPr id="11269" name="Object 43"/>
          <p:cNvGraphicFramePr>
            <a:graphicFrameLocks noChangeAspect="1"/>
          </p:cNvGraphicFramePr>
          <p:nvPr/>
        </p:nvGraphicFramePr>
        <p:xfrm>
          <a:off x="6477000" y="2743200"/>
          <a:ext cx="685800" cy="412750"/>
        </p:xfrm>
        <a:graphic>
          <a:graphicData uri="http://schemas.openxmlformats.org/presentationml/2006/ole">
            <p:oleObj spid="_x0000_s98308" r:id="rId6" imgW="380925" imgH="228555" progId="Equation.3">
              <p:embed/>
            </p:oleObj>
          </a:graphicData>
        </a:graphic>
      </p:graphicFrame>
      <p:graphicFrame>
        <p:nvGraphicFramePr>
          <p:cNvPr id="11270" name="Object 44"/>
          <p:cNvGraphicFramePr>
            <a:graphicFrameLocks noChangeAspect="1"/>
          </p:cNvGraphicFramePr>
          <p:nvPr/>
        </p:nvGraphicFramePr>
        <p:xfrm>
          <a:off x="3132138" y="2492375"/>
          <a:ext cx="439737" cy="533400"/>
        </p:xfrm>
        <a:graphic>
          <a:graphicData uri="http://schemas.openxmlformats.org/presentationml/2006/ole">
            <p:oleObj spid="_x0000_s98309" r:id="rId7" imgW="177539" imgH="215584" progId="Equation.3">
              <p:embed/>
            </p:oleObj>
          </a:graphicData>
        </a:graphic>
      </p:graphicFrame>
      <p:graphicFrame>
        <p:nvGraphicFramePr>
          <p:cNvPr id="11271" name="Object 45"/>
          <p:cNvGraphicFramePr>
            <a:graphicFrameLocks noChangeAspect="1"/>
          </p:cNvGraphicFramePr>
          <p:nvPr/>
        </p:nvGraphicFramePr>
        <p:xfrm>
          <a:off x="4211638" y="2492375"/>
          <a:ext cx="503237" cy="533400"/>
        </p:xfrm>
        <a:graphic>
          <a:graphicData uri="http://schemas.openxmlformats.org/presentationml/2006/ole">
            <p:oleObj spid="_x0000_s98310" r:id="rId8" imgW="203002" imgH="215679" progId="Equation.3">
              <p:embed/>
            </p:oleObj>
          </a:graphicData>
        </a:graphic>
      </p:graphicFrame>
      <p:graphicFrame>
        <p:nvGraphicFramePr>
          <p:cNvPr id="11272" name="Object 46"/>
          <p:cNvGraphicFramePr>
            <a:graphicFrameLocks noChangeAspect="1"/>
          </p:cNvGraphicFramePr>
          <p:nvPr/>
        </p:nvGraphicFramePr>
        <p:xfrm>
          <a:off x="5435600" y="2565400"/>
          <a:ext cx="584200" cy="500063"/>
        </p:xfrm>
        <a:graphic>
          <a:graphicData uri="http://schemas.openxmlformats.org/presentationml/2006/ole">
            <p:oleObj spid="_x0000_s98311" r:id="rId9" imgW="190472" imgH="228566" progId="Equation.3">
              <p:embed/>
            </p:oleObj>
          </a:graphicData>
        </a:graphic>
      </p:graphicFrame>
      <p:graphicFrame>
        <p:nvGraphicFramePr>
          <p:cNvPr id="11273" name="Object 47"/>
          <p:cNvGraphicFramePr>
            <a:graphicFrameLocks noChangeAspect="1"/>
          </p:cNvGraphicFramePr>
          <p:nvPr/>
        </p:nvGraphicFramePr>
        <p:xfrm>
          <a:off x="1371600" y="5257800"/>
          <a:ext cx="731838" cy="457200"/>
        </p:xfrm>
        <a:graphic>
          <a:graphicData uri="http://schemas.openxmlformats.org/presentationml/2006/ole">
            <p:oleObj spid="_x0000_s98312" r:id="rId10" imgW="406195" imgH="228488" progId="Equation.3">
              <p:embed/>
            </p:oleObj>
          </a:graphicData>
        </a:graphic>
      </p:graphicFrame>
      <p:sp>
        <p:nvSpPr>
          <p:cNvPr id="11274" name="AutoShape 48"/>
          <p:cNvSpPr>
            <a:spLocks noChangeArrowheads="1"/>
          </p:cNvSpPr>
          <p:nvPr/>
        </p:nvSpPr>
        <p:spPr bwMode="auto">
          <a:xfrm>
            <a:off x="7315200" y="1143000"/>
            <a:ext cx="1655763" cy="935038"/>
          </a:xfrm>
          <a:prstGeom prst="wedgeRoundRectCallout">
            <a:avLst>
              <a:gd name="adj1" fmla="val -67259"/>
              <a:gd name="adj2" fmla="val 11485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l-GR" altLang="el-GR"/>
              <a:t>Περιθώριες πιθανότητες</a:t>
            </a:r>
          </a:p>
        </p:txBody>
      </p:sp>
      <p:sp>
        <p:nvSpPr>
          <p:cNvPr id="11275" name="AutoShape 49"/>
          <p:cNvSpPr>
            <a:spLocks noChangeArrowheads="1"/>
          </p:cNvSpPr>
          <p:nvPr/>
        </p:nvSpPr>
        <p:spPr bwMode="auto">
          <a:xfrm>
            <a:off x="152400" y="6019800"/>
            <a:ext cx="1944688" cy="692150"/>
          </a:xfrm>
          <a:prstGeom prst="wedgeRoundRectCallout">
            <a:avLst>
              <a:gd name="adj1" fmla="val 92940"/>
              <a:gd name="adj2" fmla="val -9908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l-GR" altLang="el-GR"/>
              <a:t>Περιθώριες πιθανότητες</a:t>
            </a:r>
          </a:p>
        </p:txBody>
      </p:sp>
      <p:sp>
        <p:nvSpPr>
          <p:cNvPr id="50" name="4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395536" y="692696"/>
            <a:ext cx="7354887" cy="800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GB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αράδειγμα</a:t>
            </a: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5575" cy="4403725"/>
          </a:xfrm>
        </p:spPr>
        <p:txBody>
          <a:bodyPr lIns="90000" tIns="46800" rIns="90000" bIns="46800"/>
          <a:lstStyle/>
          <a:p>
            <a:pPr eaLnBrk="1" hangingPunct="1"/>
            <a:r>
              <a:rPr lang="en-GB" altLang="el-GR" sz="3200" dirty="0" err="1" smtClean="0"/>
              <a:t>Ένα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προϊόν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έχει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ελάττωμα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στη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συσκευασία</a:t>
            </a:r>
            <a:r>
              <a:rPr lang="en-GB" altLang="el-GR" sz="3200" dirty="0" smtClean="0"/>
              <a:t>. </a:t>
            </a:r>
            <a:r>
              <a:rPr lang="el-GR" altLang="el-GR" sz="3200" dirty="0" smtClean="0"/>
              <a:t>Π</a:t>
            </a:r>
            <a:r>
              <a:rPr lang="en-GB" altLang="el-GR" sz="3200" dirty="0" err="1" smtClean="0"/>
              <a:t>οια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είναι</a:t>
            </a:r>
            <a:r>
              <a:rPr lang="en-GB" altLang="el-GR" sz="3200" dirty="0" smtClean="0"/>
              <a:t> η </a:t>
            </a:r>
            <a:r>
              <a:rPr lang="en-GB" altLang="el-GR" sz="3200" dirty="0" err="1" smtClean="0"/>
              <a:t>πιθανότητα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να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έχει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ελεγχθεί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από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τον</a:t>
            </a:r>
            <a:r>
              <a:rPr lang="en-GB" altLang="el-GR" sz="3200" dirty="0" smtClean="0"/>
              <a:t>  </a:t>
            </a:r>
            <a:r>
              <a:rPr lang="el-GR" altLang="el-GR" sz="3200" dirty="0" smtClean="0"/>
              <a:t>Υ</a:t>
            </a:r>
            <a:r>
              <a:rPr lang="el-GR" altLang="el-GR" sz="1400" dirty="0" smtClean="0"/>
              <a:t>1</a:t>
            </a:r>
            <a:r>
              <a:rPr lang="en-GB" altLang="el-GR" sz="3200" dirty="0" smtClean="0"/>
              <a:t>   ;</a:t>
            </a:r>
          </a:p>
          <a:p>
            <a:pPr eaLnBrk="1" hangingPunct="1">
              <a:buFont typeface="Wingdings" pitchFamily="2" charset="2"/>
              <a:buNone/>
            </a:pPr>
            <a:endParaRPr lang="en-GB" altLang="el-GR" sz="3200" b="1" dirty="0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057400" y="3581400"/>
          <a:ext cx="5278438" cy="1166813"/>
        </p:xfrm>
        <a:graphic>
          <a:graphicData uri="http://schemas.openxmlformats.org/presentationml/2006/ole">
            <p:oleObj spid="_x0000_s99330" r:id="rId4" imgW="491432" imgH="444429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61975"/>
            <a:ext cx="7775575" cy="728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π</a:t>
            </a:r>
            <a:r>
              <a:rPr lang="en-GB" altLang="el-GR" b="1" dirty="0" err="1" smtClean="0"/>
              <a:t>αράδειγμα</a:t>
            </a:r>
            <a:r>
              <a:rPr lang="el-GR" altLang="el-GR" dirty="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8787" cy="4403725"/>
          </a:xfrm>
        </p:spPr>
        <p:txBody>
          <a:bodyPr lIns="90000" tIns="46800" rIns="90000" bIns="46800"/>
          <a:lstStyle/>
          <a:p>
            <a:pPr eaLnBrk="1" hangingPunct="1"/>
            <a:r>
              <a:rPr lang="en-GB" altLang="el-GR" sz="3200" dirty="0" err="1" smtClean="0"/>
              <a:t>Ένα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προϊόν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έχει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ελεγχθεί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από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τον</a:t>
            </a:r>
            <a:r>
              <a:rPr lang="el-GR" altLang="el-GR" sz="3200" dirty="0" smtClean="0"/>
              <a:t> Υ</a:t>
            </a:r>
            <a:r>
              <a:rPr lang="el-GR" altLang="el-GR" sz="1400" dirty="0" smtClean="0"/>
              <a:t>2.</a:t>
            </a:r>
            <a:endParaRPr lang="en-GB" altLang="el-GR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l-GR" sz="3200" dirty="0" smtClean="0"/>
              <a:t>   </a:t>
            </a:r>
            <a:r>
              <a:rPr lang="el-GR" altLang="el-GR" sz="3200" dirty="0" smtClean="0"/>
              <a:t>Π</a:t>
            </a:r>
            <a:r>
              <a:rPr lang="en-GB" altLang="el-GR" sz="3200" dirty="0" err="1" smtClean="0"/>
              <a:t>οια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είναι</a:t>
            </a:r>
            <a:r>
              <a:rPr lang="en-GB" altLang="el-GR" sz="3200" dirty="0" smtClean="0"/>
              <a:t> η </a:t>
            </a:r>
            <a:r>
              <a:rPr lang="en-GB" altLang="el-GR" sz="3200" dirty="0" err="1" smtClean="0"/>
              <a:t>πιθανότητα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να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έχει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ελάττωμα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στη</a:t>
            </a:r>
            <a:r>
              <a:rPr lang="en-GB" altLang="el-GR" sz="3200" dirty="0" smtClean="0"/>
              <a:t> </a:t>
            </a:r>
            <a:r>
              <a:rPr lang="en-GB" altLang="el-GR" sz="3200" dirty="0" err="1" smtClean="0"/>
              <a:t>συσκευασία</a:t>
            </a:r>
            <a:r>
              <a:rPr lang="en-GB" altLang="el-GR" sz="32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n-GB" altLang="el-GR" sz="3200" b="1" dirty="0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619250" y="3716338"/>
          <a:ext cx="5362575" cy="1166812"/>
        </p:xfrm>
        <a:graphic>
          <a:graphicData uri="http://schemas.openxmlformats.org/presentationml/2006/ole">
            <p:oleObj spid="_x0000_s100354" r:id="rId4" imgW="491449" imgH="444444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61975"/>
            <a:ext cx="7775575" cy="72866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</a:t>
            </a:r>
            <a:r>
              <a:rPr lang="en-GB" altLang="el-GR" b="1" dirty="0" err="1" smtClean="0"/>
              <a:t>αράδειγμα</a:t>
            </a:r>
            <a:r>
              <a:rPr lang="el-GR" altLang="el-GR" dirty="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smtClean="0">
                <a:solidFill>
                  <a:schemeClr val="tx1"/>
                </a:solidFill>
                <a:latin typeface="+mn-lt"/>
              </a:rPr>
              <a:t>Ενότητα 1</a:t>
            </a:r>
            <a:r>
              <a:rPr lang="en-US" sz="2800" b="1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Το Θεώρημα </a:t>
            </a:r>
            <a:r>
              <a:rPr lang="en-US" sz="2800" dirty="0" err="1" smtClean="0">
                <a:solidFill>
                  <a:schemeClr val="tx1"/>
                </a:solidFill>
              </a:rPr>
              <a:t>Bayes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5575" cy="4403725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</a:pPr>
            <a:r>
              <a:rPr lang="en-GB" altLang="el-GR" sz="3200" b="1" smtClean="0"/>
              <a:t>Υπολογίζουμε</a:t>
            </a:r>
            <a:r>
              <a:rPr lang="el-GR" altLang="el-GR" sz="3200" b="1" smtClean="0"/>
              <a:t> ακόμη</a:t>
            </a:r>
            <a:r>
              <a:rPr lang="en-GB" altLang="el-GR" sz="3200" b="1" smtClean="0"/>
              <a:t>: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258888" y="2565400"/>
          <a:ext cx="3168650" cy="611188"/>
        </p:xfrm>
        <a:graphic>
          <a:graphicData uri="http://schemas.openxmlformats.org/presentationml/2006/ole">
            <p:oleObj spid="_x0000_s101378" r:id="rId4" imgW="491400" imgH="215849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331913" y="3357563"/>
          <a:ext cx="2952750" cy="563562"/>
        </p:xfrm>
        <a:graphic>
          <a:graphicData uri="http://schemas.openxmlformats.org/presentationml/2006/ole">
            <p:oleObj spid="_x0000_s101379" r:id="rId5" imgW="491360" imgH="215831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331913" y="4005263"/>
          <a:ext cx="3055937" cy="582612"/>
        </p:xfrm>
        <a:graphic>
          <a:graphicData uri="http://schemas.openxmlformats.org/presentationml/2006/ole">
            <p:oleObj spid="_x0000_s101380" r:id="rId6" imgW="491457" imgH="228578" progId="Equation.3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508625" y="3573463"/>
          <a:ext cx="3384550" cy="646112"/>
        </p:xfrm>
        <a:graphic>
          <a:graphicData uri="http://schemas.openxmlformats.org/presentationml/2006/ole">
            <p:oleObj spid="_x0000_s101381" r:id="rId7" imgW="491360" imgH="215831" progId="Equation.3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580063" y="4581525"/>
          <a:ext cx="3240087" cy="574675"/>
        </p:xfrm>
        <a:graphic>
          <a:graphicData uri="http://schemas.openxmlformats.org/presentationml/2006/ole">
            <p:oleObj spid="_x0000_s101382" r:id="rId8" imgW="491287" imgH="215799" progId="Equation.3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724525" y="5661025"/>
          <a:ext cx="2951163" cy="649288"/>
        </p:xfrm>
        <a:graphic>
          <a:graphicData uri="http://schemas.openxmlformats.org/presentationml/2006/ole">
            <p:oleObj spid="_x0000_s101383" r:id="rId9" imgW="491424" imgH="228563" progId="Equation.3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</a:t>
            </a:r>
            <a:r>
              <a:rPr lang="en-GB" altLang="el-GR" b="1" dirty="0" err="1" smtClean="0"/>
              <a:t>αράδειγμα</a:t>
            </a:r>
            <a:r>
              <a:rPr lang="el-GR" altLang="el-GR" dirty="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   </a:t>
            </a:r>
            <a:r>
              <a:rPr lang="el-GR" altLang="el-GR" sz="3200" dirty="0" smtClean="0"/>
              <a:t>Οι πληροφορίες αυτές μπορούν να δοθούν με το ακόλουθο δέντρο πιθανότητας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</a:t>
            </a:r>
            <a:r>
              <a:rPr lang="en-GB" altLang="el-GR" b="1" dirty="0" err="1" smtClean="0"/>
              <a:t>αράδειγμα</a:t>
            </a:r>
            <a:r>
              <a:rPr lang="el-GR" altLang="el-G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275"/>
            <a:ext cx="9296400" cy="6816725"/>
          </a:xfrm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165576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err="1" smtClean="0"/>
              <a:t>Περιθώριες</a:t>
            </a:r>
            <a:r>
              <a:rPr lang="el-GR" altLang="el-GR" sz="4000" b="1" dirty="0" smtClean="0"/>
              <a:t> πιθανότητες σε συνθήκες στατιστικής ανεξαρτησίας</a:t>
            </a:r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872"/>
            <a:ext cx="8686800" cy="24484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3200" dirty="0" smtClean="0"/>
              <a:t>Όταν η πραγματοποίηση ενός ενδεχομένου δεν επηρεάζει την πραγματοποίηση οποιουδήποτε άλλου ενδεχομένου, έχουμε συνθήκες στατιστικής ανεξαρτησίας οπότε: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Περιθώριες</a:t>
            </a:r>
            <a:r>
              <a:rPr lang="el-GR" altLang="el-GR" dirty="0" smtClean="0"/>
              <a:t> πιθανότητες σε συνθήκες στατιστικής ανεξαρτησίας</a:t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Η κοινή πιθανότητα δύο ή περισσότερων ενδεχομένων συγχρόνως ή διαδοχικά ισούται με το γινόμενο των </a:t>
            </a:r>
            <a:r>
              <a:rPr lang="el-GR" altLang="el-GR" sz="3200" dirty="0" err="1" smtClean="0"/>
              <a:t>περιθώριων</a:t>
            </a:r>
            <a:r>
              <a:rPr lang="el-GR" altLang="el-GR" sz="3200" dirty="0" smtClean="0"/>
              <a:t> πιθανοτήτων τους.</a:t>
            </a:r>
          </a:p>
          <a:p>
            <a:pPr eaLnBrk="1" hangingPunct="1"/>
            <a:r>
              <a:rPr lang="el-GR" altLang="el-GR" sz="3200" dirty="0" smtClean="0"/>
              <a:t>Η δεσμευμένη πιθανότητα κάθε ενδεχομένου ισούται με την περιθώρια πιθανότητά του.</a:t>
            </a:r>
            <a:endParaRPr lang="el-GR" altLang="el-GR" sz="3200" b="1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7467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Πίνακες διπλής εισόδου και δέντρα πιθανότητας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    </a:t>
            </a:r>
            <a:r>
              <a:rPr lang="el-GR" altLang="el-GR" sz="3200" dirty="0" smtClean="0"/>
              <a:t>Όταν σε έναν δειγματικό χώρο ορίζονται δύο διαμερισμοί, οι σχετικές πιθανότητες μπορεί να δοθούν συνολικά με τρείς τρόπους.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/>
              <a:t>   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9"/>
            <a:ext cx="8229600" cy="208823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rgbClr val="510DD9"/>
                </a:solidFill>
              </a:rPr>
              <a:t>  </a:t>
            </a:r>
            <a:r>
              <a:rPr lang="el-GR" altLang="el-GR" sz="3200" dirty="0" smtClean="0"/>
              <a:t>Έναν πίνακα διπλής εισόδου όπου καταγράφονται οι κοινές (ή συνδυασμένες) και οι </a:t>
            </a:r>
            <a:r>
              <a:rPr lang="el-GR" altLang="el-GR" sz="3200" dirty="0" err="1" smtClean="0"/>
              <a:t>περιθώριες</a:t>
            </a:r>
            <a:r>
              <a:rPr lang="el-GR" altLang="el-GR" sz="3200" dirty="0" smtClean="0"/>
              <a:t> πιθανότητες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       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Πίνακες διπλής εισόδου και δέντρα πιθανότητας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παράδειγμα 1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/>
              <a:t>   Διαφημιστική εταιρεία με μακρόχρονη πείρα στην αποστολή ερωτηματολογίων υπολόγισε τον ακόλουθο πίνακα για τις πιθανότητες να είναι ο παραλήπτης άνδρας (Α) ή γυναίκα (Γ) και να απαντήσει (ΝΑΙ) ή να μην απαντήσει (ΟΧΙ</a:t>
            </a:r>
            <a:r>
              <a:rPr lang="el-GR" altLang="el-GR" dirty="0" smtClean="0"/>
              <a:t>).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latin typeface="+mn-lt"/>
              </a:rPr>
              <a:t>πίνακας διπλής εισόδου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ph idx="1"/>
          </p:nvPr>
        </p:nvGraphicFramePr>
        <p:xfrm>
          <a:off x="755650" y="2640013"/>
          <a:ext cx="7678738" cy="2035175"/>
        </p:xfrm>
        <a:graphic>
          <a:graphicData uri="http://schemas.openxmlformats.org/presentationml/2006/ole">
            <p:oleObj spid="_x0000_s102402" name="Document" r:id="rId3" imgW="4828067" imgH="1279846" progId="Word.Document.8">
              <p:embed/>
            </p:oleObj>
          </a:graphicData>
        </a:graphic>
      </p:graphicFrame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7235825" y="1773238"/>
            <a:ext cx="1800225" cy="647700"/>
          </a:xfrm>
          <a:prstGeom prst="wedgeRoundRectCallout">
            <a:avLst>
              <a:gd name="adj1" fmla="val -67639"/>
              <a:gd name="adj2" fmla="val 19436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l-GR" altLang="el-GR"/>
              <a:t>Περιθώριες πιθανότητες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356100" y="5589588"/>
            <a:ext cx="2303463" cy="609600"/>
          </a:xfrm>
          <a:prstGeom prst="wedgeRoundRectCallout">
            <a:avLst>
              <a:gd name="adj1" fmla="val -11338"/>
              <a:gd name="adj2" fmla="val -25963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l-GR" altLang="el-GR"/>
              <a:t>Περιθώριες πιθανότητεςς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581400" y="1752600"/>
            <a:ext cx="1752600" cy="685800"/>
          </a:xfrm>
          <a:prstGeom prst="wedgeRoundRectCallout">
            <a:avLst>
              <a:gd name="adj1" fmla="val 14130"/>
              <a:gd name="adj2" fmla="val 212269"/>
              <a:gd name="adj3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/>
              <a:t>Κοινές πιθανότητες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530725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Έτσι π.χ. η (περιθώρια) πιθανότητα για κάποιον τυχαίο παραλήπτη να είναι γυναίκα (Γ) υπολογίζεται ως εξής: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smtClean="0"/>
              <a:t>    Ρ(Γ) = Ρ(Γ</a:t>
            </a:r>
            <a:r>
              <a:rPr lang="el-GR" altLang="el-GR" b="1" smtClean="0">
                <a:sym typeface="Symbol" pitchFamily="18" charset="2"/>
              </a:rPr>
              <a:t></a:t>
            </a:r>
            <a:r>
              <a:rPr lang="el-GR" altLang="el-GR" b="1" smtClean="0"/>
              <a:t>Ν) + Ρ(Γ</a:t>
            </a:r>
            <a:r>
              <a:rPr lang="el-GR" altLang="el-GR" b="1" smtClean="0">
                <a:sym typeface="Symbol" pitchFamily="18" charset="2"/>
              </a:rPr>
              <a:t></a:t>
            </a:r>
            <a:r>
              <a:rPr lang="el-GR" altLang="el-GR" b="1" smtClean="0"/>
              <a:t>Ο)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/>
              <a:t>Παράδειγμα 1</a:t>
            </a:r>
            <a:endParaRPr lang="el-GR" altLang="el-GR" sz="36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sz="3200" b="1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smtClean="0">
                <a:solidFill>
                  <a:srgbClr val="510DD9"/>
                </a:solidFill>
              </a:rPr>
              <a:t>   </a:t>
            </a:r>
            <a:r>
              <a:rPr lang="el-GR" altLang="el-GR" sz="3200" b="1" smtClean="0"/>
              <a:t>Ενα Βέννειο διάγραμμα όπου καταγράφονται οι περιθώριες πιθανότητες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>
                <a:solidFill>
                  <a:schemeClr val="tx1"/>
                </a:solidFill>
                <a:latin typeface="+mn-lt"/>
              </a:rPr>
              <a:t>Το </a:t>
            </a:r>
            <a:r>
              <a:rPr lang="el-GR" altLang="el-GR" sz="4000" b="1" dirty="0" err="1" smtClean="0">
                <a:solidFill>
                  <a:schemeClr val="tx1"/>
                </a:solidFill>
                <a:latin typeface="+mn-lt"/>
              </a:rPr>
              <a:t>Βέννειο</a:t>
            </a:r>
            <a:r>
              <a:rPr lang="el-GR" altLang="el-GR" sz="4000" b="1" dirty="0" smtClean="0">
                <a:solidFill>
                  <a:schemeClr val="tx1"/>
                </a:solidFill>
                <a:latin typeface="+mn-lt"/>
              </a:rPr>
              <a:t> διάγραμμα για το παράδειγμα 1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ph idx="1"/>
          </p:nvPr>
        </p:nvGraphicFramePr>
        <p:xfrm>
          <a:off x="914400" y="1800225"/>
          <a:ext cx="7772400" cy="4130675"/>
        </p:xfrm>
        <a:graphic>
          <a:graphicData uri="http://schemas.openxmlformats.org/presentationml/2006/ole">
            <p:oleObj spid="_x0000_s103426" name="Document" r:id="rId3" imgW="9154440" imgH="4861800" progId="Word.Document.8">
              <p:embed/>
            </p:oleObj>
          </a:graphicData>
        </a:graphic>
      </p:graphicFrame>
      <p:sp>
        <p:nvSpPr>
          <p:cNvPr id="25604" name="Cloud"/>
          <p:cNvSpPr>
            <a:spLocks noChangeAspect="1" noEditPoints="1" noChangeArrowheads="1"/>
          </p:cNvSpPr>
          <p:nvPr/>
        </p:nvSpPr>
        <p:spPr bwMode="auto">
          <a:xfrm>
            <a:off x="7086600" y="6019800"/>
            <a:ext cx="228600" cy="152400"/>
          </a:xfrm>
          <a:custGeom>
            <a:avLst/>
            <a:gdLst>
              <a:gd name="T0" fmla="*/ 709 w 21600"/>
              <a:gd name="T1" fmla="*/ 76200 h 21600"/>
              <a:gd name="T2" fmla="*/ 114300 w 21600"/>
              <a:gd name="T3" fmla="*/ 152238 h 21600"/>
              <a:gd name="T4" fmla="*/ 228410 w 21600"/>
              <a:gd name="T5" fmla="*/ 76200 h 21600"/>
              <a:gd name="T6" fmla="*/ 114300 w 21600"/>
              <a:gd name="T7" fmla="*/ 87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1066800" y="277813"/>
            <a:ext cx="7620000" cy="11430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Παράδειγμα 1</a:t>
            </a:r>
            <a:endParaRPr lang="el-GR" altLang="el-GR" b="1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b="1" dirty="0" smtClean="0"/>
              <a:t>Ένα δέντρο πιθανότητας.</a:t>
            </a:r>
          </a:p>
          <a:p>
            <a:pPr lvl="1">
              <a:buFont typeface="Wingdings" pitchFamily="2" charset="2"/>
              <a:buChar char="Ø"/>
            </a:pPr>
            <a:r>
              <a:rPr lang="el-GR" altLang="el-GR" sz="2400" dirty="0" smtClean="0"/>
              <a:t>το γινόμενο των πιθανοτήτων όλων των κλαδιών που ορίζουν ένα μονοπάτι ισούται με την κοινή πιθανότητα των αντίστοιχων ενδεχομένων</a:t>
            </a:r>
          </a:p>
          <a:p>
            <a:pPr lvl="1">
              <a:buFont typeface="Wingdings" pitchFamily="2" charset="2"/>
              <a:buChar char="Ø"/>
            </a:pPr>
            <a:r>
              <a:rPr lang="el-GR" altLang="el-GR" sz="2400" dirty="0" smtClean="0"/>
              <a:t>Το άθροισμα των πιθανοτήτων που αντιστοιχούν σε όλα τα κλαδιά που ξεκινούν από μια κορυφή ισούται με 1. </a:t>
            </a:r>
          </a:p>
          <a:p>
            <a:pPr lvl="1">
              <a:buFont typeface="Wingdings" pitchFamily="2" charset="2"/>
              <a:buChar char="Ø"/>
            </a:pPr>
            <a:r>
              <a:rPr lang="el-GR" altLang="el-GR" sz="2400" dirty="0" smtClean="0"/>
              <a:t>Επίσης το άθροισμα των κοινών πιθανοτήτων όλων των μονοπατιών ισούται με 1.</a:t>
            </a:r>
          </a:p>
          <a:p>
            <a:pPr lvl="1">
              <a:buFont typeface="Wingdings" pitchFamily="2" charset="2"/>
              <a:buChar char="Ø"/>
            </a:pPr>
            <a:r>
              <a:rPr lang="el-GR" altLang="el-GR" sz="2400" dirty="0" smtClean="0"/>
              <a:t>Γενικά, σε ένα δέντρο πιθανότητας έχουμε  </a:t>
            </a:r>
          </a:p>
          <a:p>
            <a:pPr lvl="2">
              <a:buFont typeface="Wingdings" pitchFamily="2" charset="2"/>
              <a:buChar char="ü"/>
            </a:pPr>
            <a:r>
              <a:rPr lang="el-GR" altLang="el-GR" sz="2000" dirty="0" smtClean="0"/>
              <a:t>κορυφές που αντιστοιχούν στα αντίστοιχα στάδια του πειράματος </a:t>
            </a:r>
          </a:p>
          <a:p>
            <a:pPr lvl="2">
              <a:buFont typeface="Wingdings" pitchFamily="2" charset="2"/>
              <a:buChar char="ü"/>
            </a:pPr>
            <a:r>
              <a:rPr lang="el-GR" altLang="el-GR" sz="2000" dirty="0" smtClean="0"/>
              <a:t>κλαδιά που ορίζουν τα δυνατά αποτελέσματα σε κάθε στάδιο</a:t>
            </a:r>
          </a:p>
          <a:p>
            <a:pPr lvl="1">
              <a:buFont typeface="Wingdings" pitchFamily="2" charset="2"/>
              <a:buChar char="Ø"/>
            </a:pPr>
            <a:endParaRPr lang="el-GR" altLang="el-GR" sz="2400" dirty="0" smtClean="0"/>
          </a:p>
          <a:p>
            <a:pPr lvl="1">
              <a:buFont typeface="Wingdings" pitchFamily="2" charset="2"/>
              <a:buChar char="Ø"/>
            </a:pPr>
            <a:endParaRPr lang="el-GR" altLang="el-GR" sz="2400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36815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Το δέντρο πιθανότητας στο παράδειγμα 1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idx="1"/>
          </p:nvPr>
        </p:nvGraphicFramePr>
        <p:xfrm>
          <a:off x="539552" y="1628800"/>
          <a:ext cx="8382000" cy="5229200"/>
        </p:xfrm>
        <a:graphic>
          <a:graphicData uri="http://schemas.openxmlformats.org/presentationml/2006/ole">
            <p:oleObj spid="_x0000_s104450" name="Document" r:id="rId3" imgW="9154440" imgH="6075720" progId="Word.Document.8">
              <p:embed/>
            </p:oleObj>
          </a:graphicData>
        </a:graphic>
      </p:graphicFrame>
      <p:cxnSp>
        <p:nvCxnSpPr>
          <p:cNvPr id="30724" name="AutoShape 9"/>
          <p:cNvCxnSpPr>
            <a:cxnSpLocks noChangeShapeType="1"/>
          </p:cNvCxnSpPr>
          <p:nvPr/>
        </p:nvCxnSpPr>
        <p:spPr bwMode="auto">
          <a:xfrm>
            <a:off x="8915400" y="3848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5" name="AutoShape 28"/>
          <p:cNvSpPr>
            <a:spLocks/>
          </p:cNvSpPr>
          <p:nvPr/>
        </p:nvSpPr>
        <p:spPr bwMode="auto">
          <a:xfrm>
            <a:off x="7086600" y="1981200"/>
            <a:ext cx="381000" cy="2209800"/>
          </a:xfrm>
          <a:prstGeom prst="rightBrace">
            <a:avLst>
              <a:gd name="adj1" fmla="val 48333"/>
              <a:gd name="adj2" fmla="val 51208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altLang="el-GR" sz="2400">
              <a:latin typeface="Times" pitchFamily="18" charset="0"/>
            </a:endParaRPr>
          </a:p>
        </p:txBody>
      </p:sp>
      <p:sp>
        <p:nvSpPr>
          <p:cNvPr id="30726" name="AutoShape 12"/>
          <p:cNvSpPr>
            <a:spLocks noChangeArrowheads="1"/>
          </p:cNvSpPr>
          <p:nvPr/>
        </p:nvSpPr>
        <p:spPr bwMode="auto">
          <a:xfrm>
            <a:off x="7543800" y="2743200"/>
            <a:ext cx="1600200" cy="1066800"/>
          </a:xfrm>
          <a:prstGeom prst="wedgeRectCallout">
            <a:avLst>
              <a:gd name="adj1" fmla="val 14880"/>
              <a:gd name="adj2" fmla="val 4985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altLang="el-GR" b="1"/>
              <a:t>Περιθώρια πιθανότητα</a:t>
            </a:r>
          </a:p>
          <a:p>
            <a:pPr algn="ctr"/>
            <a:r>
              <a:rPr lang="el-GR" altLang="el-GR" b="1"/>
              <a:t>Ρ(Ν)=0.35</a:t>
            </a:r>
          </a:p>
          <a:p>
            <a:pPr algn="ctr"/>
            <a:endParaRPr lang="el-GR" altLang="el-GR" b="1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Το άθροισμα των πιθανοτήτων που αντιστοιχούν σε όλα τα κλαδιά που ξεκινούν από μια κορυφή ισούται με 1. </a:t>
            </a:r>
          </a:p>
          <a:p>
            <a:pPr eaLnBrk="1" hangingPunct="1"/>
            <a:r>
              <a:rPr lang="el-GR" altLang="el-GR" sz="3200" dirty="0" smtClean="0"/>
              <a:t>Επίσης το άθροισμα των κοινών πιθανοτήτων όλων των μονοπατιών ισούται με 1.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692696"/>
            <a:ext cx="914400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δέντρο πιθανότητας στο παράδειγμα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47248" cy="108743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  <a:latin typeface="+mn-lt"/>
              </a:rPr>
              <a:t>        </a:t>
            </a:r>
            <a:r>
              <a:rPr lang="el-GR" altLang="el-GR" b="1" i="1" dirty="0" smtClean="0">
                <a:solidFill>
                  <a:schemeClr val="tx1"/>
                </a:solidFill>
                <a:latin typeface="+mn-lt"/>
              </a:rPr>
              <a:t>Οι πιθανότητες υπό συνθήκη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Η πιθανότητα για κάποιον τυχαίο παραλήπτη π.χ. να απαντήσει, δεδομένου </a:t>
            </a:r>
            <a:r>
              <a:rPr lang="el-GR" altLang="el-GR" dirty="0" err="1" smtClean="0"/>
              <a:t>οτι</a:t>
            </a:r>
            <a:r>
              <a:rPr lang="el-GR" altLang="el-GR" dirty="0" smtClean="0"/>
              <a:t> είναι άντρας υπολογίζεται ως εξής</a:t>
            </a:r>
            <a:r>
              <a:rPr lang="el-GR" altLang="el-GR" sz="2400" dirty="0" smtClean="0"/>
              <a:t> </a:t>
            </a:r>
          </a:p>
          <a:p>
            <a:pPr eaLnBrk="1" hangingPunct="1"/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...όπου ΑΝ είναι ο σύντομος τρόπος για το ενδεχόμενο Α</a:t>
            </a:r>
            <a:r>
              <a:rPr lang="el-GR" altLang="el-GR" b="1" dirty="0" smtClean="0">
                <a:sym typeface="Symbol" pitchFamily="18" charset="2"/>
              </a:rPr>
              <a:t></a:t>
            </a:r>
            <a:r>
              <a:rPr lang="el-GR" altLang="el-GR" b="1" dirty="0" smtClean="0"/>
              <a:t>Ν</a:t>
            </a:r>
            <a:r>
              <a:rPr lang="el-GR" altLang="el-GR" dirty="0" smtClean="0"/>
              <a:t>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981200" y="3429000"/>
          <a:ext cx="5832475" cy="1235075"/>
        </p:xfrm>
        <a:graphic>
          <a:graphicData uri="http://schemas.openxmlformats.org/presentationml/2006/ole">
            <p:oleObj spid="_x0000_s105474" r:id="rId3" imgW="1904174" imgH="406224" progId="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Η εξίσωση του  </a:t>
            </a:r>
            <a:r>
              <a:rPr lang="en-US" altLang="el-GR" b="1" dirty="0" smtClean="0"/>
              <a:t>BAYES</a:t>
            </a:r>
            <a:endParaRPr lang="el-GR" altLang="el-GR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077200" cy="4530725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Έστω</a:t>
            </a:r>
          </a:p>
          <a:p>
            <a:pPr eaLnBrk="1" hangingPunct="1"/>
            <a:endParaRPr lang="el-GR" altLang="el-GR" sz="3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   ένας διαμερισμός του δειγματικού χώρου </a:t>
            </a:r>
            <a:r>
              <a:rPr lang="en-US" altLang="el-GR" sz="3200" b="1" dirty="0" smtClean="0"/>
              <a:t>S </a:t>
            </a:r>
            <a:r>
              <a:rPr lang="el-GR" altLang="el-GR" sz="3200" b="1" dirty="0" smtClean="0"/>
              <a:t>και Β ένα άλλο ενδεχόμενο του </a:t>
            </a:r>
            <a:r>
              <a:rPr lang="en-US" altLang="el-GR" sz="3200" b="1" dirty="0" smtClean="0"/>
              <a:t>S, </a:t>
            </a:r>
            <a:r>
              <a:rPr lang="el-GR" altLang="el-GR" sz="3200" b="1" dirty="0" smtClean="0"/>
              <a:t>Ρ(Β) &gt; 0.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3797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514600" y="2438400"/>
          <a:ext cx="2895600" cy="712788"/>
        </p:xfrm>
        <a:graphic>
          <a:graphicData uri="http://schemas.openxmlformats.org/presentationml/2006/ole">
            <p:oleObj spid="_x0000_s106498" name="Equation" r:id="rId3" imgW="875920" imgH="215806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763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/>
              <a:t>  Είδαμε </a:t>
            </a:r>
            <a:r>
              <a:rPr lang="el-GR" altLang="el-GR" sz="3200" dirty="0" err="1" smtClean="0"/>
              <a:t>οτι</a:t>
            </a:r>
            <a:r>
              <a:rPr lang="el-GR" altLang="el-GR" sz="3200" dirty="0" smtClean="0"/>
              <a:t> ισχύει</a:t>
            </a:r>
            <a:r>
              <a:rPr lang="el-GR" altLang="el-GR" dirty="0" smtClean="0"/>
              <a:t>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685800" y="2438400"/>
          <a:ext cx="7086600" cy="685800"/>
        </p:xfrm>
        <a:graphic>
          <a:graphicData uri="http://schemas.openxmlformats.org/presentationml/2006/ole">
            <p:oleObj spid="_x0000_s107522" name="Equation" r:id="rId3" imgW="2400300" imgH="228600" progId="Equation.3">
              <p:embed/>
            </p:oleObj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1022350" y="3733800"/>
          <a:ext cx="8121650" cy="685800"/>
        </p:xfrm>
        <a:graphic>
          <a:graphicData uri="http://schemas.openxmlformats.org/presentationml/2006/ole">
            <p:oleObj spid="_x0000_s107523" name="Equation" r:id="rId4" imgW="2628900" imgH="2286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99592" y="476672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εξίσωση του  </a:t>
            </a:r>
            <a:r>
              <a:rPr kumimoji="0" lang="en-US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BAYES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pPr eaLnBrk="1" hangingPunct="1"/>
            <a:r>
              <a:rPr lang="el-GR" altLang="el-GR" sz="3200" dirty="0" err="1" smtClean="0"/>
              <a:t>Απο</a:t>
            </a:r>
            <a:r>
              <a:rPr lang="el-GR" altLang="el-GR" sz="3200" dirty="0" smtClean="0"/>
              <a:t> τον ορισμό της </a:t>
            </a:r>
            <a:r>
              <a:rPr lang="el-GR" altLang="el-GR" sz="3200" dirty="0" err="1" smtClean="0"/>
              <a:t>υπο</a:t>
            </a:r>
            <a:r>
              <a:rPr lang="el-GR" altLang="el-GR" sz="3200" dirty="0" smtClean="0"/>
              <a:t> συνθήκη πιθανότητας έχουμε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1905000" y="3657600"/>
          <a:ext cx="5181600" cy="1235075"/>
        </p:xfrm>
        <a:graphic>
          <a:graphicData uri="http://schemas.openxmlformats.org/presentationml/2006/ole">
            <p:oleObj spid="_x0000_s108546" name="Equation" r:id="rId3" imgW="1892300" imgH="4445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εξίσωση του  </a:t>
            </a: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BAYES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696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ή</a:t>
            </a:r>
          </a:p>
          <a:p>
            <a:pPr eaLnBrk="1" hangingPunct="1"/>
            <a:endParaRPr lang="el-GR" altLang="el-GR" sz="3200" b="1" dirty="0" smtClean="0"/>
          </a:p>
          <a:p>
            <a:pPr eaLnBrk="1" hangingPunct="1"/>
            <a:endParaRPr lang="el-GR" altLang="el-GR" sz="3200" b="1" dirty="0" smtClean="0"/>
          </a:p>
          <a:p>
            <a:pPr eaLnBrk="1" hangingPunct="1"/>
            <a:endParaRPr lang="el-GR" altLang="el-GR" sz="3200" b="1" dirty="0" smtClean="0"/>
          </a:p>
          <a:p>
            <a:pPr eaLnBrk="1" hangingPunct="1"/>
            <a:endParaRPr lang="el-GR" altLang="el-GR" sz="3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/>
              <a:t>Αυτή είναι η </a:t>
            </a:r>
            <a:r>
              <a:rPr lang="el-GR" altLang="el-GR" sz="3200" b="1" dirty="0" smtClean="0"/>
              <a:t>εξίσωση του </a:t>
            </a:r>
            <a:r>
              <a:rPr lang="en-US" altLang="el-GR" sz="3200" b="1" dirty="0" smtClean="0"/>
              <a:t>BAYES</a:t>
            </a:r>
            <a:r>
              <a:rPr lang="el-GR" altLang="el-GR" b="1" dirty="0" smtClean="0"/>
              <a:t>.</a:t>
            </a:r>
            <a:r>
              <a:rPr lang="el-GR" altLang="el-GR" sz="3200" b="1" dirty="0" smtClean="0"/>
              <a:t> </a:t>
            </a:r>
          </a:p>
          <a:p>
            <a:pPr eaLnBrk="1" hangingPunct="1"/>
            <a:endParaRPr lang="el-GR" altLang="el-GR" sz="3200" b="1" dirty="0" smtClean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62000" y="2362200"/>
          <a:ext cx="7010400" cy="1314450"/>
        </p:xfrm>
        <a:graphic>
          <a:graphicData uri="http://schemas.openxmlformats.org/presentationml/2006/ole">
            <p:oleObj spid="_x0000_s109570" name="Equation" r:id="rId3" imgW="2857500" imgH="4572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Η εξίσωση του  </a:t>
            </a:r>
            <a:r>
              <a:rPr lang="en-US" altLang="el-GR" b="1" dirty="0" smtClean="0"/>
              <a:t>BAYES</a:t>
            </a:r>
            <a:endParaRPr lang="el-GR" alt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sz="3200" b="1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3200" b="1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3200" b="1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3200" b="1" smtClean="0"/>
          </a:p>
          <a:p>
            <a:pPr eaLnBrk="1" hangingPunct="1"/>
            <a:r>
              <a:rPr lang="el-GR" altLang="el-GR" sz="3200" b="1" smtClean="0"/>
              <a:t>Η Ρ(Α</a:t>
            </a:r>
            <a:r>
              <a:rPr lang="en-US" altLang="el-GR" sz="1600" b="1" smtClean="0"/>
              <a:t>j</a:t>
            </a:r>
            <a:r>
              <a:rPr lang="el-GR" altLang="el-GR" sz="3200" b="1" smtClean="0"/>
              <a:t>) είναι η αρχική πιθανότητα</a:t>
            </a:r>
          </a:p>
          <a:p>
            <a:pPr eaLnBrk="1" hangingPunct="1"/>
            <a:r>
              <a:rPr lang="el-GR" altLang="el-GR" sz="3200" b="1" smtClean="0"/>
              <a:t>Η Ρ(Α</a:t>
            </a:r>
            <a:r>
              <a:rPr lang="en-US" altLang="el-GR" sz="1600" b="1" smtClean="0"/>
              <a:t>j</a:t>
            </a:r>
            <a:r>
              <a:rPr lang="el-GR" altLang="el-GR" sz="3200" b="1" smtClean="0"/>
              <a:t>|Β</a:t>
            </a:r>
            <a:r>
              <a:rPr lang="en-US" altLang="el-GR" sz="3200" b="1" smtClean="0"/>
              <a:t>)</a:t>
            </a:r>
            <a:r>
              <a:rPr lang="el-GR" altLang="el-GR" sz="3200" b="1" smtClean="0"/>
              <a:t>ονομάζεται αναθεωρημένη πιθανότητα μετά την πραγματοποίηση του Β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3200" b="1" smtClean="0"/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>
            <p:ph type="title"/>
          </p:nvPr>
        </p:nvGraphicFramePr>
        <p:xfrm>
          <a:off x="1143000" y="1676400"/>
          <a:ext cx="7162800" cy="1524000"/>
        </p:xfrm>
        <a:graphic>
          <a:graphicData uri="http://schemas.openxmlformats.org/presentationml/2006/ole">
            <p:oleObj spid="_x0000_s110594" name="Equation" r:id="rId3" imgW="2857500" imgH="4572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εξίσωση του  </a:t>
            </a: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BAYES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  </a:t>
            </a:r>
          </a:p>
          <a:p>
            <a:pPr>
              <a:buNone/>
            </a:pPr>
            <a:r>
              <a:rPr lang="el-GR" altLang="el-GR" sz="3200" b="1" dirty="0" smtClean="0"/>
              <a:t>   </a:t>
            </a:r>
            <a:r>
              <a:rPr lang="el-GR" altLang="el-GR" b="1" i="1" dirty="0" smtClean="0"/>
              <a:t>Η εξίσωση του </a:t>
            </a:r>
            <a:r>
              <a:rPr lang="en-US" altLang="el-GR" b="1" i="1" dirty="0" err="1" smtClean="0"/>
              <a:t>Bayes</a:t>
            </a:r>
            <a:r>
              <a:rPr lang="en-US" altLang="el-GR" b="1" i="1" dirty="0" smtClean="0"/>
              <a:t> </a:t>
            </a:r>
            <a:r>
              <a:rPr lang="el-GR" altLang="el-GR" i="1" dirty="0" smtClean="0"/>
              <a:t>λοιπόν μπορεί να θεωρηθεί ως</a:t>
            </a:r>
            <a:r>
              <a:rPr lang="el-GR" altLang="el-GR" sz="3200" b="1" dirty="0" smtClean="0"/>
              <a:t> </a:t>
            </a:r>
          </a:p>
          <a:p>
            <a:pPr>
              <a:buNone/>
            </a:pPr>
            <a:r>
              <a:rPr lang="el-GR" altLang="el-GR" b="1" dirty="0" smtClean="0"/>
              <a:t>    </a:t>
            </a:r>
            <a:r>
              <a:rPr lang="el-GR" altLang="el-GR" sz="3200" dirty="0" smtClean="0"/>
              <a:t>Ένας μηχανισμός αναπροσαρμογής της αρχικής πιθανότητας σε αναθεωρημένη πιθανότητα μετά την απόκτηση πληροφορίας για την πραγματοποίηση του Β</a:t>
            </a:r>
            <a:r>
              <a:rPr lang="el-GR" altLang="el-GR" dirty="0" smtClean="0"/>
              <a:t>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εξίσωση του  </a:t>
            </a: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BAYES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7813"/>
            <a:ext cx="75438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παράδειγμα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3200" dirty="0" smtClean="0"/>
              <a:t>Δύο ίδιες μηχανές  Μ</a:t>
            </a:r>
            <a:r>
              <a:rPr lang="el-GR" altLang="el-GR" sz="1600" dirty="0" smtClean="0"/>
              <a:t>1</a:t>
            </a:r>
            <a:r>
              <a:rPr lang="el-GR" altLang="el-GR" sz="3200" dirty="0" smtClean="0"/>
              <a:t> και  Μ</a:t>
            </a:r>
            <a:r>
              <a:rPr lang="el-GR" altLang="el-GR" sz="1600" dirty="0" smtClean="0"/>
              <a:t>2</a:t>
            </a:r>
            <a:r>
              <a:rPr lang="el-GR" altLang="el-GR" sz="3200" dirty="0" smtClean="0"/>
              <a:t>    παράγουν ακριβώς τα ίδια προϊόντα. Η παραγόμενη ποσότητα προϊόντων είναι ίδια για τις δύο μηχανές. Είναι όμως γνωστό από προηγούμενη πείρα ότι, η     Μ</a:t>
            </a:r>
            <a:r>
              <a:rPr lang="el-GR" altLang="el-GR" sz="1600" dirty="0" smtClean="0"/>
              <a:t>1</a:t>
            </a:r>
            <a:r>
              <a:rPr lang="el-GR" altLang="el-GR" sz="3200" dirty="0" smtClean="0"/>
              <a:t>	 παράγει 2% ελαττωματικά προϊόντα ενώ η  Μ</a:t>
            </a:r>
            <a:r>
              <a:rPr lang="el-GR" altLang="el-GR" sz="1600" dirty="0" smtClean="0"/>
              <a:t>2</a:t>
            </a:r>
            <a:r>
              <a:rPr lang="el-GR" altLang="el-GR" sz="3200" dirty="0" smtClean="0"/>
              <a:t> παράγει 5%. 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3402013"/>
            <a:ext cx="2428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 sz="1100">
                <a:cs typeface="Times New Roman" pitchFamily="18" charset="0"/>
              </a:rPr>
              <a:t> </a:t>
            </a:r>
            <a:r>
              <a:rPr lang="el-GR" altLang="el-GR" sz="600"/>
              <a:t> </a:t>
            </a:r>
            <a:endParaRPr lang="el-GR" altLang="el-GR"/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   Αν πάρουμε ένα προϊόν με τρόπο τυχαίο, να βρεθεί η πιθανότητα </a:t>
            </a:r>
          </a:p>
          <a:p>
            <a:pPr eaLnBrk="1" hangingPunct="1"/>
            <a:r>
              <a:rPr lang="el-GR" altLang="el-GR" sz="3200" b="1" dirty="0" smtClean="0"/>
              <a:t>(</a:t>
            </a:r>
            <a:r>
              <a:rPr lang="en-US" altLang="el-GR" sz="3200" b="1" dirty="0" err="1" smtClean="0"/>
              <a:t>i</a:t>
            </a:r>
            <a:r>
              <a:rPr lang="el-GR" altLang="el-GR" sz="3200" b="1" dirty="0" smtClean="0"/>
              <a:t>) να είναι ελαττωματικό, </a:t>
            </a:r>
          </a:p>
          <a:p>
            <a:pPr eaLnBrk="1" hangingPunct="1"/>
            <a:r>
              <a:rPr lang="el-GR" altLang="el-GR" sz="3200" b="1" dirty="0" smtClean="0"/>
              <a:t>(</a:t>
            </a:r>
            <a:r>
              <a:rPr lang="en-US" altLang="el-GR" sz="3200" b="1" dirty="0" smtClean="0"/>
              <a:t>ii</a:t>
            </a:r>
            <a:r>
              <a:rPr lang="el-GR" altLang="el-GR" sz="3200" b="1" dirty="0" smtClean="0"/>
              <a:t>) να προέρχεται από την      , αν γνωρίζουμε ότι είναι ελαττωματικό.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/>
              <a:t>  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5796136" y="3356992"/>
          <a:ext cx="609600" cy="609600"/>
        </p:xfrm>
        <a:graphic>
          <a:graphicData uri="http://schemas.openxmlformats.org/presentationml/2006/ole">
            <p:oleObj spid="_x0000_s111618" r:id="rId3" imgW="203024" imgH="203024" progId="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παράδειγμα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Έχουμε: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  Ε = (Ε </a:t>
            </a:r>
            <a:r>
              <a:rPr lang="el-GR" altLang="el-GR" b="1" dirty="0" smtClean="0">
                <a:sym typeface="Symbol" pitchFamily="18" charset="2"/>
              </a:rPr>
              <a:t></a:t>
            </a:r>
            <a:r>
              <a:rPr lang="el-GR" altLang="el-GR" b="1" dirty="0" smtClean="0"/>
              <a:t> Μ1) </a:t>
            </a:r>
            <a:r>
              <a:rPr lang="el-GR" altLang="el-GR" b="1" dirty="0" smtClean="0">
                <a:sym typeface="Symbol" pitchFamily="18" charset="2"/>
              </a:rPr>
              <a:t></a:t>
            </a:r>
            <a:r>
              <a:rPr lang="el-GR" altLang="el-GR" b="1" dirty="0" smtClean="0"/>
              <a:t> (Ε </a:t>
            </a:r>
            <a:r>
              <a:rPr lang="el-GR" altLang="el-GR" b="1" dirty="0" smtClean="0">
                <a:sym typeface="Symbol" pitchFamily="18" charset="2"/>
              </a:rPr>
              <a:t></a:t>
            </a:r>
            <a:r>
              <a:rPr lang="el-GR" altLang="el-GR" b="1" dirty="0" smtClean="0"/>
              <a:t> Μ2)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  </a:t>
            </a:r>
            <a:r>
              <a:rPr lang="el-GR" altLang="el-GR" dirty="0" smtClean="0"/>
              <a:t>και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Ρ(Ε) = Ρ(Ε </a:t>
            </a:r>
            <a:r>
              <a:rPr lang="el-GR" altLang="el-GR" b="1" dirty="0" smtClean="0">
                <a:sym typeface="Symbol" pitchFamily="18" charset="2"/>
              </a:rPr>
              <a:t></a:t>
            </a:r>
            <a:r>
              <a:rPr lang="el-GR" altLang="el-GR" b="1" dirty="0" smtClean="0"/>
              <a:t> Μ1) + Ρ(Ε </a:t>
            </a:r>
            <a:r>
              <a:rPr lang="el-GR" altLang="el-GR" b="1" dirty="0" smtClean="0">
                <a:sym typeface="Symbol" pitchFamily="18" charset="2"/>
              </a:rPr>
              <a:t></a:t>
            </a:r>
            <a:r>
              <a:rPr lang="el-GR" altLang="el-GR" b="1" dirty="0" smtClean="0"/>
              <a:t> Μ2)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	     = Ρ(Ε | Μ1)Ρ(Μ1) + Ρ(Ε | Μ2)Ρ(Μ2)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	     = (0.02)(0.50) + (0.05)(0.50)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	     = 0.010 + 0.025 = 0.035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παράδειγμα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2300" b="1" dirty="0" smtClean="0"/>
              <a:t>    </a:t>
            </a:r>
            <a:r>
              <a:rPr lang="el-GR" altLang="el-GR" sz="3200" dirty="0" smtClean="0"/>
              <a:t>Η ανάλυση μπορεί να παρασταθεί με το εξής δέντρο πιθανότητας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παράδειγμα</a:t>
            </a:r>
          </a:p>
        </p:txBody>
      </p:sp>
      <p:pic>
        <p:nvPicPr>
          <p:cNvPr id="13" name="Picture 4" descr="7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2132857"/>
            <a:ext cx="8812088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229600" cy="1143000"/>
          </a:xfrm>
        </p:spPr>
        <p:txBody>
          <a:bodyPr/>
          <a:lstStyle/>
          <a:p>
            <a:r>
              <a:rPr lang="el-GR" altLang="el-GR" dirty="0" smtClean="0"/>
              <a:t>παράδειγμα</a:t>
            </a:r>
            <a:endParaRPr lang="el-GR" altLang="el-GR" dirty="0" smtClean="0"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Για να βρούμε τη ζητούμενη πιθανότητα εφαρμόζουμε την εξίσωση του </a:t>
            </a:r>
            <a:r>
              <a:rPr lang="el-GR" altLang="el-GR" dirty="0" err="1" smtClean="0"/>
              <a:t>Bayes</a:t>
            </a:r>
            <a:r>
              <a:rPr lang="el-GR" altLang="el-GR" dirty="0" smtClean="0"/>
              <a:t>: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971600" y="3861048"/>
          <a:ext cx="7315200" cy="1143000"/>
        </p:xfrm>
        <a:graphic>
          <a:graphicData uri="http://schemas.openxmlformats.org/presentationml/2006/ole">
            <p:oleObj spid="_x0000_s112642" r:id="rId3" imgW="2514600" imgH="406400" progId="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300913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Παράδειγμα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3200" dirty="0" err="1" smtClean="0"/>
              <a:t>Εστω</a:t>
            </a:r>
            <a:r>
              <a:rPr lang="el-GR" altLang="el-GR" sz="3200" dirty="0" smtClean="0"/>
              <a:t> ότι σε έναν πληθυσμό το 15% είναι άνδρες φορείς του ιού Χ  και το 20% είναι γυναίκες φορείς του ίδιου ιού. Το  ποσοστό των ανδρών στον πληθυσμό ισούται με  40% 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 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3200" b="1" smtClean="0"/>
              <a:t>Από τον πληθυσμό αυτό παίρνουμε με κλήρωση ένα άτομο. Ποια η πιθανότητα να έχει τον ιό Χ δεδομένου ότι είναι άνδρας?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Παράδειγμα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558088" cy="4530725"/>
          </a:xfrm>
        </p:spPr>
        <p:txBody>
          <a:bodyPr/>
          <a:lstStyle/>
          <a:p>
            <a:pPr eaLnBrk="1" hangingPunct="1"/>
            <a:endParaRPr lang="el-GR" altLang="el-GR" sz="2400" b="1" dirty="0" smtClean="0"/>
          </a:p>
          <a:p>
            <a:pPr eaLnBrk="1" hangingPunct="1"/>
            <a:endParaRPr lang="el-GR" altLang="el-GR" sz="2400" b="1" dirty="0" smtClean="0"/>
          </a:p>
          <a:p>
            <a:pPr eaLnBrk="1" hangingPunct="1"/>
            <a:endParaRPr lang="el-GR" altLang="el-GR" sz="2400" dirty="0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971550" y="3644900"/>
          <a:ext cx="3671888" cy="698500"/>
        </p:xfrm>
        <a:graphic>
          <a:graphicData uri="http://schemas.openxmlformats.org/presentationml/2006/ole">
            <p:oleObj spid="_x0000_s113666" name="Εξίσωση" r:id="rId3" imgW="1066337" imgH="203112" progId="Equation.3">
              <p:embed/>
            </p:oleObj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042988" y="2708275"/>
          <a:ext cx="2808287" cy="736600"/>
        </p:xfrm>
        <a:graphic>
          <a:graphicData uri="http://schemas.openxmlformats.org/presentationml/2006/ole">
            <p:oleObj spid="_x0000_s113667" name="Εξίσωση" r:id="rId4" imgW="761669" imgH="203112" progId="Equation.3">
              <p:embed/>
            </p:oleObj>
          </a:graphicData>
        </a:graphic>
      </p:graphicFrame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971550" y="4652963"/>
          <a:ext cx="3600450" cy="628650"/>
        </p:xfrm>
        <a:graphic>
          <a:graphicData uri="http://schemas.openxmlformats.org/presentationml/2006/ole">
            <p:oleObj spid="_x0000_s113668" name="Εξίσωση" r:id="rId5" imgW="1054100" imgH="203200" progId="Equation.3">
              <p:embed/>
            </p:oleObj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1957462"/>
          <a:ext cx="2951163" cy="679450"/>
        </p:xfrm>
        <a:graphic>
          <a:graphicData uri="http://schemas.openxmlformats.org/presentationml/2006/ole">
            <p:oleObj spid="_x0000_s113669" name="Εξίσωση" r:id="rId6" imgW="774364" imgH="203112" progId="Equation.3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TextBox"/>
          <p:cNvSpPr txBox="1"/>
          <p:nvPr/>
        </p:nvSpPr>
        <p:spPr>
          <a:xfrm>
            <a:off x="971600" y="1124744"/>
            <a:ext cx="115212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3200" b="1" u="sng" dirty="0" smtClean="0"/>
              <a:t>Δεδομένα</a:t>
            </a:r>
            <a:r>
              <a:rPr lang="en-US" sz="3200" b="1" u="sng" dirty="0" smtClean="0"/>
              <a:t>:</a:t>
            </a:r>
            <a:endParaRPr lang="el-GR" sz="32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Υπολογισμός </a:t>
            </a:r>
            <a:r>
              <a:rPr lang="el-GR" altLang="el-GR" sz="3200" dirty="0" err="1" smtClean="0"/>
              <a:t>Περιθώριων</a:t>
            </a:r>
            <a:r>
              <a:rPr lang="el-GR" altLang="el-GR" sz="3200" smtClean="0"/>
              <a:t> πιθανοτήτων </a:t>
            </a:r>
            <a:r>
              <a:rPr lang="el-GR" altLang="el-GR" sz="3200" dirty="0" smtClean="0"/>
              <a:t>σε συνθήκες </a:t>
            </a:r>
            <a:r>
              <a:rPr lang="el-GR" altLang="el-GR" sz="3200" smtClean="0"/>
              <a:t>στατιστικής ανεξαρτησίας.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ph type="title"/>
          </p:nvPr>
        </p:nvGraphicFramePr>
        <p:xfrm>
          <a:off x="1835150" y="2819400"/>
          <a:ext cx="4105275" cy="1266825"/>
        </p:xfrm>
        <a:graphic>
          <a:graphicData uri="http://schemas.openxmlformats.org/presentationml/2006/ole">
            <p:oleObj spid="_x0000_s114690" name="Εξίσωση" r:id="rId3" imgW="1358900" imgH="419100" progId="Equation.3">
              <p:embed/>
            </p:oleObj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7689850" cy="4530725"/>
          </a:xfrm>
        </p:spPr>
        <p:txBody>
          <a:bodyPr/>
          <a:lstStyle/>
          <a:p>
            <a:pPr eaLnBrk="1" hangingPunct="1"/>
            <a:r>
              <a:rPr lang="el-GR" altLang="el-GR" sz="3200" b="1" dirty="0" smtClean="0"/>
              <a:t>Υπολογίζουμε την πιθανότητα του Χ δεδομένου ότι το άτομο είναι άντρας</a:t>
            </a:r>
          </a:p>
          <a:p>
            <a:pPr eaLnBrk="1" hangingPunct="1"/>
            <a:endParaRPr lang="el-GR" altLang="el-GR" sz="3200" dirty="0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419475" y="4581525"/>
          <a:ext cx="2808288" cy="1160463"/>
        </p:xfrm>
        <a:graphic>
          <a:graphicData uri="http://schemas.openxmlformats.org/presentationml/2006/ole">
            <p:oleObj spid="_x0000_s114691" name="Εξίσωση" r:id="rId4" imgW="952087" imgH="393529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26064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παράδειγμα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   </a:t>
            </a:r>
            <a:r>
              <a:rPr lang="el-GR" altLang="el-GR" sz="3200" dirty="0" smtClean="0"/>
              <a:t>Το 1991 δημοσιεύτηκε η εκτίμηση ότι στο γενικό πληθυσμό, χωρίς γνωστούς παράγοντες κινδύνου, η πιθανότητα για κάποιον να είναι φορέας του ιού </a:t>
            </a:r>
            <a:r>
              <a:rPr lang="en-US" altLang="el-GR" sz="3200" dirty="0" smtClean="0"/>
              <a:t>HIV</a:t>
            </a:r>
            <a:r>
              <a:rPr lang="el-GR" altLang="el-GR" sz="3200" dirty="0" smtClean="0"/>
              <a:t> είναι ίση με 0.000025. Δηλαδή σε πληθυσμό 10 εκατομμυρίων υπάρχουν 250 φορείς. 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30725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Για την ανίχνευση του ιού </a:t>
            </a:r>
            <a:r>
              <a:rPr lang="en-US" altLang="el-GR" sz="3200" dirty="0" smtClean="0"/>
              <a:t>HIV</a:t>
            </a:r>
            <a:r>
              <a:rPr lang="el-GR" altLang="el-GR" sz="3200" dirty="0" smtClean="0"/>
              <a:t> στο αίμα χρησιμοποιείται το τεστ </a:t>
            </a:r>
            <a:r>
              <a:rPr lang="el-GR" altLang="el-GR" sz="3200" dirty="0" err="1" smtClean="0"/>
              <a:t>Ελίζα</a:t>
            </a:r>
            <a:r>
              <a:rPr lang="el-GR" altLang="el-GR" sz="3200" dirty="0" smtClean="0"/>
              <a:t> για το οποίο δίνεται </a:t>
            </a:r>
            <a:r>
              <a:rPr lang="el-GR" altLang="el-GR" sz="3200" dirty="0" err="1" smtClean="0"/>
              <a:t>οτι</a:t>
            </a:r>
            <a:r>
              <a:rPr lang="el-GR" altLang="el-GR" sz="32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3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/>
              <a:t>	Ρ(Θετ. | φορέας </a:t>
            </a:r>
            <a:r>
              <a:rPr lang="en-US" altLang="el-GR" sz="3200" dirty="0" smtClean="0"/>
              <a:t>HIV</a:t>
            </a:r>
            <a:r>
              <a:rPr lang="el-GR" altLang="el-GR" sz="3200" dirty="0" smtClean="0"/>
              <a:t>) = 0.993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/>
              <a:t>	Ρ(Αρνητ. | ΜΗ φορέας </a:t>
            </a:r>
            <a:r>
              <a:rPr lang="en-US" altLang="el-GR" sz="3200" dirty="0" smtClean="0"/>
              <a:t>HIV</a:t>
            </a:r>
            <a:r>
              <a:rPr lang="el-GR" altLang="el-GR" sz="3200" dirty="0" smtClean="0"/>
              <a:t>) = 0.9999</a:t>
            </a:r>
          </a:p>
          <a:p>
            <a:pPr eaLnBrk="1" hangingPunct="1"/>
            <a:endParaRPr lang="el-GR" altLang="el-GR" sz="3200" b="1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Ή, με δέντρο πιθανότητας...</a:t>
            </a:r>
          </a:p>
        </p:txBody>
      </p:sp>
      <p:pic>
        <p:nvPicPr>
          <p:cNvPr id="52227" name="Picture 4" descr="7-10Β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480" y="1340768"/>
            <a:ext cx="8763000" cy="5114528"/>
          </a:xfrm>
          <a:noFill/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0688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endParaRPr lang="el-GR" altLang="el-GR" sz="28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020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l-GR" altLang="el-GR" dirty="0" smtClean="0"/>
              <a:t>Κάποιος κάνει το τεστ </a:t>
            </a:r>
            <a:r>
              <a:rPr lang="el-GR" altLang="el-GR" dirty="0" err="1" smtClean="0"/>
              <a:t>Ελίζα</a:t>
            </a:r>
            <a:r>
              <a:rPr lang="el-GR" altLang="el-GR" dirty="0" smtClean="0"/>
              <a:t>  και βγαίνει θετικό. Ποιά είναι η πιθανότητα να είναι φορέας;</a:t>
            </a:r>
            <a:endParaRPr lang="el-GR" altLang="el-GR" sz="3200" dirty="0" smtClean="0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1043608" y="2924944"/>
          <a:ext cx="7391400" cy="1066800"/>
        </p:xfrm>
        <a:graphic>
          <a:graphicData uri="http://schemas.openxmlformats.org/presentationml/2006/ole">
            <p:oleObj spid="_x0000_s115714" r:id="rId3" imgW="3035300" imgH="406400" progId="">
              <p:embed/>
            </p:oleObj>
          </a:graphicData>
        </a:graphic>
      </p:graphicFrame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2195736" y="4509120"/>
          <a:ext cx="6096000" cy="1020762"/>
        </p:xfrm>
        <a:graphic>
          <a:graphicData uri="http://schemas.openxmlformats.org/presentationml/2006/ole">
            <p:oleObj spid="_x0000_s115715" r:id="rId4" imgW="2959100" imgH="406400" progId="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b="1" smtClean="0">
                <a:solidFill>
                  <a:schemeClr val="bg1"/>
                </a:solidFill>
              </a:rPr>
              <a:t>, </a:t>
            </a:r>
            <a:r>
              <a:rPr lang="el-GR" sz="1200" b="1" smtClean="0">
                <a:solidFill>
                  <a:schemeClr val="bg1"/>
                </a:solidFill>
              </a:rPr>
              <a:t>Ενότητα 1,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b="1" smtClean="0">
                <a:solidFill>
                  <a:schemeClr val="bg1"/>
                </a:solidFill>
              </a:rPr>
              <a:t>, </a:t>
            </a:r>
            <a:r>
              <a:rPr lang="el-GR" sz="1200" b="1" smtClean="0">
                <a:solidFill>
                  <a:schemeClr val="bg1"/>
                </a:solidFill>
              </a:rPr>
              <a:t>Ενότητα 11</a:t>
            </a:r>
            <a:r>
              <a:rPr lang="el-GR" sz="1200" b="1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b="1" smtClean="0">
                <a:solidFill>
                  <a:schemeClr val="bg1"/>
                </a:solidFill>
              </a:rPr>
              <a:t>, </a:t>
            </a:r>
            <a:r>
              <a:rPr lang="el-GR" sz="1200" b="1" smtClean="0">
                <a:solidFill>
                  <a:schemeClr val="bg1"/>
                </a:solidFill>
              </a:rPr>
              <a:t>Ενότητα 11</a:t>
            </a:r>
            <a:r>
              <a:rPr lang="el-GR" sz="1200" b="1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b="1" smtClean="0">
                <a:solidFill>
                  <a:schemeClr val="bg1"/>
                </a:solidFill>
              </a:rPr>
              <a:t>, </a:t>
            </a:r>
            <a:r>
              <a:rPr lang="el-GR" sz="1200" b="1" smtClean="0">
                <a:solidFill>
                  <a:schemeClr val="bg1"/>
                </a:solidFill>
              </a:rPr>
              <a:t>Ενότητα 11</a:t>
            </a:r>
            <a:r>
              <a:rPr lang="el-GR" sz="1200" b="1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Περιθώρια πιθανότητα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Η εξίσωση του  BAYES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Πίνακες διπλής εισόδου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Δέντρα πιθανότητας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Παραδείγματα-ασκήσεις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b="1" smtClean="0">
                <a:solidFill>
                  <a:schemeClr val="bg1"/>
                </a:solidFill>
              </a:rPr>
              <a:t>, </a:t>
            </a:r>
            <a:r>
              <a:rPr lang="el-GR" sz="1200" b="1" smtClean="0">
                <a:solidFill>
                  <a:schemeClr val="bg1"/>
                </a:solidFill>
              </a:rPr>
              <a:t>Ενότητα 11</a:t>
            </a:r>
            <a:r>
              <a:rPr lang="el-GR" sz="1200" b="1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Θεώρημα </a:t>
            </a:r>
            <a:r>
              <a:rPr lang="en-US" dirty="0" err="1" smtClean="0"/>
              <a:t>Bayes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9750"/>
            <a:ext cx="7775575" cy="620713"/>
          </a:xfrm>
        </p:spPr>
        <p:txBody>
          <a:bodyPr lIns="90000" tIns="46800" rIns="90000" bIns="46800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b="1" dirty="0" err="1" smtClean="0"/>
              <a:t>Περιθώρια</a:t>
            </a:r>
            <a:r>
              <a:rPr lang="en-GB" altLang="el-GR" b="1" dirty="0" smtClean="0"/>
              <a:t> ή </a:t>
            </a:r>
            <a:r>
              <a:rPr lang="en-GB" altLang="el-GR" b="1" dirty="0" err="1" smtClean="0"/>
              <a:t>ολική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πιθανότητα</a:t>
            </a:r>
            <a:endParaRPr lang="en-GB" altLang="el-GR" b="1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316912" cy="4970462"/>
          </a:xfrm>
        </p:spPr>
        <p:txBody>
          <a:bodyPr lIns="90000" tIns="46800" rIns="90000" bIns="46800">
            <a:noAutofit/>
          </a:bodyPr>
          <a:lstStyle/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altLang="el-GR" b="1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Τα ενδεχόμενα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    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   αποτελούν έναν </a:t>
            </a:r>
            <a:r>
              <a:rPr lang="en-GB" altLang="el-GR" b="1" dirty="0" err="1" smtClean="0"/>
              <a:t>διαμερισμό</a:t>
            </a:r>
            <a:r>
              <a:rPr lang="el-GR" altLang="el-GR" b="1" dirty="0" smtClean="0"/>
              <a:t>  </a:t>
            </a:r>
            <a:r>
              <a:rPr lang="en-GB" altLang="el-GR" dirty="0" err="1" smtClean="0">
                <a:solidFill>
                  <a:srgbClr val="000000"/>
                </a:solidFill>
              </a:rPr>
              <a:t>του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δειγματικού</a:t>
            </a:r>
            <a:r>
              <a:rPr lang="el-GR" altLang="el-GR" dirty="0" smtClean="0">
                <a:solidFill>
                  <a:srgbClr val="000000"/>
                </a:solidFill>
              </a:rPr>
              <a:t>  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χώρου</a:t>
            </a:r>
            <a:r>
              <a:rPr lang="en-GB" altLang="el-GR" b="1" dirty="0" smtClean="0">
                <a:solidFill>
                  <a:srgbClr val="000000"/>
                </a:solidFill>
              </a:rPr>
              <a:t> S</a:t>
            </a:r>
            <a:r>
              <a:rPr lang="el-GR" altLang="el-GR" b="1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αν είναι ανά δύο ασυμβίβαστα και ισχύει</a:t>
            </a:r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el-GR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altLang="el-GR" dirty="0" smtClean="0"/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altLang="el-GR" dirty="0" smtClean="0"/>
              <a:t> </a:t>
            </a:r>
            <a:endParaRPr lang="en-GB" altLang="el-GR" dirty="0" smtClean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555776" y="5013176"/>
          <a:ext cx="4392613" cy="671513"/>
        </p:xfrm>
        <a:graphic>
          <a:graphicData uri="http://schemas.openxmlformats.org/presentationml/2006/ole">
            <p:oleObj spid="_x0000_s92162" name="Equation" r:id="rId4" imgW="1612900" imgH="2286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843808" y="2276872"/>
          <a:ext cx="2768600" cy="708025"/>
        </p:xfrm>
        <a:graphic>
          <a:graphicData uri="http://schemas.openxmlformats.org/presentationml/2006/ole">
            <p:oleObj spid="_x0000_s92163" name="Equation" r:id="rId5" imgW="875920" imgH="215806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smtClean="0">
                <a:solidFill>
                  <a:schemeClr val="bg1"/>
                </a:solidFill>
              </a:rPr>
              <a:t>Ενότητα 1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2630</Words>
  <Application>Microsoft Office PowerPoint</Application>
  <PresentationFormat>Προβολή στην οθόνη (4:3)</PresentationFormat>
  <Paragraphs>393</Paragraphs>
  <Slides>61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5</vt:i4>
      </vt:variant>
      <vt:variant>
        <vt:lpstr>Τίτλοι διαφανειών</vt:lpstr>
      </vt:variant>
      <vt:variant>
        <vt:i4>61</vt:i4>
      </vt:variant>
    </vt:vector>
  </HeadingPairs>
  <TitlesOfParts>
    <vt:vector size="69" baseType="lpstr">
      <vt:lpstr>Θέμα του Office</vt:lpstr>
      <vt:lpstr>1_Θέμα του Office</vt:lpstr>
      <vt:lpstr>2_Θέμα του Office</vt:lpstr>
      <vt:lpstr>Equation</vt:lpstr>
      <vt:lpstr>Bitmap Image</vt:lpstr>
      <vt:lpstr>Microsoft Equation 3.0</vt:lpstr>
      <vt:lpstr>Document</vt:lpstr>
      <vt:lpstr>Εξίσωση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Περιθώρια ή ολική πιθανότητα</vt:lpstr>
      <vt:lpstr>Διαφάνεια 10</vt:lpstr>
      <vt:lpstr>Περιθώρια ή ολική πιθανότητα</vt:lpstr>
      <vt:lpstr>Διαφάνεια 12</vt:lpstr>
      <vt:lpstr>Διαφάνεια 13</vt:lpstr>
      <vt:lpstr>Περιθώρια ή ολική πιθανότητα</vt:lpstr>
      <vt:lpstr>Περιθώρια ή ολική πιθανότητα</vt:lpstr>
      <vt:lpstr>παράδειγμα  </vt:lpstr>
      <vt:lpstr>Διαφάνεια 17</vt:lpstr>
      <vt:lpstr>παράδειγμα  </vt:lpstr>
      <vt:lpstr>παράδειγμα  </vt:lpstr>
      <vt:lpstr>παράδειγμα  </vt:lpstr>
      <vt:lpstr>παράδειγμα  </vt:lpstr>
      <vt:lpstr>Διαφάνεια 22</vt:lpstr>
      <vt:lpstr>Περιθώριες πιθανότητες σε συνθήκες στατιστικής ανεξαρτησίας </vt:lpstr>
      <vt:lpstr>Περιθώριες πιθανότητες σε συνθήκες στατιστικής ανεξαρτησίας </vt:lpstr>
      <vt:lpstr>Πίνακες διπλής εισόδου και δέντρα πιθανότητας</vt:lpstr>
      <vt:lpstr>Πίνακες διπλής εισόδου και δέντρα πιθανότητας</vt:lpstr>
      <vt:lpstr>παράδειγμα 1 </vt:lpstr>
      <vt:lpstr>πίνακας διπλής εισόδου</vt:lpstr>
      <vt:lpstr>Παράδειγμα 1</vt:lpstr>
      <vt:lpstr>Παράδειγμα 1</vt:lpstr>
      <vt:lpstr>Το Βέννειο διάγραμμα για το παράδειγμα 1</vt:lpstr>
      <vt:lpstr>Παράδειγμα 1</vt:lpstr>
      <vt:lpstr>Το δέντρο πιθανότητας στο παράδειγμα 1</vt:lpstr>
      <vt:lpstr>Διαφάνεια 34</vt:lpstr>
      <vt:lpstr>        Οι πιθανότητες υπό συνθήκη </vt:lpstr>
      <vt:lpstr>Η εξίσωση του  BAYES</vt:lpstr>
      <vt:lpstr>Διαφάνεια 37</vt:lpstr>
      <vt:lpstr>Διαφάνεια 38</vt:lpstr>
      <vt:lpstr>Η εξίσωση του  BAYES</vt:lpstr>
      <vt:lpstr>Διαφάνεια 40</vt:lpstr>
      <vt:lpstr>Διαφάνεια 41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  </vt:lpstr>
      <vt:lpstr>Παράδειγμα</vt:lpstr>
      <vt:lpstr>Παράδειγμα</vt:lpstr>
      <vt:lpstr>Διαφάνεια 50</vt:lpstr>
      <vt:lpstr>παράδειγμα</vt:lpstr>
      <vt:lpstr>Παράδειγμα</vt:lpstr>
      <vt:lpstr>Ή, με δέντρο πιθανότητας...</vt:lpstr>
      <vt:lpstr> </vt:lpstr>
      <vt:lpstr>Σημείωμα Αναφοράς</vt:lpstr>
      <vt:lpstr>Σημείωμα Αδειοδότησης</vt:lpstr>
      <vt:lpstr>Διαφάνεια 57</vt:lpstr>
      <vt:lpstr>Διαφάνεια 58</vt:lpstr>
      <vt:lpstr>Διατήρηση Σημειωμάτων</vt:lpstr>
      <vt:lpstr>Διαφάνεια 60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121</cp:revision>
  <dcterms:created xsi:type="dcterms:W3CDTF">2015-04-14T16:45:01Z</dcterms:created>
  <dcterms:modified xsi:type="dcterms:W3CDTF">2015-07-19T17:05:42Z</dcterms:modified>
</cp:coreProperties>
</file>