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309" r:id="rId17"/>
    <p:sldId id="310" r:id="rId18"/>
    <p:sldId id="291" r:id="rId19"/>
    <p:sldId id="292" r:id="rId20"/>
    <p:sldId id="293" r:id="rId21"/>
    <p:sldId id="294" r:id="rId22"/>
    <p:sldId id="295" r:id="rId23"/>
    <p:sldId id="280" r:id="rId24"/>
  </p:sldIdLst>
  <p:sldSz cx="9144000" cy="5715000" type="screen16x1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28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sz="4000" b="1" dirty="0" smtClean="0"/>
              <a:t>Επενδυτικοί Αριθμοδείκτες</a:t>
            </a:r>
            <a:endParaRPr lang="el-GR" sz="4000" dirty="0" smtClean="0"/>
          </a:p>
          <a:p>
            <a:r>
              <a:rPr lang="el-GR" sz="2800" dirty="0" err="1" smtClean="0"/>
              <a:t>Διακομίχαλης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Επενδυτικοί Αριθμοδείκτες</a:t>
            </a:r>
            <a:br>
              <a:rPr lang="el-GR" dirty="0" smtClean="0"/>
            </a:br>
            <a:r>
              <a:rPr lang="el-GR" sz="2400" dirty="0" smtClean="0"/>
              <a:t>1. Τα κατά Μετοχή Κέρδη </a:t>
            </a:r>
            <a:r>
              <a:rPr lang="en-GB" sz="2400" dirty="0" smtClean="0"/>
              <a:t>(Earnings per Share)</a:t>
            </a:r>
            <a:endParaRPr lang="el-GR" dirty="0"/>
          </a:p>
        </p:txBody>
      </p:sp>
      <p:sp>
        <p:nvSpPr>
          <p:cNvPr id="3" name="Θέση περιεχομένου 2"/>
          <p:cNvSpPr>
            <a:spLocks noGrp="1"/>
          </p:cNvSpPr>
          <p:nvPr>
            <p:ph sz="half" idx="1"/>
          </p:nvPr>
        </p:nvSpPr>
        <p:spPr>
          <a:xfrm>
            <a:off x="323528" y="2209428"/>
            <a:ext cx="2376264" cy="2592288"/>
          </a:xfrm>
        </p:spPr>
        <p:txBody>
          <a:bodyPr>
            <a:normAutofit/>
          </a:bodyPr>
          <a:lstStyle/>
          <a:p>
            <a:pPr marL="0" indent="0">
              <a:lnSpc>
                <a:spcPct val="110000"/>
              </a:lnSpc>
              <a:buNone/>
            </a:pPr>
            <a:r>
              <a:rPr lang="el-GR" sz="2400" dirty="0" smtClean="0"/>
              <a:t>Ο Μέσος σταθμικός αριθμός μετοχών σε κυκλοφορία κατά τη διάρκεια του έτους</a:t>
            </a:r>
          </a:p>
        </p:txBody>
      </p:sp>
      <p:sp>
        <p:nvSpPr>
          <p:cNvPr id="9" name="8 - Θέση περιεχομένου"/>
          <p:cNvSpPr>
            <a:spLocks noGrp="1"/>
          </p:cNvSpPr>
          <p:nvPr>
            <p:ph sz="half" idx="2"/>
          </p:nvPr>
        </p:nvSpPr>
        <p:spPr>
          <a:xfrm>
            <a:off x="2699792" y="1333500"/>
            <a:ext cx="5987008" cy="3771636"/>
          </a:xfrm>
        </p:spPr>
        <p:txBody>
          <a:bodyPr>
            <a:normAutofit/>
          </a:bodyPr>
          <a:lstStyle/>
          <a:p>
            <a:pPr>
              <a:buNone/>
            </a:pPr>
            <a:endParaRPr lang="el-GR" dirty="0" smtClean="0"/>
          </a:p>
          <a:p>
            <a:pPr>
              <a:buNone/>
            </a:pPr>
            <a:endParaRPr lang="el-GR" dirty="0" smtClean="0"/>
          </a:p>
          <a:p>
            <a:pPr>
              <a:buNone/>
            </a:pPr>
            <a:endParaRPr lang="el-GR" dirty="0" smtClean="0"/>
          </a:p>
          <a:p>
            <a:pPr>
              <a:buNone/>
            </a:pP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graphicFrame>
        <p:nvGraphicFramePr>
          <p:cNvPr id="10" name="9 - Πίνακας"/>
          <p:cNvGraphicFramePr>
            <a:graphicFrameLocks noGrp="1"/>
          </p:cNvGraphicFramePr>
          <p:nvPr/>
        </p:nvGraphicFramePr>
        <p:xfrm>
          <a:off x="3131841" y="2137420"/>
          <a:ext cx="5740353" cy="2160240"/>
        </p:xfrm>
        <a:graphic>
          <a:graphicData uri="http://schemas.openxmlformats.org/drawingml/2006/table">
            <a:tbl>
              <a:tblPr firstRow="1" bandRow="1">
                <a:tableStyleId>{5C22544A-7EE6-4342-B048-85BDC9FD1C3A}</a:tableStyleId>
              </a:tblPr>
              <a:tblGrid>
                <a:gridCol w="1152127"/>
                <a:gridCol w="216024"/>
                <a:gridCol w="1617782"/>
                <a:gridCol w="295719"/>
                <a:gridCol w="2458701"/>
              </a:tblGrid>
              <a:tr h="1296144">
                <a:tc>
                  <a:txBody>
                    <a:bodyPr/>
                    <a:lstStyle/>
                    <a:p>
                      <a:r>
                        <a:rPr lang="el-GR" b="0" dirty="0" smtClean="0">
                          <a:solidFill>
                            <a:schemeClr val="tx1"/>
                          </a:solidFill>
                        </a:rPr>
                        <a:t>Αριθμός</a:t>
                      </a:r>
                      <a:r>
                        <a:rPr lang="el-GR" b="0" baseline="0" dirty="0" smtClean="0">
                          <a:solidFill>
                            <a:schemeClr val="tx1"/>
                          </a:solidFill>
                        </a:rPr>
                        <a:t> μετοχών</a:t>
                      </a:r>
                    </a:p>
                    <a:p>
                      <a:r>
                        <a:rPr lang="el-GR" b="0" baseline="0" dirty="0" smtClean="0">
                          <a:solidFill>
                            <a:schemeClr val="tx1"/>
                          </a:solidFill>
                        </a:rPr>
                        <a:t>1/1/20ΧΧ</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l-GR" b="0" dirty="0" smtClean="0">
                        <a:solidFill>
                          <a:schemeClr val="tx1"/>
                        </a:solidFill>
                      </a:endParaRPr>
                    </a:p>
                    <a:p>
                      <a:endParaRPr lang="el-GR" b="0" dirty="0" smtClean="0">
                        <a:solidFill>
                          <a:schemeClr val="tx1"/>
                        </a:solidFill>
                      </a:endParaRPr>
                    </a:p>
                    <a:p>
                      <a:r>
                        <a:rPr lang="el-GR" b="0" dirty="0" smtClean="0">
                          <a:solidFill>
                            <a:schemeClr val="tx1"/>
                          </a:solidFill>
                        </a:rPr>
                        <a:t>+</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b="0" dirty="0" smtClean="0">
                          <a:solidFill>
                            <a:schemeClr val="tx1"/>
                          </a:solidFill>
                        </a:rPr>
                        <a:t>Αριθμός νέων μετοχών</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l-GR" b="0" dirty="0" smtClean="0">
                        <a:solidFill>
                          <a:schemeClr val="tx1"/>
                        </a:solidFill>
                      </a:endParaRPr>
                    </a:p>
                    <a:p>
                      <a:endParaRPr lang="el-GR" b="0" dirty="0" smtClean="0">
                        <a:solidFill>
                          <a:schemeClr val="tx1"/>
                        </a:solidFill>
                      </a:endParaRPr>
                    </a:p>
                    <a:p>
                      <a:r>
                        <a:rPr lang="el-GR" b="0" dirty="0" smtClean="0">
                          <a:solidFill>
                            <a:schemeClr val="tx1"/>
                          </a:solidFill>
                        </a:rPr>
                        <a:t>Χ</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b="0" dirty="0" smtClean="0">
                          <a:solidFill>
                            <a:schemeClr val="tx1"/>
                          </a:solidFill>
                        </a:rPr>
                        <a:t>Αριθμός</a:t>
                      </a:r>
                      <a:r>
                        <a:rPr lang="el-GR" b="0" baseline="0" dirty="0" smtClean="0">
                          <a:solidFill>
                            <a:schemeClr val="tx1"/>
                          </a:solidFill>
                        </a:rPr>
                        <a:t> μηνών μέχρι τέλους της χρήσεως</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64096">
                <a:tc gridSpan="5">
                  <a:txBody>
                    <a:bodyPr/>
                    <a:lstStyle/>
                    <a:p>
                      <a:pPr algn="ctr"/>
                      <a:r>
                        <a:rPr lang="el-GR" dirty="0" smtClean="0">
                          <a:solidFill>
                            <a:schemeClr val="tx1"/>
                          </a:solidFill>
                        </a:rPr>
                        <a:t>Αριθμός μηνών χρήσεως</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10 - Αριστερό άγκιστρο"/>
          <p:cNvSpPr/>
          <p:nvPr/>
        </p:nvSpPr>
        <p:spPr>
          <a:xfrm>
            <a:off x="4427984" y="2209428"/>
            <a:ext cx="288032" cy="864096"/>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11 - Δεξιό άγκιστρο"/>
          <p:cNvSpPr/>
          <p:nvPr/>
        </p:nvSpPr>
        <p:spPr>
          <a:xfrm>
            <a:off x="8532440" y="2209428"/>
            <a:ext cx="288032" cy="86409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13 - Ευθεία γραμμή σύνδεσης"/>
          <p:cNvCxnSpPr/>
          <p:nvPr/>
        </p:nvCxnSpPr>
        <p:spPr>
          <a:xfrm>
            <a:off x="3347864" y="3505572"/>
            <a:ext cx="5472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Επενδυτικοί Αριθμοδείκτες</a:t>
            </a:r>
            <a:endParaRPr lang="el-GR" dirty="0"/>
          </a:p>
        </p:txBody>
      </p:sp>
      <p:sp>
        <p:nvSpPr>
          <p:cNvPr id="3" name="Θέση περιεχομένου 2"/>
          <p:cNvSpPr>
            <a:spLocks noGrp="1"/>
          </p:cNvSpPr>
          <p:nvPr>
            <p:ph idx="1"/>
          </p:nvPr>
        </p:nvSpPr>
        <p:spPr>
          <a:xfrm>
            <a:off x="457200" y="1333500"/>
            <a:ext cx="8229600" cy="4381500"/>
          </a:xfrm>
        </p:spPr>
        <p:txBody>
          <a:bodyPr>
            <a:normAutofit fontScale="92500" lnSpcReduction="20000"/>
          </a:bodyPr>
          <a:lstStyle/>
          <a:p>
            <a:pPr marL="609600" indent="-609600">
              <a:lnSpc>
                <a:spcPct val="80000"/>
              </a:lnSpc>
              <a:buFont typeface="Wingdings" pitchFamily="2" charset="2"/>
              <a:buAutoNum type="arabicPeriod"/>
            </a:pPr>
            <a:r>
              <a:rPr lang="el-GR" sz="3000" b="1" dirty="0" smtClean="0"/>
              <a:t>Τα κατά Μετοχή Κέρδη </a:t>
            </a:r>
            <a:r>
              <a:rPr lang="en-GB" sz="3000" b="1" dirty="0" smtClean="0"/>
              <a:t>(Earnings per Share)</a:t>
            </a:r>
            <a:endParaRPr lang="el-GR" sz="3000" b="1" dirty="0" smtClean="0"/>
          </a:p>
          <a:p>
            <a:pPr marL="609600" indent="-609600">
              <a:lnSpc>
                <a:spcPct val="80000"/>
              </a:lnSpc>
            </a:pPr>
            <a:r>
              <a:rPr lang="el-GR" sz="2800" dirty="0" smtClean="0"/>
              <a:t>Παράδειγμα</a:t>
            </a:r>
            <a:r>
              <a:rPr lang="en-GB" sz="2800" dirty="0" smtClean="0"/>
              <a:t>: 100.000 </a:t>
            </a:r>
            <a:r>
              <a:rPr lang="el-GR" sz="2800" dirty="0" smtClean="0"/>
              <a:t>Μετοχές σε κυκλοφορία τους πρώτους 9 μήνες του έτους.</a:t>
            </a:r>
          </a:p>
          <a:p>
            <a:pPr marL="609600" indent="-609600">
              <a:lnSpc>
                <a:spcPct val="80000"/>
              </a:lnSpc>
            </a:pPr>
            <a:r>
              <a:rPr lang="el-GR" sz="2800" dirty="0" smtClean="0"/>
              <a:t>Αύξηση του Μ.Κ. (αριθμού Μετοχών) κατά 40.000 την 1/10</a:t>
            </a:r>
          </a:p>
          <a:p>
            <a:pPr marL="609600" indent="-609600">
              <a:lnSpc>
                <a:spcPct val="80000"/>
              </a:lnSpc>
              <a:buNone/>
            </a:pPr>
            <a:r>
              <a:rPr lang="el-GR" sz="2800" dirty="0" smtClean="0"/>
              <a:t>Μέσος Σταθμικός αριθμός Μετοχών σε κυκλοφορία=</a:t>
            </a:r>
          </a:p>
          <a:p>
            <a:pPr marL="609600" indent="-609600">
              <a:lnSpc>
                <a:spcPct val="80000"/>
              </a:lnSpc>
              <a:buNone/>
            </a:pPr>
            <a:r>
              <a:rPr lang="el-GR" sz="2800" dirty="0" smtClean="0"/>
              <a:t>100.000 Χ 9/12                 = 75.000</a:t>
            </a:r>
          </a:p>
          <a:p>
            <a:pPr marL="609600" indent="-609600">
              <a:lnSpc>
                <a:spcPct val="80000"/>
              </a:lnSpc>
              <a:buNone/>
            </a:pPr>
            <a:r>
              <a:rPr lang="el-GR" sz="2800" dirty="0" smtClean="0"/>
              <a:t>(100.000 + 40.000) Χ 3/12 = 35.000</a:t>
            </a:r>
          </a:p>
          <a:p>
            <a:pPr marL="609600" indent="-609600">
              <a:lnSpc>
                <a:spcPct val="80000"/>
              </a:lnSpc>
              <a:buNone/>
            </a:pPr>
            <a:r>
              <a:rPr lang="el-GR" sz="2800" dirty="0" smtClean="0"/>
              <a:t>            Σύνολο                 = 110.000</a:t>
            </a:r>
          </a:p>
          <a:p>
            <a:pPr marL="609600" indent="-609600">
              <a:lnSpc>
                <a:spcPct val="80000"/>
              </a:lnSpc>
              <a:buNone/>
            </a:pPr>
            <a:r>
              <a:rPr lang="el-GR" sz="2800" dirty="0" smtClean="0"/>
              <a:t>                            ή</a:t>
            </a:r>
          </a:p>
          <a:p>
            <a:pPr marL="609600" indent="-609600">
              <a:lnSpc>
                <a:spcPct val="80000"/>
              </a:lnSpc>
              <a:buNone/>
            </a:pPr>
            <a:r>
              <a:rPr lang="el-GR" sz="2800" dirty="0" smtClean="0"/>
              <a:t>100.000 + (40.000 Χ 3/12) = 110.000</a:t>
            </a:r>
            <a:endParaRPr lang="el-GR" altLang="zh-CN" sz="2800" dirty="0" smtClean="0"/>
          </a:p>
          <a:p>
            <a:pPr marL="0" indent="0">
              <a:lnSpc>
                <a:spcPct val="110000"/>
              </a:lnSpc>
              <a:buNone/>
            </a:pPr>
            <a:endParaRPr lang="el-GR" altLang="zh-CN" sz="28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Επενδυτικοί Αριθμοδείκτες</a:t>
            </a:r>
            <a:endParaRPr lang="el-GR" dirty="0"/>
          </a:p>
        </p:txBody>
      </p:sp>
      <p:sp>
        <p:nvSpPr>
          <p:cNvPr id="3" name="Θέση περιεχομένου 2"/>
          <p:cNvSpPr>
            <a:spLocks noGrp="1"/>
          </p:cNvSpPr>
          <p:nvPr>
            <p:ph idx="1"/>
          </p:nvPr>
        </p:nvSpPr>
        <p:spPr/>
        <p:txBody>
          <a:bodyPr>
            <a:normAutofit fontScale="85000" lnSpcReduction="20000"/>
          </a:bodyPr>
          <a:lstStyle/>
          <a:p>
            <a:pPr marL="609600" indent="-609600">
              <a:lnSpc>
                <a:spcPct val="80000"/>
              </a:lnSpc>
              <a:buFont typeface="Wingdings" pitchFamily="2" charset="2"/>
              <a:buAutoNum type="arabicPeriod"/>
            </a:pPr>
            <a:r>
              <a:rPr lang="el-GR" sz="3100" b="1" dirty="0" smtClean="0"/>
              <a:t>Τα κατά Μετοχή Κέρδη </a:t>
            </a:r>
            <a:r>
              <a:rPr lang="en-GB" sz="3100" b="1" dirty="0" smtClean="0"/>
              <a:t>(Earnings per Share)</a:t>
            </a:r>
            <a:endParaRPr lang="el-GR" sz="3100" b="1" dirty="0" smtClean="0"/>
          </a:p>
          <a:p>
            <a:pPr marL="609600" indent="-609600">
              <a:lnSpc>
                <a:spcPct val="80000"/>
              </a:lnSpc>
            </a:pPr>
            <a:r>
              <a:rPr lang="el-GR" sz="2800" dirty="0" smtClean="0"/>
              <a:t>Παράδειγμα</a:t>
            </a:r>
            <a:r>
              <a:rPr lang="en-GB" sz="2800" dirty="0" smtClean="0"/>
              <a:t>: 100.000 </a:t>
            </a:r>
            <a:r>
              <a:rPr lang="el-GR" sz="2800" dirty="0" smtClean="0"/>
              <a:t>Μετοχές σε κυκλοφορία τους πρώτους 9 μήνες του έτους.</a:t>
            </a:r>
          </a:p>
          <a:p>
            <a:pPr marL="609600" indent="-609600">
              <a:lnSpc>
                <a:spcPct val="80000"/>
              </a:lnSpc>
            </a:pPr>
            <a:r>
              <a:rPr lang="el-GR" sz="2800" dirty="0" smtClean="0"/>
              <a:t>Αύξηση του Μ.Κ. (αριθμού Μετοχών) κατά 40.000 την 1/4</a:t>
            </a:r>
          </a:p>
          <a:p>
            <a:pPr marL="609600" indent="-609600">
              <a:lnSpc>
                <a:spcPct val="80000"/>
              </a:lnSpc>
              <a:buNone/>
            </a:pPr>
            <a:r>
              <a:rPr lang="el-GR" sz="2800" dirty="0" smtClean="0"/>
              <a:t>Μέσος Σταθμικός αριθμός Μετοχών σε κυκλοφορία=</a:t>
            </a:r>
          </a:p>
          <a:p>
            <a:pPr marL="609600" indent="-609600">
              <a:lnSpc>
                <a:spcPct val="80000"/>
              </a:lnSpc>
              <a:buNone/>
            </a:pPr>
            <a:r>
              <a:rPr lang="el-GR" sz="2800" dirty="0" smtClean="0"/>
              <a:t>100.000 Χ 3/12                 = 25.000</a:t>
            </a:r>
          </a:p>
          <a:p>
            <a:pPr marL="609600" indent="-609600">
              <a:lnSpc>
                <a:spcPct val="80000"/>
              </a:lnSpc>
              <a:buNone/>
            </a:pPr>
            <a:r>
              <a:rPr lang="el-GR" sz="2800" dirty="0" smtClean="0"/>
              <a:t>(100.000 + 40.000) Χ 9/12 = 105.000</a:t>
            </a:r>
          </a:p>
          <a:p>
            <a:pPr marL="609600" indent="-609600">
              <a:lnSpc>
                <a:spcPct val="80000"/>
              </a:lnSpc>
              <a:buNone/>
            </a:pPr>
            <a:r>
              <a:rPr lang="el-GR" sz="2800" dirty="0" smtClean="0"/>
              <a:t>            Σύνολο                 = 130.000</a:t>
            </a:r>
          </a:p>
          <a:p>
            <a:pPr marL="609600" indent="-609600">
              <a:lnSpc>
                <a:spcPct val="80000"/>
              </a:lnSpc>
              <a:buNone/>
            </a:pPr>
            <a:r>
              <a:rPr lang="el-GR" sz="2800" dirty="0" smtClean="0"/>
              <a:t>                            ή</a:t>
            </a:r>
          </a:p>
          <a:p>
            <a:pPr marL="609600" indent="-609600">
              <a:lnSpc>
                <a:spcPct val="80000"/>
              </a:lnSpc>
              <a:buNone/>
            </a:pPr>
            <a:r>
              <a:rPr lang="el-GR" sz="2800" dirty="0" smtClean="0"/>
              <a:t>100.000 + (40.000 Χ 9/12) = 130.000</a:t>
            </a:r>
            <a:r>
              <a:rPr lang="el-GR" sz="2800" b="1" dirty="0" smtClean="0"/>
              <a:t> </a:t>
            </a:r>
            <a:endParaRPr lang="en-GB" sz="2800" b="1" dirty="0" smtClean="0"/>
          </a:p>
          <a:p>
            <a:pPr marL="0" indent="0" algn="just">
              <a:lnSpc>
                <a:spcPct val="110000"/>
              </a:lnSpc>
              <a:buNone/>
            </a:pPr>
            <a:endParaRPr lang="el-GR" altLang="zh-CN" sz="2800" dirty="0" smtClean="0"/>
          </a:p>
          <a:p>
            <a:pPr marL="0" indent="0">
              <a:lnSpc>
                <a:spcPct val="110000"/>
              </a:lnSpc>
              <a:buNone/>
            </a:pPr>
            <a:endParaRPr lang="el-GR" altLang="zh-CN" sz="28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337220"/>
            <a:ext cx="8229600" cy="952500"/>
          </a:xfrm>
        </p:spPr>
        <p:txBody>
          <a:bodyPr>
            <a:normAutofit/>
          </a:bodyPr>
          <a:lstStyle/>
          <a:p>
            <a:r>
              <a:rPr lang="el-GR" dirty="0" smtClean="0"/>
              <a:t>Επενδυτικοί Αριθμοδείκτες</a:t>
            </a:r>
            <a:endParaRPr lang="el-GR" dirty="0"/>
          </a:p>
        </p:txBody>
      </p:sp>
      <p:sp>
        <p:nvSpPr>
          <p:cNvPr id="12" name="Content Placeholder 11"/>
          <p:cNvSpPr>
            <a:spLocks noGrp="1"/>
          </p:cNvSpPr>
          <p:nvPr>
            <p:ph idx="1"/>
          </p:nvPr>
        </p:nvSpPr>
        <p:spPr>
          <a:xfrm>
            <a:off x="539552" y="1417340"/>
            <a:ext cx="7859216" cy="3816423"/>
          </a:xfrm>
        </p:spPr>
        <p:txBody>
          <a:bodyPr>
            <a:noAutofit/>
          </a:bodyPr>
          <a:lstStyle/>
          <a:p>
            <a:pPr marL="609600" indent="-609600">
              <a:lnSpc>
                <a:spcPct val="80000"/>
              </a:lnSpc>
              <a:buFont typeface="Wingdings" pitchFamily="2" charset="2"/>
              <a:buAutoNum type="arabicPeriod" startAt="2"/>
            </a:pPr>
            <a:r>
              <a:rPr lang="el-GR" sz="2600" b="1" dirty="0" smtClean="0"/>
              <a:t>Το κατά Μετοχή Μέρισμα</a:t>
            </a:r>
            <a:r>
              <a:rPr lang="en-GB" sz="2600" b="1" dirty="0" smtClean="0"/>
              <a:t> (Dividends per Share)</a:t>
            </a:r>
            <a:endParaRPr lang="el-GR" sz="2600" dirty="0" smtClean="0"/>
          </a:p>
          <a:p>
            <a:pPr marL="609600" indent="-609600" algn="just">
              <a:lnSpc>
                <a:spcPct val="80000"/>
              </a:lnSpc>
            </a:pPr>
            <a:r>
              <a:rPr lang="el-GR" sz="2000" dirty="0" smtClean="0"/>
              <a:t>Παρέχει ένδειξη του ποσοστού  των κερδών που μοιράζονται στους μετόχους και αυτού που παρακρατείται από την επιχείρηση με την μορφή διαφόρων αποθεματικών</a:t>
            </a:r>
          </a:p>
          <a:p>
            <a:pPr marL="609600" indent="-609600" algn="just">
              <a:lnSpc>
                <a:spcPct val="80000"/>
              </a:lnSpc>
            </a:pPr>
            <a:r>
              <a:rPr lang="el-GR" sz="2000" dirty="0" smtClean="0"/>
              <a:t>Προκειμένου τα στοιχεία του δείκτη να καταστούν σύγκριμα με αντίστοιχα προηγούμενων χρήσεων θα πρέπει να λαμβάνεται υπόψη τυχόν διανομή δωρεάν μετοχών από κεφαλαιοποιήσεις κερδών, αποθεματικών και υπεραξίας παγίων στοιχείων, καθώς και τυχόν κατάτμηση (</a:t>
            </a:r>
            <a:r>
              <a:rPr lang="en-US" sz="2000" dirty="0" smtClean="0"/>
              <a:t>split) </a:t>
            </a:r>
            <a:r>
              <a:rPr lang="el-GR" sz="2000" dirty="0" smtClean="0"/>
              <a:t>ή σύμπτυξη μετοχών (</a:t>
            </a:r>
            <a:r>
              <a:rPr lang="en-US" sz="2000" dirty="0" smtClean="0"/>
              <a:t>reverse split)</a:t>
            </a:r>
            <a:endParaRPr lang="el-GR" sz="2000" dirty="0" smtClean="0"/>
          </a:p>
          <a:p>
            <a:pPr marL="609600" indent="-609600" algn="ctr">
              <a:lnSpc>
                <a:spcPct val="80000"/>
              </a:lnSpc>
              <a:buNone/>
            </a:pPr>
            <a:r>
              <a:rPr lang="el-GR" sz="2000" u="sng" dirty="0" smtClean="0"/>
              <a:t>Σύνολο Μερισμάτων</a:t>
            </a:r>
          </a:p>
          <a:p>
            <a:pPr marL="609600" indent="-609600" algn="ctr">
              <a:lnSpc>
                <a:spcPct val="80000"/>
              </a:lnSpc>
              <a:buNone/>
            </a:pPr>
            <a:r>
              <a:rPr lang="el-GR" sz="2000" dirty="0" smtClean="0"/>
              <a:t>Αριθμός Μετοχών σε κυκλοφορία</a:t>
            </a:r>
            <a:endParaRPr lang="en-GB" sz="2000" dirty="0" smtClean="0"/>
          </a:p>
          <a:p>
            <a:pPr marL="0" indent="0">
              <a:lnSpc>
                <a:spcPct val="90000"/>
              </a:lnSpc>
              <a:buNone/>
            </a:pPr>
            <a:endParaRPr lang="el-GR" altLang="zh-CN"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lstStyle/>
          <a:p>
            <a:r>
              <a:rPr lang="el-GR" dirty="0" smtClean="0"/>
              <a:t>Επενδυτικοί Αριθμοδείκτες</a:t>
            </a:r>
            <a:endParaRPr lang="el-GR" dirty="0"/>
          </a:p>
        </p:txBody>
      </p:sp>
      <p:sp>
        <p:nvSpPr>
          <p:cNvPr id="3" name="Content Placeholder 2"/>
          <p:cNvSpPr>
            <a:spLocks noGrp="1"/>
          </p:cNvSpPr>
          <p:nvPr>
            <p:ph idx="1"/>
          </p:nvPr>
        </p:nvSpPr>
        <p:spPr>
          <a:xfrm>
            <a:off x="467544" y="841276"/>
            <a:ext cx="8229600" cy="1872208"/>
          </a:xfrm>
        </p:spPr>
        <p:txBody>
          <a:bodyPr>
            <a:noAutofit/>
          </a:bodyPr>
          <a:lstStyle/>
          <a:p>
            <a:pPr algn="just">
              <a:spcBef>
                <a:spcPct val="20000"/>
              </a:spcBef>
              <a:buClr>
                <a:schemeClr val="tx1"/>
              </a:buClr>
              <a:buSzPct val="60000"/>
              <a:buNone/>
            </a:pPr>
            <a:r>
              <a:rPr lang="en-GB" sz="2600" b="1" dirty="0" smtClean="0"/>
              <a:t> 2. </a:t>
            </a:r>
            <a:r>
              <a:rPr lang="el-GR" sz="2600" b="1" dirty="0" smtClean="0"/>
              <a:t>Το κατά Μετοχή Μέρισμα</a:t>
            </a:r>
            <a:r>
              <a:rPr lang="en-GB" sz="2600" b="1" dirty="0" smtClean="0"/>
              <a:t> (Dividends per Share)</a:t>
            </a:r>
            <a:r>
              <a:rPr lang="el-GR" sz="2600" dirty="0" smtClean="0"/>
              <a:t> </a:t>
            </a:r>
            <a:endParaRPr lang="en-GB" sz="2600" dirty="0" smtClean="0"/>
          </a:p>
          <a:p>
            <a:pPr algn="just">
              <a:spcBef>
                <a:spcPct val="20000"/>
              </a:spcBef>
              <a:buClr>
                <a:schemeClr val="tx1"/>
              </a:buClr>
              <a:buSzPct val="60000"/>
              <a:buNone/>
            </a:pPr>
            <a:r>
              <a:rPr lang="el-GR" sz="2200" dirty="0" smtClean="0"/>
              <a:t>Παράδειγμα</a:t>
            </a:r>
            <a:r>
              <a:rPr lang="en-GB" sz="2200" dirty="0" smtClean="0"/>
              <a:t>:</a:t>
            </a:r>
            <a:endParaRPr lang="el-GR" sz="2200" dirty="0" smtClean="0"/>
          </a:p>
          <a:p>
            <a:pPr algn="just">
              <a:spcBef>
                <a:spcPct val="20000"/>
              </a:spcBef>
              <a:buClr>
                <a:schemeClr val="tx1"/>
              </a:buClr>
              <a:buSzPct val="60000"/>
              <a:buFont typeface="Wingdings" pitchFamily="2" charset="2"/>
              <a:buChar char="§"/>
            </a:pPr>
            <a:r>
              <a:rPr lang="el-GR" sz="2200" dirty="0" smtClean="0"/>
              <a:t>Προσαρμογή μερισμάτων ανά μετοχή μιας επιχείρησης στην οποία την χρήση 2004 έγινε κατάτμηση του αριθμού των μετοχών της (</a:t>
            </a:r>
            <a:r>
              <a:rPr lang="en-US" sz="2200" dirty="0" smtClean="0"/>
              <a:t>split)</a:t>
            </a:r>
            <a:r>
              <a:rPr lang="el-GR" sz="2200" dirty="0" smtClean="0"/>
              <a:t> κατ’ αναλογία 1 παλαιά μετοχή προς 3 νέες.</a:t>
            </a:r>
            <a:endParaRPr lang="en-GB" sz="22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graphicFrame>
        <p:nvGraphicFramePr>
          <p:cNvPr id="5" name="Group 57"/>
          <p:cNvGraphicFramePr>
            <a:graphicFrameLocks/>
          </p:cNvGraphicFramePr>
          <p:nvPr/>
        </p:nvGraphicFramePr>
        <p:xfrm>
          <a:off x="185611" y="2857500"/>
          <a:ext cx="8958389" cy="2464127"/>
        </p:xfrm>
        <a:graphic>
          <a:graphicData uri="http://schemas.openxmlformats.org/drawingml/2006/table">
            <a:tbl>
              <a:tblPr/>
              <a:tblGrid>
                <a:gridCol w="4832668"/>
                <a:gridCol w="1381442"/>
                <a:gridCol w="1362837"/>
                <a:gridCol w="1381442"/>
              </a:tblGrid>
              <a:tr h="378667">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Μέρισμα ανά μετοχή της </a:t>
                      </a:r>
                      <a:r>
                        <a:rPr kumimoji="0" lang="el-GR" sz="2000" b="0" i="0" u="none" strike="noStrike" cap="none" normalizeH="0" baseline="0" dirty="0" err="1" smtClean="0">
                          <a:ln>
                            <a:noFill/>
                          </a:ln>
                          <a:solidFill>
                            <a:schemeClr val="tx1"/>
                          </a:solidFill>
                          <a:effectLst/>
                          <a:latin typeface="Tahoma" pitchFamily="34" charset="0"/>
                          <a:cs typeface="Times New Roman" pitchFamily="18" charset="0"/>
                        </a:rPr>
                        <a:t>επιχ</a:t>
                      </a: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 «ΑΒΓ»</a:t>
                      </a:r>
                      <a:r>
                        <a:rPr kumimoji="0" lang="en-US" sz="2000" b="0" i="0" u="none" strike="noStrike" cap="none" normalizeH="0" baseline="0" dirty="0" smtClean="0">
                          <a:ln>
                            <a:noFill/>
                          </a:ln>
                          <a:solidFill>
                            <a:schemeClr val="tx1"/>
                          </a:solidFill>
                          <a:effectLst/>
                          <a:latin typeface="Tahoma" pitchFamily="34" charset="0"/>
                          <a:cs typeface="Times New Roman" pitchFamily="18" charset="0"/>
                        </a:rPr>
                        <a:t> A.E.</a:t>
                      </a:r>
                      <a:endParaRPr kumimoji="0" lang="el-GR" sz="20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3786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cs typeface="Times New Roman" pitchFamily="18" charset="0"/>
                        </a:rPr>
                        <a:t>200</a:t>
                      </a:r>
                      <a:r>
                        <a:rPr kumimoji="0" lang="el-GR" sz="2000" b="0" i="0" u="none" strike="noStrike" cap="none" normalizeH="0" baseline="0" smtClean="0">
                          <a:ln>
                            <a:noFill/>
                          </a:ln>
                          <a:solidFill>
                            <a:schemeClr val="tx1"/>
                          </a:solidFill>
                          <a:effectLst/>
                          <a:latin typeface="Tahoma" pitchFamily="34" charset="0"/>
                        </a:rPr>
                        <a:t>3</a:t>
                      </a:r>
                      <a:endParaRPr kumimoji="0" lang="el-GR" sz="2000" b="0"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rPr>
                        <a:t>2004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6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Σύνολο μερισμάτων (</a:t>
                      </a:r>
                      <a:r>
                        <a:rPr kumimoji="0" lang="el-GR"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6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Αριθμός μετοχών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750.000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6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cs typeface="Times New Roman" pitchFamily="18" charset="0"/>
                        </a:rPr>
                        <a:t>Διανεμηθέν μέρισμα ανά μετοχή</a:t>
                      </a:r>
                      <a:r>
                        <a:rPr kumimoji="0" lang="en-US" sz="2000" b="0" i="0" u="none" strike="noStrike" cap="none" normalizeH="0" baseline="0" smtClean="0">
                          <a:ln>
                            <a:noFill/>
                          </a:ln>
                          <a:solidFill>
                            <a:schemeClr val="tx1"/>
                          </a:solidFill>
                          <a:effectLst/>
                          <a:latin typeface="Tahoma" pitchFamily="34" charset="0"/>
                          <a:cs typeface="Times New Roman" pitchFamily="18" charset="0"/>
                        </a:rPr>
                        <a:t> </a:t>
                      </a:r>
                      <a:r>
                        <a:rPr kumimoji="0" lang="el-GR" sz="2000" b="0" i="0" u="none" strike="noStrike" cap="none" normalizeH="0" baseline="0" smtClean="0">
                          <a:ln>
                            <a:noFill/>
                          </a:ln>
                          <a:solidFill>
                            <a:schemeClr val="tx1"/>
                          </a:solidFill>
                          <a:effectLst/>
                          <a:latin typeface="Tahoma" pitchFamily="34" charset="0"/>
                          <a:cs typeface="Times New Roman" pitchFamily="18" charset="0"/>
                        </a:rPr>
                        <a:t>(</a:t>
                      </a:r>
                      <a:r>
                        <a:rPr kumimoji="0" lang="el-GR" sz="2000" b="0" i="0" u="none" strike="noStrike" cap="none" normalizeH="0" baseline="0" smtClean="0">
                          <a:ln>
                            <a:noFill/>
                          </a:ln>
                          <a:solidFill>
                            <a:schemeClr val="tx1"/>
                          </a:solidFill>
                          <a:effectLst/>
                          <a:latin typeface="Tahoma" pitchFamily="34" charset="0"/>
                        </a:rPr>
                        <a:t>€)</a:t>
                      </a:r>
                      <a:endParaRPr kumimoji="0" lang="el-GR" sz="2000" b="0"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9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Προσαρμοσμένο μέρισμα ανά μετοχή</a:t>
                      </a:r>
                      <a:r>
                        <a:rPr kumimoji="0" lang="en-US" sz="2000" b="0" i="0" u="none" strike="noStrike" cap="none" normalizeH="0" baseline="0" dirty="0" smtClean="0">
                          <a:ln>
                            <a:noFill/>
                          </a:ln>
                          <a:solidFill>
                            <a:schemeClr val="tx1"/>
                          </a:solidFill>
                          <a:effectLst/>
                          <a:latin typeface="Tahoma"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ahoma" pitchFamily="34" charset="0"/>
                          <a:cs typeface="Times New Roman" pitchFamily="18" charset="0"/>
                        </a:rPr>
                        <a:t>(</a:t>
                      </a:r>
                      <a:r>
                        <a:rPr kumimoji="0" lang="el-GR" sz="2000" b="0" i="0" u="none" strike="noStrike" cap="none" normalizeH="0" baseline="0" dirty="0" smtClean="0">
                          <a:ln>
                            <a:noFill/>
                          </a:ln>
                          <a:solidFill>
                            <a:schemeClr val="tx1"/>
                          </a:solidFill>
                          <a:effectLst/>
                          <a:latin typeface="Tahoma" pitchFamily="34" charset="0"/>
                        </a:rPr>
                        <a:t>€)</a:t>
                      </a:r>
                      <a:endParaRPr kumimoji="0" lang="el-GR" sz="20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lstStyle/>
          <a:p>
            <a:r>
              <a:rPr lang="el-GR" dirty="0" smtClean="0"/>
              <a:t>Επενδυτικοί Αριθμοδείκτες</a:t>
            </a:r>
            <a:endParaRPr lang="el-GR" dirty="0"/>
          </a:p>
        </p:txBody>
      </p:sp>
      <p:sp>
        <p:nvSpPr>
          <p:cNvPr id="3" name="Content Placeholder 2"/>
          <p:cNvSpPr>
            <a:spLocks noGrp="1"/>
          </p:cNvSpPr>
          <p:nvPr>
            <p:ph idx="1"/>
          </p:nvPr>
        </p:nvSpPr>
        <p:spPr>
          <a:xfrm>
            <a:off x="457200" y="1117307"/>
            <a:ext cx="8229600" cy="3987829"/>
          </a:xfrm>
        </p:spPr>
        <p:txBody>
          <a:bodyPr>
            <a:noAutofit/>
          </a:bodyPr>
          <a:lstStyle/>
          <a:p>
            <a:pPr algn="just">
              <a:spcBef>
                <a:spcPct val="20000"/>
              </a:spcBef>
              <a:buClr>
                <a:schemeClr val="tx1"/>
              </a:buClr>
              <a:buSzPct val="60000"/>
              <a:buNone/>
            </a:pPr>
            <a:r>
              <a:rPr lang="en-GB" sz="2400" b="1" dirty="0" smtClean="0"/>
              <a:t> 2.  </a:t>
            </a:r>
            <a:r>
              <a:rPr lang="el-GR" sz="2400" b="1" dirty="0" smtClean="0"/>
              <a:t>Το κατά Μετοχή Μέρισμα</a:t>
            </a:r>
            <a:r>
              <a:rPr lang="en-GB" sz="2400" b="1" dirty="0" smtClean="0"/>
              <a:t> (Dividends per Share)</a:t>
            </a:r>
          </a:p>
          <a:p>
            <a:pPr algn="just">
              <a:spcBef>
                <a:spcPct val="20000"/>
              </a:spcBef>
              <a:buClr>
                <a:schemeClr val="tx1"/>
              </a:buClr>
              <a:buSzPct val="60000"/>
              <a:buNone/>
            </a:pPr>
            <a:endParaRPr lang="en-GB" sz="2400" dirty="0" smtClean="0"/>
          </a:p>
          <a:p>
            <a:pPr algn="just">
              <a:spcBef>
                <a:spcPct val="20000"/>
              </a:spcBef>
              <a:buClr>
                <a:schemeClr val="folHlink"/>
              </a:buClr>
              <a:buSzPct val="60000"/>
              <a:buNone/>
            </a:pPr>
            <a:r>
              <a:rPr lang="el-GR" sz="2400" b="1" dirty="0" smtClean="0"/>
              <a:t>.</a:t>
            </a:r>
            <a:r>
              <a:rPr lang="el-GR" sz="2400" dirty="0" smtClean="0"/>
              <a:t>    Η προσαρμογή των μερισμάτων των προηγ. χρήσεων 2003 και 2002 έγινε με βάση τον αριθμό των μετοχών που προέκυψαν μετά την κατάτμηση. </a:t>
            </a:r>
          </a:p>
          <a:p>
            <a:pPr algn="just">
              <a:spcBef>
                <a:spcPct val="20000"/>
              </a:spcBef>
              <a:buClr>
                <a:schemeClr val="folHlink"/>
              </a:buClr>
              <a:buSzPct val="60000"/>
              <a:buNone/>
            </a:pPr>
            <a:r>
              <a:rPr lang="el-GR" sz="2400" b="1" dirty="0" smtClean="0"/>
              <a:t>.</a:t>
            </a:r>
            <a:r>
              <a:rPr lang="el-GR" sz="2400" dirty="0" smtClean="0"/>
              <a:t>    Εάν δεν γινόταν προσαρμογή των μερισμάτων των προηγ. χρήσεων η εικόνα θα ήταν παραπλανητική και θα έδειχνε κάμψη του μερίσματος, ενώ συμβαίνει το αντίθετο αφού το μέρισμα ανά μετοχή παρουσιάζει συνεχή αύξηση.</a:t>
            </a:r>
            <a:endParaRPr lang="en-GB" sz="2400" dirty="0" smtClean="0"/>
          </a:p>
          <a:p>
            <a:pPr>
              <a:spcBef>
                <a:spcPct val="20000"/>
              </a:spcBef>
              <a:buClr>
                <a:schemeClr val="folHlink"/>
              </a:buClr>
              <a:buSzPct val="60000"/>
              <a:buFont typeface="Wingdings" pitchFamily="2" charset="2"/>
              <a:buChar char="n"/>
            </a:pPr>
            <a:endParaRPr lang="el-GR" sz="24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Παπαδόπουλος, Δ.,(1986). </a:t>
            </a:r>
            <a:r>
              <a:rPr lang="el-GR" i="1" dirty="0" smtClean="0"/>
              <a:t>Ανάλυση Χρηματοοικονομικών Καταστάσεων της Επιχείρησης. Β Έκδοση. Τόμος Α΄</a:t>
            </a:r>
            <a:r>
              <a:rPr lang="en-US" i="1" dirty="0" smtClean="0"/>
              <a:t>&amp;B</a:t>
            </a:r>
            <a:r>
              <a:rPr lang="el-GR" i="1" dirty="0" smtClean="0"/>
              <a:t>΄.</a:t>
            </a:r>
            <a:r>
              <a:rPr lang="el-GR" dirty="0" smtClean="0"/>
              <a:t> Θεσσαλονίκη : εκδόσεις Παρατηρητής.</a:t>
            </a:r>
            <a:endParaRPr lang="el-GR" altLang="zh-CN" dirty="0" smtClean="0"/>
          </a:p>
          <a:p>
            <a:pPr>
              <a:buNone/>
            </a:pPr>
            <a:r>
              <a:rPr lang="el-GR" dirty="0" smtClean="0"/>
              <a:t>Σωτηριάδης Μ. (2005).Οικονομικό </a:t>
            </a:r>
            <a:r>
              <a:rPr lang="en-US" dirty="0" smtClean="0"/>
              <a:t>Management </a:t>
            </a:r>
            <a:r>
              <a:rPr lang="el-GR" dirty="0" smtClean="0"/>
              <a:t>Ξενοδοχειακών Επιχειρήσεων. Εκδόσεις Προπομπός , Αθήνα. </a:t>
            </a:r>
            <a:r>
              <a:rPr lang="en-GB" dirty="0" smtClean="0"/>
              <a:t>Andrew, W. P., &amp; </a:t>
            </a:r>
            <a:r>
              <a:rPr lang="en-GB" dirty="0" err="1" smtClean="0"/>
              <a:t>Schmidgall</a:t>
            </a:r>
            <a:r>
              <a:rPr lang="en-GB" dirty="0" smtClean="0"/>
              <a:t>, R. S. (1993). </a:t>
            </a:r>
            <a:r>
              <a:rPr lang="en-GB" i="1" dirty="0" smtClean="0"/>
              <a:t>Financial management for the hospitality industry</a:t>
            </a:r>
            <a:r>
              <a:rPr lang="en-GB" dirty="0" smtClean="0"/>
              <a:t>. Lansing, MI: Educational Institute of  the American Hotel &amp; Lodging Association</a:t>
            </a:r>
            <a:endParaRPr lang="el-GR" altLang="zh-CN" dirty="0" smtClean="0"/>
          </a:p>
          <a:p>
            <a:pPr>
              <a:buNone/>
            </a:pPr>
            <a:r>
              <a:rPr lang="en-US" dirty="0" smtClean="0"/>
              <a:t>Bragg, S. (2002), Business Ratios and Formulas a Comprehensive Guide. New Jersey</a:t>
            </a:r>
            <a:r>
              <a:rPr lang="en-GB" dirty="0" smtClean="0"/>
              <a:t>: </a:t>
            </a:r>
            <a:r>
              <a:rPr lang="en-US" dirty="0" smtClean="0"/>
              <a:t>John Wiley &amp; Sons.</a:t>
            </a:r>
            <a:endParaRPr lang="el-GR" dirty="0" smtClean="0"/>
          </a:p>
          <a:p>
            <a:pPr>
              <a:buNone/>
            </a:pPr>
            <a:r>
              <a:rPr lang="en-US" dirty="0" smtClean="0"/>
              <a:t>Chew, D. H.,(1997). </a:t>
            </a:r>
            <a:r>
              <a:rPr lang="en-US" i="1" dirty="0" smtClean="0"/>
              <a:t>Studies in International Corporate Finance and Governance Systems</a:t>
            </a:r>
            <a:r>
              <a:rPr lang="en-US" dirty="0" smtClean="0"/>
              <a:t>. New York, Oxford : Oxford University Press </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3" name="2 - Θέση περιεχομένου"/>
          <p:cNvSpPr>
            <a:spLocks noGrp="1"/>
          </p:cNvSpPr>
          <p:nvPr>
            <p:ph idx="1"/>
          </p:nvPr>
        </p:nvSpPr>
        <p:spPr/>
        <p:txBody>
          <a:bodyPr>
            <a:normAutofit fontScale="55000" lnSpcReduction="20000"/>
          </a:bodyPr>
          <a:lstStyle/>
          <a:p>
            <a:pPr>
              <a:buNone/>
            </a:pPr>
            <a:r>
              <a:rPr lang="de-DE" dirty="0" err="1" smtClean="0"/>
              <a:t>Coltman</a:t>
            </a:r>
            <a:r>
              <a:rPr lang="de-DE" dirty="0" smtClean="0"/>
              <a:t>, M. M., &amp; </a:t>
            </a:r>
            <a:r>
              <a:rPr lang="de-DE" dirty="0" err="1" smtClean="0"/>
              <a:t>Jagels</a:t>
            </a:r>
            <a:r>
              <a:rPr lang="de-DE" dirty="0" smtClean="0"/>
              <a:t>, M. G. (2001). </a:t>
            </a:r>
            <a:r>
              <a:rPr lang="en-GB" i="1" dirty="0" smtClean="0"/>
              <a:t>Hospitality management accounting</a:t>
            </a:r>
            <a:r>
              <a:rPr lang="en-GB" dirty="0" smtClean="0"/>
              <a:t>, 7th ed. New York: Wiley </a:t>
            </a:r>
            <a:r>
              <a:rPr lang="en-US" dirty="0" smtClean="0"/>
              <a:t>Emmanuel, C.</a:t>
            </a:r>
            <a:r>
              <a:rPr lang="en-GB" dirty="0" smtClean="0"/>
              <a:t>, </a:t>
            </a:r>
            <a:r>
              <a:rPr lang="en-GB" dirty="0" err="1" smtClean="0"/>
              <a:t>Otley</a:t>
            </a:r>
            <a:r>
              <a:rPr lang="en-GB" dirty="0" smtClean="0"/>
              <a:t>, D., Merchant, K. (1990), Accounting for management control. London: </a:t>
            </a:r>
            <a:r>
              <a:rPr lang="en-US" dirty="0" smtClean="0"/>
              <a:t>Chapman &amp; Hall</a:t>
            </a:r>
            <a:endParaRPr lang="el-GR" dirty="0" smtClean="0"/>
          </a:p>
          <a:p>
            <a:pPr>
              <a:buNone/>
            </a:pPr>
            <a:r>
              <a:rPr lang="en-US" dirty="0" err="1" smtClean="0"/>
              <a:t>Fridson</a:t>
            </a:r>
            <a:r>
              <a:rPr lang="en-US" dirty="0" smtClean="0"/>
              <a:t>, M., Alvarez, F. (2002), Financial Statement Analysis</a:t>
            </a:r>
            <a:r>
              <a:rPr lang="en-GB" dirty="0" smtClean="0"/>
              <a:t>: A Practitioner’</a:t>
            </a:r>
            <a:r>
              <a:rPr lang="en-US" dirty="0" smtClean="0"/>
              <a:t>s Guide. New Jersey</a:t>
            </a:r>
            <a:r>
              <a:rPr lang="en-GB" dirty="0" smtClean="0"/>
              <a:t>: </a:t>
            </a:r>
            <a:r>
              <a:rPr lang="en-US" dirty="0" smtClean="0"/>
              <a:t>John Wiley</a:t>
            </a:r>
            <a:r>
              <a:rPr lang="en-GB" dirty="0" smtClean="0"/>
              <a:t> &amp; </a:t>
            </a:r>
            <a:r>
              <a:rPr lang="en-US" dirty="0" smtClean="0"/>
              <a:t>Sons</a:t>
            </a:r>
            <a:endParaRPr lang="el-GR" dirty="0" smtClean="0"/>
          </a:p>
          <a:p>
            <a:pPr>
              <a:buNone/>
            </a:pPr>
            <a:r>
              <a:rPr lang="en-GB" dirty="0" err="1" smtClean="0"/>
              <a:t>Kisang</a:t>
            </a:r>
            <a:r>
              <a:rPr lang="en-GB" dirty="0" smtClean="0"/>
              <a:t> </a:t>
            </a:r>
            <a:r>
              <a:rPr lang="en-GB" dirty="0" err="1" smtClean="0"/>
              <a:t>Ryu</a:t>
            </a:r>
            <a:r>
              <a:rPr lang="en-GB" dirty="0" smtClean="0"/>
              <a:t>, Shawn Jang (2004). Performance Measurement Through Cash Flow Ratios and Traditional Ratios: A Comparison of Commercial and Casino Hotel Companies, </a:t>
            </a:r>
            <a:r>
              <a:rPr lang="en-GB" i="1" dirty="0" smtClean="0"/>
              <a:t>Journal of Hospitality Financial Management</a:t>
            </a:r>
            <a:r>
              <a:rPr lang="en-GB" dirty="0" smtClean="0"/>
              <a:t>.  Vol. 12 (1), pp.13-25. </a:t>
            </a:r>
            <a:endParaRPr lang="el-GR" dirty="0" smtClean="0"/>
          </a:p>
          <a:p>
            <a:pPr>
              <a:buNone/>
            </a:pPr>
            <a:r>
              <a:rPr lang="en-GB" dirty="0" smtClean="0"/>
              <a:t>Mills, J. R., &amp; Yamamura, J. H. (1998). The power of cash flow ratios. </a:t>
            </a:r>
            <a:r>
              <a:rPr lang="en-GB" i="1" dirty="0" smtClean="0"/>
              <a:t>Journal of Accountancy</a:t>
            </a:r>
            <a:r>
              <a:rPr lang="en-GB" dirty="0" smtClean="0"/>
              <a:t>,186 (4), pp.53-62.</a:t>
            </a:r>
            <a:endParaRPr lang="el-GR" dirty="0" smtClean="0"/>
          </a:p>
          <a:p>
            <a:pPr>
              <a:buNone/>
            </a:pPr>
            <a:r>
              <a:rPr lang="en-GB" dirty="0" err="1" smtClean="0"/>
              <a:t>Schmidgall</a:t>
            </a:r>
            <a:r>
              <a:rPr lang="en-GB" dirty="0" smtClean="0"/>
              <a:t>, R. </a:t>
            </a:r>
            <a:r>
              <a:rPr lang="de-DE" dirty="0" smtClean="0"/>
              <a:t>S., Geller, A. N., &amp; </a:t>
            </a:r>
            <a:r>
              <a:rPr lang="de-DE" dirty="0" err="1" smtClean="0"/>
              <a:t>Ilvento</a:t>
            </a:r>
            <a:r>
              <a:rPr lang="de-DE" dirty="0" smtClean="0"/>
              <a:t>, C. (1993). </a:t>
            </a:r>
            <a:r>
              <a:rPr lang="en-GB" dirty="0" smtClean="0"/>
              <a:t>Financial analysis using the statement of cash flows. </a:t>
            </a:r>
            <a:r>
              <a:rPr lang="en-GB" i="1" dirty="0" smtClean="0"/>
              <a:t>Cornell Hotel and Restaurant Administration Quarterly</a:t>
            </a:r>
            <a:r>
              <a:rPr lang="en-GB" dirty="0" smtClean="0"/>
              <a:t>, Vol. 34 (1), pp. 46-53</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12:</a:t>
            </a:r>
            <a:r>
              <a:rPr lang="en-US" sz="2800" dirty="0" smtClean="0"/>
              <a:t> </a:t>
            </a:r>
            <a:r>
              <a:rPr lang="el-GR" sz="2800" b="1" dirty="0" smtClean="0"/>
              <a:t>Επενδυτικοί Αριθμοδείκτες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μας εισάγει στους επενδυτικούς αριθμοδείκτες και του τρόπου που αυτοί χρησιμοποιούνται.</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Επενδυτικοί Αριθμοδείκτες</a:t>
            </a:r>
            <a:endParaRPr lang="el-GR" dirty="0"/>
          </a:p>
        </p:txBody>
      </p:sp>
      <p:sp>
        <p:nvSpPr>
          <p:cNvPr id="5" name="Θέση περιεχομένου 4"/>
          <p:cNvSpPr>
            <a:spLocks noGrp="1"/>
          </p:cNvSpPr>
          <p:nvPr>
            <p:ph idx="1"/>
          </p:nvPr>
        </p:nvSpPr>
        <p:spPr/>
        <p:txBody>
          <a:bodyPr>
            <a:noAutofit/>
          </a:bodyPr>
          <a:lstStyle/>
          <a:p>
            <a:pPr algn="just"/>
            <a:r>
              <a:rPr lang="el-GR" sz="2600" dirty="0" smtClean="0"/>
              <a:t>Χρησιμοποιούνται από τους επενδυτές όταν πρόκειται να αποφασίσουν αν θα πρέπει να αγοράσουν, να πωλήσουν ή να διατηρήσουν την επένδυσή τους σε μετοχικούς τίτλους μιας επιχείρησης</a:t>
            </a:r>
            <a:r>
              <a:rPr lang="en-GB" sz="2600" dirty="0" smtClean="0"/>
              <a:t>.</a:t>
            </a:r>
          </a:p>
          <a:p>
            <a:pPr algn="just"/>
            <a:r>
              <a:rPr lang="el-GR" altLang="zh-CN" sz="2600" dirty="0" smtClean="0"/>
              <a:t>Οι δείκτες αυτοί αφορούν επιχειρήσεις που είναι εισηγμένες στο Χρηματιστήριο  και φανερώνουν τη γνώμη που έχουν οι επενδυτές και η αγορά για την απόδοση της επιχείρησης κατά το παρελθόν και τις μελλοντικές προοπτικές της.</a:t>
            </a:r>
            <a:r>
              <a:rPr lang="en-GB" altLang="zh-CN" sz="2600" dirty="0" smtClean="0">
                <a:ea typeface="SimSun" pitchFamily="2" charset="-122"/>
              </a:rPr>
              <a:t> </a:t>
            </a:r>
            <a:endParaRPr lang="en-GB" sz="2600" dirty="0" smtClean="0"/>
          </a:p>
          <a:p>
            <a:pPr marL="0" indent="0">
              <a:buNone/>
            </a:pPr>
            <a:endParaRPr lang="el-GR" sz="2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Επενδυτικοί Αριθμοδείκτες</a:t>
            </a:r>
            <a:endParaRPr lang="el-GR" dirty="0"/>
          </a:p>
        </p:txBody>
      </p:sp>
      <p:sp>
        <p:nvSpPr>
          <p:cNvPr id="3" name="Θέση περιεχομένου 2"/>
          <p:cNvSpPr>
            <a:spLocks noGrp="1"/>
          </p:cNvSpPr>
          <p:nvPr>
            <p:ph idx="1"/>
          </p:nvPr>
        </p:nvSpPr>
        <p:spPr>
          <a:xfrm>
            <a:off x="467544" y="1129308"/>
            <a:ext cx="8229600" cy="4381500"/>
          </a:xfrm>
        </p:spPr>
        <p:txBody>
          <a:bodyPr>
            <a:normAutofit fontScale="62500" lnSpcReduction="20000"/>
          </a:bodyPr>
          <a:lstStyle/>
          <a:p>
            <a:pPr marL="0" indent="0">
              <a:buNone/>
            </a:pPr>
            <a:r>
              <a:rPr lang="el-GR" sz="3600" dirty="0" smtClean="0"/>
              <a:t>Οι κυριότεροι Επενδυτικοί Αριθμοδείκτες είναι οι εξής</a:t>
            </a:r>
            <a:r>
              <a:rPr lang="en-GB" sz="3600" dirty="0" smtClean="0"/>
              <a:t>:</a:t>
            </a:r>
          </a:p>
          <a:p>
            <a:pPr marL="609600" indent="-609600">
              <a:lnSpc>
                <a:spcPct val="80000"/>
              </a:lnSpc>
              <a:buFont typeface="Wingdings" pitchFamily="2" charset="2"/>
              <a:buAutoNum type="arabicPeriod"/>
            </a:pPr>
            <a:r>
              <a:rPr lang="el-GR" sz="3600" dirty="0" smtClean="0"/>
              <a:t>Τα κατά Μετοχή Κέρδη </a:t>
            </a:r>
            <a:r>
              <a:rPr lang="en-GB" sz="3600" dirty="0" smtClean="0"/>
              <a:t>(Earnings per Share)</a:t>
            </a:r>
            <a:endParaRPr lang="el-GR" sz="3600" dirty="0" smtClean="0"/>
          </a:p>
          <a:p>
            <a:pPr marL="609600" indent="-609600">
              <a:lnSpc>
                <a:spcPct val="80000"/>
              </a:lnSpc>
              <a:buFont typeface="Wingdings" pitchFamily="2" charset="2"/>
              <a:buAutoNum type="arabicPeriod"/>
            </a:pPr>
            <a:r>
              <a:rPr lang="el-GR" sz="3600" dirty="0" smtClean="0"/>
              <a:t>Το κατά Μετοχή Μέρισμα</a:t>
            </a:r>
            <a:r>
              <a:rPr lang="en-GB" sz="3600" dirty="0" smtClean="0"/>
              <a:t> (Dividends per Share)</a:t>
            </a:r>
            <a:endParaRPr lang="el-GR" sz="3600" dirty="0" smtClean="0"/>
          </a:p>
          <a:p>
            <a:pPr marL="609600" indent="-609600">
              <a:lnSpc>
                <a:spcPct val="80000"/>
              </a:lnSpc>
              <a:buFont typeface="Wingdings" pitchFamily="2" charset="2"/>
              <a:buAutoNum type="arabicPeriod"/>
            </a:pPr>
            <a:r>
              <a:rPr lang="el-GR" sz="3600" dirty="0" smtClean="0"/>
              <a:t>Η Μερισματική Απόδοση</a:t>
            </a:r>
            <a:r>
              <a:rPr lang="en-GB" sz="3600" dirty="0" smtClean="0"/>
              <a:t> (Dividend Yield)</a:t>
            </a:r>
            <a:endParaRPr lang="el-GR" sz="3600" dirty="0" smtClean="0"/>
          </a:p>
          <a:p>
            <a:pPr marL="609600" indent="-609600">
              <a:lnSpc>
                <a:spcPct val="80000"/>
              </a:lnSpc>
              <a:buFont typeface="Wingdings" pitchFamily="2" charset="2"/>
              <a:buAutoNum type="arabicPeriod"/>
            </a:pPr>
            <a:r>
              <a:rPr lang="el-GR" sz="3600" dirty="0" smtClean="0"/>
              <a:t>Το ποσοστό Διανεμόμενων Κερδών</a:t>
            </a:r>
            <a:r>
              <a:rPr lang="en-GB" sz="3600" dirty="0" smtClean="0"/>
              <a:t> (Pay out Ratio)</a:t>
            </a:r>
            <a:endParaRPr lang="el-GR" sz="3600" dirty="0" smtClean="0"/>
          </a:p>
          <a:p>
            <a:pPr marL="609600" indent="-609600">
              <a:lnSpc>
                <a:spcPct val="80000"/>
              </a:lnSpc>
              <a:buFont typeface="Wingdings" pitchFamily="2" charset="2"/>
              <a:buAutoNum type="arabicPeriod"/>
            </a:pPr>
            <a:r>
              <a:rPr lang="el-GR" sz="3600" dirty="0" smtClean="0"/>
              <a:t>Η εσωτερική Αξία Μετοχής</a:t>
            </a:r>
            <a:r>
              <a:rPr lang="en-GB" sz="3600" dirty="0" smtClean="0"/>
              <a:t> (Book Value per Share)</a:t>
            </a:r>
            <a:endParaRPr lang="el-GR" sz="3600" dirty="0" smtClean="0"/>
          </a:p>
          <a:p>
            <a:pPr marL="609600" indent="-609600">
              <a:lnSpc>
                <a:spcPct val="80000"/>
              </a:lnSpc>
              <a:buFont typeface="Wingdings" pitchFamily="2" charset="2"/>
              <a:buAutoNum type="arabicPeriod"/>
            </a:pPr>
            <a:r>
              <a:rPr lang="el-GR" sz="3600" dirty="0" smtClean="0"/>
              <a:t>Ο λόγος Τιμή προς Κέρδη</a:t>
            </a:r>
            <a:r>
              <a:rPr lang="en-GB" sz="3600" dirty="0" smtClean="0"/>
              <a:t> (P</a:t>
            </a:r>
            <a:r>
              <a:rPr lang="el-GR" sz="3600" dirty="0" smtClean="0"/>
              <a:t>/</a:t>
            </a:r>
            <a:r>
              <a:rPr lang="en-GB" sz="3600" dirty="0" smtClean="0"/>
              <a:t>E Ratio)</a:t>
            </a:r>
            <a:endParaRPr lang="el-GR" sz="3600" dirty="0" smtClean="0"/>
          </a:p>
          <a:p>
            <a:pPr marL="609600" indent="-609600">
              <a:lnSpc>
                <a:spcPct val="80000"/>
              </a:lnSpc>
              <a:buFont typeface="Wingdings" pitchFamily="2" charset="2"/>
              <a:buAutoNum type="arabicPeriod"/>
            </a:pPr>
            <a:r>
              <a:rPr lang="el-GR" sz="3600" dirty="0" smtClean="0"/>
              <a:t>Η Ταμειακή ροή κατά Μετοχή</a:t>
            </a:r>
            <a:r>
              <a:rPr lang="en-GB" sz="3600" dirty="0" smtClean="0"/>
              <a:t> (Cash flow per Share)</a:t>
            </a:r>
            <a:endParaRPr lang="el-GR" sz="3600" dirty="0" smtClean="0"/>
          </a:p>
          <a:p>
            <a:pPr marL="609600" indent="-609600">
              <a:lnSpc>
                <a:spcPct val="80000"/>
              </a:lnSpc>
              <a:buFont typeface="Wingdings" pitchFamily="2" charset="2"/>
              <a:buAutoNum type="arabicPeriod"/>
            </a:pPr>
            <a:r>
              <a:rPr lang="el-GR" sz="3600" dirty="0" smtClean="0"/>
              <a:t>Ο Αριθμοδείκτης Απόδοσης Μετοχής</a:t>
            </a:r>
            <a:r>
              <a:rPr lang="en-GB" sz="3600" dirty="0" smtClean="0"/>
              <a:t> (Cash flow Ratio)</a:t>
            </a:r>
            <a:endParaRPr lang="el-GR" sz="3600" dirty="0" smtClean="0"/>
          </a:p>
          <a:p>
            <a:pPr marL="609600" indent="-609600">
              <a:lnSpc>
                <a:spcPct val="80000"/>
              </a:lnSpc>
              <a:buFont typeface="Wingdings" pitchFamily="2" charset="2"/>
              <a:buAutoNum type="arabicPeriod"/>
            </a:pPr>
            <a:r>
              <a:rPr lang="el-GR" sz="3600" dirty="0" smtClean="0"/>
              <a:t>Ο Αριθμοδείκτης ποσοστού Αυτοχρηματοδότησης</a:t>
            </a:r>
            <a:r>
              <a:rPr lang="en-GB" sz="3600" dirty="0" smtClean="0"/>
              <a:t> </a:t>
            </a:r>
            <a:endParaRPr lang="el-GR" sz="3600" dirty="0" smtClean="0"/>
          </a:p>
          <a:p>
            <a:pPr marL="609600" indent="-609600">
              <a:lnSpc>
                <a:spcPct val="80000"/>
              </a:lnSpc>
              <a:buFont typeface="Wingdings" pitchFamily="2" charset="2"/>
              <a:buAutoNum type="arabicPeriod"/>
            </a:pPr>
            <a:r>
              <a:rPr lang="el-GR" sz="3600" dirty="0" smtClean="0"/>
              <a:t>Ο Αριθμοδείκτης διάρκειας Εξόφλησης Επενδύσεων</a:t>
            </a:r>
          </a:p>
          <a:p>
            <a:pPr marL="609600" indent="-609600">
              <a:lnSpc>
                <a:spcPct val="80000"/>
              </a:lnSpc>
              <a:buFont typeface="Wingdings" pitchFamily="2" charset="2"/>
              <a:buAutoNum type="arabicPeriod"/>
            </a:pPr>
            <a:r>
              <a:rPr lang="el-GR" sz="3600" dirty="0" smtClean="0"/>
              <a:t>Η Απόσβεση κατά Μετοχή</a:t>
            </a:r>
            <a:r>
              <a:rPr lang="en-GB" sz="3600" dirty="0" smtClean="0"/>
              <a:t> (Depreciation per Share)</a:t>
            </a:r>
            <a:endParaRPr lang="el-GR" sz="36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Επενδυτικοί Αριθμοδείκτες</a:t>
            </a:r>
            <a:endParaRPr lang="el-GR" dirty="0"/>
          </a:p>
        </p:txBody>
      </p:sp>
      <p:sp>
        <p:nvSpPr>
          <p:cNvPr id="3" name="Θέση περιεχομένου 2"/>
          <p:cNvSpPr>
            <a:spLocks noGrp="1"/>
          </p:cNvSpPr>
          <p:nvPr>
            <p:ph idx="1"/>
          </p:nvPr>
        </p:nvSpPr>
        <p:spPr/>
        <p:txBody>
          <a:bodyPr>
            <a:normAutofit/>
          </a:bodyPr>
          <a:lstStyle/>
          <a:p>
            <a:pPr marL="609600" indent="-609600">
              <a:lnSpc>
                <a:spcPct val="80000"/>
              </a:lnSpc>
              <a:buFont typeface="Wingdings" pitchFamily="2" charset="2"/>
              <a:buAutoNum type="arabicPeriod"/>
            </a:pPr>
            <a:r>
              <a:rPr lang="el-GR" sz="2800" b="1" dirty="0" smtClean="0"/>
              <a:t>Τα κατά Μετοχή Κέρδη </a:t>
            </a:r>
            <a:r>
              <a:rPr lang="en-GB" sz="2800" b="1" dirty="0" smtClean="0"/>
              <a:t>(Earnings per Share)</a:t>
            </a:r>
          </a:p>
          <a:p>
            <a:pPr marL="609600" indent="-609600">
              <a:lnSpc>
                <a:spcPct val="80000"/>
              </a:lnSpc>
              <a:buFont typeface="Wingdings" pitchFamily="2" charset="2"/>
              <a:buAutoNum type="arabicPeriod"/>
            </a:pPr>
            <a:endParaRPr lang="en-GB" sz="2800" dirty="0" smtClean="0"/>
          </a:p>
          <a:p>
            <a:pPr marL="609600" indent="-609600" algn="just">
              <a:lnSpc>
                <a:spcPct val="80000"/>
              </a:lnSpc>
            </a:pPr>
            <a:r>
              <a:rPr lang="el-GR" sz="2800" dirty="0" smtClean="0"/>
              <a:t>Δείχνει ύψος των καθαρών κερδών που αντιστοιχεί σε κάθε μετοχή μιας επιχείρησης. Αντανακλά την κερδοφόρα δυναμικότητα μιας επιχείρησης με βάση τη μια μετοχή της και χρησιμοποιείται ευρύτατα</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Επενδυτικοί Αριθμοδείκτες</a:t>
            </a:r>
            <a:endParaRPr lang="el-GR" dirty="0"/>
          </a:p>
        </p:txBody>
      </p:sp>
      <p:sp>
        <p:nvSpPr>
          <p:cNvPr id="3" name="Θέση περιεχομένου 2"/>
          <p:cNvSpPr>
            <a:spLocks noGrp="1"/>
          </p:cNvSpPr>
          <p:nvPr>
            <p:ph idx="1"/>
          </p:nvPr>
        </p:nvSpPr>
        <p:spPr/>
        <p:txBody>
          <a:bodyPr>
            <a:normAutofit lnSpcReduction="10000"/>
          </a:bodyPr>
          <a:lstStyle/>
          <a:p>
            <a:pPr marL="609600" indent="-609600" algn="just">
              <a:lnSpc>
                <a:spcPct val="80000"/>
              </a:lnSpc>
            </a:pPr>
            <a:r>
              <a:rPr lang="el-GR" altLang="zh-CN" sz="2800" dirty="0" smtClean="0"/>
              <a:t> </a:t>
            </a:r>
            <a:r>
              <a:rPr lang="el-GR" sz="2800" dirty="0" smtClean="0"/>
              <a:t>Υπολογίζεται εάν διαιρέσουμε την ταμιακή ροή με τον αριθμό των μετοχών σε</a:t>
            </a:r>
            <a:r>
              <a:rPr lang="en-GB" sz="2800" dirty="0" smtClean="0"/>
              <a:t> </a:t>
            </a:r>
            <a:r>
              <a:rPr lang="el-GR" sz="2800" dirty="0" smtClean="0"/>
              <a:t>κυκλοφορία, σύμφωνα με την παρακάτω σχέση</a:t>
            </a:r>
            <a:r>
              <a:rPr lang="en-GB" sz="2800" dirty="0" smtClean="0"/>
              <a:t>:</a:t>
            </a:r>
          </a:p>
          <a:p>
            <a:pPr marL="609600" indent="-609600" algn="ctr">
              <a:lnSpc>
                <a:spcPct val="80000"/>
              </a:lnSpc>
              <a:buNone/>
            </a:pPr>
            <a:r>
              <a:rPr lang="el-GR" sz="2800" u="sng" dirty="0" smtClean="0"/>
              <a:t>Σύνολο Καθαρών Κερδών Χρήσεως</a:t>
            </a:r>
          </a:p>
          <a:p>
            <a:pPr marL="609600" indent="-609600" algn="ctr">
              <a:lnSpc>
                <a:spcPct val="80000"/>
              </a:lnSpc>
              <a:buNone/>
            </a:pPr>
            <a:r>
              <a:rPr lang="el-GR" sz="2800" dirty="0" smtClean="0"/>
              <a:t>Αριθμός μετοχών</a:t>
            </a:r>
            <a:endParaRPr lang="en-GB" sz="2800" dirty="0" smtClean="0"/>
          </a:p>
          <a:p>
            <a:pPr marL="609600" indent="-609600" algn="ctr">
              <a:lnSpc>
                <a:spcPct val="80000"/>
              </a:lnSpc>
              <a:buNone/>
            </a:pPr>
            <a:endParaRPr lang="en-GB" sz="2800" dirty="0" smtClean="0"/>
          </a:p>
          <a:p>
            <a:pPr marL="0" indent="0" algn="just">
              <a:buNone/>
            </a:pPr>
            <a:r>
              <a:rPr lang="el-GR" sz="2800" dirty="0" smtClean="0"/>
              <a:t>Στην περίπτωση μεταβολής του αριθμού των μετοχών στη διάρκεια μιας χρήσης, λαμβάνεται υπόψη ο Μέσος αριθμός Μετοχών σε κυκλοφορία</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1285</TotalTime>
  <Words>1433</Words>
  <Application>Microsoft Office PowerPoint</Application>
  <PresentationFormat>Προβολή στην οθόνη (16:10)</PresentationFormat>
  <Paragraphs>208</Paragraphs>
  <Slides>23</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Επενδυτικοί Αριθμοδείκτες</vt:lpstr>
      <vt:lpstr>Επενδυτικοί Αριθμοδείκτες</vt:lpstr>
      <vt:lpstr>Επενδυτικοί Αριθμοδείκτες</vt:lpstr>
      <vt:lpstr>Επενδυτικοί Αριθμοδείκτες</vt:lpstr>
      <vt:lpstr>Επενδυτικοί Αριθμοδείκτες 1. Τα κατά Μετοχή Κέρδη (Earnings per Share)</vt:lpstr>
      <vt:lpstr>Επενδυτικοί Αριθμοδείκτες</vt:lpstr>
      <vt:lpstr>Επενδυτικοί Αριθμοδείκτες</vt:lpstr>
      <vt:lpstr>Επενδυτικοί Αριθμοδείκτες</vt:lpstr>
      <vt:lpstr>Επενδυτικοί Αριθμοδείκτες</vt:lpstr>
      <vt:lpstr>Επενδυτικοί Αριθμοδείκτες</vt:lpstr>
      <vt:lpstr>Βιβλιογραφία</vt:lpstr>
      <vt:lpstr>Βιβλιογραφία</vt:lpstr>
      <vt:lpstr>Σημείωμα Αναφοράς</vt:lpstr>
      <vt:lpstr>Σημείωμα Αδειοδότησης</vt:lpstr>
      <vt:lpstr>Διαφάνεια 20</vt:lpstr>
      <vt:lpstr>Διαφάνεια 21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181</cp:revision>
  <dcterms:created xsi:type="dcterms:W3CDTF">2012-09-06T09:03:05Z</dcterms:created>
  <dcterms:modified xsi:type="dcterms:W3CDTF">2015-11-05T18:22:38Z</dcterms:modified>
</cp:coreProperties>
</file>