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9" r:id="rId3"/>
    <p:sldId id="257" r:id="rId4"/>
    <p:sldId id="259" r:id="rId5"/>
    <p:sldId id="261" r:id="rId6"/>
    <p:sldId id="322"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1" r:id="rId25"/>
    <p:sldId id="323" r:id="rId26"/>
    <p:sldId id="291" r:id="rId27"/>
    <p:sldId id="292" r:id="rId28"/>
    <p:sldId id="293" r:id="rId29"/>
    <p:sldId id="294" r:id="rId30"/>
    <p:sldId id="295" r:id="rId31"/>
    <p:sldId id="280" r:id="rId32"/>
  </p:sldIdLst>
  <p:sldSz cx="9144000" cy="5715000" type="screen16x10"/>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54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Προϊόν</a:t>
            </a:r>
            <a:endParaRPr lang="el-GR" sz="36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Προϊόν</a:t>
            </a:r>
            <a:endParaRPr lang="en-US" dirty="0"/>
          </a:p>
        </p:txBody>
      </p:sp>
      <p:sp>
        <p:nvSpPr>
          <p:cNvPr id="7" name="6 - Θέση περιεχομένου"/>
          <p:cNvSpPr>
            <a:spLocks noGrp="1"/>
          </p:cNvSpPr>
          <p:nvPr>
            <p:ph idx="1"/>
          </p:nvPr>
        </p:nvSpPr>
        <p:spPr/>
        <p:txBody>
          <a:bodyPr>
            <a:normAutofit fontScale="77500" lnSpcReduction="20000"/>
          </a:bodyPr>
          <a:lstStyle/>
          <a:p>
            <a:pPr algn="just">
              <a:buNone/>
            </a:pPr>
            <a:r>
              <a:rPr lang="el-GR" sz="3300" b="1" dirty="0" smtClean="0"/>
              <a:t>Ορισμός του προϊόντος και οι διακρίσεις του</a:t>
            </a:r>
            <a:endParaRPr lang="en-US" sz="3300" b="1" dirty="0" smtClean="0"/>
          </a:p>
          <a:p>
            <a:pPr algn="just">
              <a:buNone/>
            </a:pPr>
            <a:r>
              <a:rPr lang="el-GR" sz="2600" dirty="0" smtClean="0"/>
              <a:t>Τυπικά παραδείγματα προϊόντων για ίδιο σχηματισμό κεφαλαίου είναι: </a:t>
            </a:r>
          </a:p>
          <a:p>
            <a:pPr algn="just">
              <a:buNone/>
            </a:pPr>
            <a:r>
              <a:rPr lang="el-GR" sz="2600" dirty="0" smtClean="0"/>
              <a:t> - Ειδικά εργαλεία που παράγονται από μηχανολογικές επιχειρήσεις, Κατασκευή ή επέκταση κατοικιών από τα νοικοκυριά, </a:t>
            </a:r>
          </a:p>
          <a:p>
            <a:pPr algn="just">
              <a:buNone/>
            </a:pPr>
            <a:r>
              <a:rPr lang="el-GR" sz="2600" dirty="0" smtClean="0"/>
              <a:t>-  Κατασκευές για ίδιο λογαριασμό, περιλαμβανομένων κατασκευών που αναλαμβάνονται από ομάδες νοικοκυριών.</a:t>
            </a:r>
            <a:endParaRPr lang="el-GR" sz="2600" b="1" dirty="0" smtClean="0"/>
          </a:p>
          <a:p>
            <a:pPr algn="just">
              <a:buNone/>
            </a:pPr>
            <a:r>
              <a:rPr lang="el-GR" sz="2600" b="1" dirty="0" smtClean="0"/>
              <a:t>8.3 Λοιπά προϊόντα μη προοριζόμενα για την αγορά</a:t>
            </a:r>
            <a:endParaRPr lang="el-GR" sz="2600" dirty="0" smtClean="0"/>
          </a:p>
          <a:p>
            <a:pPr algn="just">
              <a:buNone/>
            </a:pPr>
            <a:r>
              <a:rPr lang="el-GR" sz="2600" dirty="0" smtClean="0"/>
              <a:t>Σ' αυτή την κατηγορία υπάγεται το προϊόν το οποίο διατίθεται σε άλλες</a:t>
            </a:r>
          </a:p>
          <a:p>
            <a:pPr algn="just">
              <a:buNone/>
            </a:pPr>
            <a:r>
              <a:rPr lang="el-GR" sz="2600" dirty="0" smtClean="0"/>
              <a:t>μονάδες, είτε δωρεάν είτε σε τιμές οικονομικά ασήμαντες (εάν καλύπτεται</a:t>
            </a:r>
          </a:p>
          <a:p>
            <a:pPr algn="just">
              <a:buNone/>
            </a:pPr>
            <a:r>
              <a:rPr lang="el-GR" sz="2600" dirty="0" smtClean="0"/>
              <a:t>λιγότερο από το 50% του κόστους παραγωγής). </a:t>
            </a:r>
            <a:endParaRPr lang="en-US"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Προϊόν</a:t>
            </a:r>
          </a:p>
        </p:txBody>
      </p:sp>
      <p:sp>
        <p:nvSpPr>
          <p:cNvPr id="5" name="4 - Θέση περιεχομένου"/>
          <p:cNvSpPr>
            <a:spLocks noGrp="1"/>
          </p:cNvSpPr>
          <p:nvPr>
            <p:ph idx="1"/>
          </p:nvPr>
        </p:nvSpPr>
        <p:spPr/>
        <p:txBody>
          <a:bodyPr>
            <a:noAutofit/>
          </a:bodyPr>
          <a:lstStyle/>
          <a:p>
            <a:pPr marL="0" indent="0" algn="just">
              <a:buNone/>
            </a:pPr>
            <a:r>
              <a:rPr lang="el-GR" sz="2800" b="1" dirty="0" smtClean="0"/>
              <a:t>Χρόνος καταγραφής και αποτίμησης του προϊόντος</a:t>
            </a:r>
            <a:endParaRPr lang="en-US" sz="2800" b="1" dirty="0" smtClean="0"/>
          </a:p>
          <a:p>
            <a:pPr algn="just">
              <a:lnSpc>
                <a:spcPct val="80000"/>
              </a:lnSpc>
            </a:pPr>
            <a:r>
              <a:rPr lang="el-GR" sz="2200" dirty="0" smtClean="0"/>
              <a:t>Το προϊόν καταγράφεται και αποτιμάται όταν δημιουργείται από την παραγωγική διαδικασία. Η αποτίμηση του προϊόντος γίνεται σε</a:t>
            </a:r>
            <a:r>
              <a:rPr lang="el-GR" sz="2200" i="1" dirty="0" smtClean="0"/>
              <a:t> </a:t>
            </a:r>
            <a:r>
              <a:rPr lang="el-GR" sz="2200" dirty="0" smtClean="0"/>
              <a:t>βασικές τιμές.</a:t>
            </a:r>
          </a:p>
          <a:p>
            <a:pPr algn="just">
              <a:lnSpc>
                <a:spcPct val="80000"/>
              </a:lnSpc>
            </a:pPr>
            <a:r>
              <a:rPr lang="el-GR" sz="2200" b="1" dirty="0" smtClean="0"/>
              <a:t>Η βασική τιμή</a:t>
            </a:r>
            <a:r>
              <a:rPr lang="el-GR" sz="2200" dirty="0" smtClean="0"/>
              <a:t> είναι η τιμή που αποκομίζουν οι παραγωγοί από τους αγοραστές του προϊόντος για μια μονάδα του αγαθού ή της υπηρεσίας μείον οι φόροι που πληρώνονται για κάθε μονάδα σαν συνέπεια της παραγωγής ή πώλησης του προϊόντος συν οποιαδήποτε επιδότηση της μονάδας του προϊόντος σαν συνέπεια της παραγωγής του. Η βασική τιμή δεν περιλαμβάνει τις μεταφορικές επιβαρύνσεις.</a:t>
            </a:r>
          </a:p>
          <a:p>
            <a:pPr algn="just">
              <a:lnSpc>
                <a:spcPct val="80000"/>
              </a:lnSpc>
              <a:buNone/>
            </a:pPr>
            <a:endParaRPr lang="el-GR" sz="2800" dirty="0" smtClean="0"/>
          </a:p>
          <a:p>
            <a:pPr marL="0" indent="0" algn="just">
              <a:buNone/>
            </a:pPr>
            <a:endParaRPr lang="en-US"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Προϊόν</a:t>
            </a:r>
            <a:endParaRPr lang="en-US" sz="4000" dirty="0"/>
          </a:p>
        </p:txBody>
      </p:sp>
      <p:sp>
        <p:nvSpPr>
          <p:cNvPr id="6" name="5 - Θέση περιεχομένου"/>
          <p:cNvSpPr>
            <a:spLocks noGrp="1"/>
          </p:cNvSpPr>
          <p:nvPr>
            <p:ph idx="1"/>
          </p:nvPr>
        </p:nvSpPr>
        <p:spPr/>
        <p:txBody>
          <a:bodyPr>
            <a:normAutofit/>
          </a:bodyPr>
          <a:lstStyle/>
          <a:p>
            <a:pPr>
              <a:buNone/>
            </a:pPr>
            <a:r>
              <a:rPr lang="el-GR" sz="2800" b="1" dirty="0" smtClean="0"/>
              <a:t>Χρόνος καταγραφής και αποτίμησης του προϊόντος</a:t>
            </a:r>
            <a:endParaRPr lang="en-US" sz="2800" b="1" dirty="0" smtClean="0"/>
          </a:p>
          <a:p>
            <a:pPr marL="0" indent="0" algn="just">
              <a:lnSpc>
                <a:spcPct val="80000"/>
              </a:lnSpc>
              <a:buNone/>
            </a:pPr>
            <a:r>
              <a:rPr lang="el-GR" sz="2400" dirty="0" smtClean="0"/>
              <a:t>Το προϊόν που προορίζεται για τελική αυτοκατανάλωση αποτιμάται σε βασικές τιμές για παρόμοια προϊόντα που πωλούνται στην αγορά, ενώ οι προσθήκες στα </a:t>
            </a:r>
            <a:r>
              <a:rPr lang="el-GR" sz="2400" dirty="0" err="1" smtClean="0"/>
              <a:t>ημικατεργασμένα</a:t>
            </a:r>
            <a:r>
              <a:rPr lang="el-GR" sz="2400" dirty="0" smtClean="0"/>
              <a:t> προϊόντα αποτιμώνται ανάλογα με τις βασικές τιμές των ετοίμων προϊόντων. Για τα αποκτώμενα ημιτελή κτίρια και κατασκευές εκτιμάται μια αξία που βασίζεται στο μέχρι τη στιγμή της αποκτήσεώς τους κόστος συν ένα ποσοστό για λειτουργικό πλεόνασμα.</a:t>
            </a:r>
          </a:p>
          <a:p>
            <a:pPr>
              <a:buNone/>
            </a:pPr>
            <a:endParaRPr lang="en-US" sz="28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Προϊόν</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gn="just">
              <a:lnSpc>
                <a:spcPct val="70000"/>
              </a:lnSpc>
              <a:buNone/>
            </a:pPr>
            <a:r>
              <a:rPr lang="el-GR" sz="2800" b="1" dirty="0" smtClean="0"/>
              <a:t>Συστατικά στοιχεία της ενδιάμεσης κατανάλωσης</a:t>
            </a:r>
            <a:endParaRPr lang="en-US" sz="2800" b="1" dirty="0" smtClean="0"/>
          </a:p>
          <a:p>
            <a:pPr marL="0" indent="0" algn="just">
              <a:lnSpc>
                <a:spcPct val="80000"/>
              </a:lnSpc>
              <a:buNone/>
            </a:pPr>
            <a:r>
              <a:rPr lang="el-GR" sz="2200" dirty="0" smtClean="0"/>
              <a:t>Η ενδιάμεση κατανάλωση αποτελείται από την αξία των αγαθών και υπηρεσιών που αναλίσκονται ως εισροές από μία παραγωγική διαδικασία, εξαιρουμένων των παγίων - στοιχείων των οποίων η ανάλωση καταχωρείται ως ανάλωση παγίου κεφαλαίου. </a:t>
            </a:r>
            <a:endParaRPr lang="en-US" sz="2200" dirty="0" smtClean="0"/>
          </a:p>
          <a:p>
            <a:pPr marL="0" indent="0" algn="just">
              <a:lnSpc>
                <a:spcPct val="80000"/>
              </a:lnSpc>
              <a:buNone/>
            </a:pPr>
            <a:r>
              <a:rPr lang="el-GR" sz="2200" dirty="0" smtClean="0"/>
              <a:t>Στην ενδιάμεση κατανάλωση συμπεριλαμβάνονται οι παρακάτω περιπτώσεις:</a:t>
            </a:r>
          </a:p>
          <a:p>
            <a:pPr marL="0" indent="0" algn="just">
              <a:lnSpc>
                <a:spcPct val="80000"/>
              </a:lnSpc>
              <a:buNone/>
            </a:pPr>
            <a:endParaRPr lang="el-GR" sz="2000" dirty="0" smtClean="0"/>
          </a:p>
          <a:p>
            <a:pPr marL="0" indent="0" algn="just">
              <a:lnSpc>
                <a:spcPct val="8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Προϊόν</a:t>
            </a:r>
            <a:endParaRPr lang="el-GR" sz="4000" dirty="0"/>
          </a:p>
        </p:txBody>
      </p:sp>
      <p:sp>
        <p:nvSpPr>
          <p:cNvPr id="12" name="Content Placeholder 11"/>
          <p:cNvSpPr>
            <a:spLocks noGrp="1"/>
          </p:cNvSpPr>
          <p:nvPr>
            <p:ph idx="1"/>
          </p:nvPr>
        </p:nvSpPr>
        <p:spPr>
          <a:xfrm>
            <a:off x="251520" y="841276"/>
            <a:ext cx="8147248" cy="3853611"/>
          </a:xfrm>
        </p:spPr>
        <p:txBody>
          <a:bodyPr>
            <a:noAutofit/>
          </a:bodyPr>
          <a:lstStyle/>
          <a:p>
            <a:pPr algn="just">
              <a:lnSpc>
                <a:spcPct val="70000"/>
              </a:lnSpc>
              <a:buNone/>
            </a:pPr>
            <a:r>
              <a:rPr lang="el-GR" sz="2800" b="1" dirty="0" smtClean="0"/>
              <a:t>Συστατικά στοιχεία της ενδιάμεσης κατανάλωσης </a:t>
            </a:r>
            <a:endParaRPr lang="en-US" sz="2800" b="1" dirty="0" smtClean="0"/>
          </a:p>
          <a:p>
            <a:pPr marL="0" indent="0" algn="just">
              <a:lnSpc>
                <a:spcPct val="80000"/>
              </a:lnSpc>
              <a:buFontTx/>
              <a:buChar char="-"/>
            </a:pPr>
            <a:r>
              <a:rPr lang="el-GR" sz="2000" dirty="0" smtClean="0"/>
              <a:t>Η αξία όλων των αγαθών και υπηρεσιών που χρησιμοποιούνται ως εισροές από τις επικουρικές  δραστηριότητες.</a:t>
            </a:r>
          </a:p>
          <a:p>
            <a:pPr marL="0" indent="0" algn="just">
              <a:lnSpc>
                <a:spcPct val="80000"/>
              </a:lnSpc>
              <a:buFontTx/>
              <a:buChar char="-"/>
            </a:pPr>
            <a:r>
              <a:rPr lang="el-GR" sz="2000" dirty="0" smtClean="0"/>
              <a:t>  Τα κόστη ενοικιάσεως παγίων στοιχείων, όπως μηχανές, αυτοκίνητα </a:t>
            </a:r>
            <a:r>
              <a:rPr lang="el-GR" sz="2000" dirty="0" smtClean="0"/>
              <a:t>κτλ.</a:t>
            </a:r>
            <a:endParaRPr lang="el-GR" sz="2000" dirty="0" smtClean="0"/>
          </a:p>
          <a:p>
            <a:pPr marL="0" indent="0" algn="just">
              <a:lnSpc>
                <a:spcPct val="80000"/>
              </a:lnSpc>
              <a:buNone/>
            </a:pPr>
            <a:r>
              <a:rPr lang="el-GR" sz="2000" dirty="0" smtClean="0"/>
              <a:t>-  Οι συνδρομές που πληρώνονται σε μη κερδοσκοπικές ενώσεις.</a:t>
            </a:r>
          </a:p>
          <a:p>
            <a:pPr marL="0" indent="0" algn="just">
              <a:lnSpc>
                <a:spcPct val="80000"/>
              </a:lnSpc>
              <a:buNone/>
            </a:pPr>
            <a:r>
              <a:rPr lang="el-GR" sz="2000" dirty="0" smtClean="0"/>
              <a:t>- Αντικείμενα που δεν θεωρούνται ως σχηματισμός κεφαλαίου (π.χ. μικρά εργαλεία) οι κανονικές δαπάνες συντήρησης των παγίων, υπηρεσίες έρευνας και ανάπτυξης, επιμόρφωση του προσωπικού, έρευνα της αγοράς </a:t>
            </a:r>
            <a:r>
              <a:rPr lang="el-GR" sz="2000" dirty="0" err="1" smtClean="0"/>
              <a:t>κ.α</a:t>
            </a:r>
            <a:endParaRPr lang="el-GR" sz="2000" dirty="0" smtClean="0"/>
          </a:p>
          <a:p>
            <a:pPr marL="0" indent="0" algn="just">
              <a:lnSpc>
                <a:spcPct val="80000"/>
              </a:lnSpc>
              <a:buNone/>
            </a:pPr>
            <a:r>
              <a:rPr lang="el-GR" sz="2000" dirty="0" smtClean="0"/>
              <a:t>- Πληρωμές για την αγορά άυλων μη παραχθέντων περιουσιακών στοιχείων, όπως διπλώματα ευρεσιτεχνίας, εμπορικά και βιομηχανικά σήματα.</a:t>
            </a:r>
          </a:p>
          <a:p>
            <a:pPr marL="0" indent="0" algn="just">
              <a:lnSpc>
                <a:spcPct val="80000"/>
              </a:lnSpc>
              <a:buNone/>
            </a:pPr>
            <a:r>
              <a:rPr lang="el-GR" sz="2000" dirty="0" smtClean="0"/>
              <a:t>- Δαπάνες από τους εργαζόμενους για είδη απαραίτητα για την παραγωγή και οι οποίες επιστρέφονται από τους εργοδότες, όπως έξοδα ταξιδιού, δαπάνες ψυχαγωγίας, διάφορες διευκολύνσεις.</a:t>
            </a:r>
          </a:p>
          <a:p>
            <a:pPr algn="just">
              <a:lnSpc>
                <a:spcPct val="70000"/>
              </a:lnSpc>
              <a:buNone/>
            </a:pPr>
            <a:r>
              <a:rPr lang="el-GR" sz="2000" b="1" i="1" dirty="0" smtClean="0"/>
              <a:t> </a:t>
            </a:r>
            <a:endParaRPr lang="el-GR" sz="2000" dirty="0" smtClean="0"/>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Προϊόν</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lgn="just">
              <a:buNone/>
            </a:pPr>
            <a:r>
              <a:rPr lang="el-GR" sz="2800" b="1" dirty="0" smtClean="0"/>
              <a:t>Δεν περιλαμβάνονται στην ενδιάμεση κατανάλωση:</a:t>
            </a:r>
            <a:endParaRPr lang="en-US" sz="2800" b="1" dirty="0" smtClean="0"/>
          </a:p>
          <a:p>
            <a:pPr marL="176213" indent="-176213" algn="just">
              <a:lnSpc>
                <a:spcPct val="80000"/>
              </a:lnSpc>
              <a:buFontTx/>
              <a:buChar char="-"/>
            </a:pPr>
            <a:r>
              <a:rPr lang="el-GR" sz="2200" dirty="0" smtClean="0"/>
              <a:t>Αντικείμενα που θεωρούνται ως σχηματισμός κεφαλαίου, όπως τιμαλφή, γεωλογικές μελέτες, σημαντικές βελτιώσεις στα πάγια στοιχεία (ανακαινίσεις, ανακατασκευές, διευρύνσεις), λογισμικό που αγοράζεται ή παράγεται για ίδιο λογαριασμό.</a:t>
            </a:r>
          </a:p>
          <a:p>
            <a:pPr marL="176213" indent="-176213" algn="just">
              <a:lnSpc>
                <a:spcPct val="80000"/>
              </a:lnSpc>
              <a:buFontTx/>
              <a:buChar char="-"/>
            </a:pPr>
            <a:endParaRPr lang="el-GR" sz="2200" dirty="0" smtClean="0"/>
          </a:p>
          <a:p>
            <a:pPr marL="176213" indent="-176213" algn="just">
              <a:lnSpc>
                <a:spcPct val="80000"/>
              </a:lnSpc>
              <a:buNone/>
            </a:pPr>
            <a:r>
              <a:rPr lang="el-GR" sz="2200" dirty="0" smtClean="0"/>
              <a:t>-  Δαπάνες των εργοδοτών που θεωρούνται ως μισθοί και ημερομίσθια σε είδος.</a:t>
            </a:r>
          </a:p>
          <a:p>
            <a:pPr marL="176213" indent="-176213" algn="just">
              <a:lnSpc>
                <a:spcPct val="80000"/>
              </a:lnSpc>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Προϊόν</a:t>
            </a:r>
          </a:p>
        </p:txBody>
      </p:sp>
      <p:sp>
        <p:nvSpPr>
          <p:cNvPr id="3" name="Content Placeholder 2"/>
          <p:cNvSpPr>
            <a:spLocks noGrp="1"/>
          </p:cNvSpPr>
          <p:nvPr>
            <p:ph idx="1"/>
          </p:nvPr>
        </p:nvSpPr>
        <p:spPr>
          <a:xfrm>
            <a:off x="467544" y="1273324"/>
            <a:ext cx="8229600" cy="3771636"/>
          </a:xfrm>
        </p:spPr>
        <p:txBody>
          <a:bodyPr>
            <a:noAutofit/>
          </a:bodyPr>
          <a:lstStyle/>
          <a:p>
            <a:pPr algn="just">
              <a:lnSpc>
                <a:spcPct val="70000"/>
              </a:lnSpc>
              <a:buNone/>
            </a:pPr>
            <a:r>
              <a:rPr lang="el-GR" sz="2800" b="1" dirty="0" smtClean="0"/>
              <a:t>Δεν περιλαμβάνονται στην ενδιάμεση κατανάλωση:</a:t>
            </a:r>
            <a:endParaRPr lang="en-US" sz="2800" b="1" dirty="0" smtClean="0"/>
          </a:p>
          <a:p>
            <a:pPr marL="176213" indent="-176213" algn="just">
              <a:lnSpc>
                <a:spcPct val="80000"/>
              </a:lnSpc>
              <a:buNone/>
            </a:pPr>
            <a:r>
              <a:rPr lang="en-US" sz="2000" dirty="0" smtClean="0"/>
              <a:t>- </a:t>
            </a:r>
            <a:r>
              <a:rPr lang="el-GR" sz="2200" dirty="0" smtClean="0"/>
              <a:t>Η χρησιμοποίηση από τους παραγωγούς που παράγουν για την αγορά ή για ίδιο λογαριασμό συλλογικών υπηρεσιών που παράγονται από μονάδες του Δημοσίου.</a:t>
            </a:r>
          </a:p>
          <a:p>
            <a:pPr marL="176213" indent="-176213" algn="just">
              <a:lnSpc>
                <a:spcPct val="80000"/>
              </a:lnSpc>
              <a:buNone/>
            </a:pPr>
            <a:r>
              <a:rPr lang="el-GR" sz="2200" dirty="0" smtClean="0"/>
              <a:t>- Αγαθά και υπηρεσίες που παράγονται και καταναλώνονται μέσα</a:t>
            </a:r>
          </a:p>
          <a:p>
            <a:pPr marL="176213" indent="-176213" algn="just">
              <a:lnSpc>
                <a:spcPct val="80000"/>
              </a:lnSpc>
              <a:buNone/>
            </a:pPr>
            <a:r>
              <a:rPr lang="el-GR" sz="2200" dirty="0" smtClean="0"/>
              <a:t>	στο ίδιο κατάστημα και κατά την ίδια λογιστική περίοδο.</a:t>
            </a:r>
          </a:p>
          <a:p>
            <a:pPr marL="176213" indent="-176213" algn="just">
              <a:lnSpc>
                <a:spcPct val="80000"/>
              </a:lnSpc>
              <a:buNone/>
            </a:pPr>
            <a:r>
              <a:rPr lang="el-GR" sz="2200" dirty="0" smtClean="0"/>
              <a:t>-  Δαπάνες για άδειες του Δημοσίου και τέλη που θεωρούνται ως φόροι επί της παραγωγής.</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Προϊόν</a:t>
            </a:r>
          </a:p>
        </p:txBody>
      </p:sp>
      <p:sp>
        <p:nvSpPr>
          <p:cNvPr id="7" name="6 - Θέση περιεχομένου"/>
          <p:cNvSpPr>
            <a:spLocks noGrp="1"/>
          </p:cNvSpPr>
          <p:nvPr>
            <p:ph idx="1"/>
          </p:nvPr>
        </p:nvSpPr>
        <p:spPr>
          <a:xfrm>
            <a:off x="467544" y="1201316"/>
            <a:ext cx="8229600" cy="3771636"/>
          </a:xfrm>
        </p:spPr>
        <p:txBody>
          <a:bodyPr>
            <a:noAutofit/>
          </a:bodyPr>
          <a:lstStyle/>
          <a:p>
            <a:pPr marL="0" indent="0" algn="just">
              <a:lnSpc>
                <a:spcPct val="80000"/>
              </a:lnSpc>
              <a:buNone/>
            </a:pPr>
            <a:r>
              <a:rPr lang="el-GR" sz="2200" b="1" dirty="0" smtClean="0"/>
              <a:t>Τελική Κατανάλωση</a:t>
            </a:r>
            <a:endParaRPr lang="en-US" sz="2200" b="1" dirty="0" smtClean="0"/>
          </a:p>
          <a:p>
            <a:pPr marL="0" indent="0" algn="just">
              <a:lnSpc>
                <a:spcPct val="80000"/>
              </a:lnSpc>
              <a:buNone/>
            </a:pPr>
            <a:r>
              <a:rPr lang="el-GR" sz="2200" dirty="0" smtClean="0"/>
              <a:t>Στην περίπτωση της τελικής κατανάλωσης χρησιμοποιούνται δύο έννοιες:</a:t>
            </a:r>
          </a:p>
          <a:p>
            <a:pPr marL="0" indent="0" algn="just">
              <a:lnSpc>
                <a:spcPct val="80000"/>
              </a:lnSpc>
              <a:buNone/>
            </a:pPr>
            <a:r>
              <a:rPr lang="el-GR" sz="2200" dirty="0" smtClean="0"/>
              <a:t>  - Οι δαπάνες τελικής κατανάλωσης.</a:t>
            </a:r>
          </a:p>
          <a:p>
            <a:pPr marL="0" indent="0" algn="just">
              <a:lnSpc>
                <a:spcPct val="80000"/>
              </a:lnSpc>
              <a:buNone/>
            </a:pPr>
            <a:r>
              <a:rPr lang="el-GR" sz="2200" dirty="0" smtClean="0"/>
              <a:t>  - Η πραγματική τελική κατανάλωση.</a:t>
            </a:r>
            <a:endParaRPr lang="en-US" sz="2200" dirty="0" smtClean="0"/>
          </a:p>
          <a:p>
            <a:pPr marL="0" indent="0" algn="just">
              <a:lnSpc>
                <a:spcPct val="80000"/>
              </a:lnSpc>
              <a:buNone/>
            </a:pPr>
            <a:r>
              <a:rPr lang="el-GR" sz="2200" b="1" u="sng" dirty="0" smtClean="0"/>
              <a:t>3.1. Δαπάνες Τελικής Κατανάλωσης</a:t>
            </a:r>
            <a:endParaRPr lang="el-GR" sz="2200" dirty="0" smtClean="0"/>
          </a:p>
          <a:p>
            <a:pPr marL="0" indent="0" algn="just">
              <a:lnSpc>
                <a:spcPct val="80000"/>
              </a:lnSpc>
              <a:buNone/>
            </a:pPr>
            <a:r>
              <a:rPr lang="el-GR" sz="2200" dirty="0" smtClean="0"/>
              <a:t>Οι δαπάνες τελικής κατανάλωσης είναι μια έννοια που αναφέρεται στις δαπάνες</a:t>
            </a:r>
            <a:r>
              <a:rPr lang="en-US" sz="2200" dirty="0" smtClean="0"/>
              <a:t> </a:t>
            </a:r>
            <a:r>
              <a:rPr lang="el-GR" sz="2200" dirty="0" smtClean="0"/>
              <a:t>ενός τομέα για καταναλωτικά αγαθά και υπηρεσίες και αποτελούνται από</a:t>
            </a:r>
            <a:r>
              <a:rPr lang="en-US" sz="2200" dirty="0" smtClean="0"/>
              <a:t> </a:t>
            </a:r>
            <a:r>
              <a:rPr lang="el-GR" sz="2200" dirty="0" smtClean="0"/>
              <a:t>δαπάνες στις οποίες υποβάλλονται οι μονάδες μόνιμης εγκατάστασης για</a:t>
            </a:r>
            <a:r>
              <a:rPr lang="en-US" sz="2200" dirty="0" smtClean="0"/>
              <a:t> </a:t>
            </a:r>
            <a:r>
              <a:rPr lang="el-GR" sz="2200" dirty="0" smtClean="0"/>
              <a:t>αγαθά και υπηρεσίες προς ικανοποίηση ατομικών ή συλλογικών αναγκών των</a:t>
            </a:r>
            <a:r>
              <a:rPr lang="en-US" sz="2200" dirty="0" smtClean="0"/>
              <a:t> </a:t>
            </a:r>
            <a:r>
              <a:rPr lang="el-GR" sz="2200" dirty="0" smtClean="0"/>
              <a:t>μελών της κοινωνίας. Η τελική κατανάλωση μπορεί να λάβει χώρο τόσο στο</a:t>
            </a:r>
            <a:r>
              <a:rPr lang="en-US" sz="2200" dirty="0" smtClean="0"/>
              <a:t> </a:t>
            </a:r>
            <a:r>
              <a:rPr lang="el-GR" sz="2200" dirty="0" smtClean="0"/>
              <a:t>εσωτερικό όσο και στο εξωτερικό.</a:t>
            </a:r>
          </a:p>
          <a:p>
            <a:pPr algn="just">
              <a:lnSpc>
                <a:spcPct val="80000"/>
              </a:lnSpc>
              <a:buNone/>
            </a:pPr>
            <a:endParaRPr lang="el-GR" sz="22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Προϊόν</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nSpc>
                <a:spcPct val="70000"/>
              </a:lnSpc>
              <a:buNone/>
            </a:pPr>
            <a:r>
              <a:rPr lang="el-GR" sz="2800" b="1" dirty="0" smtClean="0"/>
              <a:t>Τελική Κατανάλωση</a:t>
            </a:r>
            <a:endParaRPr lang="en-US" sz="2800" b="1" dirty="0" smtClean="0"/>
          </a:p>
          <a:p>
            <a:pPr algn="just">
              <a:lnSpc>
                <a:spcPct val="80000"/>
              </a:lnSpc>
              <a:buNone/>
            </a:pPr>
            <a:r>
              <a:rPr lang="el-GR" sz="2200" b="1" u="sng" dirty="0" smtClean="0"/>
              <a:t>Α. Διάκριση της τελικής κατανάλωσης.</a:t>
            </a:r>
            <a:endParaRPr lang="el-GR" sz="2200" dirty="0" smtClean="0"/>
          </a:p>
          <a:p>
            <a:pPr marL="0" indent="0">
              <a:lnSpc>
                <a:spcPct val="80000"/>
              </a:lnSpc>
              <a:buNone/>
            </a:pPr>
            <a:r>
              <a:rPr lang="el-GR" sz="2200" dirty="0" smtClean="0"/>
              <a:t>Η τελική κατανάλωση μπορεί να λάβει χώρα τόσο</a:t>
            </a:r>
            <a:r>
              <a:rPr lang="el-GR" sz="2200" i="1" dirty="0" smtClean="0"/>
              <a:t> </a:t>
            </a:r>
            <a:r>
              <a:rPr lang="el-GR" sz="2200" dirty="0" smtClean="0"/>
              <a:t>στο εσωτερικό όσο και στο</a:t>
            </a:r>
            <a:r>
              <a:rPr lang="en-US" sz="2200" dirty="0" smtClean="0"/>
              <a:t>v </a:t>
            </a:r>
            <a:r>
              <a:rPr lang="el-GR" sz="2200" dirty="0" smtClean="0"/>
              <a:t>εξωτερικό και διακρίνεται στις εξής 3 κατηγορίες:</a:t>
            </a:r>
          </a:p>
          <a:p>
            <a:pPr>
              <a:lnSpc>
                <a:spcPct val="80000"/>
              </a:lnSpc>
              <a:buNone/>
            </a:pPr>
            <a:r>
              <a:rPr lang="el-GR" sz="2200" dirty="0" smtClean="0"/>
              <a:t>  -Τελική  κατανάλωση των νοικοκυριών.</a:t>
            </a:r>
          </a:p>
          <a:p>
            <a:pPr marL="0" indent="0">
              <a:lnSpc>
                <a:spcPct val="80000"/>
              </a:lnSpc>
              <a:buNone/>
            </a:pPr>
            <a:r>
              <a:rPr lang="el-GR" sz="2200" dirty="0" smtClean="0"/>
              <a:t>  -Τελική κατανάλωση των μη κερδοσκοπικών ιδρυμάτων που εξυπηρετούν τα νοικοκυριά.</a:t>
            </a:r>
          </a:p>
          <a:p>
            <a:pPr>
              <a:lnSpc>
                <a:spcPct val="80000"/>
              </a:lnSpc>
              <a:buNone/>
            </a:pPr>
            <a:r>
              <a:rPr lang="el-GR" sz="2200" dirty="0" smtClean="0"/>
              <a:t>  -Τελική κατανάλωση του Δημοσίου.</a:t>
            </a:r>
          </a:p>
          <a:p>
            <a:pPr>
              <a:buNone/>
            </a:pPr>
            <a:endParaRPr lang="el-GR" sz="2000" dirty="0" smtClean="0"/>
          </a:p>
          <a:p>
            <a:pPr>
              <a:lnSpc>
                <a:spcPct val="70000"/>
              </a:lnSpc>
              <a:buNone/>
            </a:pPr>
            <a:endParaRPr lang="el-GR"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Προϊόν</a:t>
            </a:r>
          </a:p>
        </p:txBody>
      </p:sp>
      <p:sp>
        <p:nvSpPr>
          <p:cNvPr id="3" name="2 - Θέση περιεχομένου"/>
          <p:cNvSpPr>
            <a:spLocks noGrp="1"/>
          </p:cNvSpPr>
          <p:nvPr>
            <p:ph idx="1"/>
          </p:nvPr>
        </p:nvSpPr>
        <p:spPr>
          <a:xfrm>
            <a:off x="395536" y="1129308"/>
            <a:ext cx="8229600" cy="3771636"/>
          </a:xfrm>
        </p:spPr>
        <p:txBody>
          <a:bodyPr>
            <a:noAutofit/>
          </a:bodyPr>
          <a:lstStyle/>
          <a:p>
            <a:pPr marL="0" indent="0" algn="just">
              <a:lnSpc>
                <a:spcPct val="80000"/>
              </a:lnSpc>
              <a:buNone/>
            </a:pPr>
            <a:r>
              <a:rPr lang="el-GR" sz="2800" b="1" dirty="0" smtClean="0"/>
              <a:t>Τελικές καταναλωτικές δαπάνες των μη κερδοσκοπικών</a:t>
            </a:r>
            <a:r>
              <a:rPr lang="en-US" sz="2800" b="1" dirty="0" smtClean="0"/>
              <a:t> </a:t>
            </a:r>
            <a:r>
              <a:rPr lang="el-GR" sz="2800" b="1" dirty="0" smtClean="0"/>
              <a:t>ιδρυμάτων που εξυπηρετούν τα νοικοκυριά</a:t>
            </a:r>
            <a:endParaRPr lang="el-GR" sz="2800" dirty="0" smtClean="0"/>
          </a:p>
          <a:p>
            <a:pPr marL="0" indent="0" algn="just">
              <a:lnSpc>
                <a:spcPct val="80000"/>
              </a:lnSpc>
              <a:buNone/>
            </a:pPr>
            <a:r>
              <a:rPr lang="el-GR" sz="2200" dirty="0" smtClean="0"/>
              <a:t>Οι τελικές καταναλωτικές δαπάνες των μη κερδοσκοπικών ιδρυμάτων</a:t>
            </a:r>
            <a:r>
              <a:rPr lang="en-US" sz="2200" dirty="0" smtClean="0"/>
              <a:t> </a:t>
            </a:r>
            <a:r>
              <a:rPr lang="el-GR" sz="2200" dirty="0" smtClean="0"/>
              <a:t>αποτελούνται από δύο κατηγορίες δαπανών.</a:t>
            </a:r>
          </a:p>
          <a:p>
            <a:pPr algn="just">
              <a:lnSpc>
                <a:spcPct val="80000"/>
              </a:lnSpc>
              <a:buNone/>
            </a:pPr>
            <a:r>
              <a:rPr lang="el-GR" sz="2200" dirty="0" smtClean="0"/>
              <a:t>	- Η αξία των αγαθών και υπηρεσιών που παράγονται από αυτά τα ιδρύματα, εκτός από τις ίδιες επενδύσεις και τις δαπάνες που γίνονται από τα νοικοκυριά και άλλες μονάδες.</a:t>
            </a:r>
          </a:p>
          <a:p>
            <a:pPr algn="just">
              <a:lnSpc>
                <a:spcPct val="80000"/>
              </a:lnSpc>
              <a:buNone/>
            </a:pPr>
            <a:r>
              <a:rPr lang="el-GR" sz="2200" dirty="0" smtClean="0"/>
              <a:t>	-  Δαπάνες των ιδρυμάτων για αγαθά και υπηρεσίες που παράγονται από </a:t>
            </a:r>
            <a:r>
              <a:rPr lang="en-US" sz="2200" dirty="0" smtClean="0"/>
              <a:t> </a:t>
            </a:r>
            <a:r>
              <a:rPr lang="el-GR" sz="2200" dirty="0" smtClean="0"/>
              <a:t>  παραγωγούς της αγοράς και προσφέρονται στα νοικοκυριά για κατανάλωση ως κοινωνικές παροχές σε είδος.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8:</a:t>
            </a:r>
            <a:r>
              <a:rPr lang="en-US" sz="2800" b="1" dirty="0" smtClean="0"/>
              <a:t> </a:t>
            </a:r>
            <a:r>
              <a:rPr lang="el-GR" sz="2800" b="1" dirty="0" smtClean="0"/>
              <a:t>Προϊόν </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Προϊόν</a:t>
            </a:r>
          </a:p>
        </p:txBody>
      </p:sp>
      <p:sp>
        <p:nvSpPr>
          <p:cNvPr id="3" name="2 - Θέση περιεχομένου"/>
          <p:cNvSpPr>
            <a:spLocks noGrp="1"/>
          </p:cNvSpPr>
          <p:nvPr>
            <p:ph idx="1"/>
          </p:nvPr>
        </p:nvSpPr>
        <p:spPr>
          <a:xfrm>
            <a:off x="467544" y="1273324"/>
            <a:ext cx="8229600" cy="3972272"/>
          </a:xfrm>
        </p:spPr>
        <p:txBody>
          <a:bodyPr>
            <a:noAutofit/>
          </a:bodyPr>
          <a:lstStyle/>
          <a:p>
            <a:pPr algn="just">
              <a:lnSpc>
                <a:spcPct val="80000"/>
              </a:lnSpc>
              <a:buNone/>
            </a:pPr>
            <a:r>
              <a:rPr lang="el-GR" sz="2800" b="1" dirty="0" smtClean="0"/>
              <a:t>Τελικές καταναλωτικές δαπάνες του Δημοσίου</a:t>
            </a:r>
            <a:endParaRPr lang="el-GR" sz="2800" dirty="0" smtClean="0"/>
          </a:p>
          <a:p>
            <a:pPr marL="0" indent="0" algn="just">
              <a:lnSpc>
                <a:spcPct val="80000"/>
              </a:lnSpc>
              <a:buNone/>
            </a:pPr>
            <a:r>
              <a:rPr lang="el-GR" sz="2200" dirty="0" smtClean="0"/>
              <a:t>Η τελική κατανάλωση του Δημοσίου περιλαμβάνει δύο κατηγορίες δαπανών παρόμοιες με εκείνες των μη κερδοσκοπικών ιδρυμάτων:</a:t>
            </a:r>
          </a:p>
          <a:p>
            <a:pPr marL="0" indent="0" algn="just">
              <a:lnSpc>
                <a:spcPct val="80000"/>
              </a:lnSpc>
              <a:buNone/>
            </a:pPr>
            <a:r>
              <a:rPr lang="el-GR" sz="2200" dirty="0" smtClean="0"/>
              <a:t>- Η αξία των αγαθών και υπηρεσιών που παράγονται από το ίδιο το Δημόσιο, εκτός από τον για ίδιον λογαριασμό σχηματισμό κεφαλαίου και τις πωλήσεις.</a:t>
            </a:r>
          </a:p>
          <a:p>
            <a:pPr marL="0" indent="0" algn="just">
              <a:lnSpc>
                <a:spcPct val="80000"/>
              </a:lnSpc>
              <a:buNone/>
            </a:pPr>
            <a:r>
              <a:rPr lang="el-GR" sz="2200" dirty="0" smtClean="0"/>
              <a:t>- Αγορές από το Δημόσιο αγαθών και υπηρεσιών που παράγονται από παραγωγούς της αγοράς και προσφέρονται στα νοικοκυριά ως κοινωνικές παροχές. Αυτό σημαίνει ότι το Δημόσιο απλώς πληρώνει για αγαθά και υπηρεσίες που οι πωλητές παρέχουν στα νοικοκυριά.</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Προϊόν</a:t>
            </a:r>
          </a:p>
        </p:txBody>
      </p:sp>
      <p:sp>
        <p:nvSpPr>
          <p:cNvPr id="3" name="2 - Θέση περιεχομένου"/>
          <p:cNvSpPr>
            <a:spLocks noGrp="1"/>
          </p:cNvSpPr>
          <p:nvPr>
            <p:ph idx="1"/>
          </p:nvPr>
        </p:nvSpPr>
        <p:spPr>
          <a:xfrm>
            <a:off x="467544" y="1273324"/>
            <a:ext cx="8229600" cy="4320480"/>
          </a:xfrm>
        </p:spPr>
        <p:txBody>
          <a:bodyPr>
            <a:normAutofit/>
          </a:bodyPr>
          <a:lstStyle/>
          <a:p>
            <a:pPr marL="0" indent="0" algn="just">
              <a:lnSpc>
                <a:spcPct val="80000"/>
              </a:lnSpc>
              <a:buNone/>
            </a:pPr>
            <a:r>
              <a:rPr lang="el-GR" sz="2200" b="1" dirty="0" smtClean="0"/>
              <a:t>Η Πραγματική Τελική Κατανάλωση </a:t>
            </a:r>
            <a:r>
              <a:rPr lang="el-GR" sz="2200" dirty="0" smtClean="0"/>
              <a:t>αποτελείται από τα αγαθά</a:t>
            </a:r>
            <a:r>
              <a:rPr lang="en-US" sz="2200" dirty="0" smtClean="0"/>
              <a:t> </a:t>
            </a:r>
            <a:r>
              <a:rPr lang="el-GR" sz="2200" dirty="0" smtClean="0"/>
              <a:t>ή Υπηρεσίες που αποκτώνται από τις μονάδες μόνιμης εγκατάστασης</a:t>
            </a:r>
            <a:r>
              <a:rPr lang="en-US" sz="2200" dirty="0" smtClean="0"/>
              <a:t> </a:t>
            </a:r>
            <a:r>
              <a:rPr lang="el-GR" sz="2200" dirty="0" smtClean="0"/>
              <a:t>για την άμεση ικανοποίηση αναγκών, ατομικών ή συλλογικών.</a:t>
            </a:r>
            <a:endParaRPr lang="en-US" sz="2200" dirty="0" smtClean="0"/>
          </a:p>
          <a:p>
            <a:pPr algn="just">
              <a:lnSpc>
                <a:spcPct val="80000"/>
              </a:lnSpc>
              <a:buNone/>
            </a:pPr>
            <a:endParaRPr lang="en-US" sz="2800" b="1" u="sng" dirty="0" smtClean="0"/>
          </a:p>
          <a:p>
            <a:pPr algn="just">
              <a:lnSpc>
                <a:spcPct val="80000"/>
              </a:lnSpc>
              <a:buNone/>
            </a:pPr>
            <a:r>
              <a:rPr lang="el-GR" sz="2800" b="1" u="sng" dirty="0" smtClean="0"/>
              <a:t>Ατομικά καταναλωτικά αγαθά και υπηρεσίες</a:t>
            </a:r>
            <a:endParaRPr lang="el-GR" sz="2800" dirty="0" smtClean="0"/>
          </a:p>
          <a:p>
            <a:pPr marL="0" indent="0" algn="just">
              <a:lnSpc>
                <a:spcPct val="80000"/>
              </a:lnSpc>
              <a:buNone/>
            </a:pPr>
            <a:r>
              <a:rPr lang="el-GR" sz="2200" dirty="0" smtClean="0"/>
              <a:t>Αγαθά και υπηρεσίες για ατομική κατανάλωση αποκτώνται από ένα νοικοκυριό και χρησιμοποιούνται για την ικανοποίηση των αναγκών των μελών του νοικοκυριού. Τα ατομικά καταναλωτικά αγαθά και υπηρεσίες έχουν τα εξής χαρακτηριστικά:</a:t>
            </a:r>
          </a:p>
          <a:p>
            <a:pPr marL="0" indent="0" algn="just">
              <a:lnSpc>
                <a:spcPct val="80000"/>
              </a:lnSpc>
              <a:buNone/>
            </a:pPr>
            <a:endParaRPr lang="el-GR" sz="2200" b="1" u="sng" dirty="0" smtClean="0"/>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Προϊόν</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indent="0" algn="just">
              <a:lnSpc>
                <a:spcPct val="80000"/>
              </a:lnSpc>
              <a:buNone/>
            </a:pPr>
            <a:r>
              <a:rPr lang="el-GR" sz="2000" dirty="0" smtClean="0"/>
              <a:t>- </a:t>
            </a:r>
            <a:r>
              <a:rPr lang="el-GR" sz="2200" dirty="0" smtClean="0"/>
              <a:t>Θα πρέπει να είναι δυνατή η παρατήρηση και καταχώρηση της απόκτησής τους  από ένα νοικοκυριό ή μέλος του νοικοκυριού καθώς και ο χρόνος κατά τον οποίο πραγματοποιήθηκε</a:t>
            </a:r>
          </a:p>
          <a:p>
            <a:pPr indent="0" algn="just">
              <a:lnSpc>
                <a:spcPct val="80000"/>
              </a:lnSpc>
              <a:buNone/>
            </a:pPr>
            <a:r>
              <a:rPr lang="el-GR" sz="2200" dirty="0" smtClean="0"/>
              <a:t>- Το νοικοκυριό θα πρέπει να έχει συμφωνήσει στην απόκτηση του αγαθού ή της υπηρεσίας και να προβαίνει στις απαραίτητες ενέργειες για το σκοπό αυτό, όπως, παραδείγματος χάριν, η παρακολούθηση ενός σχολείου ή μετάβαση σε μία κλινική.</a:t>
            </a:r>
          </a:p>
          <a:p>
            <a:pPr indent="0" algn="just">
              <a:lnSpc>
                <a:spcPct val="80000"/>
              </a:lnSpc>
              <a:buNone/>
            </a:pPr>
            <a:r>
              <a:rPr lang="el-GR" sz="2200" dirty="0" smtClean="0"/>
              <a:t>- Το αγαθό ή υπηρεσία θα πρέπει να είναι τέτοιο ώστε η απόκτησή του από ένα νοικοκυριό ή άτομο να αποκλείει την απόκτηση από άλλα νοικοκυριά ή άτομα.</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Προϊόν</a:t>
            </a:r>
          </a:p>
        </p:txBody>
      </p:sp>
      <p:sp>
        <p:nvSpPr>
          <p:cNvPr id="3" name="2 - Θέση περιεχομένου"/>
          <p:cNvSpPr>
            <a:spLocks noGrp="1"/>
          </p:cNvSpPr>
          <p:nvPr>
            <p:ph idx="1"/>
          </p:nvPr>
        </p:nvSpPr>
        <p:spPr>
          <a:xfrm>
            <a:off x="467544" y="1417340"/>
            <a:ext cx="8229600" cy="4381500"/>
          </a:xfrm>
        </p:spPr>
        <p:txBody>
          <a:bodyPr>
            <a:normAutofit/>
          </a:bodyPr>
          <a:lstStyle/>
          <a:p>
            <a:pPr algn="just">
              <a:lnSpc>
                <a:spcPct val="80000"/>
              </a:lnSpc>
              <a:buNone/>
            </a:pPr>
            <a:r>
              <a:rPr lang="el-GR" sz="2800" b="1" dirty="0" smtClean="0"/>
              <a:t>Ακαθάριστες Επενδύσεις</a:t>
            </a:r>
            <a:endParaRPr lang="en-US" sz="2800" b="1" dirty="0" smtClean="0"/>
          </a:p>
          <a:p>
            <a:pPr marL="0" indent="0" algn="just">
              <a:lnSpc>
                <a:spcPct val="80000"/>
              </a:lnSpc>
              <a:buNone/>
            </a:pPr>
            <a:r>
              <a:rPr lang="el-GR" sz="2200" dirty="0" smtClean="0"/>
              <a:t>Ο ακαθάριστος σχηματισμός κεφαλαίου αποτελείται από τα εξής στοιχεία:</a:t>
            </a:r>
          </a:p>
          <a:p>
            <a:pPr algn="just">
              <a:lnSpc>
                <a:spcPct val="80000"/>
              </a:lnSpc>
            </a:pPr>
            <a:r>
              <a:rPr lang="el-GR" sz="2200" dirty="0" smtClean="0"/>
              <a:t>- Ακαθάριστες επενδύσεις παγίου κεφαλαίου</a:t>
            </a:r>
          </a:p>
          <a:p>
            <a:pPr algn="just">
              <a:lnSpc>
                <a:spcPct val="80000"/>
              </a:lnSpc>
            </a:pPr>
            <a:r>
              <a:rPr lang="el-GR" sz="2200" dirty="0" smtClean="0"/>
              <a:t>- Μεταβολές στα αποθέματα</a:t>
            </a:r>
          </a:p>
          <a:p>
            <a:pPr algn="just">
              <a:lnSpc>
                <a:spcPct val="80000"/>
              </a:lnSpc>
            </a:pPr>
            <a:r>
              <a:rPr lang="el-GR" sz="2200" dirty="0" smtClean="0"/>
              <a:t>- Αγορές μείον πωλήσεις τιμαλφών</a:t>
            </a:r>
          </a:p>
          <a:p>
            <a:pPr algn="just">
              <a:lnSpc>
                <a:spcPct val="80000"/>
              </a:lnSpc>
            </a:pPr>
            <a:r>
              <a:rPr lang="el-GR" sz="2200" dirty="0" smtClean="0"/>
              <a:t>Ο καθαρός σχηματισμός κεφαλαίου προκύπτει εάν από το ακαθά­ριστο σχηματισμό κεφαλαίου αφαιρεθεί η κατανάλωση (φθορά) του κεφαλαίου.</a:t>
            </a:r>
          </a:p>
          <a:p>
            <a:pPr algn="just">
              <a:lnSpc>
                <a:spcPct val="80000"/>
              </a:lnSpc>
              <a:buNone/>
            </a:pPr>
            <a:endParaRPr lang="el-GR" sz="2000" b="1" u="sng" dirty="0" smtClean="0"/>
          </a:p>
          <a:p>
            <a:pPr algn="just">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Προϊόν</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sz="3600" b="1" dirty="0" smtClean="0"/>
              <a:t>Ακαθάριστες Επενδύσεις</a:t>
            </a:r>
            <a:endParaRPr lang="en-US" sz="3600" b="1" dirty="0" smtClean="0"/>
          </a:p>
          <a:p>
            <a:pPr algn="just"/>
            <a:r>
              <a:rPr lang="el-GR" sz="2800" b="1" u="sng" dirty="0" smtClean="0"/>
              <a:t>4.1 Ακαθάριστες Επενδύσεις Παγίου Κεφαλαίου</a:t>
            </a:r>
            <a:endParaRPr lang="el-GR" sz="2800" dirty="0" smtClean="0"/>
          </a:p>
          <a:p>
            <a:pPr algn="just"/>
            <a:r>
              <a:rPr lang="el-GR" sz="2800" dirty="0" smtClean="0"/>
              <a:t>Οι ακαθάριστες επενδύσεις παγίου κεφαλαίου αποτελούνται από την απόκτηση μείον τη διάθεση από παραγωγούς μόνιμης εγκατάστασης παγίων περιουσιακών στοιχείων κατά τη διάρκεια μιας συγκεκριμένης περιόδου συν ορισμένες προσθήκες στην αξία μη παραχθέντων περιουσιακών στοιχείων που πραγματοποιούνται από την παραγωγική δραστηριότητα των παραγωγικών μονάδων. Τα πάγια περιουσιακά στοιχεία είναι υλικά ή </a:t>
            </a:r>
            <a:r>
              <a:rPr lang="el-GR" sz="2800" dirty="0" err="1" smtClean="0"/>
              <a:t>άϋλα</a:t>
            </a:r>
            <a:r>
              <a:rPr lang="el-GR" sz="2800" dirty="0" smtClean="0"/>
              <a:t> στοιχεία που παράγονται ως προϊόν από παραγωγικές διαδικασίες, και που χρησιμοποιούνται επανειλημμένως και συνεχώς σε παραγωγικές διαδικασίες για περισσότερο από ένα έτος.</a:t>
            </a:r>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r>
              <a:rPr lang="en-US" sz="2400" smtClean="0">
                <a:solidFill>
                  <a:schemeClr val="bg1">
                    <a:lumMod val="50000"/>
                  </a:schemeClr>
                </a:solidFill>
                <a:hlinkClick r:id="rId5"/>
              </a:rPr>
              <a:t>/</a:t>
            </a:r>
            <a:endParaRPr lang="el-GR" sz="240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Σκοπός της ενότητας είναι να μάθουμε τι είναι το προϊόν και ποιες οι διακρίσεις του, πότε καταγράφεται και πως αποτιμάται. Τέλος θα δούμε πως υπολογίζονται οι ακαθάριστες επενδύσεις.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Προϊόν</a:t>
            </a:r>
            <a:endParaRPr lang="el-GR" sz="3400" dirty="0"/>
          </a:p>
        </p:txBody>
      </p:sp>
      <p:sp>
        <p:nvSpPr>
          <p:cNvPr id="5" name="Θέση περιεχομένου 4"/>
          <p:cNvSpPr>
            <a:spLocks noGrp="1"/>
          </p:cNvSpPr>
          <p:nvPr>
            <p:ph idx="1"/>
          </p:nvPr>
        </p:nvSpPr>
        <p:spPr>
          <a:xfrm>
            <a:off x="467544" y="1273324"/>
            <a:ext cx="8085584" cy="3771636"/>
          </a:xfrm>
        </p:spPr>
        <p:txBody>
          <a:bodyPr>
            <a:noAutofit/>
          </a:bodyPr>
          <a:lstStyle/>
          <a:p>
            <a:pPr algn="just">
              <a:lnSpc>
                <a:spcPct val="70000"/>
              </a:lnSpc>
              <a:buNone/>
            </a:pPr>
            <a:r>
              <a:rPr lang="el-GR" sz="2800" b="1" dirty="0" smtClean="0"/>
              <a:t>Ορισμός του προϊόντος και οι διακρίσεις του</a:t>
            </a:r>
            <a:endParaRPr lang="en-US" sz="2800" b="1" dirty="0" smtClean="0"/>
          </a:p>
          <a:p>
            <a:pPr marL="0" indent="0" algn="just">
              <a:lnSpc>
                <a:spcPct val="80000"/>
              </a:lnSpc>
              <a:buNone/>
            </a:pPr>
            <a:r>
              <a:rPr lang="el-GR" sz="2400" dirty="0" smtClean="0"/>
              <a:t>Το προϊόν αποτελείται από τα αγαθά και υπηρεσίες που</a:t>
            </a:r>
            <a:r>
              <a:rPr lang="en-US" sz="2400" dirty="0" smtClean="0"/>
              <a:t> </a:t>
            </a:r>
            <a:r>
              <a:rPr lang="el-GR" sz="2400" dirty="0" smtClean="0"/>
              <a:t>δημιουργήθηκαν κατά τη λογιστική περίοδο.</a:t>
            </a:r>
            <a:endParaRPr lang="en-US" sz="2400" dirty="0" smtClean="0"/>
          </a:p>
          <a:p>
            <a:pPr marL="0" indent="0" algn="just">
              <a:lnSpc>
                <a:spcPct val="80000"/>
              </a:lnSpc>
              <a:buNone/>
            </a:pPr>
            <a:endParaRPr lang="el-GR" sz="2400" dirty="0" smtClean="0"/>
          </a:p>
          <a:p>
            <a:pPr marL="0" indent="0" algn="just">
              <a:lnSpc>
                <a:spcPct val="80000"/>
              </a:lnSpc>
              <a:buNone/>
            </a:pPr>
            <a:r>
              <a:rPr lang="el-GR" sz="2400" b="1" dirty="0" smtClean="0"/>
              <a:t>Β. 1 Προϊόν για την αγορά </a:t>
            </a:r>
            <a:r>
              <a:rPr lang="el-GR" sz="2400" dirty="0" smtClean="0"/>
              <a:t>αποτελείται από αγαθά και υπηρεσίες που διατίθενται στην αγορά ή υπάρχει πρόθεση να διατεθούν στην αγορά. </a:t>
            </a:r>
            <a:endParaRPr lang="en-US" sz="2400" dirty="0" smtClean="0"/>
          </a:p>
          <a:p>
            <a:pPr algn="just">
              <a:lnSpc>
                <a:spcPct val="80000"/>
              </a:lnSpc>
              <a:buNone/>
            </a:pPr>
            <a:endParaRPr lang="en-US"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Προϊόν</a:t>
            </a:r>
            <a:endParaRPr lang="el-GR" sz="3400" dirty="0"/>
          </a:p>
        </p:txBody>
      </p:sp>
      <p:sp>
        <p:nvSpPr>
          <p:cNvPr id="3" name="Θέση περιεχομένου 2"/>
          <p:cNvSpPr>
            <a:spLocks noGrp="1"/>
          </p:cNvSpPr>
          <p:nvPr>
            <p:ph idx="1"/>
          </p:nvPr>
        </p:nvSpPr>
        <p:spPr>
          <a:xfrm>
            <a:off x="467544" y="1201316"/>
            <a:ext cx="8229600" cy="4320480"/>
          </a:xfrm>
        </p:spPr>
        <p:txBody>
          <a:bodyPr>
            <a:normAutofit fontScale="92500" lnSpcReduction="20000"/>
          </a:bodyPr>
          <a:lstStyle/>
          <a:p>
            <a:pPr algn="just">
              <a:buNone/>
            </a:pPr>
            <a:r>
              <a:rPr lang="el-GR" sz="3000" b="1" dirty="0" smtClean="0"/>
              <a:t>Ορισμός του προϊόντος και οι διακρίσεις του</a:t>
            </a:r>
            <a:endParaRPr lang="en-US" sz="3000" b="1" dirty="0" smtClean="0"/>
          </a:p>
          <a:p>
            <a:pPr>
              <a:lnSpc>
                <a:spcPct val="80000"/>
              </a:lnSpc>
              <a:buNone/>
            </a:pPr>
            <a:r>
              <a:rPr lang="el-GR" sz="2200" dirty="0" smtClean="0"/>
              <a:t>Περιλαμβάνει:</a:t>
            </a:r>
          </a:p>
          <a:p>
            <a:pPr>
              <a:lnSpc>
                <a:spcPct val="80000"/>
              </a:lnSpc>
              <a:buNone/>
            </a:pPr>
            <a:r>
              <a:rPr lang="el-GR" sz="2200" dirty="0" smtClean="0"/>
              <a:t>  -   Προϊόντα που πωλούνται σε οικονομικά συμφέρουσες τιμές</a:t>
            </a:r>
          </a:p>
          <a:p>
            <a:pPr>
              <a:lnSpc>
                <a:spcPct val="80000"/>
              </a:lnSpc>
              <a:buNone/>
            </a:pPr>
            <a:r>
              <a:rPr lang="el-GR" sz="2200" dirty="0" smtClean="0"/>
              <a:t>  -   Προϊόντα που ανταλλάσσονται	</a:t>
            </a:r>
          </a:p>
          <a:p>
            <a:pPr>
              <a:lnSpc>
                <a:spcPct val="80000"/>
              </a:lnSpc>
              <a:buNone/>
            </a:pPr>
            <a:r>
              <a:rPr lang="el-GR" sz="2200" dirty="0" smtClean="0"/>
              <a:t>  -   Προϊόντα που χρησιμοποιούνται για πληρωμές σε είδος</a:t>
            </a:r>
          </a:p>
          <a:p>
            <a:pPr>
              <a:lnSpc>
                <a:spcPct val="80000"/>
              </a:lnSpc>
              <a:buNone/>
            </a:pPr>
            <a:r>
              <a:rPr lang="el-GR" sz="2200" dirty="0" smtClean="0"/>
              <a:t>  -   Προϊόντα που παρέχονται από μία τοπική ΜΟΔ σε άλλη που ανήκει στην ίδια θεσμική μονάδα για να χρησιμοποιηθούν για ενδιάμεση ή τελική χρήση.</a:t>
            </a:r>
          </a:p>
          <a:p>
            <a:pPr>
              <a:lnSpc>
                <a:spcPct val="80000"/>
              </a:lnSpc>
              <a:buNone/>
            </a:pPr>
            <a:r>
              <a:rPr lang="el-GR" sz="2200" dirty="0" smtClean="0"/>
              <a:t>  -   Προσθήκες στα αποθέματα ετοίμων προϊόντων και </a:t>
            </a:r>
            <a:r>
              <a:rPr lang="el-GR" sz="2200" dirty="0" err="1" smtClean="0"/>
              <a:t>ημικατεργασμένα</a:t>
            </a:r>
            <a:r>
              <a:rPr lang="el-GR" sz="2200" dirty="0" smtClean="0"/>
              <a:t> προϊόντα   που προορίζονται για τη μία ή την άλλη από τις παραπάνω χρήσεις </a:t>
            </a:r>
          </a:p>
          <a:p>
            <a:pPr>
              <a:lnSpc>
                <a:spcPct val="80000"/>
              </a:lnSpc>
              <a:buNone/>
            </a:pPr>
            <a:r>
              <a:rPr lang="el-GR" sz="2200" dirty="0" smtClean="0"/>
              <a:t>    (περιλαμβανομένων της φυσικής ανάπτυξης ζωικών και φυτικών προϊόντων και  ημιτελείς κατασκευές για τις οποίες ο αγοραστής είναι άγνωστος). </a:t>
            </a:r>
          </a:p>
          <a:p>
            <a:pPr algn="just">
              <a:buNone/>
            </a:pPr>
            <a:r>
              <a:rPr lang="el-GR" sz="2000" dirty="0" smtClean="0"/>
              <a:t>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Προϊόν</a:t>
            </a:r>
            <a:endParaRPr lang="en-US" dirty="0"/>
          </a:p>
        </p:txBody>
      </p:sp>
      <p:sp>
        <p:nvSpPr>
          <p:cNvPr id="8" name="7 - Θέση περιεχομένου"/>
          <p:cNvSpPr>
            <a:spLocks noGrp="1"/>
          </p:cNvSpPr>
          <p:nvPr>
            <p:ph idx="1"/>
          </p:nvPr>
        </p:nvSpPr>
        <p:spPr>
          <a:xfrm>
            <a:off x="683568" y="1273324"/>
            <a:ext cx="7859216" cy="3960440"/>
          </a:xfrm>
        </p:spPr>
        <p:txBody>
          <a:bodyPr>
            <a:normAutofit fontScale="92500"/>
          </a:bodyPr>
          <a:lstStyle/>
          <a:p>
            <a:pPr algn="just">
              <a:buNone/>
            </a:pPr>
            <a:r>
              <a:rPr lang="el-GR" sz="3300" b="1" dirty="0" smtClean="0"/>
              <a:t>Ορισμός του προϊόντος και οι διακρίσεις του</a:t>
            </a:r>
            <a:endParaRPr lang="en-US" sz="3300" b="1" dirty="0" smtClean="0"/>
          </a:p>
          <a:p>
            <a:pPr marL="0" indent="0" algn="just">
              <a:lnSpc>
                <a:spcPct val="90000"/>
              </a:lnSpc>
              <a:buNone/>
            </a:pPr>
            <a:r>
              <a:rPr lang="el-GR" sz="2600" b="1" dirty="0" smtClean="0"/>
              <a:t>Β.2 Προϊόν παραγόμενο για ίδια τελική χρήση</a:t>
            </a:r>
            <a:r>
              <a:rPr lang="en-GB" sz="2600" b="1" dirty="0" smtClean="0"/>
              <a:t>:</a:t>
            </a:r>
            <a:endParaRPr lang="el-GR" sz="2600" b="1" dirty="0" smtClean="0"/>
          </a:p>
          <a:p>
            <a:pPr marL="0" indent="0" algn="just">
              <a:lnSpc>
                <a:spcPct val="90000"/>
              </a:lnSpc>
              <a:buNone/>
            </a:pPr>
            <a:r>
              <a:rPr lang="en-GB" sz="2600" b="1" dirty="0" smtClean="0"/>
              <a:t> </a:t>
            </a:r>
            <a:r>
              <a:rPr lang="el-GR" sz="2600" dirty="0" smtClean="0"/>
              <a:t>Αγαθά και υπηρεσίες τα οποία κρατούνται είτε για τελική κατανάλωση είτε για</a:t>
            </a:r>
            <a:r>
              <a:rPr lang="en-US" sz="2600" dirty="0" smtClean="0"/>
              <a:t> </a:t>
            </a:r>
            <a:r>
              <a:rPr lang="el-GR" sz="2600" dirty="0" smtClean="0"/>
              <a:t>σχηματισμό κεφαλαίου από την ίδια τη θεσμική μονάδα που τα παράγει. </a:t>
            </a:r>
          </a:p>
          <a:p>
            <a:pPr marL="0" indent="0" algn="just">
              <a:lnSpc>
                <a:spcPct val="90000"/>
              </a:lnSpc>
              <a:buNone/>
            </a:pPr>
            <a:r>
              <a:rPr lang="el-GR" sz="2600" dirty="0" smtClean="0"/>
              <a:t>(Π.χ. - αγροτικά προϊόντα που παρακρατούνται από τους γεωργούς,</a:t>
            </a:r>
            <a:r>
              <a:rPr lang="en-US" sz="2600" dirty="0" smtClean="0"/>
              <a:t> </a:t>
            </a:r>
            <a:r>
              <a:rPr lang="el-GR" sz="2600" dirty="0" smtClean="0"/>
              <a:t>στεγαστικές υπηρεσίες που παράγονται από τους ιδιοκτήτες των κατοικιών,</a:t>
            </a:r>
            <a:r>
              <a:rPr lang="en-US" sz="2600" dirty="0" smtClean="0"/>
              <a:t> </a:t>
            </a:r>
            <a:r>
              <a:rPr lang="el-GR" sz="2600" dirty="0" smtClean="0"/>
              <a:t>υπηρεσίες των αμειβομένων οικιακών βοηθών).</a:t>
            </a:r>
          </a:p>
          <a:p>
            <a:pPr algn="just">
              <a:lnSpc>
                <a:spcPct val="80000"/>
              </a:lnSpc>
              <a:buNone/>
            </a:pPr>
            <a:endParaRPr lang="el-GR" dirty="0" smtClean="0"/>
          </a:p>
          <a:p>
            <a:pPr algn="just">
              <a:lnSpc>
                <a:spcPct val="80000"/>
              </a:lnSpc>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1721</TotalTime>
  <Words>1675</Words>
  <Application>Microsoft Office PowerPoint</Application>
  <PresentationFormat>Προβολή στην οθόνη (16:10)</PresentationFormat>
  <Paragraphs>205</Paragraphs>
  <Slides>31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Προϊόν</vt:lpstr>
      <vt:lpstr>Βιβλιογραφία</vt:lpstr>
      <vt:lpstr>Σημείωμα Αναφοράς</vt:lpstr>
      <vt:lpstr>Σημείωμα Αδειοδότησης</vt:lpstr>
      <vt:lpstr>Διαφάνεια 28</vt:lpstr>
      <vt:lpstr>Διαφάνεια 29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258</cp:revision>
  <dcterms:created xsi:type="dcterms:W3CDTF">2012-09-06T09:03:05Z</dcterms:created>
  <dcterms:modified xsi:type="dcterms:W3CDTF">2015-10-31T18:26:47Z</dcterms:modified>
</cp:coreProperties>
</file>