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2" r:id="rId8"/>
    <p:sldId id="301" r:id="rId9"/>
    <p:sldId id="304" r:id="rId10"/>
    <p:sldId id="305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10" y="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e.org.g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Ηλεκτρονικό Τιμολόγιο Άρθρο 14</a:t>
            </a:r>
            <a:endParaRPr lang="el-GR" sz="3400" dirty="0" smtClean="0"/>
          </a:p>
          <a:p>
            <a:r>
              <a:rPr lang="el-GR" sz="2800" b="1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b="1" dirty="0" smtClean="0">
                <a:hlinkClick r:id="rId2"/>
              </a:rPr>
              <a:t>www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elte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smtClean="0">
                <a:hlinkClick r:id="rId2"/>
              </a:rPr>
              <a:t>org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gr</a:t>
            </a:r>
            <a:r>
              <a:rPr lang="el-GR" sz="1400" b="1" dirty="0" smtClean="0"/>
              <a:t>,</a:t>
            </a:r>
            <a:endParaRPr lang="en-US" sz="1400" b="1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b="1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Κ.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Καραμάνης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και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Π.Βρουστούρης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(2015), « Λογιστική Οργάνωση στα Πλαίσια των Ε.Λ.Π. – Πρακτικό βοήθημα για τον Λογιστή », Εκδόσεις ΜΕΝΙΠΠΟΣ Ε.Π.Ε.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Ι</a:t>
            </a:r>
          </a:p>
          <a:p>
            <a:pPr algn="l"/>
            <a:r>
              <a:rPr lang="el-GR" sz="2800" b="1" dirty="0" smtClean="0"/>
              <a:t>Ενότητα 12: Ηλεκτρονικό Τιμολόγιο Άρθρο 14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Η ενότητα αυτή έχει ως στόχο να μελετήσει την έννοια και την μορφή του ηλεκτρονικού τιμολογίου.</a:t>
            </a:r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844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Ηλεκτρονικό </a:t>
            </a:r>
            <a:r>
              <a:rPr lang="el-GR" dirty="0"/>
              <a:t>τιμολόγιο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7300"/>
            <a:ext cx="8507288" cy="404783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b="1" dirty="0" smtClean="0"/>
              <a:t>1.</a:t>
            </a:r>
            <a:r>
              <a:rPr lang="el-GR" dirty="0" smtClean="0"/>
              <a:t> Το </a:t>
            </a:r>
            <a:r>
              <a:rPr lang="el-GR" b="1" dirty="0" smtClean="0"/>
              <a:t>τιμολόγιο</a:t>
            </a:r>
            <a:r>
              <a:rPr lang="el-GR" dirty="0" smtClean="0"/>
              <a:t> μπορεί να </a:t>
            </a:r>
            <a:r>
              <a:rPr lang="el-GR" b="1" dirty="0" smtClean="0"/>
              <a:t>εκδίδεται</a:t>
            </a:r>
            <a:r>
              <a:rPr lang="el-GR" dirty="0" smtClean="0"/>
              <a:t> σε </a:t>
            </a:r>
            <a:r>
              <a:rPr lang="el-GR" b="1" dirty="0" smtClean="0"/>
              <a:t>ηλεκτρονική</a:t>
            </a:r>
            <a:r>
              <a:rPr lang="el-GR" dirty="0" smtClean="0"/>
              <a:t> ή σε </a:t>
            </a:r>
            <a:r>
              <a:rPr lang="el-GR" b="1" dirty="0" smtClean="0"/>
              <a:t>έντυπη</a:t>
            </a:r>
            <a:r>
              <a:rPr lang="el-GR" dirty="0" smtClean="0"/>
              <a:t> μορφή. </a:t>
            </a:r>
            <a:endParaRPr lang="en-US" dirty="0" smtClean="0"/>
          </a:p>
          <a:p>
            <a:pPr marL="0">
              <a:buNone/>
            </a:pPr>
            <a:r>
              <a:rPr lang="el-GR" b="1" dirty="0" smtClean="0"/>
              <a:t>2.</a:t>
            </a:r>
            <a:r>
              <a:rPr lang="el-GR" dirty="0" smtClean="0"/>
              <a:t> Ηλεκτρονικό τιμολόγιο,</a:t>
            </a:r>
            <a:r>
              <a:rPr lang="en-US" dirty="0" smtClean="0"/>
              <a:t> </a:t>
            </a:r>
            <a:r>
              <a:rPr lang="el-GR" dirty="0" smtClean="0"/>
              <a:t>συμπεριλαμβανομένου του στοιχείου λιανικής πώλησης, είναι οποιοδήποτε τιμολόγιο </a:t>
            </a:r>
            <a:r>
              <a:rPr lang="el-GR" b="1" dirty="0" smtClean="0"/>
              <a:t>περιέχει τις πληροφορίες </a:t>
            </a:r>
            <a:r>
              <a:rPr lang="el-GR" dirty="0" smtClean="0"/>
              <a:t>που απαιτούνται από τον νόμο και το οποίο έχει </a:t>
            </a:r>
            <a:r>
              <a:rPr lang="el-GR" b="1" dirty="0" smtClean="0"/>
              <a:t>εκδοθεί και ληφθεί </a:t>
            </a:r>
            <a:r>
              <a:rPr lang="el-GR" dirty="0" smtClean="0"/>
              <a:t>σε </a:t>
            </a:r>
            <a:r>
              <a:rPr lang="el-GR" b="1" dirty="0" smtClean="0"/>
              <a:t>ηλεκτρονική μορφή</a:t>
            </a:r>
            <a:r>
              <a:rPr lang="el-GR" dirty="0" smtClean="0"/>
              <a:t>. </a:t>
            </a:r>
            <a:endParaRPr lang="en-US" dirty="0" smtClean="0"/>
          </a:p>
          <a:p>
            <a:pPr marL="0"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ΣΥΓΚΑΤΑΘΕΣΗ ΛΗΠΤΗ !!!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b="1" dirty="0" smtClean="0"/>
              <a:t>3.</a:t>
            </a:r>
            <a:r>
              <a:rPr lang="el-GR" sz="2800" dirty="0" smtClean="0"/>
              <a:t> Η χρήση ηλεκτρονικού τιμολογίου υπόκειται στην </a:t>
            </a:r>
            <a:r>
              <a:rPr lang="el-GR" sz="2800" b="1" dirty="0" smtClean="0"/>
              <a:t>αποδοχή του, </a:t>
            </a:r>
            <a:r>
              <a:rPr lang="el-GR" sz="2800" dirty="0" smtClean="0"/>
              <a:t>με </a:t>
            </a:r>
            <a:r>
              <a:rPr lang="el-GR" sz="2800" b="1" dirty="0" smtClean="0"/>
              <a:t>έντυπο ή ηλεκτρονικό τρόπο</a:t>
            </a:r>
            <a:r>
              <a:rPr lang="el-GR" sz="2800" dirty="0" smtClean="0"/>
              <a:t>, εκ μέρους του λήπτη των αγαθών ή υπηρεσιών που υπόκεινται σε τιμολόγηση. </a:t>
            </a:r>
            <a:endParaRPr lang="en-US" sz="2800" dirty="0" smtClean="0"/>
          </a:p>
          <a:p>
            <a:pPr marL="0" algn="just"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Ηλεκτρονικά – Συγκεντρωτικά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600" b="1" dirty="0" smtClean="0"/>
              <a:t>4.</a:t>
            </a:r>
            <a:r>
              <a:rPr lang="el-GR" sz="2600" dirty="0" smtClean="0"/>
              <a:t> Στην περίπτωση που πλήθος ηλεκτρονικών τιμολογίων αποστέλλονται ή τίθενται συγκεντρωτικά στη διάθεση του ίδιου προσώπου που αποκτά αγαθά ή λαμβάνει υπηρεσίες, </a:t>
            </a:r>
            <a:r>
              <a:rPr lang="el-GR" sz="2600" b="1" dirty="0" smtClean="0"/>
              <a:t>οι επαναλαμβανόμενες ενδείξεις </a:t>
            </a:r>
            <a:r>
              <a:rPr lang="el-GR" sz="2600" dirty="0" smtClean="0"/>
              <a:t>στα διάφορα τιμολόγια είναι δυνατόν να παρατίθενται </a:t>
            </a:r>
            <a:r>
              <a:rPr lang="el-GR" sz="2600" b="1" dirty="0" smtClean="0"/>
              <a:t>μία μόνο φορά</a:t>
            </a:r>
            <a:r>
              <a:rPr lang="el-GR" sz="2600" dirty="0" smtClean="0"/>
              <a:t>, όταν είναι </a:t>
            </a:r>
            <a:r>
              <a:rPr lang="el-GR" sz="2600" b="1" dirty="0" smtClean="0"/>
              <a:t>δυνατή η πρόσβαση </a:t>
            </a:r>
            <a:r>
              <a:rPr lang="el-GR" sz="2600" dirty="0" smtClean="0"/>
              <a:t>στο σύνολο των πληροφοριών κάθε τιμολογίου. </a:t>
            </a:r>
            <a:endParaRPr lang="en-US" sz="2600" dirty="0" smtClean="0"/>
          </a:p>
          <a:p>
            <a:pPr marL="0" algn="just"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Στεφάνου Κωνσταντίνος (2013), Λογιστική και Εμπορική Διαχείριση με Ηλεκτρονικούς Υπολογιστές, εκδόσεις Στεφάνου Κωνσταντίνος,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Δρ. Νικόλαος 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(2012), Μηχανογραφημένη Λογιστική,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Νικόλαος,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Γκίνογλου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Π.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Ταχυνάκης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Ν. Πρωτοψάλτης (2004), Λογιστικά Πληροφοριακά Συστήματα Μηχανογραφημένη Λογιστική, εκδόσεις Εκδοτική </a:t>
            </a:r>
            <a:r>
              <a:rPr lang="en-US" sz="1400" dirty="0" err="1" smtClean="0">
                <a:ea typeface="Arial Unicode MS"/>
                <a:cs typeface="Times New Roman" pitchFamily="18" charset="0"/>
              </a:rPr>
              <a:t>Rosili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Εμπορική –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Μ.ΕΠΕ,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Αθανασίου Δημήτριος (2015), Η σύγχρονη μηχανογραφική οργάνωση επιχειρήσεων,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Μούργκος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Ιωάννης,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>
              <a:buNone/>
            </a:pPr>
            <a:r>
              <a:rPr lang="el-GR" sz="1400" dirty="0" smtClean="0"/>
              <a:t>Ν. 4308/2014 «</a:t>
            </a:r>
            <a:r>
              <a:rPr lang="el-GR" sz="1400" dirty="0" err="1" smtClean="0"/>
              <a:t>Eλληνικά</a:t>
            </a:r>
            <a:r>
              <a:rPr lang="el-GR" sz="1400" dirty="0" smtClean="0"/>
              <a:t> Λογιστικά Πρότυπα, συναφείς ρυθμίσεις</a:t>
            </a:r>
            <a:br>
              <a:rPr lang="el-GR" sz="1400" dirty="0" smtClean="0"/>
            </a:br>
            <a:r>
              <a:rPr lang="el-GR" sz="1400" dirty="0" smtClean="0"/>
              <a:t>και άλλες διατάξεις » , ΦΕΚ  251/ τ. Α΄ /</a:t>
            </a:r>
            <a:r>
              <a:rPr lang="el-GR" sz="1400" dirty="0" smtClean="0"/>
              <a:t>24-11-2014,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ΠΟΛ</a:t>
            </a:r>
            <a:r>
              <a:rPr lang="el-GR" sz="1400" dirty="0" smtClean="0"/>
              <a:t>. 1003/2015: Παροχή οδηγιών για την εφαρμογή του ν. 4308/2014 (ΦΕΚ Α΄ 251) περί των «Ελληνικών Λογιστικών Προτύπων, συναφείς ρυθμίσεις και άλλες </a:t>
            </a:r>
            <a:r>
              <a:rPr lang="el-GR" sz="1400" dirty="0" smtClean="0"/>
              <a:t>διατάξεις</a:t>
            </a:r>
            <a:r>
              <a:rPr lang="el-GR" sz="1400" dirty="0" smtClean="0"/>
              <a:t>,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Λογιστική  Οδηγία Εφαρμογής του Νόμου </a:t>
            </a:r>
            <a:r>
              <a:rPr lang="el-GR" sz="1400" dirty="0" smtClean="0"/>
              <a:t>4308/2014 «Ελληνικά Λογιστικά Πρότυπα, συναφείς ρυθμίσεις και άλλες διατάξεις», </a:t>
            </a:r>
            <a:r>
              <a:rPr lang="el-GR" sz="1400" dirty="0" smtClean="0"/>
              <a:t>Επιτροπή  Λογιστικής Τυποποίησης και Ελέγχων</a:t>
            </a:r>
            <a:r>
              <a:rPr lang="el-GR" sz="1400" i="1" dirty="0" smtClean="0"/>
              <a:t> </a:t>
            </a:r>
            <a:r>
              <a:rPr lang="el-GR" sz="1400" i="1" dirty="0" smtClean="0"/>
              <a:t>,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1322</TotalTime>
  <Words>651</Words>
  <Application>Microsoft Office PowerPoint</Application>
  <PresentationFormat>Προβολή στην οθόνη (16:10)</PresentationFormat>
  <Paragraphs>90</Paragraphs>
  <Slides>16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Μηχανογραφημένη Λογιστική Ι</vt:lpstr>
      <vt:lpstr>Διαφάνεια 2</vt:lpstr>
      <vt:lpstr>Άδειες Χρήσης</vt:lpstr>
      <vt:lpstr>Χρηματοδότηση</vt:lpstr>
      <vt:lpstr>Σκοποί  ενότητας</vt:lpstr>
      <vt:lpstr> Ηλεκτρονικό τιμολόγιο </vt:lpstr>
      <vt:lpstr>ΣΥΓΚΑΤΑΘΕΣΗ ΛΗΠΤΗ !!!</vt:lpstr>
      <vt:lpstr>Ηλεκτρονικά – Συγκεντρωτικά 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13</vt:lpstr>
      <vt:lpstr>Διαφάνεια 14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198</cp:revision>
  <dcterms:created xsi:type="dcterms:W3CDTF">2012-09-06T09:03:05Z</dcterms:created>
  <dcterms:modified xsi:type="dcterms:W3CDTF">2016-03-06T11:09:12Z</dcterms:modified>
</cp:coreProperties>
</file>