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2"/>
  </p:notesMasterIdLst>
  <p:handoutMasterIdLst>
    <p:handoutMasterId r:id="rId53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427" r:id="rId11"/>
    <p:sldId id="417" r:id="rId12"/>
    <p:sldId id="428" r:id="rId13"/>
    <p:sldId id="430" r:id="rId14"/>
    <p:sldId id="431" r:id="rId15"/>
    <p:sldId id="418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07" r:id="rId25"/>
    <p:sldId id="421" r:id="rId26"/>
    <p:sldId id="440" r:id="rId27"/>
    <p:sldId id="441" r:id="rId28"/>
    <p:sldId id="422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  <p:sldId id="456" r:id="rId44"/>
    <p:sldId id="345" r:id="rId45"/>
    <p:sldId id="323" r:id="rId46"/>
    <p:sldId id="324" r:id="rId47"/>
    <p:sldId id="277" r:id="rId48"/>
    <p:sldId id="278" r:id="rId49"/>
    <p:sldId id="291" r:id="rId50"/>
    <p:sldId id="279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43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pPr marL="0" lvl="1"/>
            <a:r>
              <a:rPr lang="el-GR" sz="2800" dirty="0" smtClean="0">
                <a:solidFill>
                  <a:schemeClr val="tx1"/>
                </a:solidFill>
              </a:rPr>
              <a:t>Ενότητα 11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JSONS </a:t>
            </a:r>
            <a:r>
              <a:rPr lang="el-GR" b="1" dirty="0" smtClean="0">
                <a:solidFill>
                  <a:schemeClr val="tx1"/>
                </a:solidFill>
              </a:rPr>
              <a:t>&amp; Δίκτυα</a:t>
            </a:r>
            <a:r>
              <a:rPr lang="en-US" b="1" dirty="0" smtClean="0">
                <a:solidFill>
                  <a:schemeClr val="tx1"/>
                </a:solidFill>
              </a:rPr>
              <a:t> I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461" y="1214422"/>
            <a:ext cx="8863695" cy="452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859328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8370458" cy="576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1071546"/>
            <a:ext cx="796614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51" y="5376879"/>
            <a:ext cx="7667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JSONArray</a:t>
            </a:r>
            <a:r>
              <a:rPr lang="en-US" dirty="0" smtClean="0"/>
              <a:t> </a:t>
            </a:r>
            <a:r>
              <a:rPr lang="el-GR" dirty="0" smtClean="0"/>
              <a:t>για χρήση σε αυτοκίνητα για αναζήτηση δεδομένων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785926"/>
            <a:ext cx="8892480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συλλογή από </a:t>
            </a:r>
            <a:r>
              <a:rPr lang="en-US" sz="3200" b="1" dirty="0" err="1" smtClean="0"/>
              <a:t>JSONObject</a:t>
            </a:r>
            <a:r>
              <a:rPr lang="en-US" sz="3200" dirty="0" smtClean="0"/>
              <a:t> </a:t>
            </a:r>
            <a:r>
              <a:rPr lang="el-GR" sz="3200" dirty="0" smtClean="0"/>
              <a:t>ονομάζεται </a:t>
            </a:r>
            <a:r>
              <a:rPr lang="en-US" sz="3200" b="1" dirty="0" err="1" smtClean="0"/>
              <a:t>JSONArray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διαφορά στην εμφάνιση με τα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JSONObject</a:t>
            </a:r>
            <a:r>
              <a:rPr lang="en-US" sz="3200" dirty="0" smtClean="0"/>
              <a:t> , </a:t>
            </a:r>
            <a:r>
              <a:rPr lang="el-GR" sz="3200" dirty="0" smtClean="0"/>
              <a:t>είναι πως χρησιμοποιούνται τα γράμματα</a:t>
            </a:r>
            <a:r>
              <a:rPr lang="en-US" sz="3200" dirty="0" smtClean="0"/>
              <a:t> </a:t>
            </a:r>
            <a:r>
              <a:rPr lang="en-US" sz="3200" b="1" dirty="0" smtClean="0"/>
              <a:t>[ ]</a:t>
            </a:r>
            <a:r>
              <a:rPr lang="el-GR" sz="3200" dirty="0" smtClean="0"/>
              <a:t> και όχι τα καλλιγραφικά σύμβολα </a:t>
            </a:r>
            <a:r>
              <a:rPr lang="en-US" sz="3200" b="1" dirty="0" smtClean="0"/>
              <a:t>{ }</a:t>
            </a:r>
            <a:r>
              <a:rPr lang="en-US" sz="3200" dirty="0" smtClean="0"/>
              <a:t> </a:t>
            </a:r>
            <a:r>
              <a:rPr lang="el-GR" sz="3200" dirty="0" smtClean="0"/>
              <a:t>για να περικλείσουν δεδομένα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JSONArray</a:t>
            </a:r>
            <a:r>
              <a:rPr lang="en-US" dirty="0" smtClean="0"/>
              <a:t> </a:t>
            </a:r>
            <a:r>
              <a:rPr lang="el-GR" dirty="0" smtClean="0"/>
              <a:t>για χρήση σε αυτοκίνητα για αναζήτηση δεδομένων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785926"/>
            <a:ext cx="8892480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επόμενο παράδειγμα</a:t>
            </a:r>
            <a:r>
              <a:rPr lang="en-US" sz="3200" dirty="0" smtClean="0"/>
              <a:t>,</a:t>
            </a:r>
            <a:r>
              <a:rPr lang="el-GR" sz="3200" dirty="0" smtClean="0"/>
              <a:t> δημιουργείται μια βάση δεδομένων από οχήματα και αυτά αποθηκεύονται σε ένα</a:t>
            </a:r>
            <a:r>
              <a:rPr lang="en-US" sz="3200" dirty="0" smtClean="0"/>
              <a:t> </a:t>
            </a:r>
            <a:r>
              <a:rPr lang="en-US" sz="3200" b="1" dirty="0" err="1" smtClean="0"/>
              <a:t>JSONArray</a:t>
            </a:r>
            <a:r>
              <a:rPr lang="en-US" sz="32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Μέσω της εφαρμογής ο χρήστης εμφανίζει σε μία λίστα τα οχήματα εκείνα που βρίσκονται μεταξύ δύο διαφορετικών τιμών για το κόστος</a:t>
            </a:r>
            <a:r>
              <a:rPr lang="en-US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3596"/>
            <a:ext cx="6786610" cy="673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7362926" cy="42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71546"/>
            <a:ext cx="7962403" cy="41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23" y="2143116"/>
            <a:ext cx="8975777" cy="24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marL="0" lvl="1" algn="l"/>
            <a:r>
              <a:rPr lang="el-GR" sz="2800" b="1" dirty="0" smtClean="0">
                <a:solidFill>
                  <a:schemeClr val="tx1"/>
                </a:solidFill>
              </a:rPr>
              <a:t>Ενότητα 11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JSONS </a:t>
            </a:r>
            <a:r>
              <a:rPr lang="el-GR" dirty="0" smtClean="0">
                <a:solidFill>
                  <a:schemeClr val="tx1"/>
                </a:solidFill>
              </a:rPr>
              <a:t>&amp; Δίκτυα</a:t>
            </a:r>
            <a:r>
              <a:rPr lang="en-US" dirty="0" smtClean="0">
                <a:solidFill>
                  <a:schemeClr val="tx1"/>
                </a:solidFill>
              </a:rPr>
              <a:t> I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85534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071546"/>
            <a:ext cx="8501094" cy="445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8685324" cy="20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Χρήση </a:t>
            </a:r>
            <a:r>
              <a:rPr lang="en-US" dirty="0" smtClean="0"/>
              <a:t>JSON </a:t>
            </a:r>
            <a:r>
              <a:rPr lang="el-GR" dirty="0" smtClean="0"/>
              <a:t>σε βάσεις δεδομένων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500174"/>
            <a:ext cx="8892480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επόμενο παράδειγμα</a:t>
            </a:r>
            <a:r>
              <a:rPr lang="en-US" sz="3200" dirty="0" smtClean="0"/>
              <a:t>,</a:t>
            </a:r>
            <a:r>
              <a:rPr lang="el-GR" sz="3200" dirty="0" smtClean="0"/>
              <a:t> είναι ένα περισσότερο ολοκληρωμένο παράδειγμα όπου χρησιμοποιούμε αρχεία κειμένου στα οποία αποθηκεύουμε τα αποτελέσματα από βάσεις δεδομένων για αυτοκίνητα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βασική κατηγορία για αυτοκίνητα έχει ως ακολούθως: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8299379" cy="30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Χρήση </a:t>
            </a:r>
            <a:r>
              <a:rPr lang="en-US" dirty="0" smtClean="0"/>
              <a:t>JSON </a:t>
            </a:r>
            <a:r>
              <a:rPr lang="el-GR" dirty="0" smtClean="0"/>
              <a:t>σε βάσεις δεδομένων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500174"/>
            <a:ext cx="889248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κατηγορία για την βάση δεδομένων έχει ως ακολούθως</a:t>
            </a:r>
            <a:r>
              <a:rPr lang="en-US" sz="3200" dirty="0" smtClean="0"/>
              <a:t>: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8990630" cy="39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928670"/>
            <a:ext cx="8170022" cy="57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8761732" cy="429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Χρήση </a:t>
            </a:r>
            <a:r>
              <a:rPr lang="en-US" dirty="0" smtClean="0"/>
              <a:t>JSON </a:t>
            </a:r>
            <a:r>
              <a:rPr lang="el-GR" dirty="0" smtClean="0"/>
              <a:t>σε βάσεις δεδομένων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0114" y="1285860"/>
            <a:ext cx="889248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και η</a:t>
            </a:r>
            <a:r>
              <a:rPr lang="en-US" sz="3200" dirty="0" smtClean="0"/>
              <a:t> </a:t>
            </a:r>
            <a:r>
              <a:rPr lang="en-US" sz="3200" b="1" dirty="0" smtClean="0"/>
              <a:t>Activity:</a:t>
            </a:r>
            <a:endParaRPr lang="el-GR" sz="3200" b="1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6"/>
            <a:ext cx="801254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3" y="1104900"/>
            <a:ext cx="8372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865917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80" y="1000108"/>
            <a:ext cx="889479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981" y="1000108"/>
            <a:ext cx="8774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20" y="800100"/>
            <a:ext cx="8632580" cy="54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53" y="892265"/>
            <a:ext cx="8742865" cy="5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62" y="967516"/>
            <a:ext cx="8749218" cy="54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8604"/>
            <a:ext cx="714899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99" y="1428736"/>
            <a:ext cx="887535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446" y="714356"/>
            <a:ext cx="8374396" cy="600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892009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8481025" cy="57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071546"/>
            <a:ext cx="8982980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8759527" cy="540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43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θα </a:t>
            </a:r>
            <a:r>
              <a:rPr lang="el-GR" sz="3200" dirty="0" smtClean="0"/>
              <a:t>εξετάσουμε </a:t>
            </a:r>
            <a:r>
              <a:rPr lang="el-GR" sz="3200" dirty="0" smtClean="0"/>
              <a:t>θέματα </a:t>
            </a:r>
            <a:r>
              <a:rPr lang="el-GR" sz="3200" dirty="0" smtClean="0"/>
              <a:t>στον προγραμματισμό με </a:t>
            </a:r>
            <a:r>
              <a:rPr lang="en-US" sz="3200" dirty="0" smtClean="0"/>
              <a:t>android, </a:t>
            </a:r>
            <a:r>
              <a:rPr lang="el-GR" sz="3200" smtClean="0"/>
              <a:t>όπως τις </a:t>
            </a:r>
            <a:r>
              <a:rPr lang="el-GR" sz="3200" dirty="0" smtClean="0"/>
              <a:t>μεταβλητές </a:t>
            </a:r>
            <a:r>
              <a:rPr lang="en-US" sz="3200" dirty="0" smtClean="0"/>
              <a:t>JSON </a:t>
            </a:r>
            <a:r>
              <a:rPr lang="el-GR" sz="3200" dirty="0" smtClean="0"/>
              <a:t>και την χρήση δικτύων για λήψη και αποστολή δεδομένων.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Δυναμική δημιουργία </a:t>
            </a:r>
            <a:r>
              <a:rPr lang="en-US" sz="3200" dirty="0" err="1" smtClean="0"/>
              <a:t>JSONObject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JSONArray</a:t>
            </a:r>
            <a:r>
              <a:rPr lang="en-US" sz="3200" dirty="0" smtClean="0"/>
              <a:t> </a:t>
            </a:r>
            <a:r>
              <a:rPr lang="el-GR" sz="3200" dirty="0" smtClean="0"/>
              <a:t>για χρήση σε αυτοκίνητα για αναζήτηση δεδομένων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Χρήση JSON σε βάσεις δεδομένων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JSONS </a:t>
            </a:r>
            <a:r>
              <a:rPr lang="el-GR" dirty="0" smtClean="0"/>
              <a:t>&amp;</a:t>
            </a:r>
            <a:r>
              <a:rPr lang="en-US" dirty="0" smtClean="0"/>
              <a:t> </a:t>
            </a:r>
            <a:r>
              <a:rPr lang="el-GR" dirty="0" err="1" smtClean="0"/>
              <a:t>Δ</a:t>
            </a:r>
            <a:r>
              <a:rPr lang="en-US" dirty="0" err="1" smtClean="0"/>
              <a:t>ίκτυα</a:t>
            </a:r>
            <a:r>
              <a:rPr lang="en-US" dirty="0" smtClean="0"/>
              <a:t>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Δυναμική δημιουργία </a:t>
            </a:r>
            <a:r>
              <a:rPr lang="en-US" dirty="0" err="1" smtClean="0"/>
              <a:t>JSONObject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1643050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μεταβλητές </a:t>
            </a:r>
            <a:r>
              <a:rPr lang="en-US" sz="3200" b="1" dirty="0" err="1" smtClean="0"/>
              <a:t>JSONObject</a:t>
            </a:r>
            <a:r>
              <a:rPr lang="el-GR" sz="3200" b="1" dirty="0" smtClean="0"/>
              <a:t>,</a:t>
            </a:r>
            <a:r>
              <a:rPr lang="en-US" sz="3200" dirty="0" smtClean="0"/>
              <a:t> </a:t>
            </a:r>
            <a:r>
              <a:rPr lang="el-GR" sz="3200" dirty="0" smtClean="0"/>
              <a:t>αποτελούν έναν τρόπο μαζικής αποθήκευσης δεδομένων τα οποία δεν είναι απαραίτητο να έχουν τον ίδιο τύπο αλλά ούτε και προκαθορισμένη δομή.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/>
              <a:t>Είναι εξαιρετικά διαδεδομένος τρόπος αποθήκευσης τιμών στο διαδίκτυο και αποτελούν ζευγάρια της μορφής: </a:t>
            </a:r>
            <a:r>
              <a:rPr lang="el-GR" sz="2800" b="1" dirty="0" smtClean="0"/>
              <a:t>“</a:t>
            </a:r>
            <a:r>
              <a:rPr lang="en-US" sz="2800" b="1" dirty="0" smtClean="0"/>
              <a:t>KEY</a:t>
            </a:r>
            <a:r>
              <a:rPr lang="el-GR" sz="2800" b="1" dirty="0" smtClean="0"/>
              <a:t>”: </a:t>
            </a:r>
            <a:r>
              <a:rPr lang="en-US" sz="2800" b="1" dirty="0" smtClean="0"/>
              <a:t>VALUE</a:t>
            </a:r>
            <a:r>
              <a:rPr lang="el-GR" sz="2800" dirty="0" smtClean="0"/>
              <a:t>, όπου το </a:t>
            </a:r>
            <a:r>
              <a:rPr lang="en-US" sz="2800" b="1" dirty="0" smtClean="0"/>
              <a:t>KEY </a:t>
            </a:r>
            <a:r>
              <a:rPr lang="el-GR" sz="2800" dirty="0" smtClean="0"/>
              <a:t>είναι κάποιο όνομα και </a:t>
            </a:r>
            <a:r>
              <a:rPr lang="en-US" sz="2800" b="1" dirty="0" smtClean="0"/>
              <a:t>VALUE </a:t>
            </a:r>
            <a:r>
              <a:rPr lang="el-GR" sz="2800" dirty="0" smtClean="0"/>
              <a:t>μπορεί να είναι είτε κάποιος απλός τύπος δεδομένων </a:t>
            </a:r>
            <a:r>
              <a:rPr lang="en-US" sz="2800" dirty="0" smtClean="0"/>
              <a:t>(</a:t>
            </a:r>
            <a:r>
              <a:rPr lang="el-GR" sz="2800" dirty="0" smtClean="0"/>
              <a:t>αλφαριθμητικό</a:t>
            </a:r>
            <a:r>
              <a:rPr lang="en-US" sz="2800" dirty="0" smtClean="0"/>
              <a:t>,</a:t>
            </a:r>
            <a:r>
              <a:rPr lang="el-GR" sz="2800" dirty="0" smtClean="0"/>
              <a:t> ακέραιος</a:t>
            </a:r>
            <a:r>
              <a:rPr lang="en-US" sz="2800" dirty="0" smtClean="0"/>
              <a:t>,</a:t>
            </a:r>
            <a:r>
              <a:rPr lang="el-GR" sz="2800" dirty="0" smtClean="0"/>
              <a:t> δεκαδικός</a:t>
            </a:r>
            <a:r>
              <a:rPr lang="en-US" sz="2800" dirty="0" smtClean="0"/>
              <a:t>,</a:t>
            </a:r>
            <a:r>
              <a:rPr lang="el-GR" sz="2800" dirty="0" smtClean="0"/>
              <a:t> κτλ</a:t>
            </a:r>
            <a:r>
              <a:rPr lang="en-US" sz="2800" dirty="0" smtClean="0"/>
              <a:t>.)</a:t>
            </a:r>
            <a:r>
              <a:rPr lang="el-GR" sz="2800" dirty="0" smtClean="0"/>
              <a:t> είτε ακόμα και κάποιο ολόκληρο </a:t>
            </a:r>
            <a:r>
              <a:rPr lang="en-US" sz="2800" b="1" dirty="0" err="1" smtClean="0"/>
              <a:t>JSONOject</a:t>
            </a:r>
            <a:r>
              <a:rPr lang="el-GR" sz="2800" b="1" dirty="0" smtClean="0"/>
              <a:t>.</a:t>
            </a:r>
            <a:r>
              <a:rPr lang="el-GR" sz="2800" dirty="0" smtClean="0"/>
              <a:t>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Δυναμική δημιουργία </a:t>
            </a:r>
            <a:r>
              <a:rPr lang="en-US" dirty="0" err="1" smtClean="0"/>
              <a:t>JSONObject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1643050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Στο επόμενο παράδειγμα ο χρήστης δημιουργεί δυναμικά ένα </a:t>
            </a:r>
            <a:r>
              <a:rPr lang="en-US" sz="3200" b="1" dirty="0" err="1" smtClean="0"/>
              <a:t>JSONObject</a:t>
            </a:r>
            <a:r>
              <a:rPr lang="en-US" sz="3200" dirty="0" smtClean="0"/>
              <a:t> </a:t>
            </a:r>
            <a:r>
              <a:rPr lang="el-GR" sz="3200" dirty="0" smtClean="0"/>
              <a:t>και στη συνέχεια το εμφανίζει σε έναν διάλογο το</a:t>
            </a:r>
            <a:r>
              <a:rPr lang="en-US" sz="3200" dirty="0" smtClean="0"/>
              <a:t> </a:t>
            </a:r>
            <a:r>
              <a:rPr lang="en-US" sz="3200" b="1" dirty="0" smtClean="0"/>
              <a:t>JSON</a:t>
            </a:r>
            <a:r>
              <a:rPr lang="en-US" sz="3200" dirty="0" smtClean="0"/>
              <a:t> </a:t>
            </a:r>
            <a:r>
              <a:rPr lang="el-GR" sz="3200" dirty="0" smtClean="0"/>
              <a:t>που δημιουργήθηκε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1491</Words>
  <Application>Microsoft Office PowerPoint</Application>
  <PresentationFormat>Προβολή στην οθόνη (4:3)</PresentationFormat>
  <Paragraphs>184</Paragraphs>
  <Slides>49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1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Δυναμική δημιουργία JSONObject</vt:lpstr>
      <vt:lpstr>Δυναμική δημιουργία JSONObject</vt:lpstr>
      <vt:lpstr>Διαφάνεια 10</vt:lpstr>
      <vt:lpstr>Διαφάνεια 11</vt:lpstr>
      <vt:lpstr>Διαφάνεια 12</vt:lpstr>
      <vt:lpstr>Διαφάνεια 13</vt:lpstr>
      <vt:lpstr>JSONArray για χρήση σε αυτοκίνητα για αναζήτηση δεδομένων</vt:lpstr>
      <vt:lpstr>JSONArray για χρήση σε αυτοκίνητα για αναζήτηση δεδομένων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Χρήση JSON σε βάσεις δεδομένων</vt:lpstr>
      <vt:lpstr>Διαφάνεια 24</vt:lpstr>
      <vt:lpstr>Χρήση JSON σε βάσεις δεδομένων</vt:lpstr>
      <vt:lpstr>Διαφάνεια 26</vt:lpstr>
      <vt:lpstr>Διαφάνεια 27</vt:lpstr>
      <vt:lpstr>Χρήση JSON σε βάσεις δεδομένων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Σημείωμα Αδειοδότησης</vt:lpstr>
      <vt:lpstr>Σημείωμα Αναφοράς</vt:lpstr>
      <vt:lpstr>Διαφάνεια 46</vt:lpstr>
      <vt:lpstr>Διαφάνεια 47</vt:lpstr>
      <vt:lpstr>Διαφάνεια 48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233</cp:revision>
  <dcterms:created xsi:type="dcterms:W3CDTF">2015-04-14T16:45:01Z</dcterms:created>
  <dcterms:modified xsi:type="dcterms:W3CDTF">2015-10-11T12:36:26Z</dcterms:modified>
</cp:coreProperties>
</file>