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handoutMasters/handoutMaster1.xml" ContentType="application/vnd.openxmlformats-officedocument.presentationml.handoutMaster+xml"/>
  <Override PartName="/ppt/notesSlides/notesSlide4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72" r:id="rId2"/>
  </p:sldMasterIdLst>
  <p:notesMasterIdLst>
    <p:notesMasterId r:id="rId52"/>
  </p:notesMasterIdLst>
  <p:handoutMasterIdLst>
    <p:handoutMasterId r:id="rId53"/>
  </p:handoutMasterIdLst>
  <p:sldIdLst>
    <p:sldId id="257" r:id="rId3"/>
    <p:sldId id="258" r:id="rId4"/>
    <p:sldId id="320" r:id="rId5"/>
    <p:sldId id="321" r:id="rId6"/>
    <p:sldId id="259" r:id="rId7"/>
    <p:sldId id="292" r:id="rId8"/>
    <p:sldId id="262" r:id="rId9"/>
    <p:sldId id="293" r:id="rId10"/>
    <p:sldId id="427" r:id="rId11"/>
    <p:sldId id="417" r:id="rId12"/>
    <p:sldId id="428" r:id="rId13"/>
    <p:sldId id="430" r:id="rId14"/>
    <p:sldId id="431" r:id="rId15"/>
    <p:sldId id="418" r:id="rId16"/>
    <p:sldId id="432" r:id="rId17"/>
    <p:sldId id="433" r:id="rId18"/>
    <p:sldId id="434" r:id="rId19"/>
    <p:sldId id="435" r:id="rId20"/>
    <p:sldId id="436" r:id="rId21"/>
    <p:sldId id="437" r:id="rId22"/>
    <p:sldId id="438" r:id="rId23"/>
    <p:sldId id="439" r:id="rId24"/>
    <p:sldId id="407" r:id="rId25"/>
    <p:sldId id="421" r:id="rId26"/>
    <p:sldId id="440" r:id="rId27"/>
    <p:sldId id="441" r:id="rId28"/>
    <p:sldId id="422" r:id="rId29"/>
    <p:sldId id="442" r:id="rId30"/>
    <p:sldId id="443" r:id="rId31"/>
    <p:sldId id="444" r:id="rId32"/>
    <p:sldId id="445" r:id="rId33"/>
    <p:sldId id="446" r:id="rId34"/>
    <p:sldId id="447" r:id="rId35"/>
    <p:sldId id="448" r:id="rId36"/>
    <p:sldId id="449" r:id="rId37"/>
    <p:sldId id="450" r:id="rId38"/>
    <p:sldId id="451" r:id="rId39"/>
    <p:sldId id="452" r:id="rId40"/>
    <p:sldId id="453" r:id="rId41"/>
    <p:sldId id="454" r:id="rId42"/>
    <p:sldId id="455" r:id="rId43"/>
    <p:sldId id="456" r:id="rId44"/>
    <p:sldId id="345" r:id="rId45"/>
    <p:sldId id="323" r:id="rId46"/>
    <p:sldId id="324" r:id="rId47"/>
    <p:sldId id="277" r:id="rId48"/>
    <p:sldId id="278" r:id="rId49"/>
    <p:sldId id="291" r:id="rId50"/>
    <p:sldId id="279" r:id="rId51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slide" Target="slides/slide48.xml"/><Relationship Id="rId55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slide" Target="slides/slide39.xml"/><Relationship Id="rId54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handoutMaster" Target="handoutMasters/handoutMaster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theme" Target="theme/theme1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3" Type="http://schemas.openxmlformats.org/officeDocument/2006/relationships/slide" Target="slides/slid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φαλίδας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B789827-6C06-4BD1-B55F-86A2C5969071}" type="datetimeFigureOut">
              <a:rPr lang="el-GR" smtClean="0"/>
              <a:pPr/>
              <a:t>11/10/2015</a:t>
            </a:fld>
            <a:endParaRPr lang="el-GR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B5E89B2-8E2F-43E0-BFBF-68F7DF157761}" type="slidenum">
              <a:rPr lang="el-GR" smtClean="0"/>
              <a:pPr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φαλίδας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BCA5786-E1D3-43BB-A164-76932D4FA798}" type="datetimeFigureOut">
              <a:rPr lang="el-GR" smtClean="0"/>
              <a:pPr/>
              <a:t>11/10/2015</a:t>
            </a:fld>
            <a:endParaRPr lang="el-GR"/>
          </a:p>
        </p:txBody>
      </p:sp>
      <p:sp>
        <p:nvSpPr>
          <p:cNvPr id="4" name="3 - Θέση εικόνας διαφάνειας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4 - Θέση σημειώσεων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067683A-0688-4998-9883-723935D5165D}" type="slidenum">
              <a:rPr lang="el-GR" smtClean="0"/>
              <a:pPr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99281275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9928127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>
                <a:solidFill>
                  <a:prstClr val="black"/>
                </a:solidFill>
              </a:rPr>
              <a:pPr/>
              <a:t>7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2996820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98" name="Θέση εικόνας διαφάνειας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  <a:ln/>
        </p:spPr>
      </p:sp>
      <p:sp>
        <p:nvSpPr>
          <p:cNvPr id="132099" name="Θέση σημειώσεων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l-GR" smtClean="0">
              <a:latin typeface="Times New Roman" pitchFamily="18" charset="0"/>
            </a:endParaRPr>
          </a:p>
        </p:txBody>
      </p:sp>
      <p:sp>
        <p:nvSpPr>
          <p:cNvPr id="132100" name="Θέση αριθμού διαφάνειας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8CA011D-E0FE-4C2A-A0D8-25CA04DE8D21}" type="slidenum">
              <a:rPr lang="el-GR" smtClean="0">
                <a:latin typeface="Times New Roman" pitchFamily="18" charset="0"/>
              </a:rPr>
              <a:pPr/>
              <a:t>43</a:t>
            </a:fld>
            <a:endParaRPr lang="el-GR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03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72035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l-GR" smtClean="0"/>
          </a:p>
        </p:txBody>
      </p:sp>
      <p:sp>
        <p:nvSpPr>
          <p:cNvPr id="17203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427468A-08F5-4F99-BFD4-DA6474915FF3}" type="slidenum">
              <a:rPr lang="en-US" smtClean="0">
                <a:solidFill>
                  <a:srgbClr val="000000"/>
                </a:solidFill>
              </a:rPr>
              <a:pPr/>
              <a:t>48</a:t>
            </a:fld>
            <a:endParaRPr lang="en-US" smtClean="0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49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017940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685800" y="2130430"/>
            <a:ext cx="7772400" cy="1470025"/>
          </a:xfrm>
        </p:spPr>
        <p:txBody>
          <a:bodyPr/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Κάντε κλικ για να επεξεργαστείτε τον υπότιτλο του υποδείγματος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11/10/2015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11/10/2015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6629400" y="274642"/>
            <a:ext cx="2057400" cy="5851525"/>
          </a:xfrm>
        </p:spPr>
        <p:txBody>
          <a:bodyPr vert="eaVert"/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11/10/2015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130428"/>
            <a:ext cx="7772400" cy="1470025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886200"/>
            <a:ext cx="7776864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424524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 dirty="0">
              <a:solidFill>
                <a:prstClr val="black"/>
              </a:solidFill>
            </a:endParaRPr>
          </a:p>
        </p:txBody>
      </p:sp>
      <p:sp>
        <p:nvSpPr>
          <p:cNvPr id="5" name="Ορθογώνιο 4"/>
          <p:cNvSpPr/>
          <p:nvPr userDrawn="1"/>
        </p:nvSpPr>
        <p:spPr>
          <a:xfrm>
            <a:off x="0" y="9993"/>
            <a:ext cx="9144000" cy="23211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7" name="TextBox 6"/>
          <p:cNvSpPr txBox="1"/>
          <p:nvPr userDrawn="1"/>
        </p:nvSpPr>
        <p:spPr>
          <a:xfrm>
            <a:off x="3498" y="-6954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prstClr val="white"/>
                </a:solidFill>
              </a:rPr>
              <a:t>&lt;</a:t>
            </a:r>
            <a:r>
              <a:rPr lang="el-GR" sz="1000" b="1" dirty="0" smtClean="0">
                <a:solidFill>
                  <a:prstClr val="white"/>
                </a:solidFill>
              </a:rPr>
              <a:t>Τίτλος Μαθήματος&gt; - </a:t>
            </a:r>
            <a:r>
              <a:rPr lang="el-GR" sz="1000" dirty="0" smtClean="0">
                <a:solidFill>
                  <a:prstClr val="white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prstClr val="white"/>
                </a:solidFill>
              </a:rPr>
              <a:t>ΤΕΙ ΗΠΕΙΡΟΥ </a:t>
            </a:r>
            <a:r>
              <a:rPr lang="el-GR" sz="1000" b="1" dirty="0">
                <a:solidFill>
                  <a:prstClr val="white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7"/>
            <a:ext cx="213458" cy="388800"/>
          </a:xfrm>
          <a:prstGeom prst="rect">
            <a:avLst/>
          </a:prstGeom>
        </p:spPr>
      </p:pic>
      <p:pic>
        <p:nvPicPr>
          <p:cNvPr id="9" name="Εικόνα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48464" y="2"/>
            <a:ext cx="364880" cy="380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637518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6"/>
          </a:xfrm>
        </p:spPr>
        <p:txBody>
          <a:bodyPr anchor="t"/>
          <a:lstStyle>
            <a:lvl1pPr algn="l">
              <a:defRPr sz="4000" b="1" cap="none" baseline="0"/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464680" y="1095941"/>
            <a:ext cx="2214640" cy="12377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2120861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  <p:sp>
        <p:nvSpPr>
          <p:cNvPr id="11" name="Ορθογώνιο 10"/>
          <p:cNvSpPr/>
          <p:nvPr userDrawn="1"/>
        </p:nvSpPr>
        <p:spPr>
          <a:xfrm>
            <a:off x="0" y="9993"/>
            <a:ext cx="9144000" cy="23211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2" name="TextBox 11"/>
          <p:cNvSpPr txBox="1"/>
          <p:nvPr userDrawn="1"/>
        </p:nvSpPr>
        <p:spPr>
          <a:xfrm>
            <a:off x="3498" y="-6954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prstClr val="white"/>
                </a:solidFill>
              </a:rPr>
              <a:t>&lt;</a:t>
            </a:r>
            <a:r>
              <a:rPr lang="el-GR" sz="1000" b="1" dirty="0" smtClean="0">
                <a:solidFill>
                  <a:prstClr val="white"/>
                </a:solidFill>
              </a:rPr>
              <a:t>Τίτλος Μαθήματος&gt; - </a:t>
            </a:r>
            <a:r>
              <a:rPr lang="el-GR" sz="1000" dirty="0" smtClean="0">
                <a:solidFill>
                  <a:prstClr val="white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prstClr val="white"/>
                </a:solidFill>
              </a:rPr>
              <a:t>ΤΕΙ ΗΠΕΙΡΟΥ </a:t>
            </a:r>
            <a:r>
              <a:rPr lang="el-GR" sz="1000" b="1" dirty="0">
                <a:solidFill>
                  <a:prstClr val="white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3" name="Εικόνα 12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7"/>
            <a:ext cx="213458" cy="388800"/>
          </a:xfrm>
          <a:prstGeom prst="rect">
            <a:avLst/>
          </a:prstGeom>
        </p:spPr>
      </p:pic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48464" y="2"/>
            <a:ext cx="364880" cy="380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2832509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574254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2214017"/>
            <a:ext cx="4040188" cy="38792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9" y="1574254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9" y="2214017"/>
            <a:ext cx="4041775" cy="38792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  <p:sp>
        <p:nvSpPr>
          <p:cNvPr id="13" name="Ορθογώνιο 12"/>
          <p:cNvSpPr/>
          <p:nvPr userDrawn="1"/>
        </p:nvSpPr>
        <p:spPr>
          <a:xfrm>
            <a:off x="0" y="9993"/>
            <a:ext cx="9144000" cy="23211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4" name="TextBox 13"/>
          <p:cNvSpPr txBox="1"/>
          <p:nvPr userDrawn="1"/>
        </p:nvSpPr>
        <p:spPr>
          <a:xfrm>
            <a:off x="3498" y="-6954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prstClr val="white"/>
                </a:solidFill>
              </a:rPr>
              <a:t>&lt;</a:t>
            </a:r>
            <a:r>
              <a:rPr lang="el-GR" sz="1000" b="1" dirty="0" smtClean="0">
                <a:solidFill>
                  <a:prstClr val="white"/>
                </a:solidFill>
              </a:rPr>
              <a:t>Τίτλος Μαθήματος&gt; - </a:t>
            </a:r>
            <a:r>
              <a:rPr lang="el-GR" sz="1000" dirty="0" smtClean="0">
                <a:solidFill>
                  <a:prstClr val="white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prstClr val="white"/>
                </a:solidFill>
              </a:rPr>
              <a:t>ΤΕΙ ΗΠΕΙΡΟΥ </a:t>
            </a:r>
            <a:r>
              <a:rPr lang="el-GR" sz="1000" b="1" dirty="0">
                <a:solidFill>
                  <a:prstClr val="white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7"/>
            <a:ext cx="213458" cy="388800"/>
          </a:xfrm>
          <a:prstGeom prst="rect">
            <a:avLst/>
          </a:prstGeom>
        </p:spPr>
      </p:pic>
      <p:pic>
        <p:nvPicPr>
          <p:cNvPr id="16" name="Εικόνα 1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48464" y="2"/>
            <a:ext cx="364880" cy="380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0761127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  <p:sp>
        <p:nvSpPr>
          <p:cNvPr id="9" name="Ορθογώνιο 8"/>
          <p:cNvSpPr/>
          <p:nvPr userDrawn="1"/>
        </p:nvSpPr>
        <p:spPr>
          <a:xfrm>
            <a:off x="0" y="9993"/>
            <a:ext cx="9144000" cy="23211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3498" y="-6954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prstClr val="white"/>
                </a:solidFill>
              </a:rPr>
              <a:t>&lt;</a:t>
            </a:r>
            <a:r>
              <a:rPr lang="el-GR" sz="1000" b="1" dirty="0" smtClean="0">
                <a:solidFill>
                  <a:prstClr val="white"/>
                </a:solidFill>
              </a:rPr>
              <a:t>Τίτλος Μαθήματος&gt; - </a:t>
            </a:r>
            <a:r>
              <a:rPr lang="el-GR" sz="1000" dirty="0" smtClean="0">
                <a:solidFill>
                  <a:prstClr val="white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prstClr val="white"/>
                </a:solidFill>
              </a:rPr>
              <a:t>ΤΕΙ ΗΠΕΙΡΟΥ </a:t>
            </a:r>
            <a:r>
              <a:rPr lang="el-GR" sz="1000" b="1" dirty="0">
                <a:solidFill>
                  <a:prstClr val="white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7"/>
            <a:ext cx="213458" cy="388800"/>
          </a:xfrm>
          <a:prstGeom prst="rect">
            <a:avLst/>
          </a:prstGeom>
        </p:spPr>
      </p:pic>
      <p:pic>
        <p:nvPicPr>
          <p:cNvPr id="12" name="Εικόνα 1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48464" y="2"/>
            <a:ext cx="364880" cy="380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3157946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  <p:sp>
        <p:nvSpPr>
          <p:cNvPr id="8" name="Ορθογώνιο 7"/>
          <p:cNvSpPr/>
          <p:nvPr userDrawn="1"/>
        </p:nvSpPr>
        <p:spPr>
          <a:xfrm>
            <a:off x="0" y="9993"/>
            <a:ext cx="9144000" cy="23211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9" name="TextBox 8"/>
          <p:cNvSpPr txBox="1"/>
          <p:nvPr userDrawn="1"/>
        </p:nvSpPr>
        <p:spPr>
          <a:xfrm>
            <a:off x="3498" y="-6954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prstClr val="white"/>
                </a:solidFill>
              </a:rPr>
              <a:t>&lt;</a:t>
            </a:r>
            <a:r>
              <a:rPr lang="el-GR" sz="1000" b="1" dirty="0" smtClean="0">
                <a:solidFill>
                  <a:prstClr val="white"/>
                </a:solidFill>
              </a:rPr>
              <a:t>Τίτλος Μαθήματος&gt; - </a:t>
            </a:r>
            <a:r>
              <a:rPr lang="el-GR" sz="1000" dirty="0" smtClean="0">
                <a:solidFill>
                  <a:prstClr val="white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prstClr val="white"/>
                </a:solidFill>
              </a:rPr>
              <a:t>ΤΕΙ ΗΠΕΙΡΟΥ </a:t>
            </a:r>
            <a:r>
              <a:rPr lang="el-GR" sz="1000" b="1" dirty="0">
                <a:solidFill>
                  <a:prstClr val="white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0" name="Εικόνα 9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7"/>
            <a:ext cx="213458" cy="388800"/>
          </a:xfrm>
          <a:prstGeom prst="rect">
            <a:avLst/>
          </a:prstGeom>
        </p:spPr>
      </p:pic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48464" y="2"/>
            <a:ext cx="364880" cy="380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0096202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1556793"/>
            <a:ext cx="5111750" cy="460851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4" y="1556793"/>
            <a:ext cx="3008313" cy="4608512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  <p:sp>
        <p:nvSpPr>
          <p:cNvPr id="6" name="Τίτλος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600" cy="1144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9993"/>
            <a:ext cx="9144000" cy="23211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498" y="-6954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prstClr val="white"/>
                </a:solidFill>
              </a:rPr>
              <a:t>&lt;</a:t>
            </a:r>
            <a:r>
              <a:rPr lang="el-GR" sz="1000" b="1" dirty="0" smtClean="0">
                <a:solidFill>
                  <a:prstClr val="white"/>
                </a:solidFill>
              </a:rPr>
              <a:t>Τίτλος Μαθήματος&gt; - </a:t>
            </a:r>
            <a:r>
              <a:rPr lang="el-GR" sz="1000" dirty="0" smtClean="0">
                <a:solidFill>
                  <a:prstClr val="white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prstClr val="white"/>
                </a:solidFill>
              </a:rPr>
              <a:t>ΤΕΙ ΗΠΕΙΡΟΥ </a:t>
            </a:r>
            <a:r>
              <a:rPr lang="el-GR" sz="1000" b="1" dirty="0">
                <a:solidFill>
                  <a:prstClr val="white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7"/>
            <a:ext cx="213458" cy="3888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48464" y="2"/>
            <a:ext cx="364880" cy="380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4231715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11/10/2015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1556792"/>
            <a:ext cx="5486400" cy="3456384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5157192"/>
            <a:ext cx="5486400" cy="1015008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  <p:sp>
        <p:nvSpPr>
          <p:cNvPr id="9" name="Τίτλος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600" cy="1144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9993"/>
            <a:ext cx="9144000" cy="23211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498" y="-6954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prstClr val="white"/>
                </a:solidFill>
              </a:rPr>
              <a:t>&lt;</a:t>
            </a:r>
            <a:r>
              <a:rPr lang="el-GR" sz="1000" b="1" dirty="0" smtClean="0">
                <a:solidFill>
                  <a:prstClr val="white"/>
                </a:solidFill>
              </a:rPr>
              <a:t>Τίτλος Μαθήματος&gt; - </a:t>
            </a:r>
            <a:r>
              <a:rPr lang="el-GR" sz="1000" dirty="0" smtClean="0">
                <a:solidFill>
                  <a:prstClr val="white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prstClr val="white"/>
                </a:solidFill>
              </a:rPr>
              <a:t>ΤΕΙ ΗΠΕΙΡΟΥ </a:t>
            </a:r>
            <a:r>
              <a:rPr lang="el-GR" sz="1000" b="1" dirty="0">
                <a:solidFill>
                  <a:prstClr val="white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7"/>
            <a:ext cx="213458" cy="3888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48464" y="2"/>
            <a:ext cx="364880" cy="380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1050776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58615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386126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722313" y="4406903"/>
            <a:ext cx="7772400" cy="136207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11/10/2015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11/10/2015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535116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κειμένου"/>
          <p:cNvSpPr>
            <a:spLocks noGrp="1"/>
          </p:cNvSpPr>
          <p:nvPr>
            <p:ph type="body" sz="quarter" idx="3"/>
          </p:nvPr>
        </p:nvSpPr>
        <p:spPr>
          <a:xfrm>
            <a:off x="4645033" y="1535116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</p:txBody>
      </p:sp>
      <p:sp>
        <p:nvSpPr>
          <p:cNvPr id="6" name="5 - Θέση περιεχομένου"/>
          <p:cNvSpPr>
            <a:spLocks noGrp="1"/>
          </p:cNvSpPr>
          <p:nvPr>
            <p:ph sz="quarter" idx="4"/>
          </p:nvPr>
        </p:nvSpPr>
        <p:spPr>
          <a:xfrm>
            <a:off x="4645033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6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11/10/2015</a:t>
            </a:fld>
            <a:endParaRPr lang="el-GR"/>
          </a:p>
        </p:txBody>
      </p:sp>
      <p:sp>
        <p:nvSpPr>
          <p:cNvPr id="8" name="7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8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11/10/2015</a:t>
            </a:fld>
            <a:endParaRPr lang="el-GR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11/10/2015</a:t>
            </a:fld>
            <a:endParaRPr lang="el-GR"/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8" y="273052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457208" y="1435104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11/10/2015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εικόνας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11/10/2015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τίτλου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2"/>
          </p:nvPr>
        </p:nvSpPr>
        <p:spPr>
          <a:xfrm>
            <a:off x="457200" y="635635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42CEA3-3058-4D43-AE35-B3DA76CB4003}" type="datetimeFigureOut">
              <a:rPr lang="el-GR" smtClean="0"/>
              <a:pPr/>
              <a:t>11/10/2015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3"/>
          </p:nvPr>
        </p:nvSpPr>
        <p:spPr>
          <a:xfrm>
            <a:off x="3124200" y="6356355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4"/>
          </p:nvPr>
        </p:nvSpPr>
        <p:spPr>
          <a:xfrm>
            <a:off x="6553200" y="635635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6356353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1"/>
                </a:solidFill>
              </a:defRPr>
            </a:lvl1pPr>
          </a:lstStyle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 dirty="0">
              <a:solidFill>
                <a:prstClr val="black"/>
              </a:solidFill>
            </a:endParaRPr>
          </a:p>
        </p:txBody>
      </p:sp>
      <p:sp>
        <p:nvSpPr>
          <p:cNvPr id="9" name="Θέση αριθμού διαφάνειας 3"/>
          <p:cNvSpPr txBox="1">
            <a:spLocks/>
          </p:cNvSpPr>
          <p:nvPr userDrawn="1"/>
        </p:nvSpPr>
        <p:spPr bwMode="auto">
          <a:xfrm>
            <a:off x="8729259" y="6559383"/>
            <a:ext cx="333105" cy="36512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6C6787FC-6543-471B-A41A-5AEEC386B628}" type="slidenum">
              <a:rPr lang="el-GR" altLang="el-GR" sz="1600" smtClean="0">
                <a:solidFill>
                  <a:prstClr val="white"/>
                </a:solidFill>
              </a:rPr>
              <a:pPr algn="r"/>
              <a:t>‹#›</a:t>
            </a:fld>
            <a:endParaRPr lang="el-GR" altLang="el-GR" sz="1600" dirty="0" smtClean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983809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5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6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8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9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0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1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2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3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4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5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7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8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9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0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1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2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3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4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5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7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8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9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8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Relationship Id="rId5" Type="http://schemas.openxmlformats.org/officeDocument/2006/relationships/hyperlink" Target="http://creativecommons.org/licenses/by-nc-nd/4.0/deed.el" TargetMode="External"/><Relationship Id="rId4" Type="http://schemas.openxmlformats.org/officeDocument/2006/relationships/image" Target="../media/image4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Relationship Id="rId4" Type="http://schemas.openxmlformats.org/officeDocument/2006/relationships/hyperlink" Target="http://eclass.teiep.gr/courses/COMP101/" TargetMode="Externa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4.png"/><Relationship Id="rId4" Type="http://schemas.openxmlformats.org/officeDocument/2006/relationships/image" Target="../media/image40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8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b="1" dirty="0" smtClean="0"/>
              <a:t>Προγραμματισμός κινητών συσκευών</a:t>
            </a:r>
            <a:endParaRPr lang="el-GR" b="1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467544" y="3476600"/>
            <a:ext cx="8352928" cy="1752600"/>
          </a:xfrm>
        </p:spPr>
        <p:txBody>
          <a:bodyPr>
            <a:noAutofit/>
          </a:bodyPr>
          <a:lstStyle/>
          <a:p>
            <a:pPr marL="0" lvl="1"/>
            <a:r>
              <a:rPr lang="el-GR" sz="2800" dirty="0" smtClean="0">
                <a:solidFill>
                  <a:schemeClr val="tx1"/>
                </a:solidFill>
              </a:rPr>
              <a:t>Ενότητα 11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l-GR" sz="2800" dirty="0" smtClean="0">
                <a:solidFill>
                  <a:schemeClr val="tx1"/>
                </a:solidFill>
              </a:rPr>
              <a:t>: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b="1" dirty="0" smtClean="0">
                <a:solidFill>
                  <a:schemeClr val="tx1"/>
                </a:solidFill>
              </a:rPr>
              <a:t>JSONS </a:t>
            </a:r>
            <a:r>
              <a:rPr lang="el-GR" b="1" dirty="0" smtClean="0">
                <a:solidFill>
                  <a:schemeClr val="tx1"/>
                </a:solidFill>
              </a:rPr>
              <a:t>&amp; Δίκτυα</a:t>
            </a:r>
            <a:r>
              <a:rPr lang="en-US" b="1" dirty="0" smtClean="0">
                <a:solidFill>
                  <a:schemeClr val="tx1"/>
                </a:solidFill>
              </a:rPr>
              <a:t> I</a:t>
            </a:r>
          </a:p>
          <a:p>
            <a:endParaRPr lang="el-GR" sz="2800" dirty="0" smtClean="0">
              <a:solidFill>
                <a:schemeClr val="tx1"/>
              </a:solidFill>
            </a:endParaRPr>
          </a:p>
          <a:p>
            <a:r>
              <a:rPr lang="el-GR" sz="2800" dirty="0" smtClean="0">
                <a:solidFill>
                  <a:schemeClr val="tx1"/>
                </a:solidFill>
              </a:rPr>
              <a:t>Ιωάννης </a:t>
            </a:r>
            <a:r>
              <a:rPr lang="el-GR" sz="2800" dirty="0" err="1" smtClean="0">
                <a:solidFill>
                  <a:schemeClr val="tx1"/>
                </a:solidFill>
              </a:rPr>
              <a:t>Τσούλος</a:t>
            </a:r>
            <a:endParaRPr lang="el-GR" sz="2800" dirty="0" smtClean="0">
              <a:solidFill>
                <a:schemeClr val="tx1"/>
              </a:solidFill>
            </a:endParaRP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87" y="5827941"/>
            <a:ext cx="1581685" cy="553393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44" y="5591695"/>
            <a:ext cx="4310289" cy="1025873"/>
          </a:xfrm>
          <a:prstGeom prst="rect">
            <a:avLst/>
          </a:prstGeom>
          <a:noFill/>
        </p:spPr>
      </p:pic>
      <p:grpSp>
        <p:nvGrpSpPr>
          <p:cNvPr id="6" name="Ομάδα 9"/>
          <p:cNvGrpSpPr/>
          <p:nvPr/>
        </p:nvGrpSpPr>
        <p:grpSpPr>
          <a:xfrm>
            <a:off x="642158" y="252000"/>
            <a:ext cx="4217874" cy="1376800"/>
            <a:chOff x="642158" y="252000"/>
            <a:chExt cx="4217874" cy="1376800"/>
          </a:xfrm>
        </p:grpSpPr>
        <p:pic>
          <p:nvPicPr>
            <p:cNvPr id="8" name="Εικόνα 7"/>
            <p:cNvPicPr>
              <a:picLocks noChangeAspect="1"/>
            </p:cNvPicPr>
            <p:nvPr/>
          </p:nvPicPr>
          <p:blipFill rotWithShape="1">
            <a:blip r:embed="rId5" cstate="print"/>
            <a:srcRect t="-11106" b="11106"/>
            <a:stretch/>
          </p:blipFill>
          <p:spPr>
            <a:xfrm>
              <a:off x="642158" y="252000"/>
              <a:ext cx="905506" cy="1374430"/>
            </a:xfrm>
            <a:prstGeom prst="rect">
              <a:avLst/>
            </a:prstGeom>
          </p:spPr>
        </p:pic>
        <p:sp>
          <p:nvSpPr>
            <p:cNvPr id="9" name="TextBox 8"/>
            <p:cNvSpPr txBox="1"/>
            <p:nvPr/>
          </p:nvSpPr>
          <p:spPr>
            <a:xfrm>
              <a:off x="1619672" y="404664"/>
              <a:ext cx="3240360" cy="1224136"/>
            </a:xfrm>
            <a:prstGeom prst="rect">
              <a:avLst/>
            </a:prstGeom>
          </p:spPr>
          <p:txBody>
            <a:bodyPr vert="horz" wrap="square" lIns="91440" tIns="45720" rIns="91440" bIns="45720" rtlCol="0" anchor="ctr">
              <a:noAutofit/>
            </a:bodyPr>
            <a:lstStyle/>
            <a:p>
              <a:pPr>
                <a:lnSpc>
                  <a:spcPts val="2600"/>
                </a:lnSpc>
              </a:pPr>
              <a:r>
                <a:rPr lang="el-GR" sz="2000" dirty="0" smtClean="0"/>
                <a:t>Ελληνική Δημοκρατία</a:t>
              </a:r>
            </a:p>
            <a:p>
              <a:pPr>
                <a:lnSpc>
                  <a:spcPts val="2600"/>
                </a:lnSpc>
              </a:pPr>
              <a:r>
                <a:rPr lang="el-GR" sz="2000" dirty="0" smtClean="0"/>
                <a:t>Τεχνολογικό Εκπαιδευτικό Ίδρυμα Ηπείρου</a:t>
              </a:r>
              <a:endParaRPr lang="en-GB" sz="2000" dirty="0" smtClean="0"/>
            </a:p>
          </p:txBody>
        </p:sp>
      </p:grpSp>
    </p:spTree>
    <p:extLst>
      <p:ext uri="{BB962C8B-B14F-4D97-AF65-F5344CB8AC3E}">
        <p14:creationId xmlns:p14="http://schemas.microsoft.com/office/powerpoint/2010/main" xmlns="" val="3428195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ΠΡΟΓΡΑΜΜΑΤΙΣΜΟΣ ΚΙΝΗΤΩΝ ΣΥΣΚΕΥΩΝ</a:t>
            </a:r>
            <a:r>
              <a:rPr lang="el-GR" sz="1200" dirty="0" smtClean="0">
                <a:solidFill>
                  <a:schemeClr val="bg1"/>
                </a:solidFill>
              </a:rPr>
              <a:t>, Ενότητα 11, ΤΜΗΜΑ ΜΗΧΑΝΙΚΩΝ ΠΛΗΡΟΦΟΡΙΚΗΣ ΤΕ,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37461" y="1214422"/>
            <a:ext cx="8863695" cy="45243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ΠΡΟΓΡΑΜΜΑΤΙΣΜΟΣ ΚΙΝΗΤΩΝ ΣΥΣΚΕΥΩΝ</a:t>
            </a:r>
            <a:r>
              <a:rPr lang="el-GR" sz="1200" dirty="0" smtClean="0">
                <a:solidFill>
                  <a:schemeClr val="bg1"/>
                </a:solidFill>
              </a:rPr>
              <a:t>, Ενότητα 11, ΤΜΗΜΑ ΜΗΧΑΝΙΚΩΝ ΠΛΗΡΟΦΟΡΙΚΗΣ ΤΕ,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57158" y="1714488"/>
            <a:ext cx="8593281" cy="26432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ΠΡΟΓΡΑΜΜΑΤΙΣΜΟΣ ΚΙΝΗΤΩΝ ΣΥΣΚΕΥΩΝ</a:t>
            </a:r>
            <a:r>
              <a:rPr lang="el-GR" sz="1200" dirty="0" smtClean="0">
                <a:solidFill>
                  <a:schemeClr val="bg1"/>
                </a:solidFill>
              </a:rPr>
              <a:t>, Ενότητα 11, ΤΜΗΜΑ ΜΗΧΑΝΙΚΩΝ ΠΛΗΡΟΦΟΡΙΚΗΣ ΤΕ,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00034" y="785794"/>
            <a:ext cx="8370458" cy="57626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ΠΡΟΓΡΑΜΜΑΤΙΣΜΟΣ ΚΙΝΗΤΩΝ ΣΥΣΚΕΥΩΝ</a:t>
            </a:r>
            <a:r>
              <a:rPr lang="el-GR" sz="1200" dirty="0" smtClean="0">
                <a:solidFill>
                  <a:schemeClr val="bg1"/>
                </a:solidFill>
              </a:rPr>
              <a:t>, Ενότητα 11, ΤΜΗΜΑ ΜΗΧΑΝΙΚΩΝ ΠΛΗΡΟΦΟΡΙΚΗΣ ΤΕ,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42909" y="1071546"/>
            <a:ext cx="7966145" cy="43577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19151" y="5376879"/>
            <a:ext cx="7667625" cy="409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500034" y="571480"/>
            <a:ext cx="8229600" cy="1143000"/>
          </a:xfrm>
        </p:spPr>
        <p:txBody>
          <a:bodyPr>
            <a:normAutofit fontScale="90000"/>
          </a:bodyPr>
          <a:lstStyle/>
          <a:p>
            <a:pPr lvl="0"/>
            <a:r>
              <a:rPr lang="en-US" dirty="0" err="1" smtClean="0"/>
              <a:t>JSONArray</a:t>
            </a:r>
            <a:r>
              <a:rPr lang="en-US" dirty="0" smtClean="0"/>
              <a:t> </a:t>
            </a:r>
            <a:r>
              <a:rPr lang="el-GR" dirty="0" smtClean="0"/>
              <a:t>για χρήση σε αυτοκίνητα για αναζήτηση δεδομένων</a:t>
            </a:r>
            <a:endParaRPr lang="el-GR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ΠΡΟΓΡΑΜΜΑΤΙΣΜΟΣ ΚΙΝΗΤΩΝ ΣΥΣΚΕΥΩΝ</a:t>
            </a:r>
            <a:r>
              <a:rPr lang="el-GR" sz="1200" dirty="0" smtClean="0">
                <a:solidFill>
                  <a:schemeClr val="bg1"/>
                </a:solidFill>
              </a:rPr>
              <a:t>, Ενότητα 11, ΤΜΗΜΑ ΜΗΧΑΝΙΚΩΝ ΠΛΗΡΟΦΟΡΙΚΗΣ ΤΕ,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Content Placeholder 2"/>
          <p:cNvSpPr txBox="1">
            <a:spLocks/>
          </p:cNvSpPr>
          <p:nvPr/>
        </p:nvSpPr>
        <p:spPr>
          <a:xfrm>
            <a:off x="72008" y="1785926"/>
            <a:ext cx="8892480" cy="435771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>
              <a:buFont typeface="Arial" pitchFamily="34" charset="0"/>
              <a:buChar char="•"/>
            </a:pPr>
            <a:r>
              <a:rPr lang="el-GR" sz="3200" dirty="0" smtClean="0"/>
              <a:t>Μια συλλογή από </a:t>
            </a:r>
            <a:r>
              <a:rPr lang="en-US" sz="3200" b="1" dirty="0" err="1" smtClean="0"/>
              <a:t>JSONObject</a:t>
            </a:r>
            <a:r>
              <a:rPr lang="en-US" sz="3200" dirty="0" smtClean="0"/>
              <a:t> </a:t>
            </a:r>
            <a:r>
              <a:rPr lang="el-GR" sz="3200" dirty="0" smtClean="0"/>
              <a:t>ονομάζεται </a:t>
            </a:r>
            <a:r>
              <a:rPr lang="en-US" sz="3200" b="1" dirty="0" err="1" smtClean="0"/>
              <a:t>JSONArray</a:t>
            </a:r>
            <a:r>
              <a:rPr lang="el-GR" sz="3200" dirty="0" smtClean="0"/>
              <a:t>. </a:t>
            </a:r>
            <a:endParaRPr lang="en-US" sz="3200" dirty="0" smtClean="0"/>
          </a:p>
          <a:p>
            <a:pPr>
              <a:buFont typeface="Arial" pitchFamily="34" charset="0"/>
              <a:buChar char="•"/>
            </a:pPr>
            <a:endParaRPr lang="en-US" sz="3200" dirty="0" smtClean="0"/>
          </a:p>
          <a:p>
            <a:pPr>
              <a:buFont typeface="Arial" pitchFamily="34" charset="0"/>
              <a:buChar char="•"/>
            </a:pPr>
            <a:r>
              <a:rPr lang="el-GR" sz="3200" dirty="0" smtClean="0"/>
              <a:t>Η διαφορά στην εμφάνιση με τα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JSONObject</a:t>
            </a:r>
            <a:r>
              <a:rPr lang="en-US" sz="3200" dirty="0" smtClean="0"/>
              <a:t> , </a:t>
            </a:r>
            <a:r>
              <a:rPr lang="el-GR" sz="3200" dirty="0" smtClean="0"/>
              <a:t>είναι πως χρησιμοποιούνται τα γράμματα</a:t>
            </a:r>
            <a:r>
              <a:rPr lang="en-US" sz="3200" dirty="0" smtClean="0"/>
              <a:t> </a:t>
            </a:r>
            <a:r>
              <a:rPr lang="en-US" sz="3200" b="1" dirty="0" smtClean="0"/>
              <a:t>[ ]</a:t>
            </a:r>
            <a:r>
              <a:rPr lang="el-GR" sz="3200" dirty="0" smtClean="0"/>
              <a:t> και όχι τα καλλιγραφικά σύμβολα </a:t>
            </a:r>
            <a:r>
              <a:rPr lang="en-US" sz="3200" b="1" dirty="0" smtClean="0"/>
              <a:t>{ }</a:t>
            </a:r>
            <a:r>
              <a:rPr lang="en-US" sz="3200" dirty="0" smtClean="0"/>
              <a:t> </a:t>
            </a:r>
            <a:r>
              <a:rPr lang="el-GR" sz="3200" dirty="0" smtClean="0"/>
              <a:t>για να περικλείσουν δεδομένα</a:t>
            </a:r>
            <a:r>
              <a:rPr lang="en-US" sz="3200" dirty="0" smtClean="0"/>
              <a:t>.</a:t>
            </a:r>
          </a:p>
          <a:p>
            <a:pPr>
              <a:buFont typeface="Arial" pitchFamily="34" charset="0"/>
              <a:buChar char="•"/>
            </a:pPr>
            <a:endParaRPr lang="el-GR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500034" y="571480"/>
            <a:ext cx="8229600" cy="1143000"/>
          </a:xfrm>
        </p:spPr>
        <p:txBody>
          <a:bodyPr>
            <a:normAutofit fontScale="90000"/>
          </a:bodyPr>
          <a:lstStyle/>
          <a:p>
            <a:pPr lvl="0"/>
            <a:r>
              <a:rPr lang="en-US" dirty="0" err="1" smtClean="0"/>
              <a:t>JSONArray</a:t>
            </a:r>
            <a:r>
              <a:rPr lang="en-US" dirty="0" smtClean="0"/>
              <a:t> </a:t>
            </a:r>
            <a:r>
              <a:rPr lang="el-GR" dirty="0" smtClean="0"/>
              <a:t>για χρήση σε αυτοκίνητα για αναζήτηση δεδομένων</a:t>
            </a:r>
            <a:endParaRPr lang="el-GR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ΠΡΟΓΡΑΜΜΑΤΙΣΜΟΣ ΚΙΝΗΤΩΝ ΣΥΣΚΕΥΩΝ</a:t>
            </a:r>
            <a:r>
              <a:rPr lang="el-GR" sz="1200" dirty="0" smtClean="0">
                <a:solidFill>
                  <a:schemeClr val="bg1"/>
                </a:solidFill>
              </a:rPr>
              <a:t>, Ενότητα 11, ΤΜΗΜΑ ΜΗΧΑΝΙΚΩΝ ΠΛΗΡΟΦΟΡΙΚΗΣ ΤΕ,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Content Placeholder 2"/>
          <p:cNvSpPr txBox="1">
            <a:spLocks/>
          </p:cNvSpPr>
          <p:nvPr/>
        </p:nvSpPr>
        <p:spPr>
          <a:xfrm>
            <a:off x="72008" y="1785926"/>
            <a:ext cx="8892480" cy="414340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>
              <a:buFont typeface="Arial" pitchFamily="34" charset="0"/>
              <a:buChar char="•"/>
            </a:pPr>
            <a:r>
              <a:rPr lang="el-GR" sz="3200" dirty="0" smtClean="0"/>
              <a:t>Στο επόμενο παράδειγμα</a:t>
            </a:r>
            <a:r>
              <a:rPr lang="en-US" sz="3200" dirty="0" smtClean="0"/>
              <a:t>,</a:t>
            </a:r>
            <a:r>
              <a:rPr lang="el-GR" sz="3200" dirty="0" smtClean="0"/>
              <a:t> δημιουργείται μια βάση δεδομένων από οχήματα και αυτά αποθηκεύονται σε ένα</a:t>
            </a:r>
            <a:r>
              <a:rPr lang="en-US" sz="3200" dirty="0" smtClean="0"/>
              <a:t> </a:t>
            </a:r>
            <a:r>
              <a:rPr lang="en-US" sz="3200" b="1" dirty="0" err="1" smtClean="0"/>
              <a:t>JSONArray</a:t>
            </a:r>
            <a:r>
              <a:rPr lang="en-US" sz="3200" b="1" dirty="0" smtClean="0"/>
              <a:t>.</a:t>
            </a:r>
          </a:p>
          <a:p>
            <a:pPr>
              <a:buFont typeface="Arial" pitchFamily="34" charset="0"/>
              <a:buChar char="•"/>
            </a:pPr>
            <a:endParaRPr lang="en-US" sz="3200" dirty="0" smtClean="0"/>
          </a:p>
          <a:p>
            <a:pPr>
              <a:buFont typeface="Arial" pitchFamily="34" charset="0"/>
              <a:buChar char="•"/>
            </a:pPr>
            <a:r>
              <a:rPr lang="el-GR" sz="3200" dirty="0" smtClean="0"/>
              <a:t> Μέσω της εφαρμογής ο χρήστης εμφανίζει σε μία λίστα τα οχήματα εκείνα που βρίσκονται μεταξύ δύο διαφορετικών τιμών για το κόστος</a:t>
            </a:r>
            <a:r>
              <a:rPr lang="en-US" sz="3200" dirty="0" smtClean="0"/>
              <a:t>.</a:t>
            </a:r>
            <a:endParaRPr lang="el-GR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ΠΡΟΓΡΑΜΜΑΤΙΣΜΟΣ ΚΙΝΗΤΩΝ ΣΥΣΚΕΥΩΝ</a:t>
            </a:r>
            <a:r>
              <a:rPr lang="el-GR" sz="1200" dirty="0" smtClean="0">
                <a:solidFill>
                  <a:schemeClr val="bg1"/>
                </a:solidFill>
              </a:rPr>
              <a:t>, Ενότητα 11, ΤΜΗΜΑ ΜΗΧΑΝΙΚΩΝ ΠΛΗΡΟΦΟΡΙΚΗΣ ΤΕ,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8610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500166" y="73596"/>
            <a:ext cx="6786610" cy="67365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ΠΡΟΓΡΑΜΜΑΤΙΣΜΟΣ ΚΙΝΗΤΩΝ ΣΥΣΚΕΥΩΝ</a:t>
            </a:r>
            <a:r>
              <a:rPr lang="el-GR" sz="1200" dirty="0" smtClean="0">
                <a:solidFill>
                  <a:schemeClr val="bg1"/>
                </a:solidFill>
              </a:rPr>
              <a:t>, Ενότητα 11, ΤΜΗΜΑ ΜΗΧΑΝΙΚΩΝ ΠΛΗΡΟΦΟΡΙΚΗΣ ΤΕ,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9634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071538" y="1285860"/>
            <a:ext cx="7362926" cy="42576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ΠΡΟΓΡΑΜΜΑΤΙΣΜΟΣ ΚΙΝΗΤΩΝ ΣΥΣΚΕΥΩΝ</a:t>
            </a:r>
            <a:r>
              <a:rPr lang="el-GR" sz="1200" dirty="0" smtClean="0">
                <a:solidFill>
                  <a:schemeClr val="bg1"/>
                </a:solidFill>
              </a:rPr>
              <a:t>, Ενότητα 11, ΤΜΗΜΑ ΜΗΧΑΝΙΚΩΝ ΠΛΗΡΟΦΟΡΙΚΗΣ ΤΕ,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0658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85786" y="1071546"/>
            <a:ext cx="7962403" cy="41052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ΠΡΟΓΡΑΜΜΑΤΙΣΜΟΣ ΚΙΝΗΤΩΝ ΣΥΣΚΕΥΩΝ</a:t>
            </a:r>
            <a:r>
              <a:rPr lang="el-GR" sz="1200" dirty="0" smtClean="0">
                <a:solidFill>
                  <a:schemeClr val="bg1"/>
                </a:solidFill>
              </a:rPr>
              <a:t>, Ενότητα 11, ΤΜΗΜΑ ΜΗΧΑΝΙΚΩΝ ΠΛΗΡΟΦΟΡΙΚΗΣ ΤΕ,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682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68223" y="2143116"/>
            <a:ext cx="8975777" cy="24145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1614400"/>
            <a:ext cx="8280920" cy="3242814"/>
          </a:xfrm>
        </p:spPr>
        <p:txBody>
          <a:bodyPr>
            <a:noAutofit/>
          </a:bodyPr>
          <a:lstStyle/>
          <a:p>
            <a:pPr algn="l"/>
            <a:r>
              <a:rPr lang="el-GR" sz="2800" dirty="0" smtClean="0">
                <a:solidFill>
                  <a:schemeClr val="tx1"/>
                </a:solidFill>
              </a:rPr>
              <a:t>Τμήμα Μηχανικών Πληροφορικής ΤΕ</a:t>
            </a:r>
          </a:p>
          <a:p>
            <a:pPr algn="l"/>
            <a:r>
              <a:rPr lang="el-GR" b="1" dirty="0" smtClean="0">
                <a:solidFill>
                  <a:schemeClr val="tx1"/>
                </a:solidFill>
              </a:rPr>
              <a:t>Προγραμματισμός κινητών συσκευών</a:t>
            </a:r>
          </a:p>
          <a:p>
            <a:pPr marL="0" lvl="1" algn="l"/>
            <a:r>
              <a:rPr lang="el-GR" sz="2800" b="1" dirty="0" smtClean="0">
                <a:solidFill>
                  <a:schemeClr val="tx1"/>
                </a:solidFill>
              </a:rPr>
              <a:t>Ενότητα 11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l-GR" sz="2800" b="1" dirty="0" smtClean="0">
                <a:solidFill>
                  <a:schemeClr val="tx1"/>
                </a:solidFill>
              </a:rPr>
              <a:t>: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dirty="0" smtClean="0">
                <a:solidFill>
                  <a:schemeClr val="tx1"/>
                </a:solidFill>
              </a:rPr>
              <a:t>JSONS </a:t>
            </a:r>
            <a:r>
              <a:rPr lang="el-GR" dirty="0" smtClean="0">
                <a:solidFill>
                  <a:schemeClr val="tx1"/>
                </a:solidFill>
              </a:rPr>
              <a:t>&amp; Δίκτυα</a:t>
            </a:r>
            <a:r>
              <a:rPr lang="en-US" dirty="0" smtClean="0">
                <a:solidFill>
                  <a:schemeClr val="tx1"/>
                </a:solidFill>
              </a:rPr>
              <a:t> I</a:t>
            </a:r>
          </a:p>
          <a:p>
            <a:pPr algn="l"/>
            <a:endParaRPr lang="el-GR" sz="2800" dirty="0" smtClean="0">
              <a:solidFill>
                <a:schemeClr val="tx2">
                  <a:lumMod val="50000"/>
                </a:schemeClr>
              </a:solidFill>
            </a:endParaRPr>
          </a:p>
          <a:p>
            <a:pPr algn="l">
              <a:lnSpc>
                <a:spcPts val="2600"/>
              </a:lnSpc>
            </a:pPr>
            <a:r>
              <a:rPr lang="el-GR" sz="2800" dirty="0" smtClean="0">
                <a:solidFill>
                  <a:schemeClr val="tx2">
                    <a:lumMod val="50000"/>
                  </a:schemeClr>
                </a:solidFill>
              </a:rPr>
              <a:t>Ιωάννης </a:t>
            </a:r>
            <a:r>
              <a:rPr lang="el-GR" sz="2800" dirty="0" err="1" smtClean="0">
                <a:solidFill>
                  <a:schemeClr val="tx2">
                    <a:lumMod val="50000"/>
                  </a:schemeClr>
                </a:solidFill>
              </a:rPr>
              <a:t>Τσούλος</a:t>
            </a:r>
            <a:endParaRPr lang="el-GR" sz="2800" dirty="0" smtClean="0">
              <a:solidFill>
                <a:schemeClr val="tx2">
                  <a:lumMod val="50000"/>
                </a:schemeClr>
              </a:solidFill>
            </a:endParaRPr>
          </a:p>
          <a:p>
            <a:pPr algn="l">
              <a:lnSpc>
                <a:spcPts val="2600"/>
              </a:lnSpc>
            </a:pPr>
            <a:r>
              <a:rPr lang="el-GR" sz="2400" dirty="0" smtClean="0">
                <a:solidFill>
                  <a:schemeClr val="tx2">
                    <a:lumMod val="50000"/>
                  </a:schemeClr>
                </a:solidFill>
              </a:rPr>
              <a:t>Επίκουρος Καθηγητής</a:t>
            </a:r>
          </a:p>
          <a:p>
            <a:pPr algn="l">
              <a:lnSpc>
                <a:spcPts val="2600"/>
              </a:lnSpc>
            </a:pPr>
            <a:r>
              <a:rPr lang="el-GR" sz="2400" dirty="0" smtClean="0">
                <a:solidFill>
                  <a:schemeClr val="tx2">
                    <a:lumMod val="50000"/>
                  </a:schemeClr>
                </a:solidFill>
              </a:rPr>
              <a:t>Άρτα, 2015</a:t>
            </a: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87" y="5827941"/>
            <a:ext cx="1581685" cy="553393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44" y="5591695"/>
            <a:ext cx="4310289" cy="1025873"/>
          </a:xfrm>
          <a:prstGeom prst="rect">
            <a:avLst/>
          </a:prstGeom>
          <a:noFill/>
        </p:spPr>
      </p:pic>
      <p:sp>
        <p:nvSpPr>
          <p:cNvPr id="10" name="Τίτλος 1"/>
          <p:cNvSpPr txBox="1">
            <a:spLocks/>
          </p:cNvSpPr>
          <p:nvPr/>
        </p:nvSpPr>
        <p:spPr>
          <a:xfrm>
            <a:off x="0" y="4257"/>
            <a:ext cx="7452320" cy="1228436"/>
          </a:xfrm>
          <a:prstGeom prst="rect">
            <a:avLst/>
          </a:prstGeom>
          <a:solidFill>
            <a:schemeClr val="accent2"/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2400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2400" dirty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948264" y="4257"/>
            <a:ext cx="2214640" cy="12377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385671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ΠΡΟΓΡΑΜΜΑΤΙΣΜΟΣ ΚΙΝΗΤΩΝ ΣΥΣΚΕΥΩΝ</a:t>
            </a:r>
            <a:r>
              <a:rPr lang="el-GR" sz="1200" dirty="0" smtClean="0">
                <a:solidFill>
                  <a:schemeClr val="bg1"/>
                </a:solidFill>
              </a:rPr>
              <a:t>, Ενότητα 11, ΤΜΗΜΑ ΜΗΧΑΝΙΚΩΝ ΠΛΗΡΟΦΟΡΙΚΗΣ ΤΕ,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2706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85720" y="928670"/>
            <a:ext cx="8553450" cy="5514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ΠΡΟΓΡΑΜΜΑΤΙΣΜΟΣ ΚΙΝΗΤΩΝ ΣΥΣΚΕΥΩΝ</a:t>
            </a:r>
            <a:r>
              <a:rPr lang="el-GR" sz="1200" dirty="0" smtClean="0">
                <a:solidFill>
                  <a:schemeClr val="bg1"/>
                </a:solidFill>
              </a:rPr>
              <a:t>, Ενότητα 11, ΤΜΗΜΑ ΜΗΧΑΝΙΚΩΝ ΠΛΗΡΟΦΟΡΙΚΗΣ ΤΕ,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3730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71500" y="1071546"/>
            <a:ext cx="8501094" cy="44529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ΠΡΟΓΡΑΜΜΑΤΙΣΜΟΣ ΚΙΝΗΤΩΝ ΣΥΣΚΕΥΩΝ</a:t>
            </a:r>
            <a:r>
              <a:rPr lang="el-GR" sz="1200" dirty="0" smtClean="0">
                <a:solidFill>
                  <a:schemeClr val="bg1"/>
                </a:solidFill>
              </a:rPr>
              <a:t>, Ενότητα 11, ΤΜΗΜΑ ΜΗΧΑΝΙΚΩΝ ΠΛΗΡΟΦΟΡΙΚΗΣ ΤΕ,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4754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14282" y="2000240"/>
            <a:ext cx="8685324" cy="20287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67544" y="500042"/>
            <a:ext cx="8229600" cy="1143000"/>
          </a:xfrm>
        </p:spPr>
        <p:txBody>
          <a:bodyPr>
            <a:normAutofit/>
          </a:bodyPr>
          <a:lstStyle/>
          <a:p>
            <a:pPr lvl="0"/>
            <a:r>
              <a:rPr lang="el-GR" dirty="0" smtClean="0"/>
              <a:t>Χρήση </a:t>
            </a:r>
            <a:r>
              <a:rPr lang="en-US" dirty="0" smtClean="0"/>
              <a:t>JSON </a:t>
            </a:r>
            <a:r>
              <a:rPr lang="el-GR" dirty="0" smtClean="0"/>
              <a:t>σε βάσεις δεδομένων</a:t>
            </a:r>
            <a:endParaRPr lang="el-GR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ΠΡΟΓΡΑΜΜΑΤΙΣΜΟΣ ΚΙΝΗΤΩΝ ΣΥΣΚΕΥΩΝ</a:t>
            </a:r>
            <a:r>
              <a:rPr lang="el-GR" sz="1200" dirty="0" smtClean="0">
                <a:solidFill>
                  <a:schemeClr val="bg1"/>
                </a:solidFill>
              </a:rPr>
              <a:t>, Ενότητα 11, ΤΜΗΜΑ ΜΗΧΑΝΙΚΩΝ ΠΛΗΡΟΦΟΡΙΚΗΣ ΤΕ,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Content Placeholder 2"/>
          <p:cNvSpPr txBox="1">
            <a:spLocks/>
          </p:cNvSpPr>
          <p:nvPr/>
        </p:nvSpPr>
        <p:spPr>
          <a:xfrm>
            <a:off x="72008" y="1500174"/>
            <a:ext cx="8892480" cy="514353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>
              <a:buFont typeface="Arial" pitchFamily="34" charset="0"/>
              <a:buChar char="•"/>
            </a:pPr>
            <a:r>
              <a:rPr lang="el-GR" sz="3200" dirty="0" smtClean="0"/>
              <a:t>Το επόμενο παράδειγμα</a:t>
            </a:r>
            <a:r>
              <a:rPr lang="en-US" sz="3200" dirty="0" smtClean="0"/>
              <a:t>,</a:t>
            </a:r>
            <a:r>
              <a:rPr lang="el-GR" sz="3200" dirty="0" smtClean="0"/>
              <a:t> είναι ένα περισσότερο ολοκληρωμένο παράδειγμα όπου χρησιμοποιούμε αρχεία κειμένου στα οποία αποθηκεύουμε τα αποτελέσματα από βάσεις δεδομένων για αυτοκίνητα</a:t>
            </a:r>
            <a:r>
              <a:rPr lang="en-US" sz="3200" dirty="0" smtClean="0"/>
              <a:t>.</a:t>
            </a:r>
          </a:p>
          <a:p>
            <a:endParaRPr lang="en-US" sz="3200" dirty="0" smtClean="0"/>
          </a:p>
          <a:p>
            <a:pPr>
              <a:buFont typeface="Arial" pitchFamily="34" charset="0"/>
              <a:buChar char="•"/>
            </a:pPr>
            <a:r>
              <a:rPr lang="el-GR" sz="3200" dirty="0" smtClean="0"/>
              <a:t>Η βασική κατηγορία για αυτοκίνητα έχει ως ακολούθως:</a:t>
            </a:r>
            <a:endParaRPr lang="el-GR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ΠΡΟΓΡΑΜΜΑΤΙΣΜΟΣ ΚΙΝΗΤΩΝ ΣΥΣΚΕΥΩΝ</a:t>
            </a:r>
            <a:r>
              <a:rPr lang="el-GR" sz="1200" dirty="0" smtClean="0">
                <a:solidFill>
                  <a:schemeClr val="bg1"/>
                </a:solidFill>
              </a:rPr>
              <a:t>, Ενότητα 11, ΤΜΗΜΑ ΜΗΧΑΝΙΚΩΝ ΠΛΗΡΟΦΟΡΙΚΗΣ ΤΕ,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1" name="Picture 1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00034" y="1714488"/>
            <a:ext cx="8299379" cy="3005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67544" y="500042"/>
            <a:ext cx="8229600" cy="1143000"/>
          </a:xfrm>
        </p:spPr>
        <p:txBody>
          <a:bodyPr>
            <a:normAutofit/>
          </a:bodyPr>
          <a:lstStyle/>
          <a:p>
            <a:pPr lvl="0"/>
            <a:r>
              <a:rPr lang="el-GR" dirty="0" smtClean="0"/>
              <a:t>Χρήση </a:t>
            </a:r>
            <a:r>
              <a:rPr lang="en-US" dirty="0" smtClean="0"/>
              <a:t>JSON </a:t>
            </a:r>
            <a:r>
              <a:rPr lang="el-GR" dirty="0" smtClean="0"/>
              <a:t>σε βάσεις δεδομένων</a:t>
            </a:r>
            <a:endParaRPr lang="el-GR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ΠΡΟΓΡΑΜΜΑΤΙΣΜΟΣ ΚΙΝΗΤΩΝ ΣΥΣΚΕΥΩΝ</a:t>
            </a:r>
            <a:r>
              <a:rPr lang="el-GR" sz="1200" dirty="0" smtClean="0">
                <a:solidFill>
                  <a:schemeClr val="bg1"/>
                </a:solidFill>
              </a:rPr>
              <a:t>, Ενότητα 11, ΤΜΗΜΑ ΜΗΧΑΝΙΚΩΝ ΠΛΗΡΟΦΟΡΙΚΗΣ ΤΕ,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Content Placeholder 2"/>
          <p:cNvSpPr txBox="1">
            <a:spLocks/>
          </p:cNvSpPr>
          <p:nvPr/>
        </p:nvSpPr>
        <p:spPr>
          <a:xfrm>
            <a:off x="72008" y="1500174"/>
            <a:ext cx="8892480" cy="114300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r>
              <a:rPr lang="el-GR" sz="3200" dirty="0" smtClean="0"/>
              <a:t>Η κατηγορία για την βάση δεδομένων έχει ως ακολούθως</a:t>
            </a:r>
            <a:r>
              <a:rPr lang="en-US" sz="3200" dirty="0" smtClean="0"/>
              <a:t>:</a:t>
            </a:r>
            <a:r>
              <a:rPr lang="el-GR" sz="3200" dirty="0" smtClean="0"/>
              <a:t> </a:t>
            </a:r>
            <a:endParaRPr lang="el-GR" sz="3200" dirty="0"/>
          </a:p>
        </p:txBody>
      </p:sp>
      <p:pic>
        <p:nvPicPr>
          <p:cNvPr id="75778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2714620"/>
            <a:ext cx="8990630" cy="3914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ΠΡΟΓΡΑΜΜΑΤΙΣΜΟΣ ΚΙΝΗΤΩΝ ΣΥΣΚΕΥΩΝ</a:t>
            </a:r>
            <a:r>
              <a:rPr lang="el-GR" sz="1200" dirty="0" smtClean="0">
                <a:solidFill>
                  <a:schemeClr val="bg1"/>
                </a:solidFill>
              </a:rPr>
              <a:t>, Ενότητα 11, ΤΜΗΜΑ ΜΗΧΑΝΙΚΩΝ ΠΛΗΡΟΦΟΡΙΚΗΣ ΤΕ,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6802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85786" y="928670"/>
            <a:ext cx="8170022" cy="57340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ΠΡΟΓΡΑΜΜΑΤΙΣΜΟΣ ΚΙΝΗΤΩΝ ΣΥΣΚΕΥΩΝ</a:t>
            </a:r>
            <a:r>
              <a:rPr lang="el-GR" sz="1200" dirty="0" smtClean="0">
                <a:solidFill>
                  <a:schemeClr val="bg1"/>
                </a:solidFill>
              </a:rPr>
              <a:t>, Ενότητα 11, ΤΜΗΜΑ ΜΗΧΑΝΙΚΩΝ ΠΛΗΡΟΦΟΡΙΚΗΣ ΤΕ,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77" name="Picture 1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42844" y="1214422"/>
            <a:ext cx="8761732" cy="42910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67544" y="500042"/>
            <a:ext cx="8229600" cy="1143000"/>
          </a:xfrm>
        </p:spPr>
        <p:txBody>
          <a:bodyPr>
            <a:normAutofit/>
          </a:bodyPr>
          <a:lstStyle/>
          <a:p>
            <a:pPr lvl="0"/>
            <a:r>
              <a:rPr lang="el-GR" dirty="0" smtClean="0"/>
              <a:t>Χρήση </a:t>
            </a:r>
            <a:r>
              <a:rPr lang="en-US" dirty="0" smtClean="0"/>
              <a:t>JSON </a:t>
            </a:r>
            <a:r>
              <a:rPr lang="el-GR" dirty="0" smtClean="0"/>
              <a:t>σε βάσεις δεδομένων</a:t>
            </a:r>
            <a:endParaRPr lang="el-GR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ΠΡΟΓΡΑΜΜΑΤΙΣΜΟΣ ΚΙΝΗΤΩΝ ΣΥΣΚΕΥΩΝ</a:t>
            </a:r>
            <a:r>
              <a:rPr lang="el-GR" sz="1200" dirty="0" smtClean="0">
                <a:solidFill>
                  <a:schemeClr val="bg1"/>
                </a:solidFill>
              </a:rPr>
              <a:t>, Ενότητα 11, ΤΜΗΜΑ ΜΗΧΑΝΙΚΩΝ ΠΛΗΡΟΦΟΡΙΚΗΣ ΤΕ,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Content Placeholder 2"/>
          <p:cNvSpPr txBox="1">
            <a:spLocks/>
          </p:cNvSpPr>
          <p:nvPr/>
        </p:nvSpPr>
        <p:spPr>
          <a:xfrm>
            <a:off x="180114" y="1285860"/>
            <a:ext cx="8892480" cy="64294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r>
              <a:rPr lang="el-GR" sz="3200" dirty="0" smtClean="0"/>
              <a:t>και η</a:t>
            </a:r>
            <a:r>
              <a:rPr lang="en-US" sz="3200" dirty="0" smtClean="0"/>
              <a:t> </a:t>
            </a:r>
            <a:r>
              <a:rPr lang="en-US" sz="3200" b="1" dirty="0" smtClean="0"/>
              <a:t>Activity:</a:t>
            </a:r>
            <a:endParaRPr lang="el-GR" sz="3200" b="1" dirty="0"/>
          </a:p>
        </p:txBody>
      </p:sp>
      <p:pic>
        <p:nvPicPr>
          <p:cNvPr id="77826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85786" y="1785926"/>
            <a:ext cx="8012544" cy="50720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ΠΡΟΓΡΑΜΜΑΤΙΣΜΟΣ ΚΙΝΗΤΩΝ ΣΥΣΚΕΥΩΝ</a:t>
            </a:r>
            <a:r>
              <a:rPr lang="el-GR" sz="1200" dirty="0" smtClean="0">
                <a:solidFill>
                  <a:schemeClr val="bg1"/>
                </a:solidFill>
              </a:rPr>
              <a:t>, Ενότητα 11, ΤΜΗΜΑ ΜΗΧΑΝΙΚΩΝ ΠΛΗΡΟΦΟΡΙΚΗΣ ΤΕ,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8850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85763" y="1104900"/>
            <a:ext cx="8372475" cy="464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1 - Τίτλος"/>
          <p:cNvSpPr>
            <a:spLocks noGrp="1"/>
          </p:cNvSpPr>
          <p:nvPr>
            <p:ph type="title"/>
          </p:nvPr>
        </p:nvSpPr>
        <p:spPr>
          <a:xfrm>
            <a:off x="468313" y="476250"/>
            <a:ext cx="8229600" cy="1143000"/>
          </a:xfrm>
        </p:spPr>
        <p:txBody>
          <a:bodyPr/>
          <a:lstStyle/>
          <a:p>
            <a:pPr eaLnBrk="1" hangingPunct="1"/>
            <a:r>
              <a:rPr lang="el-GR" b="1" smtClean="0"/>
              <a:t>Άδειες Χρήσης</a:t>
            </a:r>
          </a:p>
        </p:txBody>
      </p:sp>
      <p:sp>
        <p:nvSpPr>
          <p:cNvPr id="28678" name="Subtitle 8"/>
          <p:cNvSpPr txBox="1">
            <a:spLocks/>
          </p:cNvSpPr>
          <p:nvPr/>
        </p:nvSpPr>
        <p:spPr bwMode="auto">
          <a:xfrm>
            <a:off x="457200" y="1333500"/>
            <a:ext cx="8229600" cy="3771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buFont typeface="Arial" charset="0"/>
              <a:buChar char="•"/>
            </a:pPr>
            <a:r>
              <a:rPr lang="el-GR" sz="2800">
                <a:solidFill>
                  <a:srgbClr val="000000"/>
                </a:solidFill>
                <a:latin typeface="Calibri" pitchFamily="34" charset="0"/>
              </a:rPr>
              <a:t>Το παρόν εκπαιδευτικό υλικό υπόκειται σε άδειες χρήσης Creative Commons. </a:t>
            </a:r>
          </a:p>
          <a:p>
            <a:pPr marL="342900" indent="-342900">
              <a:spcBef>
                <a:spcPct val="20000"/>
              </a:spcBef>
              <a:buFont typeface="Arial" charset="0"/>
              <a:buChar char="•"/>
            </a:pPr>
            <a:r>
              <a:rPr lang="el-GR" sz="2800">
                <a:solidFill>
                  <a:srgbClr val="000000"/>
                </a:solidFill>
                <a:latin typeface="Calibri" pitchFamily="34" charset="0"/>
              </a:rPr>
              <a:t>Για εκπαιδευτικό υλικό, όπως εικόνες, που υπόκειται σε άλλου τύπου άδειας χρήσης, η άδεια χρήσης αναφέρεται ρητώς. </a:t>
            </a:r>
          </a:p>
        </p:txBody>
      </p:sp>
      <p:pic>
        <p:nvPicPr>
          <p:cNvPr id="28679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08400" y="4117975"/>
            <a:ext cx="1581150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8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ΠΡΟΓΡΑΜΜΑΤΙΣΜΟΣ ΚΙΝΗΤΩΝ ΣΥΣΚΕΥΩΝ, Ενότητα 11, ΤΜΗΜΑ ΜΗΧΑΝΙΚΩΝ ΠΛΗΡΟΦΟΡΙΚΗΣ ΤΕ,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ΠΡΟΓΡΑΜΜΑΤΙΣΜΟΣ ΚΙΝΗΤΩΝ ΣΥΣΚΕΥΩΝ</a:t>
            </a:r>
            <a:r>
              <a:rPr lang="el-GR" sz="1200" dirty="0" smtClean="0">
                <a:solidFill>
                  <a:schemeClr val="bg1"/>
                </a:solidFill>
              </a:rPr>
              <a:t>, Ενότητα 11, ΤΜΗΜΑ ΜΗΧΑΝΙΚΩΝ ΠΛΗΡΟΦΟΡΙΚΗΣ ΤΕ,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9874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57158" y="928670"/>
            <a:ext cx="8659177" cy="5367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ΠΡΟΓΡΑΜΜΑΤΙΣΜΟΣ ΚΙΝΗΤΩΝ ΣΥΣΚΕΥΩΝ</a:t>
            </a:r>
            <a:r>
              <a:rPr lang="el-GR" sz="1200" dirty="0" smtClean="0">
                <a:solidFill>
                  <a:schemeClr val="bg1"/>
                </a:solidFill>
              </a:rPr>
              <a:t>, Ενότητα 11, ΤΜΗΜΑ ΜΗΧΑΝΙΚΩΝ ΠΛΗΡΟΦΟΡΙΚΗΣ ΤΕ,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0898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90980" y="1000108"/>
            <a:ext cx="8894798" cy="47863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ΠΡΟΓΡΑΜΜΑΤΙΣΜΟΣ ΚΙΝΗΤΩΝ ΣΥΣΚΕΥΩΝ</a:t>
            </a:r>
            <a:r>
              <a:rPr lang="el-GR" sz="1200" dirty="0" smtClean="0">
                <a:solidFill>
                  <a:schemeClr val="bg1"/>
                </a:solidFill>
              </a:rPr>
              <a:t>, Ενότητα 11, ΤΜΗΜΑ ΜΗΧΑΝΙΚΩΝ ΠΛΗΡΟΦΟΡΙΚΗΣ ΤΕ,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22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20981" y="1000108"/>
            <a:ext cx="8774866" cy="49292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ΠΡΟΓΡΑΜΜΑΤΙΣΜΟΣ ΚΙΝΗΤΩΝ ΣΥΣΚΕΥΩΝ</a:t>
            </a:r>
            <a:r>
              <a:rPr lang="el-GR" sz="1200" dirty="0" smtClean="0">
                <a:solidFill>
                  <a:schemeClr val="bg1"/>
                </a:solidFill>
              </a:rPr>
              <a:t>, Ενότητα 11, ΤΜΗΜΑ ΜΗΧΑΝΙΚΩΝ ΠΛΗΡΟΦΟΡΙΚΗΣ ΤΕ,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2946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30420" y="800100"/>
            <a:ext cx="8632580" cy="54149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ΠΡΟΓΡΑΜΜΑΤΙΣΜΟΣ ΚΙΝΗΤΩΝ ΣΥΣΚΕΥΩΝ</a:t>
            </a:r>
            <a:r>
              <a:rPr lang="el-GR" sz="1200" dirty="0" smtClean="0">
                <a:solidFill>
                  <a:schemeClr val="bg1"/>
                </a:solidFill>
              </a:rPr>
              <a:t>, Ενότητα 11, ΤΜΗΜΑ ΜΗΧΑΝΙΚΩΝ ΠΛΗΡΟΦΟΡΙΚΗΣ ΤΕ,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3970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86853" y="892265"/>
            <a:ext cx="8742865" cy="54656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ΠΡΟΓΡΑΜΜΑΤΙΣΜΟΣ ΚΙΝΗΤΩΝ ΣΥΣΚΕΥΩΝ</a:t>
            </a:r>
            <a:r>
              <a:rPr lang="el-GR" sz="1200" dirty="0" smtClean="0">
                <a:solidFill>
                  <a:schemeClr val="bg1"/>
                </a:solidFill>
              </a:rPr>
              <a:t>, Ενότητα 11, ΤΜΗΜΑ ΜΗΧΑΝΙΚΩΝ ΠΛΗΡΟΦΟΡΙΚΗΣ ΤΕ,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4994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09062" y="967516"/>
            <a:ext cx="8749218" cy="54618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ΠΡΟΓΡΑΜΜΑΤΙΣΜΟΣ ΚΙΝΗΤΩΝ ΣΥΣΚΕΥΩΝ</a:t>
            </a:r>
            <a:r>
              <a:rPr lang="el-GR" sz="1200" dirty="0" smtClean="0">
                <a:solidFill>
                  <a:schemeClr val="bg1"/>
                </a:solidFill>
              </a:rPr>
              <a:t>, Ενότητα 11, ΤΜΗΜΑ ΜΗΧΑΝΙΚΩΝ ΠΛΗΡΟΦΟΡΙΚΗΣ ΤΕ,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6019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142976" y="428604"/>
            <a:ext cx="7148995" cy="63579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ΠΡΟΓΡΑΜΜΑΤΙΣΜΟΣ ΚΙΝΗΤΩΝ ΣΥΣΚΕΥΩΝ</a:t>
            </a:r>
            <a:r>
              <a:rPr lang="el-GR" sz="1200" dirty="0" smtClean="0">
                <a:solidFill>
                  <a:schemeClr val="bg1"/>
                </a:solidFill>
              </a:rPr>
              <a:t>, Ενότητα 11, ΤΜΗΜΑ ΜΗΧΑΝΙΚΩΝ ΠΛΗΡΟΦΟΡΙΚΗΣ ΤΕ,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7042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25799" y="1428736"/>
            <a:ext cx="8875357" cy="40719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ΠΡΟΓΡΑΜΜΑΤΙΣΜΟΣ ΚΙΝΗΤΩΝ ΣΥΣΚΕΥΩΝ</a:t>
            </a:r>
            <a:r>
              <a:rPr lang="el-GR" sz="1200" dirty="0" smtClean="0">
                <a:solidFill>
                  <a:schemeClr val="bg1"/>
                </a:solidFill>
              </a:rPr>
              <a:t>, Ενότητα 11, ΤΜΗΜΑ ΜΗΧΑΝΙΚΩΝ ΠΛΗΡΟΦΟΡΙΚΗΣ ΤΕ,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8067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12446" y="714356"/>
            <a:ext cx="8374396" cy="60086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ΠΡΟΓΡΑΜΜΑΤΙΣΜΟΣ ΚΙΝΗΤΩΝ ΣΥΣΚΕΥΩΝ</a:t>
            </a:r>
            <a:r>
              <a:rPr lang="el-GR" sz="1200" dirty="0" smtClean="0">
                <a:solidFill>
                  <a:schemeClr val="bg1"/>
                </a:solidFill>
              </a:rPr>
              <a:t>, Ενότητα 11, ΤΜΗΜΑ ΜΗΧΑΝΙΚΩΝ ΠΛΗΡΟΦΟΡΙΚΗΣ ΤΕ,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9090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42844" y="1214422"/>
            <a:ext cx="8920096" cy="51435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1 - Τίτλος"/>
          <p:cNvSpPr>
            <a:spLocks noGrp="1"/>
          </p:cNvSpPr>
          <p:nvPr>
            <p:ph type="title"/>
          </p:nvPr>
        </p:nvSpPr>
        <p:spPr>
          <a:xfrm>
            <a:off x="468313" y="476250"/>
            <a:ext cx="8229600" cy="1143000"/>
          </a:xfrm>
        </p:spPr>
        <p:txBody>
          <a:bodyPr/>
          <a:lstStyle/>
          <a:p>
            <a:pPr eaLnBrk="1" hangingPunct="1"/>
            <a:r>
              <a:rPr lang="el-GR" b="1" smtClean="0"/>
              <a:t>Χρηματοδότηση</a:t>
            </a:r>
          </a:p>
        </p:txBody>
      </p:sp>
      <p:sp>
        <p:nvSpPr>
          <p:cNvPr id="29702" name="Content Placeholder 2"/>
          <p:cNvSpPr txBox="1">
            <a:spLocks/>
          </p:cNvSpPr>
          <p:nvPr/>
        </p:nvSpPr>
        <p:spPr bwMode="auto">
          <a:xfrm>
            <a:off x="457200" y="1530350"/>
            <a:ext cx="8229600" cy="3770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1313" indent="-341313" algn="just">
              <a:spcBef>
                <a:spcPct val="20000"/>
              </a:spcBef>
              <a:buFont typeface="Arial" charset="0"/>
              <a:buChar char="•"/>
            </a:pPr>
            <a:r>
              <a:rPr lang="el-GR" altLang="el-GR" sz="2000">
                <a:solidFill>
                  <a:srgbClr val="000000"/>
                </a:solidFill>
                <a:latin typeface="Calibri" pitchFamily="34" charset="0"/>
              </a:rPr>
              <a:t>Το έργο υλοποιείται στο πλαίσιο του Επιχειρησιακού Προγράμματος «</a:t>
            </a:r>
            <a:r>
              <a:rPr lang="el-GR" altLang="el-GR" sz="2000" b="1">
                <a:solidFill>
                  <a:srgbClr val="000000"/>
                </a:solidFill>
                <a:latin typeface="Calibri" pitchFamily="34" charset="0"/>
              </a:rPr>
              <a:t>Εκπαίδευση και Δια Βίου Μάθηση</a:t>
            </a:r>
            <a:r>
              <a:rPr lang="el-GR" altLang="el-GR" sz="2000">
                <a:solidFill>
                  <a:srgbClr val="000000"/>
                </a:solidFill>
                <a:latin typeface="Calibri" pitchFamily="34" charset="0"/>
              </a:rPr>
              <a:t>» και συγχρηματοδοτείται από την Ευρωπαϊκή Ένωση (Ευρωπαϊκό Κοινωνικό Ταμείο) και από εθνικούς πόρους.</a:t>
            </a:r>
          </a:p>
          <a:p>
            <a:pPr marL="341313" indent="-341313" algn="just">
              <a:spcBef>
                <a:spcPct val="20000"/>
              </a:spcBef>
              <a:buFont typeface="Arial" charset="0"/>
              <a:buChar char="•"/>
            </a:pPr>
            <a:r>
              <a:rPr lang="el-GR" altLang="el-GR" sz="2000">
                <a:solidFill>
                  <a:srgbClr val="000000"/>
                </a:solidFill>
                <a:latin typeface="Calibri" pitchFamily="34" charset="0"/>
              </a:rPr>
              <a:t>Το έργο «</a:t>
            </a:r>
            <a:r>
              <a:rPr lang="el-GR" altLang="el-GR" sz="2000" b="1">
                <a:solidFill>
                  <a:srgbClr val="000000"/>
                </a:solidFill>
                <a:latin typeface="Calibri" pitchFamily="34" charset="0"/>
              </a:rPr>
              <a:t>Ανοικτά Ακαδημαϊκά Μαθήματα στο TEI Ηπείρου</a:t>
            </a:r>
            <a:r>
              <a:rPr lang="el-GR" altLang="el-GR" sz="2000">
                <a:solidFill>
                  <a:srgbClr val="000000"/>
                </a:solidFill>
                <a:latin typeface="Calibri" pitchFamily="34" charset="0"/>
              </a:rPr>
              <a:t>» έχει χρηματοδοτήσει μόνο τη αναδιαμόρφωση του εκπαιδευτικού υλικού.</a:t>
            </a:r>
          </a:p>
          <a:p>
            <a:pPr marL="341313" indent="-341313" algn="just">
              <a:spcBef>
                <a:spcPct val="20000"/>
              </a:spcBef>
              <a:buFont typeface="Arial" charset="0"/>
              <a:buChar char="•"/>
            </a:pPr>
            <a:r>
              <a:rPr lang="el-GR" altLang="el-GR" sz="2000">
                <a:solidFill>
                  <a:srgbClr val="000000"/>
                </a:solidFill>
                <a:latin typeface="Calibri" pitchFamily="34" charset="0"/>
              </a:rPr>
              <a:t>Το παρόν εκπαιδευτικό υλικό έχει αναπτυχθεί στα πλαίσια του εκπαιδευτικού έργου του διδάσκοντα.</a:t>
            </a:r>
          </a:p>
        </p:txBody>
      </p:sp>
      <p:pic>
        <p:nvPicPr>
          <p:cNvPr id="29703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31913" y="4592638"/>
            <a:ext cx="6480175" cy="1284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8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ΠΡΟΓΡΑΜΜΑΤΙΣΜΟΣ ΚΙΝΗΤΩΝ ΣΥΣΚΕΥΩΝ, Ενότητα 11, ΤΜΗΜΑ ΜΗΧΑΝΙΚΩΝ ΠΛΗΡΟΦΟΡΙΚΗΣ ΤΕ,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ΠΡΟΓΡΑΜΜΑΤΙΣΜΟΣ ΚΙΝΗΤΩΝ ΣΥΣΚΕΥΩΝ</a:t>
            </a:r>
            <a:r>
              <a:rPr lang="el-GR" sz="1200" dirty="0" smtClean="0">
                <a:solidFill>
                  <a:schemeClr val="bg1"/>
                </a:solidFill>
              </a:rPr>
              <a:t>, Ενότητα 11, ΤΜΗΜΑ ΜΗΧΑΝΙΚΩΝ ΠΛΗΡΟΦΟΡΙΚΗΣ ΤΕ,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0114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85720" y="785794"/>
            <a:ext cx="8481025" cy="57267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ΠΡΟΓΡΑΜΜΑΤΙΣΜΟΣ ΚΙΝΗΤΩΝ ΣΥΣΚΕΥΩΝ</a:t>
            </a:r>
            <a:r>
              <a:rPr lang="el-GR" sz="1200" dirty="0" smtClean="0">
                <a:solidFill>
                  <a:schemeClr val="bg1"/>
                </a:solidFill>
              </a:rPr>
              <a:t>, Ενότητα 11, ΤΜΗΜΑ ΜΗΧΑΝΙΚΩΝ ΠΛΗΡΟΦΟΡΙΚΗΣ ΤΕ,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1138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1406" y="1071546"/>
            <a:ext cx="8982980" cy="50720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ΠΡΟΓΡΑΜΜΑΤΙΣΜΟΣ ΚΙΝΗΤΩΝ ΣΥΣΚΕΥΩΝ</a:t>
            </a:r>
            <a:r>
              <a:rPr lang="el-GR" sz="1200" dirty="0" smtClean="0">
                <a:solidFill>
                  <a:schemeClr val="bg1"/>
                </a:solidFill>
              </a:rPr>
              <a:t>, Ενότητα 11, ΤΜΗΜΑ ΜΗΧΑΝΙΚΩΝ ΠΛΗΡΟΦΟΡΙΚΗΣ ΤΕ,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162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14282" y="1071546"/>
            <a:ext cx="8759527" cy="5402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Θέση αριθμού διαφάνειας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515350" y="6559550"/>
            <a:ext cx="628650" cy="36512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DB116AAB-93E3-4041-84FC-C7AC93EFAFCB}" type="slidenum">
              <a:rPr lang="el-GR" altLang="el-GR">
                <a:solidFill>
                  <a:schemeClr val="bg1"/>
                </a:solidFill>
              </a:rPr>
              <a:pPr/>
              <a:t>43</a:t>
            </a:fld>
            <a:endParaRPr lang="el-GR" altLang="el-GR">
              <a:solidFill>
                <a:schemeClr val="bg1"/>
              </a:solidFill>
            </a:endParaRPr>
          </a:p>
        </p:txBody>
      </p:sp>
      <p:sp>
        <p:nvSpPr>
          <p:cNvPr id="79875" name="Rectangle 14"/>
          <p:cNvSpPr>
            <a:spLocks noChangeArrowheads="1"/>
          </p:cNvSpPr>
          <p:nvPr/>
        </p:nvSpPr>
        <p:spPr bwMode="auto">
          <a:xfrm>
            <a:off x="2317750" y="2894013"/>
            <a:ext cx="4572000" cy="938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6" tIns="45719" rIns="91436" bIns="45719">
            <a:spAutoFit/>
          </a:bodyPr>
          <a:lstStyle/>
          <a:p>
            <a:pPr algn="ctr"/>
            <a:r>
              <a:rPr lang="el-GR" sz="5500" b="1"/>
              <a:t>Σημειώματα</a:t>
            </a:r>
          </a:p>
        </p:txBody>
      </p:sp>
      <p:sp>
        <p:nvSpPr>
          <p:cNvPr id="5" name="4 - TextBox"/>
          <p:cNvSpPr txBox="1"/>
          <p:nvPr/>
        </p:nvSpPr>
        <p:spPr>
          <a:xfrm>
            <a:off x="0" y="2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ΠΡΟΓΡΑΜΜΑΤΙΣΜΟΣ ΚΙΝΗΤΩΝ ΣΥΣΚΕΥΩΝ, Ενότητα 11, ΤΜΗΜΑ ΜΗΧΑΝΙΚΩΝ ΠΛΗΡΟΦΟΡΙΚΗΣ ΤΕ, </a:t>
            </a:r>
          </a:p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ΤΕΙ ΗΠΕΙΡΟΥ- 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/>
          <a:lstStyle/>
          <a:p>
            <a:r>
              <a:rPr lang="el-GR" dirty="0" smtClean="0">
                <a:latin typeface="+mn-lt"/>
              </a:rPr>
              <a:t>Σημείωμα </a:t>
            </a:r>
            <a:r>
              <a:rPr lang="el-GR" dirty="0" err="1" smtClean="0">
                <a:latin typeface="+mn-lt"/>
              </a:rPr>
              <a:t>Αδειοδότησης</a:t>
            </a:r>
            <a:endParaRPr lang="el-GR" b="1" dirty="0">
              <a:latin typeface="+mn-lt"/>
            </a:endParaRPr>
          </a:p>
        </p:txBody>
      </p:sp>
      <p:sp>
        <p:nvSpPr>
          <p:cNvPr id="4" name="3 - TextBox"/>
          <p:cNvSpPr txBox="1"/>
          <p:nvPr/>
        </p:nvSpPr>
        <p:spPr>
          <a:xfrm>
            <a:off x="0" y="2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ΠΡΟΓΡΑΜΜΑΤΙΣΜΟΣ ΚΙΝΗΤΩΝ ΣΥΣΚΕΥΩΝ, Ενότητα 11, ΤΜΗΜΑ ΜΗΧΑΝΙΚΩΝ ΠΛΗΡΟΦΟΡΙΚΗΣ ΤΕ, </a:t>
            </a:r>
          </a:p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ΤΕΙ ΗΠΕΙΡΟΥ- 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ctangle 1"/>
          <p:cNvSpPr/>
          <p:nvPr/>
        </p:nvSpPr>
        <p:spPr>
          <a:xfrm>
            <a:off x="467544" y="2132856"/>
            <a:ext cx="8425932" cy="193899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παρόν υλικό διατίθεται με τους όρους της άδειας χρήσης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Creative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Commons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Αναφορά Δημιουργού-Μη Εμπορική Χρήση-Όχι Παράγωγα Έργα 4.0 Διεθνές [1] ή </a:t>
            </a:r>
            <a:r>
              <a:rPr lang="el-GR" sz="2000" dirty="0" smtClean="0">
                <a:solidFill>
                  <a:schemeClr val="bg1">
                    <a:lumMod val="50000"/>
                  </a:schemeClr>
                </a:solidFill>
              </a:rPr>
              <a:t>μεταγενέστερη.</a:t>
            </a:r>
            <a:r>
              <a:rPr lang="en-US" sz="200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Εξαιρούνται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 αυτοτελή έργα τρίτων π.χ. φωτογραφίες,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Διαγράμματα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κ.λ.π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.,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οποία εμπεριέχονται σε αυτό και τα οποία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αναφέρονται μαζί με τους όρους χρήσης τους στο «Σημείωμα Χρήσης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Έργων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Τρίτων». </a:t>
            </a:r>
          </a:p>
        </p:txBody>
      </p:sp>
      <p:pic>
        <p:nvPicPr>
          <p:cNvPr id="9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995938" y="4149081"/>
            <a:ext cx="1581685" cy="461161"/>
          </a:xfrm>
          <a:prstGeom prst="rect">
            <a:avLst/>
          </a:prstGeom>
        </p:spPr>
      </p:pic>
      <p:sp>
        <p:nvSpPr>
          <p:cNvPr id="10" name="Rectangle 3"/>
          <p:cNvSpPr/>
          <p:nvPr/>
        </p:nvSpPr>
        <p:spPr>
          <a:xfrm>
            <a:off x="539552" y="5085185"/>
            <a:ext cx="8329920" cy="707884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 δικαιούχος μπορεί να παρέχει στον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αδειοδόχο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ξεχωριστή άδεια να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χρησιμοποιεί το έργο για εμπορική χρήση, εφόσον αυτό του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ζητηθεί.</a:t>
            </a:r>
          </a:p>
        </p:txBody>
      </p:sp>
      <p:sp>
        <p:nvSpPr>
          <p:cNvPr id="13" name="Rectangle 2"/>
          <p:cNvSpPr/>
          <p:nvPr/>
        </p:nvSpPr>
        <p:spPr>
          <a:xfrm>
            <a:off x="683569" y="6165304"/>
            <a:ext cx="633499" cy="492440"/>
          </a:xfrm>
          <a:prstGeom prst="rect">
            <a:avLst/>
          </a:prstGeom>
        </p:spPr>
        <p:txBody>
          <a:bodyPr wrap="none" lIns="91436" tIns="45719" rIns="91436" bIns="45719">
            <a:spAutoFit/>
          </a:bodyPr>
          <a:lstStyle/>
          <a:p>
            <a:r>
              <a:rPr lang="el-GR" sz="2600" dirty="0">
                <a:solidFill>
                  <a:prstClr val="white">
                    <a:lumMod val="50000"/>
                  </a:prstClr>
                </a:solidFill>
              </a:rPr>
              <a:t>[1] </a:t>
            </a:r>
            <a:endParaRPr lang="en-US" dirty="0"/>
          </a:p>
        </p:txBody>
      </p:sp>
      <p:sp>
        <p:nvSpPr>
          <p:cNvPr id="14" name="Rectangle 11"/>
          <p:cNvSpPr/>
          <p:nvPr/>
        </p:nvSpPr>
        <p:spPr>
          <a:xfrm>
            <a:off x="827586" y="6237312"/>
            <a:ext cx="6568081" cy="36933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n-US" dirty="0">
                <a:hlinkClick r:id="rId5"/>
              </a:rPr>
              <a:t>http://</a:t>
            </a:r>
            <a:r>
              <a:rPr lang="en-US" dirty="0" smtClean="0">
                <a:hlinkClick r:id="rId5"/>
              </a:rPr>
              <a:t>creativecommons.org/licenses/by-nc-nd/4.0/deed.el</a:t>
            </a:r>
            <a:r>
              <a:rPr lang="el-GR" dirty="0" smtClean="0"/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/>
          <a:lstStyle/>
          <a:p>
            <a:r>
              <a:rPr lang="el-GR" dirty="0" smtClean="0">
                <a:latin typeface="+mn-lt"/>
              </a:rPr>
              <a:t>Σημείωμα Αναφοράς</a:t>
            </a:r>
            <a:endParaRPr lang="el-GR" b="1" dirty="0">
              <a:latin typeface="+mn-lt"/>
            </a:endParaRPr>
          </a:p>
        </p:txBody>
      </p:sp>
      <p:sp>
        <p:nvSpPr>
          <p:cNvPr id="4" name="3 - TextBox"/>
          <p:cNvSpPr txBox="1"/>
          <p:nvPr/>
        </p:nvSpPr>
        <p:spPr>
          <a:xfrm>
            <a:off x="0" y="2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ΠΡΟΓΡΑΜΜΑΤΙΣΜΟΣ ΚΙΝΗΤΩΝ ΣΥΣΚΕΥΩΝ, Ενότητα 11, ΤΜΗΜΑ ΜΗΧΑΝΙΚΩΝ ΠΛΗΡΟΦΟΡΙΚΗΣ ΤΕ,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Content Placeholder 2"/>
          <p:cNvSpPr txBox="1">
            <a:spLocks/>
          </p:cNvSpPr>
          <p:nvPr/>
        </p:nvSpPr>
        <p:spPr>
          <a:xfrm>
            <a:off x="467544" y="1412776"/>
            <a:ext cx="8229600" cy="377163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447675" indent="-447675" algn="just">
              <a:lnSpc>
                <a:spcPts val="2065"/>
              </a:lnSpc>
              <a:buClr>
                <a:srgbClr val="000000"/>
              </a:buClr>
              <a:buSzPts val="1200"/>
            </a:pPr>
            <a:endParaRPr lang="el-GR" sz="1400" dirty="0" smtClean="0"/>
          </a:p>
          <a:p>
            <a:pPr lvl="0" algn="just"/>
            <a:r>
              <a:rPr lang="el-GR" sz="2400" dirty="0" err="1" smtClean="0">
                <a:solidFill>
                  <a:prstClr val="white">
                    <a:lumMod val="50000"/>
                  </a:prstClr>
                </a:solidFill>
              </a:rPr>
              <a:t>Copyright</a:t>
            </a:r>
            <a:r>
              <a:rPr lang="el-GR" sz="2400" dirty="0" smtClean="0">
                <a:solidFill>
                  <a:prstClr val="white">
                    <a:lumMod val="50000"/>
                  </a:prstClr>
                </a:solidFill>
              </a:rPr>
              <a:t> Τεχνολογικό Ίδρυμα Ηπείρου. Ιωάννης </a:t>
            </a:r>
            <a:r>
              <a:rPr lang="el-GR" sz="2400" dirty="0" err="1" smtClean="0">
                <a:solidFill>
                  <a:prstClr val="white">
                    <a:lumMod val="50000"/>
                  </a:prstClr>
                </a:solidFill>
              </a:rPr>
              <a:t>Τσούλος</a:t>
            </a:r>
            <a:r>
              <a:rPr lang="el-GR" sz="2400" dirty="0" smtClean="0">
                <a:solidFill>
                  <a:prstClr val="white">
                    <a:lumMod val="50000"/>
                  </a:prstClr>
                </a:solidFill>
              </a:rPr>
              <a:t>.</a:t>
            </a:r>
          </a:p>
          <a:p>
            <a:pPr algn="just"/>
            <a:r>
              <a:rPr lang="el-GR" sz="2400" dirty="0" smtClean="0">
                <a:solidFill>
                  <a:srgbClr val="7F7F7F"/>
                </a:solidFill>
                <a:latin typeface="Calibri" pitchFamily="34" charset="0"/>
              </a:rPr>
              <a:t>Προγραμματισμός κινητών συσκευών</a:t>
            </a:r>
          </a:p>
          <a:p>
            <a:pPr algn="just"/>
            <a:r>
              <a:rPr lang="el-GR" sz="2400" dirty="0" smtClean="0">
                <a:solidFill>
                  <a:srgbClr val="7F7F7F"/>
                </a:solidFill>
                <a:latin typeface="Calibri" pitchFamily="34" charset="0"/>
              </a:rPr>
              <a:t>Έκδοση: 1.0 Άρτα, 2015. </a:t>
            </a:r>
          </a:p>
          <a:p>
            <a:pPr algn="just"/>
            <a:r>
              <a:rPr lang="el-GR" sz="2400" dirty="0" smtClean="0">
                <a:solidFill>
                  <a:srgbClr val="7F7F7F"/>
                </a:solidFill>
                <a:latin typeface="Calibri" pitchFamily="34" charset="0"/>
              </a:rPr>
              <a:t>Διαθέσιμο από τη δικτυακή διεύθυνση:</a:t>
            </a:r>
          </a:p>
          <a:p>
            <a:pPr lvl="0" algn="just"/>
            <a:r>
              <a:rPr lang="en-US" sz="2400" dirty="0" smtClean="0">
                <a:solidFill>
                  <a:prstClr val="white">
                    <a:lumMod val="50000"/>
                  </a:prstClr>
                </a:solidFill>
                <a:hlinkClick r:id="rId4"/>
              </a:rPr>
              <a:t>http://eclass.teiep.gr/courses/COMP10</a:t>
            </a:r>
            <a:r>
              <a:rPr lang="el-GR" sz="2400" dirty="0" smtClean="0">
                <a:solidFill>
                  <a:prstClr val="white">
                    <a:lumMod val="50000"/>
                  </a:prstClr>
                </a:solidFill>
                <a:hlinkClick r:id="rId4"/>
              </a:rPr>
              <a:t>1</a:t>
            </a:r>
            <a:r>
              <a:rPr lang="en-US" sz="2400" dirty="0" smtClean="0">
                <a:solidFill>
                  <a:prstClr val="white">
                    <a:lumMod val="50000"/>
                  </a:prstClr>
                </a:solidFill>
                <a:hlinkClick r:id="rId4"/>
              </a:rPr>
              <a:t>/</a:t>
            </a:r>
            <a:endParaRPr lang="el-GR" sz="2400" dirty="0" smtClean="0">
              <a:solidFill>
                <a:prstClr val="white">
                  <a:lumMod val="50000"/>
                </a:prstClr>
              </a:solidFill>
            </a:endParaRPr>
          </a:p>
          <a:p>
            <a:pPr lvl="0" algn="just"/>
            <a:endParaRPr lang="en-US" sz="1400" dirty="0" smtClean="0"/>
          </a:p>
          <a:p>
            <a:pPr marL="447675" indent="-447675" algn="just">
              <a:lnSpc>
                <a:spcPts val="2065"/>
              </a:lnSpc>
              <a:buClr>
                <a:srgbClr val="000000"/>
              </a:buClr>
              <a:buSzPts val="1200"/>
            </a:pPr>
            <a:endParaRPr lang="en-US" sz="1400" dirty="0" smtClean="0"/>
          </a:p>
          <a:p>
            <a:pPr marL="447675" lvl="0" indent="-447675" algn="just">
              <a:lnSpc>
                <a:spcPts val="2065"/>
              </a:lnSpc>
              <a:buClr>
                <a:srgbClr val="000000"/>
              </a:buClr>
              <a:buSzPts val="1200"/>
            </a:pPr>
            <a:endParaRPr lang="el-GR" sz="1400" dirty="0">
              <a:solidFill>
                <a:prstClr val="white">
                  <a:lumMod val="50000"/>
                </a:prstClr>
              </a:solidFill>
              <a:ea typeface="Arial Unicode MS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TextBox"/>
          <p:cNvSpPr txBox="1"/>
          <p:nvPr/>
        </p:nvSpPr>
        <p:spPr>
          <a:xfrm>
            <a:off x="0" y="2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ΠΡΟΓΡΑΜΜΑΤΙΣΜΟΣ ΚΙΝΗΤΩΝ ΣΥΣΚΕΥΩΝ</a:t>
            </a:r>
            <a:r>
              <a:rPr lang="el-GR" sz="1200" dirty="0" smtClean="0">
                <a:solidFill>
                  <a:schemeClr val="bg1"/>
                </a:solidFill>
              </a:rPr>
              <a:t>, Ενότητα 11, ΤΜΗΜΑ ΜΗΧΑΝΙΚΩΝ ΠΛΗΡΟΦΟΡΙΚΗΣ ΤΕ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Rectangle 11"/>
          <p:cNvSpPr/>
          <p:nvPr/>
        </p:nvSpPr>
        <p:spPr>
          <a:xfrm>
            <a:off x="1763688" y="2996952"/>
            <a:ext cx="5876239" cy="938716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l-GR" sz="5500" b="1" dirty="0"/>
              <a:t>Τέλος Ενότητας</a:t>
            </a:r>
          </a:p>
        </p:txBody>
      </p:sp>
      <p:sp>
        <p:nvSpPr>
          <p:cNvPr id="15" name="Rectangle 12"/>
          <p:cNvSpPr/>
          <p:nvPr/>
        </p:nvSpPr>
        <p:spPr>
          <a:xfrm>
            <a:off x="1547664" y="4221089"/>
            <a:ext cx="7156721" cy="984883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r"/>
            <a:r>
              <a:rPr lang="el-GR" sz="2900" b="1" dirty="0"/>
              <a:t>Επεξεργασία: </a:t>
            </a:r>
            <a:r>
              <a:rPr lang="el-GR" sz="2900" b="1" dirty="0" err="1" smtClean="0"/>
              <a:t>Βαΐτσα</a:t>
            </a:r>
            <a:r>
              <a:rPr lang="el-GR" sz="2900" b="1" dirty="0" smtClean="0"/>
              <a:t> </a:t>
            </a:r>
            <a:r>
              <a:rPr lang="el-GR" sz="2900" b="1" dirty="0" err="1" smtClean="0"/>
              <a:t>Τσακστάρα</a:t>
            </a:r>
            <a:endParaRPr lang="el-GR" sz="2900" b="1" dirty="0"/>
          </a:p>
          <a:p>
            <a:pPr algn="r"/>
            <a:r>
              <a:rPr lang="el-GR" sz="2900" dirty="0" smtClean="0"/>
              <a:t>Άρτα, 2015</a:t>
            </a:r>
            <a:endParaRPr lang="el-GR" sz="2900" dirty="0"/>
          </a:p>
        </p:txBody>
      </p:sp>
      <p:pic>
        <p:nvPicPr>
          <p:cNvPr id="16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5538" y="5589241"/>
            <a:ext cx="3255169" cy="8638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020274" y="5661249"/>
            <a:ext cx="1581685" cy="46116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TextBox"/>
          <p:cNvSpPr txBox="1"/>
          <p:nvPr/>
        </p:nvSpPr>
        <p:spPr>
          <a:xfrm>
            <a:off x="0" y="2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ΠΡΟΓΡΑΜΜΑΤΙΣΜΟΣ ΚΙΝΗΤΩΝ ΣΥΣΚΕΥΩΝ</a:t>
            </a:r>
            <a:r>
              <a:rPr lang="el-GR" sz="1200" dirty="0" smtClean="0">
                <a:solidFill>
                  <a:schemeClr val="bg1"/>
                </a:solidFill>
              </a:rPr>
              <a:t>, Ενότητα 11, ΤΜΗΜΑ ΜΗΧΑΝΙΚΩΝ ΠΛΗΡΟΦΟΡΙΚΗΣ ΤΕ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Content Placeholder 2"/>
          <p:cNvSpPr txBox="1">
            <a:spLocks/>
          </p:cNvSpPr>
          <p:nvPr/>
        </p:nvSpPr>
        <p:spPr>
          <a:xfrm>
            <a:off x="467544" y="1412776"/>
            <a:ext cx="8229600" cy="377163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447675" indent="-447675" algn="just">
              <a:lnSpc>
                <a:spcPts val="2065"/>
              </a:lnSpc>
              <a:buClr>
                <a:srgbClr val="000000"/>
              </a:buClr>
              <a:buSzPts val="1200"/>
            </a:pPr>
            <a:endParaRPr lang="el-GR" sz="1400" dirty="0" smtClean="0"/>
          </a:p>
          <a:p>
            <a:pPr marL="447675" indent="-447675" algn="just">
              <a:lnSpc>
                <a:spcPts val="2065"/>
              </a:lnSpc>
              <a:buClr>
                <a:srgbClr val="000000"/>
              </a:buClr>
              <a:buSzPts val="1200"/>
            </a:pPr>
            <a:endParaRPr lang="en-US" sz="1400" dirty="0" smtClean="0"/>
          </a:p>
          <a:p>
            <a:pPr marL="447675" lvl="0" indent="-447675" algn="just">
              <a:lnSpc>
                <a:spcPts val="2065"/>
              </a:lnSpc>
              <a:buClr>
                <a:srgbClr val="000000"/>
              </a:buClr>
              <a:buSzPts val="1200"/>
            </a:pPr>
            <a:endParaRPr lang="el-GR" sz="1400" dirty="0">
              <a:solidFill>
                <a:prstClr val="white">
                  <a:lumMod val="50000"/>
                </a:prstClr>
              </a:solidFill>
              <a:ea typeface="Arial Unicode MS"/>
              <a:cs typeface="Times New Roman" pitchFamily="18" charset="0"/>
            </a:endParaRPr>
          </a:p>
        </p:txBody>
      </p:sp>
      <p:sp>
        <p:nvSpPr>
          <p:cNvPr id="10" name="Rectangle 14"/>
          <p:cNvSpPr/>
          <p:nvPr/>
        </p:nvSpPr>
        <p:spPr>
          <a:xfrm>
            <a:off x="2317212" y="2411596"/>
            <a:ext cx="4572000" cy="938716"/>
          </a:xfrm>
          <a:prstGeom prst="rect">
            <a:avLst/>
          </a:prstGeom>
        </p:spPr>
        <p:txBody>
          <a:bodyPr lIns="91436" tIns="45719" rIns="91436" bIns="45719">
            <a:spAutoFit/>
          </a:bodyPr>
          <a:lstStyle/>
          <a:p>
            <a:pPr algn="ctr"/>
            <a:r>
              <a:rPr lang="el-GR" sz="5500" b="1" dirty="0"/>
              <a:t>Σημειώματα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Rectangle 3"/>
          <p:cNvSpPr>
            <a:spLocks noChangeArrowheads="1"/>
          </p:cNvSpPr>
          <p:nvPr/>
        </p:nvSpPr>
        <p:spPr bwMode="auto">
          <a:xfrm>
            <a:off x="228600" y="1981200"/>
            <a:ext cx="8686800" cy="40386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90488" tIns="44450" rIns="90488" bIns="44450"/>
          <a:lstStyle/>
          <a:p>
            <a:pPr marL="342900" indent="-342900">
              <a:buFont typeface="Wingdings" pitchFamily="2" charset="2"/>
              <a:buChar char="§"/>
            </a:pPr>
            <a:endParaRPr lang="el-GR">
              <a:solidFill>
                <a:srgbClr val="000000"/>
              </a:solidFill>
              <a:latin typeface="Calibri" pitchFamily="34" charset="0"/>
              <a:cs typeface="Times New Roman" pitchFamily="18" charset="0"/>
            </a:endParaRPr>
          </a:p>
        </p:txBody>
      </p:sp>
      <p:sp>
        <p:nvSpPr>
          <p:cNvPr id="104451" name="Rectangle 4"/>
          <p:cNvSpPr>
            <a:spLocks noChangeArrowheads="1"/>
          </p:cNvSpPr>
          <p:nvPr/>
        </p:nvSpPr>
        <p:spPr bwMode="auto">
          <a:xfrm>
            <a:off x="381000" y="560388"/>
            <a:ext cx="838200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l-GR" sz="4000" b="1">
                <a:solidFill>
                  <a:srgbClr val="000000"/>
                </a:solidFill>
                <a:latin typeface="Calibri" pitchFamily="34" charset="0"/>
              </a:rPr>
              <a:t>Βιβλιογραφία</a:t>
            </a:r>
            <a:endParaRPr lang="en-US" sz="4000" b="1">
              <a:solidFill>
                <a:srgbClr val="000000"/>
              </a:solidFill>
              <a:latin typeface="Calibri" pitchFamily="34" charset="0"/>
              <a:cs typeface="Times New Roman" pitchFamily="18" charset="0"/>
            </a:endParaRPr>
          </a:p>
        </p:txBody>
      </p:sp>
      <p:sp>
        <p:nvSpPr>
          <p:cNvPr id="8" name="7 - TextBox"/>
          <p:cNvSpPr txBox="1"/>
          <p:nvPr/>
        </p:nvSpPr>
        <p:spPr>
          <a:xfrm>
            <a:off x="0" y="0"/>
            <a:ext cx="9144000" cy="461963"/>
          </a:xfrm>
          <a:prstGeom prst="rect">
            <a:avLst/>
          </a:prstGeom>
          <a:solidFill>
            <a:srgbClr val="1F497D"/>
          </a:solidFill>
        </p:spPr>
        <p:txBody>
          <a:bodyPr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ΠΡΟΓΡΑΜΜΑΤΙΣΜΟΣ ΚΙΝΗΤΩΝ ΣΥΣΚΕΥΩΝ</a:t>
            </a:r>
            <a:r>
              <a:rPr lang="el-GR" sz="1200" dirty="0" smtClean="0">
                <a:solidFill>
                  <a:schemeClr val="bg1"/>
                </a:solidFill>
              </a:rPr>
              <a:t>, Ενότητα 11, ΤΜΗΜΑ ΜΗΧΑΝΙΚΩΝ ΠΛΗΡΟΦΟΡΙΚΗΣ ΤΕ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4453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611188" cy="692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4454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88350" y="0"/>
            <a:ext cx="755650" cy="692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Θέση περιεχομένου 2"/>
          <p:cNvSpPr txBox="1">
            <a:spLocks/>
          </p:cNvSpPr>
          <p:nvPr/>
        </p:nvSpPr>
        <p:spPr>
          <a:xfrm>
            <a:off x="438150" y="1300163"/>
            <a:ext cx="8239125" cy="3208957"/>
          </a:xfrm>
          <a:prstGeom prst="rect">
            <a:avLst/>
          </a:prstGeom>
        </p:spPr>
        <p:txBody>
          <a:bodyPr/>
          <a:lstStyle/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r>
              <a:rPr lang="el-GR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 </a:t>
            </a:r>
            <a:r>
              <a:rPr lang="el-GR" sz="1400" dirty="0" smtClean="0"/>
              <a:t>L. </a:t>
            </a:r>
            <a:r>
              <a:rPr lang="el-GR" sz="1400" dirty="0" err="1" smtClean="0"/>
              <a:t>Darcey</a:t>
            </a:r>
            <a:r>
              <a:rPr lang="el-GR" sz="1400" dirty="0" smtClean="0"/>
              <a:t>, S. </a:t>
            </a:r>
            <a:r>
              <a:rPr lang="el-GR" sz="1400" dirty="0" err="1" smtClean="0"/>
              <a:t>Conder</a:t>
            </a:r>
            <a:r>
              <a:rPr lang="el-GR" sz="1400" dirty="0" smtClean="0"/>
              <a:t>, Μάθετε την Ανάπτυξη Εφαρμογών για το </a:t>
            </a:r>
            <a:r>
              <a:rPr lang="el-GR" sz="1400" dirty="0" err="1" smtClean="0"/>
              <a:t>Android</a:t>
            </a:r>
            <a:r>
              <a:rPr lang="el-GR" sz="1400" dirty="0" smtClean="0"/>
              <a:t> σε 24 Ώρες 2ή </a:t>
            </a:r>
            <a:r>
              <a:rPr lang="el-GR" sz="1400" dirty="0" err="1" smtClean="0"/>
              <a:t>εκδ</a:t>
            </a:r>
            <a:r>
              <a:rPr lang="el-GR" sz="1400" dirty="0" smtClean="0"/>
              <a:t>. (2012)</a:t>
            </a:r>
            <a:endParaRPr lang="en-US" sz="1400" dirty="0" smtClean="0"/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r>
              <a:rPr lang="en-US" sz="1400" dirty="0" smtClean="0"/>
              <a:t>P. </a:t>
            </a:r>
            <a:r>
              <a:rPr lang="en-US" sz="1400" dirty="0" err="1" smtClean="0"/>
              <a:t>Deitel</a:t>
            </a:r>
            <a:r>
              <a:rPr lang="en-US" sz="1400" dirty="0" smtClean="0"/>
              <a:t>, H. </a:t>
            </a:r>
            <a:r>
              <a:rPr lang="en-US" sz="1400" dirty="0" err="1" smtClean="0"/>
              <a:t>Deitel</a:t>
            </a:r>
            <a:r>
              <a:rPr lang="en-US" sz="1400" dirty="0" smtClean="0"/>
              <a:t>, A. </a:t>
            </a:r>
            <a:r>
              <a:rPr lang="en-US" sz="1400" dirty="0" err="1" smtClean="0"/>
              <a:t>Deitel,Android</a:t>
            </a:r>
            <a:r>
              <a:rPr lang="en-US" sz="1400" dirty="0" smtClean="0"/>
              <a:t> </a:t>
            </a:r>
            <a:r>
              <a:rPr lang="el-GR" sz="1400" dirty="0" smtClean="0"/>
              <a:t>Προγραμματισμός, 2η </a:t>
            </a:r>
            <a:r>
              <a:rPr lang="el-GR" sz="1400" dirty="0" err="1" smtClean="0"/>
              <a:t>Εκδοση</a:t>
            </a:r>
            <a:r>
              <a:rPr lang="en-US" sz="1400" dirty="0" smtClean="0"/>
              <a:t> (2014).</a:t>
            </a:r>
            <a:endParaRPr lang="el-GR" sz="1400" dirty="0" smtClean="0"/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r>
              <a:rPr lang="el-GR" sz="1400" dirty="0" smtClean="0"/>
              <a:t>Έλληνας </a:t>
            </a:r>
            <a:r>
              <a:rPr lang="el-GR" sz="1400" dirty="0" err="1" smtClean="0"/>
              <a:t>Iωάννης</a:t>
            </a:r>
            <a:r>
              <a:rPr lang="el-GR" sz="1400" dirty="0" smtClean="0"/>
              <a:t>- Έλληνας Νικόλαος , Εισαγωγή στο Προγραμματισμό </a:t>
            </a:r>
            <a:r>
              <a:rPr lang="el-GR" sz="1400" dirty="0" err="1" smtClean="0"/>
              <a:t>Android</a:t>
            </a:r>
            <a:r>
              <a:rPr lang="el-GR" sz="1400" dirty="0" smtClean="0"/>
              <a:t>, (2014)</a:t>
            </a:r>
            <a:endParaRPr lang="en-US" sz="1400" dirty="0" smtClean="0"/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endParaRPr lang="en-US" sz="1400" kern="0" dirty="0" smtClean="0">
              <a:solidFill>
                <a:srgbClr val="000000"/>
              </a:solidFill>
              <a:latin typeface="Calibri" pitchFamily="34" charset="0"/>
              <a:ea typeface="Arial Unicode MS"/>
              <a:cs typeface="Times New Roman" pitchFamily="18" charset="0"/>
            </a:endParaRPr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endParaRPr lang="el-GR" sz="1400" kern="0" dirty="0" smtClean="0">
              <a:solidFill>
                <a:srgbClr val="000000"/>
              </a:solidFill>
              <a:latin typeface="Calibri" pitchFamily="34" charset="0"/>
              <a:ea typeface="Arial Unicode MS"/>
              <a:cs typeface="Times New Roman" pitchFamily="18" charset="0"/>
            </a:endParaRPr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endParaRPr lang="el-GR" sz="1400" kern="0" dirty="0" smtClean="0">
              <a:solidFill>
                <a:srgbClr val="000000"/>
              </a:solidFill>
              <a:latin typeface="Calibri" pitchFamily="34" charset="0"/>
              <a:ea typeface="Arial Unicode MS"/>
              <a:cs typeface="Times New Roman" pitchFamily="18" charset="0"/>
            </a:endParaRPr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endParaRPr lang="el-GR" sz="1400" kern="0" dirty="0" smtClean="0">
              <a:solidFill>
                <a:srgbClr val="000000"/>
              </a:solidFill>
              <a:latin typeface="Calibri" pitchFamily="34" charset="0"/>
              <a:ea typeface="Arial Unicode MS"/>
              <a:cs typeface="Times New Roman" pitchFamily="18" charset="0"/>
            </a:endParaRPr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endParaRPr lang="el-GR" sz="1400" kern="0" dirty="0" smtClean="0">
              <a:solidFill>
                <a:srgbClr val="000000"/>
              </a:solidFill>
              <a:latin typeface="Calibri" pitchFamily="34" charset="0"/>
              <a:ea typeface="Arial Unicode MS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Τέλος Ενότητας</a:t>
            </a:r>
            <a:endParaRPr lang="el-GR" dirty="0"/>
          </a:p>
        </p:txBody>
      </p:sp>
      <p:sp>
        <p:nvSpPr>
          <p:cNvPr id="8" name="Υπότιτλος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l-GR" dirty="0"/>
          </a:p>
        </p:txBody>
      </p:sp>
      <p:pic>
        <p:nvPicPr>
          <p:cNvPr id="9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9" y="5827936"/>
            <a:ext cx="1581685" cy="553393"/>
          </a:xfrm>
          <a:prstGeom prst="rect">
            <a:avLst/>
          </a:prstGeom>
        </p:spPr>
      </p:pic>
      <p:pic>
        <p:nvPicPr>
          <p:cNvPr id="10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62562" y="5733256"/>
            <a:ext cx="3240360" cy="77122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1280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/>
          <a:lstStyle/>
          <a:p>
            <a:r>
              <a:rPr lang="el-GR" b="1" dirty="0" smtClean="0"/>
              <a:t>Σκοποί  ενότητας</a:t>
            </a:r>
            <a:endParaRPr lang="el-GR" b="1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ΠΡΟΓΡΑΜΜΑΤΙΣΜΟΣ ΚΙΝΗΤΩΝ ΣΥΣΚΕΥΩΝ</a:t>
            </a:r>
            <a:r>
              <a:rPr lang="el-GR" sz="1200" dirty="0" smtClean="0">
                <a:solidFill>
                  <a:schemeClr val="bg1"/>
                </a:solidFill>
              </a:rPr>
              <a:t>, Ενότητα 11, ΤΜΗΜΑ ΜΗΧΑΝΙΚΩΝ ΠΛΗΡΟΦΟΡΙΚΗΣ ΤΕ,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Content Placeholder 2"/>
          <p:cNvSpPr txBox="1">
            <a:spLocks/>
          </p:cNvSpPr>
          <p:nvPr/>
        </p:nvSpPr>
        <p:spPr>
          <a:xfrm>
            <a:off x="251520" y="1529572"/>
            <a:ext cx="8445624" cy="377163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r>
              <a:rPr lang="el-GR" sz="3200" dirty="0" smtClean="0"/>
              <a:t>θα </a:t>
            </a:r>
            <a:r>
              <a:rPr lang="el-GR" sz="3200" dirty="0" smtClean="0"/>
              <a:t>εξετάσουμε </a:t>
            </a:r>
            <a:r>
              <a:rPr lang="el-GR" sz="3200" dirty="0" smtClean="0"/>
              <a:t>θέματα </a:t>
            </a:r>
            <a:r>
              <a:rPr lang="el-GR" sz="3200" dirty="0" smtClean="0"/>
              <a:t>στον προγραμματισμό με </a:t>
            </a:r>
            <a:r>
              <a:rPr lang="en-US" sz="3200" dirty="0" smtClean="0"/>
              <a:t>android, </a:t>
            </a:r>
            <a:r>
              <a:rPr lang="el-GR" sz="3200" smtClean="0"/>
              <a:t>όπως τις </a:t>
            </a:r>
            <a:r>
              <a:rPr lang="el-GR" sz="3200" dirty="0" smtClean="0"/>
              <a:t>μεταβλητές </a:t>
            </a:r>
            <a:r>
              <a:rPr lang="en-US" sz="3200" dirty="0" smtClean="0"/>
              <a:t>JSON </a:t>
            </a:r>
            <a:r>
              <a:rPr lang="el-GR" sz="3200" dirty="0" smtClean="0"/>
              <a:t>και την χρήση δικτύων για λήψη και αποστολή δεδομένων.</a:t>
            </a:r>
          </a:p>
          <a:p>
            <a:endParaRPr lang="el-GR" sz="3200" dirty="0" smtClean="0"/>
          </a:p>
          <a:p>
            <a:pPr>
              <a:buFont typeface="Arial" pitchFamily="34" charset="0"/>
              <a:buChar char="•"/>
            </a:pPr>
            <a:endParaRPr lang="el-GR" sz="3200" dirty="0" smtClean="0"/>
          </a:p>
          <a:p>
            <a:pPr>
              <a:buFont typeface="Arial" pitchFamily="34" charset="0"/>
              <a:buChar char="•"/>
            </a:pPr>
            <a:endParaRPr lang="el-GR" sz="3200" dirty="0" smtClean="0"/>
          </a:p>
          <a:p>
            <a:pPr>
              <a:buFont typeface="Arial" pitchFamily="34" charset="0"/>
              <a:buChar char="•"/>
            </a:pPr>
            <a:endParaRPr lang="el-GR" sz="3200" dirty="0" smtClean="0"/>
          </a:p>
          <a:p>
            <a:pPr>
              <a:buFont typeface="Arial" pitchFamily="34" charset="0"/>
              <a:buChar char="•"/>
            </a:pPr>
            <a:endParaRPr lang="el-GR" sz="3200" dirty="0" smtClean="0"/>
          </a:p>
          <a:p>
            <a:pPr>
              <a:buFont typeface="Arial" pitchFamily="34" charset="0"/>
              <a:buChar char="•"/>
            </a:pPr>
            <a:endParaRPr lang="el-GR" sz="3200" dirty="0" smtClean="0"/>
          </a:p>
          <a:p>
            <a:pPr marL="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l-GR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/>
          <a:lstStyle/>
          <a:p>
            <a:r>
              <a:rPr lang="el-GR" b="1" dirty="0" smtClean="0"/>
              <a:t>Περιεχόμενα  ενότητας</a:t>
            </a:r>
            <a:endParaRPr lang="el-GR" b="1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ΠΡΟΓΡΑΜΜΑΤΙΣΜΟΣ ΚΙΝΗΤΩΝ ΣΥΣΚΕΥΩΝ</a:t>
            </a:r>
            <a:r>
              <a:rPr lang="el-GR" sz="1200" dirty="0" smtClean="0">
                <a:solidFill>
                  <a:schemeClr val="bg1"/>
                </a:solidFill>
              </a:rPr>
              <a:t>, Ενότητα 11, ΤΜΗΜΑ ΜΗΧΑΝΙΚΩΝ ΠΛΗΡΟΦΟΡΙΚΗΣ ΤΕ,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Content Placeholder 2"/>
          <p:cNvSpPr txBox="1">
            <a:spLocks/>
          </p:cNvSpPr>
          <p:nvPr/>
        </p:nvSpPr>
        <p:spPr>
          <a:xfrm>
            <a:off x="251520" y="1313548"/>
            <a:ext cx="8445624" cy="377163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>
              <a:buFont typeface="Arial" pitchFamily="34" charset="0"/>
              <a:buChar char="•"/>
            </a:pPr>
            <a:endParaRPr lang="el-GR" sz="3200" dirty="0" smtClean="0"/>
          </a:p>
          <a:p>
            <a:pPr marL="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lang="el-GR" sz="3200" dirty="0" smtClean="0"/>
          </a:p>
          <a:p>
            <a:pPr marL="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l-GR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Content Placeholder 2"/>
          <p:cNvSpPr txBox="1">
            <a:spLocks/>
          </p:cNvSpPr>
          <p:nvPr/>
        </p:nvSpPr>
        <p:spPr>
          <a:xfrm>
            <a:off x="403920" y="1465948"/>
            <a:ext cx="8445624" cy="377163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>
              <a:buFont typeface="Arial" pitchFamily="34" charset="0"/>
              <a:buChar char="•"/>
            </a:pPr>
            <a:r>
              <a:rPr lang="el-GR" sz="3200" dirty="0" smtClean="0"/>
              <a:t>Δυναμική δημιουργία </a:t>
            </a:r>
            <a:r>
              <a:rPr lang="en-US" sz="3200" dirty="0" err="1" smtClean="0"/>
              <a:t>JSONObject</a:t>
            </a:r>
            <a:endParaRPr lang="en-US" sz="3200" dirty="0" smtClean="0"/>
          </a:p>
          <a:p>
            <a:pPr>
              <a:buFont typeface="Arial" pitchFamily="34" charset="0"/>
              <a:buChar char="•"/>
            </a:pPr>
            <a:r>
              <a:rPr lang="en-US" sz="3200" dirty="0" err="1" smtClean="0"/>
              <a:t>JSONArray</a:t>
            </a:r>
            <a:r>
              <a:rPr lang="en-US" sz="3200" dirty="0" smtClean="0"/>
              <a:t> </a:t>
            </a:r>
            <a:r>
              <a:rPr lang="el-GR" sz="3200" dirty="0" smtClean="0"/>
              <a:t>για χρήση σε αυτοκίνητα για αναζήτηση δεδομένων</a:t>
            </a:r>
            <a:endParaRPr lang="en-US" sz="3200" dirty="0" smtClean="0"/>
          </a:p>
          <a:p>
            <a:pPr>
              <a:buFont typeface="Arial" pitchFamily="34" charset="0"/>
              <a:buChar char="•"/>
            </a:pPr>
            <a:r>
              <a:rPr lang="el-GR" sz="3200" dirty="0" smtClean="0"/>
              <a:t>Χρήση JSON σε βάσεις δεδομένων</a:t>
            </a:r>
          </a:p>
          <a:p>
            <a:pPr>
              <a:buFont typeface="Arial" pitchFamily="34" charset="0"/>
              <a:buChar char="•"/>
            </a:pPr>
            <a:endParaRPr lang="el-GR" sz="3200" dirty="0" smtClean="0"/>
          </a:p>
          <a:p>
            <a:pPr>
              <a:buFont typeface="Arial" pitchFamily="34" charset="0"/>
              <a:buChar char="•"/>
            </a:pPr>
            <a:endParaRPr lang="el-GR" sz="3200" dirty="0" smtClean="0"/>
          </a:p>
          <a:p>
            <a:pPr>
              <a:buFont typeface="Arial" pitchFamily="34" charset="0"/>
              <a:buChar char="•"/>
            </a:pPr>
            <a:endParaRPr lang="el-GR" sz="3200" dirty="0" smtClean="0"/>
          </a:p>
          <a:p>
            <a:pPr>
              <a:buFont typeface="Arial" pitchFamily="34" charset="0"/>
              <a:buChar char="•"/>
            </a:pPr>
            <a:endParaRPr lang="el-GR" sz="3200" dirty="0" smtClean="0"/>
          </a:p>
          <a:p>
            <a:pPr marL="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l-GR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Προγραμματισμός κινητών συσκευών</a:t>
            </a:r>
          </a:p>
        </p:txBody>
      </p:sp>
      <p:sp>
        <p:nvSpPr>
          <p:cNvPr id="5" name="Υπότιτλος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marL="0" lvl="1"/>
            <a:r>
              <a:rPr lang="en-US" dirty="0" smtClean="0"/>
              <a:t>JSONS </a:t>
            </a:r>
            <a:r>
              <a:rPr lang="el-GR" dirty="0" smtClean="0"/>
              <a:t>&amp;</a:t>
            </a:r>
            <a:r>
              <a:rPr lang="en-US" dirty="0" smtClean="0"/>
              <a:t> </a:t>
            </a:r>
            <a:r>
              <a:rPr lang="el-GR" dirty="0" err="1" smtClean="0"/>
              <a:t>Δ</a:t>
            </a:r>
            <a:r>
              <a:rPr lang="en-US" dirty="0" err="1" smtClean="0"/>
              <a:t>ίκτυα</a:t>
            </a:r>
            <a:r>
              <a:rPr lang="en-US" dirty="0" smtClean="0"/>
              <a:t> I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xmlns="" val="44666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67544" y="548680"/>
            <a:ext cx="8229600" cy="1143000"/>
          </a:xfrm>
        </p:spPr>
        <p:txBody>
          <a:bodyPr>
            <a:normAutofit/>
          </a:bodyPr>
          <a:lstStyle/>
          <a:p>
            <a:pPr lvl="0"/>
            <a:r>
              <a:rPr lang="el-GR" dirty="0" smtClean="0"/>
              <a:t>Δυναμική δημιουργία </a:t>
            </a:r>
            <a:r>
              <a:rPr lang="en-US" dirty="0" err="1" smtClean="0"/>
              <a:t>JSONObject</a:t>
            </a:r>
            <a:endParaRPr lang="el-GR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ΠΡΟΓΡΑΜΜΑΤΙΣΜΟΣ ΚΙΝΗΤΩΝ ΣΥΣΚΕΥΩΝ</a:t>
            </a:r>
            <a:r>
              <a:rPr lang="el-GR" sz="1200" dirty="0" smtClean="0">
                <a:solidFill>
                  <a:schemeClr val="bg1"/>
                </a:solidFill>
              </a:rPr>
              <a:t>, Ενότητα 11, ΤΜΗΜΑ ΜΗΧΑΝΙΚΩΝ ΠΛΗΡΟΦΟΡΙΚΗΣ ΤΕ,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Content Placeholder 2"/>
          <p:cNvSpPr txBox="1">
            <a:spLocks/>
          </p:cNvSpPr>
          <p:nvPr/>
        </p:nvSpPr>
        <p:spPr>
          <a:xfrm>
            <a:off x="37238" y="1643050"/>
            <a:ext cx="8892480" cy="482453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>
              <a:buFont typeface="Arial" pitchFamily="34" charset="0"/>
              <a:buChar char="•"/>
            </a:pPr>
            <a:r>
              <a:rPr lang="el-GR" sz="3200" dirty="0" smtClean="0"/>
              <a:t>Οι μεταβλητές </a:t>
            </a:r>
            <a:r>
              <a:rPr lang="en-US" sz="3200" b="1" dirty="0" err="1" smtClean="0"/>
              <a:t>JSONObject</a:t>
            </a:r>
            <a:r>
              <a:rPr lang="el-GR" sz="3200" b="1" dirty="0" smtClean="0"/>
              <a:t>,</a:t>
            </a:r>
            <a:r>
              <a:rPr lang="en-US" sz="3200" dirty="0" smtClean="0"/>
              <a:t> </a:t>
            </a:r>
            <a:r>
              <a:rPr lang="el-GR" sz="3200" dirty="0" smtClean="0"/>
              <a:t>αποτελούν έναν τρόπο μαζικής αποθήκευσης δεδομένων τα οποία δεν είναι απαραίτητο να έχουν τον ίδιο τύπο αλλά ούτε και προκαθορισμένη δομή.</a:t>
            </a:r>
          </a:p>
          <a:p>
            <a:pPr lvl="1">
              <a:buFont typeface="Arial" pitchFamily="34" charset="0"/>
              <a:buChar char="•"/>
            </a:pPr>
            <a:r>
              <a:rPr lang="el-GR" sz="2800" dirty="0" smtClean="0"/>
              <a:t>Είναι εξαιρετικά διαδεδομένος τρόπος αποθήκευσης τιμών στο διαδίκτυο και αποτελούν ζευγάρια της μορφής: </a:t>
            </a:r>
            <a:r>
              <a:rPr lang="el-GR" sz="2800" b="1" dirty="0" smtClean="0"/>
              <a:t>“</a:t>
            </a:r>
            <a:r>
              <a:rPr lang="en-US" sz="2800" b="1" dirty="0" smtClean="0"/>
              <a:t>KEY</a:t>
            </a:r>
            <a:r>
              <a:rPr lang="el-GR" sz="2800" b="1" dirty="0" smtClean="0"/>
              <a:t>”: </a:t>
            </a:r>
            <a:r>
              <a:rPr lang="en-US" sz="2800" b="1" dirty="0" smtClean="0"/>
              <a:t>VALUE</a:t>
            </a:r>
            <a:r>
              <a:rPr lang="el-GR" sz="2800" dirty="0" smtClean="0"/>
              <a:t>, όπου το </a:t>
            </a:r>
            <a:r>
              <a:rPr lang="en-US" sz="2800" b="1" dirty="0" smtClean="0"/>
              <a:t>KEY </a:t>
            </a:r>
            <a:r>
              <a:rPr lang="el-GR" sz="2800" dirty="0" smtClean="0"/>
              <a:t>είναι κάποιο όνομα και </a:t>
            </a:r>
            <a:r>
              <a:rPr lang="en-US" sz="2800" b="1" dirty="0" smtClean="0"/>
              <a:t>VALUE </a:t>
            </a:r>
            <a:r>
              <a:rPr lang="el-GR" sz="2800" dirty="0" smtClean="0"/>
              <a:t>μπορεί να είναι είτε κάποιος απλός τύπος δεδομένων </a:t>
            </a:r>
            <a:r>
              <a:rPr lang="en-US" sz="2800" dirty="0" smtClean="0"/>
              <a:t>(</a:t>
            </a:r>
            <a:r>
              <a:rPr lang="el-GR" sz="2800" dirty="0" smtClean="0"/>
              <a:t>αλφαριθμητικό</a:t>
            </a:r>
            <a:r>
              <a:rPr lang="en-US" sz="2800" dirty="0" smtClean="0"/>
              <a:t>,</a:t>
            </a:r>
            <a:r>
              <a:rPr lang="el-GR" sz="2800" dirty="0" smtClean="0"/>
              <a:t> ακέραιος</a:t>
            </a:r>
            <a:r>
              <a:rPr lang="en-US" sz="2800" dirty="0" smtClean="0"/>
              <a:t>,</a:t>
            </a:r>
            <a:r>
              <a:rPr lang="el-GR" sz="2800" dirty="0" smtClean="0"/>
              <a:t> δεκαδικός</a:t>
            </a:r>
            <a:r>
              <a:rPr lang="en-US" sz="2800" dirty="0" smtClean="0"/>
              <a:t>,</a:t>
            </a:r>
            <a:r>
              <a:rPr lang="el-GR" sz="2800" dirty="0" smtClean="0"/>
              <a:t> κτλ</a:t>
            </a:r>
            <a:r>
              <a:rPr lang="en-US" sz="2800" dirty="0" smtClean="0"/>
              <a:t>.)</a:t>
            </a:r>
            <a:r>
              <a:rPr lang="el-GR" sz="2800" dirty="0" smtClean="0"/>
              <a:t> είτε ακόμα και κάποιο ολόκληρο </a:t>
            </a:r>
            <a:r>
              <a:rPr lang="en-US" sz="2800" b="1" dirty="0" err="1" smtClean="0"/>
              <a:t>JSONOject</a:t>
            </a:r>
            <a:r>
              <a:rPr lang="el-GR" sz="2800" b="1" dirty="0" smtClean="0"/>
              <a:t>.</a:t>
            </a:r>
            <a:r>
              <a:rPr lang="el-GR" sz="2800" dirty="0" smtClean="0"/>
              <a:t> </a:t>
            </a:r>
            <a:endParaRPr lang="el-GR" sz="2800" b="1" dirty="0" smtClean="0">
              <a:solidFill>
                <a:srgbClr val="FF0000"/>
              </a:solidFill>
            </a:endParaRPr>
          </a:p>
          <a:p>
            <a:endParaRPr lang="el-GR" sz="32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67544" y="548680"/>
            <a:ext cx="8229600" cy="1143000"/>
          </a:xfrm>
        </p:spPr>
        <p:txBody>
          <a:bodyPr>
            <a:normAutofit/>
          </a:bodyPr>
          <a:lstStyle/>
          <a:p>
            <a:pPr lvl="0"/>
            <a:r>
              <a:rPr lang="el-GR" dirty="0" smtClean="0"/>
              <a:t>Δυναμική δημιουργία </a:t>
            </a:r>
            <a:r>
              <a:rPr lang="en-US" dirty="0" err="1" smtClean="0"/>
              <a:t>JSONObject</a:t>
            </a:r>
            <a:endParaRPr lang="el-GR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ΠΡΟΓΡΑΜΜΑΤΙΣΜΟΣ ΚΙΝΗΤΩΝ ΣΥΣΚΕΥΩΝ</a:t>
            </a:r>
            <a:r>
              <a:rPr lang="el-GR" sz="1200" dirty="0" smtClean="0">
                <a:solidFill>
                  <a:schemeClr val="bg1"/>
                </a:solidFill>
              </a:rPr>
              <a:t>, Ενότητα 11, ΤΜΗΜΑ ΜΗΧΑΝΙΚΩΝ ΠΛΗΡΟΦΟΡΙΚΗΣ ΤΕ,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Content Placeholder 2"/>
          <p:cNvSpPr txBox="1">
            <a:spLocks/>
          </p:cNvSpPr>
          <p:nvPr/>
        </p:nvSpPr>
        <p:spPr>
          <a:xfrm>
            <a:off x="37238" y="1643050"/>
            <a:ext cx="8892480" cy="482453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r>
              <a:rPr lang="el-GR" sz="3200" dirty="0" smtClean="0"/>
              <a:t>Στο επόμενο παράδειγμα ο χρήστης δημιουργεί δυναμικά ένα </a:t>
            </a:r>
            <a:r>
              <a:rPr lang="en-US" sz="3200" b="1" dirty="0" err="1" smtClean="0"/>
              <a:t>JSONObject</a:t>
            </a:r>
            <a:r>
              <a:rPr lang="en-US" sz="3200" dirty="0" smtClean="0"/>
              <a:t> </a:t>
            </a:r>
            <a:r>
              <a:rPr lang="el-GR" sz="3200" dirty="0" smtClean="0"/>
              <a:t>και στη συνέχεια το εμφανίζει σε έναν διάλογο το</a:t>
            </a:r>
            <a:r>
              <a:rPr lang="en-US" sz="3200" dirty="0" smtClean="0"/>
              <a:t> </a:t>
            </a:r>
            <a:r>
              <a:rPr lang="en-US" sz="3200" b="1" dirty="0" smtClean="0"/>
              <a:t>JSON</a:t>
            </a:r>
            <a:r>
              <a:rPr lang="en-US" sz="3200" dirty="0" smtClean="0"/>
              <a:t> </a:t>
            </a:r>
            <a:r>
              <a:rPr lang="el-GR" sz="3200" dirty="0" smtClean="0"/>
              <a:t>που δημιουργήθηκε</a:t>
            </a:r>
            <a:r>
              <a:rPr lang="en-US" sz="3200" dirty="0" smtClean="0"/>
              <a:t>.</a:t>
            </a:r>
            <a:endParaRPr lang="el-GR" sz="3200" dirty="0" smtClean="0"/>
          </a:p>
          <a:p>
            <a:endParaRPr lang="el-GR" sz="3200" b="1" dirty="0" smtClean="0">
              <a:solidFill>
                <a:srgbClr val="FF0000"/>
              </a:solidFill>
            </a:endParaRPr>
          </a:p>
          <a:p>
            <a:endParaRPr lang="el-GR" sz="32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2_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>
          <a:defRPr dirty="0" smtClean="0"/>
        </a:defPPr>
      </a:lstStyle>
    </a:txDef>
  </a:objectDefaults>
  <a:extraClrSchemeLst/>
</a:theme>
</file>

<file path=ppt/theme/theme3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2733</TotalTime>
  <Words>1491</Words>
  <Application>Microsoft Office PowerPoint</Application>
  <PresentationFormat>Προβολή στην οθόνη (4:3)</PresentationFormat>
  <Paragraphs>184</Paragraphs>
  <Slides>49</Slides>
  <Notes>6</Notes>
  <HiddenSlides>0</HiddenSlides>
  <MMClips>0</MMClips>
  <ScaleCrop>false</ScaleCrop>
  <HeadingPairs>
    <vt:vector size="4" baseType="variant">
      <vt:variant>
        <vt:lpstr>Θέμα</vt:lpstr>
      </vt:variant>
      <vt:variant>
        <vt:i4>2</vt:i4>
      </vt:variant>
      <vt:variant>
        <vt:lpstr>Τίτλοι διαφανειών</vt:lpstr>
      </vt:variant>
      <vt:variant>
        <vt:i4>49</vt:i4>
      </vt:variant>
    </vt:vector>
  </HeadingPairs>
  <TitlesOfParts>
    <vt:vector size="51" baseType="lpstr">
      <vt:lpstr>Θέμα του Office</vt:lpstr>
      <vt:lpstr>2_Θέμα του Office</vt:lpstr>
      <vt:lpstr>Προγραμματισμός κινητών συσκευών</vt:lpstr>
      <vt:lpstr>Διαφάνεια 2</vt:lpstr>
      <vt:lpstr>Άδειες Χρήσης</vt:lpstr>
      <vt:lpstr>Χρηματοδότηση</vt:lpstr>
      <vt:lpstr>Σκοποί  ενότητας</vt:lpstr>
      <vt:lpstr>Περιεχόμενα  ενότητας</vt:lpstr>
      <vt:lpstr>Προγραμματισμός κινητών συσκευών</vt:lpstr>
      <vt:lpstr>Δυναμική δημιουργία JSONObject</vt:lpstr>
      <vt:lpstr>Δυναμική δημιουργία JSONObject</vt:lpstr>
      <vt:lpstr>Διαφάνεια 10</vt:lpstr>
      <vt:lpstr>Διαφάνεια 11</vt:lpstr>
      <vt:lpstr>Διαφάνεια 12</vt:lpstr>
      <vt:lpstr>Διαφάνεια 13</vt:lpstr>
      <vt:lpstr>JSONArray για χρήση σε αυτοκίνητα για αναζήτηση δεδομένων</vt:lpstr>
      <vt:lpstr>JSONArray για χρήση σε αυτοκίνητα για αναζήτηση δεδομένων</vt:lpstr>
      <vt:lpstr>Διαφάνεια 16</vt:lpstr>
      <vt:lpstr>Διαφάνεια 17</vt:lpstr>
      <vt:lpstr>Διαφάνεια 18</vt:lpstr>
      <vt:lpstr>Διαφάνεια 19</vt:lpstr>
      <vt:lpstr>Διαφάνεια 20</vt:lpstr>
      <vt:lpstr>Διαφάνεια 21</vt:lpstr>
      <vt:lpstr>Διαφάνεια 22</vt:lpstr>
      <vt:lpstr>Χρήση JSON σε βάσεις δεδομένων</vt:lpstr>
      <vt:lpstr>Διαφάνεια 24</vt:lpstr>
      <vt:lpstr>Χρήση JSON σε βάσεις δεδομένων</vt:lpstr>
      <vt:lpstr>Διαφάνεια 26</vt:lpstr>
      <vt:lpstr>Διαφάνεια 27</vt:lpstr>
      <vt:lpstr>Χρήση JSON σε βάσεις δεδομένων</vt:lpstr>
      <vt:lpstr>Διαφάνεια 29</vt:lpstr>
      <vt:lpstr>Διαφάνεια 30</vt:lpstr>
      <vt:lpstr>Διαφάνεια 31</vt:lpstr>
      <vt:lpstr>Διαφάνεια 32</vt:lpstr>
      <vt:lpstr>Διαφάνεια 33</vt:lpstr>
      <vt:lpstr>Διαφάνεια 34</vt:lpstr>
      <vt:lpstr>Διαφάνεια 35</vt:lpstr>
      <vt:lpstr>Διαφάνεια 36</vt:lpstr>
      <vt:lpstr>Διαφάνεια 37</vt:lpstr>
      <vt:lpstr>Διαφάνεια 38</vt:lpstr>
      <vt:lpstr>Διαφάνεια 39</vt:lpstr>
      <vt:lpstr>Διαφάνεια 40</vt:lpstr>
      <vt:lpstr>Διαφάνεια 41</vt:lpstr>
      <vt:lpstr>Διαφάνεια 42</vt:lpstr>
      <vt:lpstr>Διαφάνεια 43</vt:lpstr>
      <vt:lpstr>Σημείωμα Αδειοδότησης</vt:lpstr>
      <vt:lpstr>Σημείωμα Αναφοράς</vt:lpstr>
      <vt:lpstr>Διαφάνεια 46</vt:lpstr>
      <vt:lpstr>Διαφάνεια 47</vt:lpstr>
      <vt:lpstr>Διαφάνεια 48</vt:lpstr>
      <vt:lpstr>Τέλος Ενότητας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Συστήματα Τηλεκπαίδευσης</dc:title>
  <dc:creator>vaitsa</dc:creator>
  <cp:lastModifiedBy>User</cp:lastModifiedBy>
  <cp:revision>233</cp:revision>
  <dcterms:created xsi:type="dcterms:W3CDTF">2015-04-14T16:45:01Z</dcterms:created>
  <dcterms:modified xsi:type="dcterms:W3CDTF">2015-10-11T12:36:26Z</dcterms:modified>
</cp:coreProperties>
</file>