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257" r:id="rId4"/>
    <p:sldId id="259" r:id="rId5"/>
    <p:sldId id="261" r:id="rId6"/>
    <p:sldId id="310" r:id="rId7"/>
    <p:sldId id="311" r:id="rId8"/>
    <p:sldId id="323" r:id="rId9"/>
    <p:sldId id="322" r:id="rId10"/>
    <p:sldId id="321" r:id="rId11"/>
    <p:sldId id="324" r:id="rId12"/>
    <p:sldId id="320" r:id="rId13"/>
    <p:sldId id="319" r:id="rId14"/>
    <p:sldId id="318" r:id="rId15"/>
    <p:sldId id="317" r:id="rId16"/>
    <p:sldId id="316" r:id="rId17"/>
    <p:sldId id="315" r:id="rId18"/>
    <p:sldId id="290" r:id="rId19"/>
    <p:sldId id="291" r:id="rId20"/>
    <p:sldId id="292" r:id="rId21"/>
    <p:sldId id="293" r:id="rId22"/>
    <p:sldId id="294" r:id="rId23"/>
    <p:sldId id="295" r:id="rId24"/>
    <p:sldId id="280" r:id="rId25"/>
  </p:sldIdLst>
  <p:sldSz cx="9144000" cy="5715000" type="screen16x10"/>
  <p:notesSz cx="6858000" cy="9144000"/>
  <p:custDataLst>
    <p:tags r:id="rId2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9322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EDC86-5231-44CC-B793-48F344B2571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A55F4AF-A251-41DA-A2E7-05E468B284F3}">
      <dgm:prSet phldrT="[Κείμενο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200" dirty="0" smtClean="0"/>
            <a:t>H </a:t>
          </a:r>
          <a:r>
            <a:rPr lang="el-GR" sz="1200" dirty="0" smtClean="0"/>
            <a:t>στρατηγική ως </a:t>
          </a:r>
          <a:r>
            <a:rPr lang="el-GR" sz="1200" b="1" u="sng" dirty="0" smtClean="0"/>
            <a:t>σχέδιο (</a:t>
          </a:r>
          <a:r>
            <a:rPr lang="en-US" sz="1200" b="1" u="sng" dirty="0" smtClean="0"/>
            <a:t>Plan</a:t>
          </a:r>
          <a:r>
            <a:rPr lang="el-GR" sz="1200" b="1" u="sng" dirty="0" smtClean="0"/>
            <a:t>)</a:t>
          </a:r>
          <a:r>
            <a:rPr lang="en-US" sz="1200" b="1" u="sng" dirty="0" smtClean="0"/>
            <a:t> </a:t>
          </a:r>
          <a:endParaRPr lang="el-GR" sz="1200" dirty="0"/>
        </a:p>
      </dgm:t>
    </dgm:pt>
    <dgm:pt modelId="{211DF9A4-DF0D-4C30-BF5B-CE0F40B33A31}" type="parTrans" cxnId="{C9879730-6AFF-458B-888F-2702683ACBFA}">
      <dgm:prSet/>
      <dgm:spPr/>
      <dgm:t>
        <a:bodyPr/>
        <a:lstStyle/>
        <a:p>
          <a:endParaRPr lang="el-GR"/>
        </a:p>
      </dgm:t>
    </dgm:pt>
    <dgm:pt modelId="{9F33F3D4-42CC-407B-9D07-782605E23495}" type="sibTrans" cxnId="{C9879730-6AFF-458B-888F-2702683ACBFA}">
      <dgm:prSet/>
      <dgm:spPr/>
      <dgm:t>
        <a:bodyPr/>
        <a:lstStyle/>
        <a:p>
          <a:endParaRPr lang="el-GR"/>
        </a:p>
      </dgm:t>
    </dgm:pt>
    <dgm:pt modelId="{887BA50B-7D3F-476C-9813-7AF8A15B58AD}">
      <dgm:prSet phldrT="[Κείμενο]"/>
      <dgm:spPr/>
      <dgm:t>
        <a:bodyPr/>
        <a:lstStyle/>
        <a:p>
          <a:r>
            <a:rPr lang="el-GR" dirty="0" smtClean="0"/>
            <a:t>Ως προμελετημένο σχέδιο που καταρτίζεται με </a:t>
          </a:r>
          <a:r>
            <a:rPr lang="el-GR" b="1" u="sng" dirty="0" smtClean="0"/>
            <a:t>σκοπό</a:t>
          </a:r>
          <a:r>
            <a:rPr lang="el-GR" dirty="0" smtClean="0"/>
            <a:t> την πραγματοποίηση συγκεκριμένων επιχειρησιακών στόχων , την πρόληψη μελλοντικών γεγονότων και τον επηρεασμό τους προς την επιθυμητή κατεύθυνση.</a:t>
          </a:r>
          <a:endParaRPr lang="el-GR" dirty="0"/>
        </a:p>
      </dgm:t>
    </dgm:pt>
    <dgm:pt modelId="{7F2C1DA6-D03F-4547-813C-656731F9EFFE}" type="parTrans" cxnId="{2E82775F-1B68-46B7-8BC5-07ABCBE43BED}">
      <dgm:prSet/>
      <dgm:spPr/>
      <dgm:t>
        <a:bodyPr/>
        <a:lstStyle/>
        <a:p>
          <a:endParaRPr lang="el-GR"/>
        </a:p>
      </dgm:t>
    </dgm:pt>
    <dgm:pt modelId="{733A4EC8-97BC-476E-B30B-158CF0EB80CD}" type="sibTrans" cxnId="{2E82775F-1B68-46B7-8BC5-07ABCBE43BED}">
      <dgm:prSet/>
      <dgm:spPr/>
      <dgm:t>
        <a:bodyPr/>
        <a:lstStyle/>
        <a:p>
          <a:endParaRPr lang="el-GR"/>
        </a:p>
      </dgm:t>
    </dgm:pt>
    <dgm:pt modelId="{61922755-E24F-4BBD-A078-4056F93A1C0E}">
      <dgm:prSet phldrT="[Κείμενο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dirty="0" smtClean="0"/>
            <a:t>H </a:t>
          </a:r>
          <a:r>
            <a:rPr lang="el-GR" sz="1200" dirty="0" smtClean="0"/>
            <a:t>στρατηγική ως </a:t>
          </a:r>
          <a:r>
            <a:rPr lang="el-GR" sz="1200" b="1" u="sng" dirty="0" smtClean="0"/>
            <a:t>τέχνασμα (</a:t>
          </a:r>
          <a:r>
            <a:rPr lang="en-US" sz="1200" b="1" u="sng" dirty="0" smtClean="0"/>
            <a:t>Ploy</a:t>
          </a:r>
          <a:r>
            <a:rPr lang="el-GR" sz="1200" b="1" u="sng" dirty="0" smtClean="0"/>
            <a:t>)</a:t>
          </a:r>
          <a:endParaRPr lang="el-GR" sz="1200" dirty="0"/>
        </a:p>
      </dgm:t>
    </dgm:pt>
    <dgm:pt modelId="{10EF1E20-A4D5-46DD-8615-1E21565C795E}" type="parTrans" cxnId="{DABC9B13-A1E7-4942-B402-60649A521183}">
      <dgm:prSet/>
      <dgm:spPr/>
      <dgm:t>
        <a:bodyPr/>
        <a:lstStyle/>
        <a:p>
          <a:endParaRPr lang="el-GR"/>
        </a:p>
      </dgm:t>
    </dgm:pt>
    <dgm:pt modelId="{3D48EF24-C5CE-4351-8265-7B2339CB4A17}" type="sibTrans" cxnId="{DABC9B13-A1E7-4942-B402-60649A521183}">
      <dgm:prSet/>
      <dgm:spPr/>
      <dgm:t>
        <a:bodyPr/>
        <a:lstStyle/>
        <a:p>
          <a:endParaRPr lang="el-GR"/>
        </a:p>
      </dgm:t>
    </dgm:pt>
    <dgm:pt modelId="{1B52F92B-B11D-4EA4-A13D-2633245F8252}">
      <dgm:prSet phldrT="[Κείμενο]"/>
      <dgm:spPr/>
      <dgm:t>
        <a:bodyPr/>
        <a:lstStyle/>
        <a:p>
          <a:r>
            <a:rPr lang="el-GR" dirty="0" smtClean="0"/>
            <a:t>Χαρακτηριστικό παράδειγμα η στρατηγική που ακολουθήθηκε στην μάχη της Χαιρώνειας.</a:t>
          </a:r>
          <a:endParaRPr lang="el-GR" dirty="0"/>
        </a:p>
      </dgm:t>
    </dgm:pt>
    <dgm:pt modelId="{70E2B50C-A4A2-4547-9891-9DE8AAE73ED6}" type="parTrans" cxnId="{4CB6F2C3-83B9-405B-AFFC-B6579458B6DC}">
      <dgm:prSet/>
      <dgm:spPr/>
      <dgm:t>
        <a:bodyPr/>
        <a:lstStyle/>
        <a:p>
          <a:endParaRPr lang="el-GR"/>
        </a:p>
      </dgm:t>
    </dgm:pt>
    <dgm:pt modelId="{D9FD0B71-9E5A-4BD8-A283-5A71B4598B31}" type="sibTrans" cxnId="{4CB6F2C3-83B9-405B-AFFC-B6579458B6DC}">
      <dgm:prSet/>
      <dgm:spPr/>
      <dgm:t>
        <a:bodyPr/>
        <a:lstStyle/>
        <a:p>
          <a:endParaRPr lang="el-GR"/>
        </a:p>
      </dgm:t>
    </dgm:pt>
    <dgm:pt modelId="{227B359A-D5C0-4A53-8BCE-1823561C5FB0}">
      <dgm:prSet phldrT="[Κείμενο]"/>
      <dgm:spPr/>
      <dgm:t>
        <a:bodyPr/>
        <a:lstStyle/>
        <a:p>
          <a:r>
            <a:rPr lang="el-GR" dirty="0" smtClean="0"/>
            <a:t>Είναι ένα σχέδιο πιο εξειδικευμένο και σταθερά προσανατολισμένο προς την αντιμετώπιση των ανταγωνιστών.</a:t>
          </a:r>
          <a:endParaRPr lang="el-GR" dirty="0"/>
        </a:p>
      </dgm:t>
    </dgm:pt>
    <dgm:pt modelId="{4B8AC16A-187A-4A16-8608-7C0FF6930289}" type="parTrans" cxnId="{06425F8B-57AF-47C6-9E51-0CE66A694A69}">
      <dgm:prSet/>
      <dgm:spPr/>
      <dgm:t>
        <a:bodyPr/>
        <a:lstStyle/>
        <a:p>
          <a:endParaRPr lang="el-GR"/>
        </a:p>
      </dgm:t>
    </dgm:pt>
    <dgm:pt modelId="{3481D80C-869D-4468-ADD7-78DACDAE2F64}" type="sibTrans" cxnId="{06425F8B-57AF-47C6-9E51-0CE66A694A69}">
      <dgm:prSet/>
      <dgm:spPr/>
      <dgm:t>
        <a:bodyPr/>
        <a:lstStyle/>
        <a:p>
          <a:endParaRPr lang="el-GR"/>
        </a:p>
      </dgm:t>
    </dgm:pt>
    <dgm:pt modelId="{75FEC156-0FBD-4D68-8ADE-2686CEE6D910}">
      <dgm:prSet phldrT="[Κείμενο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200" dirty="0" smtClean="0"/>
            <a:t>H </a:t>
          </a:r>
          <a:r>
            <a:rPr lang="el-GR" sz="1200" dirty="0" smtClean="0"/>
            <a:t>στρατηγική  ως  </a:t>
          </a:r>
          <a:r>
            <a:rPr lang="el-GR" sz="1200" b="1" u="sng" dirty="0" smtClean="0"/>
            <a:t>υπόδειγμα (</a:t>
          </a:r>
          <a:r>
            <a:rPr lang="en-US" sz="1200" b="1" u="sng" dirty="0" smtClean="0"/>
            <a:t>Pattern</a:t>
          </a:r>
          <a:r>
            <a:rPr lang="el-GR" sz="1200" b="1" u="sng" dirty="0" smtClean="0"/>
            <a:t>)</a:t>
          </a:r>
          <a:endParaRPr lang="el-GR" sz="1200" dirty="0"/>
        </a:p>
      </dgm:t>
    </dgm:pt>
    <dgm:pt modelId="{7AF4B00E-E888-402C-A6C6-1094F471432C}" type="parTrans" cxnId="{57D56F9D-6838-4DFC-9685-14CDAA5C027B}">
      <dgm:prSet/>
      <dgm:spPr/>
      <dgm:t>
        <a:bodyPr/>
        <a:lstStyle/>
        <a:p>
          <a:endParaRPr lang="el-GR"/>
        </a:p>
      </dgm:t>
    </dgm:pt>
    <dgm:pt modelId="{8C0849FA-A36C-46DC-8123-C94661F3E9D8}" type="sibTrans" cxnId="{57D56F9D-6838-4DFC-9685-14CDAA5C027B}">
      <dgm:prSet/>
      <dgm:spPr/>
      <dgm:t>
        <a:bodyPr/>
        <a:lstStyle/>
        <a:p>
          <a:endParaRPr lang="el-GR"/>
        </a:p>
      </dgm:t>
    </dgm:pt>
    <dgm:pt modelId="{BF1D7AC4-8D65-4637-8FA6-F69063DD1B2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dirty="0" smtClean="0"/>
            <a:t>H </a:t>
          </a:r>
          <a:r>
            <a:rPr lang="el-GR" sz="1200" dirty="0" smtClean="0"/>
            <a:t>στρατηγική  ως </a:t>
          </a:r>
          <a:r>
            <a:rPr lang="el-GR" sz="1200" b="1" u="sng" dirty="0" smtClean="0"/>
            <a:t>τοποθέτηση (</a:t>
          </a:r>
          <a:r>
            <a:rPr lang="en-US" sz="1200" b="1" u="sng" dirty="0" smtClean="0"/>
            <a:t>Position</a:t>
          </a:r>
          <a:r>
            <a:rPr lang="el-GR" sz="1200" b="1" u="sng" dirty="0" smtClean="0"/>
            <a:t>)</a:t>
          </a:r>
          <a:endParaRPr lang="el-GR" sz="1200" dirty="0"/>
        </a:p>
      </dgm:t>
    </dgm:pt>
    <dgm:pt modelId="{5EA69F31-2EB5-42E4-8D80-EE2A9DBD8095}" type="parTrans" cxnId="{1C2B5790-2ADF-432E-93B7-EE8BAF05B696}">
      <dgm:prSet/>
      <dgm:spPr/>
      <dgm:t>
        <a:bodyPr/>
        <a:lstStyle/>
        <a:p>
          <a:endParaRPr lang="el-GR"/>
        </a:p>
      </dgm:t>
    </dgm:pt>
    <dgm:pt modelId="{48FA87FB-0735-402C-ADF6-98512873EB2E}" type="sibTrans" cxnId="{1C2B5790-2ADF-432E-93B7-EE8BAF05B696}">
      <dgm:prSet/>
      <dgm:spPr/>
      <dgm:t>
        <a:bodyPr/>
        <a:lstStyle/>
        <a:p>
          <a:endParaRPr lang="el-GR"/>
        </a:p>
      </dgm:t>
    </dgm:pt>
    <dgm:pt modelId="{3001123D-FD93-46A4-B107-C3C271EBD123}">
      <dgm:prSet custT="1"/>
      <dgm:spPr>
        <a:solidFill>
          <a:srgbClr val="FF9900"/>
        </a:solidFill>
      </dgm:spPr>
      <dgm:t>
        <a:bodyPr/>
        <a:lstStyle/>
        <a:p>
          <a:r>
            <a:rPr lang="en-US" sz="1200" dirty="0" smtClean="0"/>
            <a:t>H </a:t>
          </a:r>
          <a:r>
            <a:rPr lang="el-GR" sz="1200" dirty="0" smtClean="0"/>
            <a:t>στρατηγική  ως </a:t>
          </a:r>
          <a:r>
            <a:rPr lang="el-GR" sz="1200" b="1" u="sng" dirty="0" smtClean="0"/>
            <a:t>προοπτική (</a:t>
          </a:r>
          <a:r>
            <a:rPr lang="en-US" sz="1200" b="1" u="sng" dirty="0" smtClean="0"/>
            <a:t>Perspective</a:t>
          </a:r>
          <a:r>
            <a:rPr lang="el-GR" sz="1200" b="1" u="sng" dirty="0" smtClean="0"/>
            <a:t>)</a:t>
          </a:r>
          <a:endParaRPr lang="en-US" sz="1200" b="1" u="sng" dirty="0" smtClean="0"/>
        </a:p>
      </dgm:t>
    </dgm:pt>
    <dgm:pt modelId="{FB957AD6-D7C8-4941-8662-2173B5315EA9}" type="parTrans" cxnId="{B6D14D16-7F62-4530-8946-49B38E6C7061}">
      <dgm:prSet/>
      <dgm:spPr/>
      <dgm:t>
        <a:bodyPr/>
        <a:lstStyle/>
        <a:p>
          <a:endParaRPr lang="el-GR"/>
        </a:p>
      </dgm:t>
    </dgm:pt>
    <dgm:pt modelId="{D2885B2D-F7E7-46D6-BDB6-F896EA9BB08E}" type="sibTrans" cxnId="{B6D14D16-7F62-4530-8946-49B38E6C7061}">
      <dgm:prSet/>
      <dgm:spPr/>
      <dgm:t>
        <a:bodyPr/>
        <a:lstStyle/>
        <a:p>
          <a:endParaRPr lang="el-GR"/>
        </a:p>
      </dgm:t>
    </dgm:pt>
    <dgm:pt modelId="{5D8DD4EE-1CC8-4346-A1C9-4144FAC121EE}">
      <dgm:prSet/>
      <dgm:spPr/>
      <dgm:t>
        <a:bodyPr/>
        <a:lstStyle/>
        <a:p>
          <a:r>
            <a:rPr lang="el-GR" dirty="0" smtClean="0"/>
            <a:t>Η στρατηγική ως σχέδιο μπορεί ποτέ να  μην υλοποιηθεί ως υπόδειγμα όμως σημαίνει ότι είναι αποτέλεσμα πραγματοποιηθέντων στρατηγικών ενεργειών και πράξεων.</a:t>
          </a:r>
          <a:endParaRPr lang="el-GR" dirty="0"/>
        </a:p>
      </dgm:t>
    </dgm:pt>
    <dgm:pt modelId="{D8498763-4896-40F8-8BAD-2ABA44447542}" type="parTrans" cxnId="{3A563ED4-BF63-4B54-8EDB-BD3BB6E51E13}">
      <dgm:prSet/>
      <dgm:spPr/>
      <dgm:t>
        <a:bodyPr/>
        <a:lstStyle/>
        <a:p>
          <a:endParaRPr lang="el-GR"/>
        </a:p>
      </dgm:t>
    </dgm:pt>
    <dgm:pt modelId="{2AEEE4D6-EE5D-4F25-B2D6-A50FD67050C9}" type="sibTrans" cxnId="{3A563ED4-BF63-4B54-8EDB-BD3BB6E51E13}">
      <dgm:prSet/>
      <dgm:spPr/>
      <dgm:t>
        <a:bodyPr/>
        <a:lstStyle/>
        <a:p>
          <a:endParaRPr lang="el-GR"/>
        </a:p>
      </dgm:t>
    </dgm:pt>
    <dgm:pt modelId="{E8D08707-5CA5-4470-AD0A-6DFE9B2CAC77}">
      <dgm:prSet/>
      <dgm:spPr/>
      <dgm:t>
        <a:bodyPr/>
        <a:lstStyle/>
        <a:p>
          <a:r>
            <a:rPr lang="el-GR" dirty="0" smtClean="0"/>
            <a:t>Η στρατηγική όπως αυτή αναδύθηκε μέσα από τα γεγονότα και την καθιστούν ως υπόδειγμα.</a:t>
          </a:r>
          <a:endParaRPr lang="el-GR" dirty="0"/>
        </a:p>
      </dgm:t>
    </dgm:pt>
    <dgm:pt modelId="{2623409C-A747-4DC7-AFD0-AD8C4C74875E}" type="parTrans" cxnId="{57E71F77-7B27-40E7-8661-8C735E15F7A0}">
      <dgm:prSet/>
      <dgm:spPr/>
      <dgm:t>
        <a:bodyPr/>
        <a:lstStyle/>
        <a:p>
          <a:endParaRPr lang="el-GR"/>
        </a:p>
      </dgm:t>
    </dgm:pt>
    <dgm:pt modelId="{001D3ED7-0959-40DE-8DBC-730D12072F86}" type="sibTrans" cxnId="{57E71F77-7B27-40E7-8661-8C735E15F7A0}">
      <dgm:prSet/>
      <dgm:spPr/>
      <dgm:t>
        <a:bodyPr/>
        <a:lstStyle/>
        <a:p>
          <a:endParaRPr lang="el-GR"/>
        </a:p>
      </dgm:t>
    </dgm:pt>
    <dgm:pt modelId="{E3CF5133-AB93-4A63-950D-CC78F8E1E0AF}">
      <dgm:prSet custT="1"/>
      <dgm:spPr/>
      <dgm:t>
        <a:bodyPr/>
        <a:lstStyle/>
        <a:p>
          <a:r>
            <a:rPr lang="el-GR" sz="1200" dirty="0" smtClean="0"/>
            <a:t>Το πως τοποθετείται η επιχείρηση μας έναντι του ανταγωνισμού.</a:t>
          </a:r>
          <a:endParaRPr lang="el-GR" sz="1200" dirty="0"/>
        </a:p>
      </dgm:t>
    </dgm:pt>
    <dgm:pt modelId="{1E4D1E32-0C78-4763-9C08-9BB7BDFB1064}" type="parTrans" cxnId="{47ABF869-8FF2-4991-A685-CBCBB39170F6}">
      <dgm:prSet/>
      <dgm:spPr/>
      <dgm:t>
        <a:bodyPr/>
        <a:lstStyle/>
        <a:p>
          <a:endParaRPr lang="el-GR"/>
        </a:p>
      </dgm:t>
    </dgm:pt>
    <dgm:pt modelId="{D3B4956C-F96E-4343-B5E8-34B7D4098091}" type="sibTrans" cxnId="{47ABF869-8FF2-4991-A685-CBCBB39170F6}">
      <dgm:prSet/>
      <dgm:spPr/>
      <dgm:t>
        <a:bodyPr/>
        <a:lstStyle/>
        <a:p>
          <a:endParaRPr lang="el-GR"/>
        </a:p>
      </dgm:t>
    </dgm:pt>
    <dgm:pt modelId="{6CAE5501-54E0-4A0E-B961-16DA4C7B8F63}">
      <dgm:prSet custT="1"/>
      <dgm:spPr/>
      <dgm:t>
        <a:bodyPr/>
        <a:lstStyle/>
        <a:p>
          <a:r>
            <a:rPr lang="el-GR" sz="1200" dirty="0" smtClean="0"/>
            <a:t>Σημασία στην λεπτομέρεια, π.χ. </a:t>
          </a:r>
          <a:r>
            <a:rPr lang="en-US" sz="1200" dirty="0" smtClean="0"/>
            <a:t>Henry Ford</a:t>
          </a:r>
          <a:r>
            <a:rPr lang="el-GR" sz="1200" dirty="0" smtClean="0"/>
            <a:t> έχασε την μάχη στην αγορά του αυτοκινήτου από την </a:t>
          </a:r>
          <a:r>
            <a:rPr lang="en-US" sz="1200" dirty="0" smtClean="0"/>
            <a:t>GM </a:t>
          </a:r>
          <a:r>
            <a:rPr lang="el-GR" sz="1200" dirty="0" smtClean="0"/>
            <a:t>γιατί δεν έδωσε την σημασία που έπρεπε στην παραγωγή αυτοκινήτων άλλου χρώματος πέραν του μαύρου. </a:t>
          </a:r>
          <a:endParaRPr lang="el-GR" sz="1200" dirty="0"/>
        </a:p>
      </dgm:t>
    </dgm:pt>
    <dgm:pt modelId="{2486AB60-DEDB-4935-B25B-7FD2B876DB16}" type="parTrans" cxnId="{493CA066-7305-4502-BF5E-84B15D27EA61}">
      <dgm:prSet/>
      <dgm:spPr/>
      <dgm:t>
        <a:bodyPr/>
        <a:lstStyle/>
        <a:p>
          <a:endParaRPr lang="el-GR"/>
        </a:p>
      </dgm:t>
    </dgm:pt>
    <dgm:pt modelId="{6A42CD4A-0960-47A7-A42A-D8D02EB66A66}" type="sibTrans" cxnId="{493CA066-7305-4502-BF5E-84B15D27EA61}">
      <dgm:prSet/>
      <dgm:spPr/>
      <dgm:t>
        <a:bodyPr/>
        <a:lstStyle/>
        <a:p>
          <a:endParaRPr lang="el-GR"/>
        </a:p>
      </dgm:t>
    </dgm:pt>
    <dgm:pt modelId="{AC446EB1-3852-413B-8803-B91B30621D5B}">
      <dgm:prSet/>
      <dgm:spPr/>
      <dgm:t>
        <a:bodyPr/>
        <a:lstStyle/>
        <a:p>
          <a:r>
            <a:rPr lang="el-GR" sz="800" dirty="0" smtClean="0"/>
            <a:t> </a:t>
          </a:r>
          <a:endParaRPr lang="el-GR" sz="800" dirty="0"/>
        </a:p>
      </dgm:t>
    </dgm:pt>
    <dgm:pt modelId="{33A98CF4-5509-4777-B8C9-4C710B45CAAE}" type="parTrans" cxnId="{1EE216B7-260A-4302-B1D8-068A1F7571D2}">
      <dgm:prSet/>
      <dgm:spPr/>
      <dgm:t>
        <a:bodyPr/>
        <a:lstStyle/>
        <a:p>
          <a:endParaRPr lang="el-GR"/>
        </a:p>
      </dgm:t>
    </dgm:pt>
    <dgm:pt modelId="{320152CA-2024-4CF4-9F16-D0E31BEF72F8}" type="sibTrans" cxnId="{1EE216B7-260A-4302-B1D8-068A1F7571D2}">
      <dgm:prSet/>
      <dgm:spPr/>
      <dgm:t>
        <a:bodyPr/>
        <a:lstStyle/>
        <a:p>
          <a:endParaRPr lang="el-GR"/>
        </a:p>
      </dgm:t>
    </dgm:pt>
    <dgm:pt modelId="{DFF2A06B-062E-4310-9C68-8EEDB189094C}">
      <dgm:prSet custT="1"/>
      <dgm:spPr/>
      <dgm:t>
        <a:bodyPr/>
        <a:lstStyle/>
        <a:p>
          <a:r>
            <a:rPr lang="el-GR" sz="1200" dirty="0" smtClean="0"/>
            <a:t>Κάτι που σήμερα κρίνεται ότι άπτεται του τακτικού προγραμματισμού είναι πολύ πιθανό αύριο να αποδειχθεί στρατηγικής σημασίας. </a:t>
          </a:r>
          <a:endParaRPr lang="el-GR" sz="1200" dirty="0"/>
        </a:p>
      </dgm:t>
    </dgm:pt>
    <dgm:pt modelId="{334A161C-8DAE-4F4D-905A-B2EAD33D3B81}" type="parTrans" cxnId="{D83CCD69-80DB-40C2-86FD-E87124B599FF}">
      <dgm:prSet/>
      <dgm:spPr/>
      <dgm:t>
        <a:bodyPr/>
        <a:lstStyle/>
        <a:p>
          <a:endParaRPr lang="el-GR"/>
        </a:p>
      </dgm:t>
    </dgm:pt>
    <dgm:pt modelId="{D7981180-0064-4398-9FD8-FA4E3BFF683E}" type="sibTrans" cxnId="{D83CCD69-80DB-40C2-86FD-E87124B599FF}">
      <dgm:prSet/>
      <dgm:spPr/>
      <dgm:t>
        <a:bodyPr/>
        <a:lstStyle/>
        <a:p>
          <a:endParaRPr lang="el-GR"/>
        </a:p>
      </dgm:t>
    </dgm:pt>
    <dgm:pt modelId="{3FC32D95-7D54-4B73-8FF0-F2E5A386D863}">
      <dgm:prSet/>
      <dgm:spPr/>
      <dgm:t>
        <a:bodyPr/>
        <a:lstStyle/>
        <a:p>
          <a:r>
            <a:rPr lang="el-GR" dirty="0" smtClean="0"/>
            <a:t>Η στρατηγική είναι για την επιχείρηση ότι η προσωπικότητα για τον άνθρωπο. Έμφαση δίνεται στην ιδεολογία που επικρατεί στο εσωτερικό της επιχείρησης και στην ιδεολογία των ατόμων που την απαρτίζουν.</a:t>
          </a:r>
          <a:endParaRPr lang="el-GR" dirty="0"/>
        </a:p>
      </dgm:t>
    </dgm:pt>
    <dgm:pt modelId="{66383506-D11B-43BA-850D-D43E52CBE24F}" type="parTrans" cxnId="{37138C7E-1870-43C1-A848-188D6514D44D}">
      <dgm:prSet/>
      <dgm:spPr/>
      <dgm:t>
        <a:bodyPr/>
        <a:lstStyle/>
        <a:p>
          <a:endParaRPr lang="el-GR"/>
        </a:p>
      </dgm:t>
    </dgm:pt>
    <dgm:pt modelId="{A8AB32A5-5AAF-4DC8-8721-70D4A055954F}" type="sibTrans" cxnId="{37138C7E-1870-43C1-A848-188D6514D44D}">
      <dgm:prSet/>
      <dgm:spPr/>
      <dgm:t>
        <a:bodyPr/>
        <a:lstStyle/>
        <a:p>
          <a:endParaRPr lang="el-GR"/>
        </a:p>
      </dgm:t>
    </dgm:pt>
    <dgm:pt modelId="{85F5B452-5504-45E7-B142-F0461EA1F366}">
      <dgm:prSet/>
      <dgm:spPr/>
      <dgm:t>
        <a:bodyPr/>
        <a:lstStyle/>
        <a:p>
          <a:r>
            <a:rPr lang="en-US" dirty="0" smtClean="0"/>
            <a:t>O</a:t>
          </a:r>
          <a:r>
            <a:rPr lang="el-GR" dirty="0" smtClean="0"/>
            <a:t> χαρακτήρας μιας επιχείρησης καθορίζει τον τρόπο με τον οποίο αυτή συμπεριφέρεται και αντιδρά.  </a:t>
          </a:r>
          <a:endParaRPr lang="el-GR" dirty="0"/>
        </a:p>
      </dgm:t>
    </dgm:pt>
    <dgm:pt modelId="{62AB0B92-2932-472E-86E2-B182BF4281F6}" type="parTrans" cxnId="{8899EEFB-06C5-4E58-AF58-B966C5F1C734}">
      <dgm:prSet/>
      <dgm:spPr/>
      <dgm:t>
        <a:bodyPr/>
        <a:lstStyle/>
        <a:p>
          <a:endParaRPr lang="el-GR"/>
        </a:p>
      </dgm:t>
    </dgm:pt>
    <dgm:pt modelId="{27CB8EFD-D9FE-4466-88C0-A417FDC921B7}" type="sibTrans" cxnId="{8899EEFB-06C5-4E58-AF58-B966C5F1C734}">
      <dgm:prSet/>
      <dgm:spPr/>
      <dgm:t>
        <a:bodyPr/>
        <a:lstStyle/>
        <a:p>
          <a:endParaRPr lang="el-GR"/>
        </a:p>
      </dgm:t>
    </dgm:pt>
    <dgm:pt modelId="{D910BD6C-A56D-469E-B79F-38CFFC4D2CC2}" type="pres">
      <dgm:prSet presAssocID="{231EDC86-5231-44CC-B793-48F344B257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0B1287B-C0F8-4330-94F1-EE1A6C58F4D6}" type="pres">
      <dgm:prSet presAssocID="{0A55F4AF-A251-41DA-A2E7-05E468B284F3}" presName="composite" presStyleCnt="0"/>
      <dgm:spPr/>
    </dgm:pt>
    <dgm:pt modelId="{FDD8005D-4B83-49F7-A7F0-D30948273D73}" type="pres">
      <dgm:prSet presAssocID="{0A55F4AF-A251-41DA-A2E7-05E468B284F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913CEF-EA7C-45FE-AE68-CE94C964626C}" type="pres">
      <dgm:prSet presAssocID="{0A55F4AF-A251-41DA-A2E7-05E468B284F3}" presName="descendantText" presStyleLbl="alignAcc1" presStyleIdx="0" presStyleCnt="5" custLinFactNeighborX="152" custLinFactNeighborY="36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886CF1-CF7F-452C-8979-DBF27FE2DB64}" type="pres">
      <dgm:prSet presAssocID="{9F33F3D4-42CC-407B-9D07-782605E23495}" presName="sp" presStyleCnt="0"/>
      <dgm:spPr/>
    </dgm:pt>
    <dgm:pt modelId="{EE0A3A5B-608F-4FB3-BDA9-496734290DA3}" type="pres">
      <dgm:prSet presAssocID="{61922755-E24F-4BBD-A078-4056F93A1C0E}" presName="composite" presStyleCnt="0"/>
      <dgm:spPr/>
    </dgm:pt>
    <dgm:pt modelId="{613108B1-4FD8-4880-B901-72F43DBA4580}" type="pres">
      <dgm:prSet presAssocID="{61922755-E24F-4BBD-A078-4056F93A1C0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487C20-BBC5-4E5D-9CFC-38D5E274C8B8}" type="pres">
      <dgm:prSet presAssocID="{61922755-E24F-4BBD-A078-4056F93A1C0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D7701B-9E55-4D84-AD9F-69536213DC44}" type="pres">
      <dgm:prSet presAssocID="{3D48EF24-C5CE-4351-8265-7B2339CB4A17}" presName="sp" presStyleCnt="0"/>
      <dgm:spPr/>
    </dgm:pt>
    <dgm:pt modelId="{76F9A97D-E495-47EB-8CC2-6E441C3E7515}" type="pres">
      <dgm:prSet presAssocID="{75FEC156-0FBD-4D68-8ADE-2686CEE6D910}" presName="composite" presStyleCnt="0"/>
      <dgm:spPr/>
    </dgm:pt>
    <dgm:pt modelId="{CB35F4AA-146C-4EA0-B437-14BE70DC7A8D}" type="pres">
      <dgm:prSet presAssocID="{75FEC156-0FBD-4D68-8ADE-2686CEE6D91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7F645B-7C32-458B-A14D-D903AB5001D6}" type="pres">
      <dgm:prSet presAssocID="{75FEC156-0FBD-4D68-8ADE-2686CEE6D91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8B62AB-9063-4684-AEAD-077B1A94F02D}" type="pres">
      <dgm:prSet presAssocID="{8C0849FA-A36C-46DC-8123-C94661F3E9D8}" presName="sp" presStyleCnt="0"/>
      <dgm:spPr/>
    </dgm:pt>
    <dgm:pt modelId="{FCA35251-AEF1-4D6A-A0A5-8307F4EF39CF}" type="pres">
      <dgm:prSet presAssocID="{BF1D7AC4-8D65-4637-8FA6-F69063DD1B23}" presName="composite" presStyleCnt="0"/>
      <dgm:spPr/>
    </dgm:pt>
    <dgm:pt modelId="{475A4729-9527-47C5-82FF-FA3C5EE91458}" type="pres">
      <dgm:prSet presAssocID="{BF1D7AC4-8D65-4637-8FA6-F69063DD1B2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46033D-020D-428D-A64E-82A425D4ADDA}" type="pres">
      <dgm:prSet presAssocID="{BF1D7AC4-8D65-4637-8FA6-F69063DD1B2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388E58-BC49-4EC2-AE74-C4A7125D0D03}" type="pres">
      <dgm:prSet presAssocID="{48FA87FB-0735-402C-ADF6-98512873EB2E}" presName="sp" presStyleCnt="0"/>
      <dgm:spPr/>
    </dgm:pt>
    <dgm:pt modelId="{74E24973-CD07-4ED3-BF9F-E889A0EEB5BA}" type="pres">
      <dgm:prSet presAssocID="{3001123D-FD93-46A4-B107-C3C271EBD123}" presName="composite" presStyleCnt="0"/>
      <dgm:spPr/>
    </dgm:pt>
    <dgm:pt modelId="{DC33CB62-B3C6-45ED-821C-41CD40038CA2}" type="pres">
      <dgm:prSet presAssocID="{3001123D-FD93-46A4-B107-C3C271EBD123}" presName="parentText" presStyleLbl="alignNode1" presStyleIdx="4" presStyleCnt="5" custScaleX="11133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67E05A-B41F-4C02-A989-3AEC10D999AE}" type="pres">
      <dgm:prSet presAssocID="{3001123D-FD93-46A4-B107-C3C271EBD12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6E2AE2D-783E-47B7-86B2-94E14CFA808C}" type="presOf" srcId="{61922755-E24F-4BBD-A078-4056F93A1C0E}" destId="{613108B1-4FD8-4880-B901-72F43DBA4580}" srcOrd="0" destOrd="0" presId="urn:microsoft.com/office/officeart/2005/8/layout/chevron2"/>
    <dgm:cxn modelId="{37138C7E-1870-43C1-A848-188D6514D44D}" srcId="{3001123D-FD93-46A4-B107-C3C271EBD123}" destId="{3FC32D95-7D54-4B73-8FF0-F2E5A386D863}" srcOrd="0" destOrd="0" parTransId="{66383506-D11B-43BA-850D-D43E52CBE24F}" sibTransId="{A8AB32A5-5AAF-4DC8-8721-70D4A055954F}"/>
    <dgm:cxn modelId="{15102B95-B2F4-47C7-B3FF-A246DF33B161}" type="presOf" srcId="{E3CF5133-AB93-4A63-950D-CC78F8E1E0AF}" destId="{F146033D-020D-428D-A64E-82A425D4ADDA}" srcOrd="0" destOrd="0" presId="urn:microsoft.com/office/officeart/2005/8/layout/chevron2"/>
    <dgm:cxn modelId="{493CA066-7305-4502-BF5E-84B15D27EA61}" srcId="{BF1D7AC4-8D65-4637-8FA6-F69063DD1B23}" destId="{6CAE5501-54E0-4A0E-B961-16DA4C7B8F63}" srcOrd="1" destOrd="0" parTransId="{2486AB60-DEDB-4935-B25B-7FD2B876DB16}" sibTransId="{6A42CD4A-0960-47A7-A42A-D8D02EB66A66}"/>
    <dgm:cxn modelId="{1C2B5790-2ADF-432E-93B7-EE8BAF05B696}" srcId="{231EDC86-5231-44CC-B793-48F344B25717}" destId="{BF1D7AC4-8D65-4637-8FA6-F69063DD1B23}" srcOrd="3" destOrd="0" parTransId="{5EA69F31-2EB5-42E4-8D80-EE2A9DBD8095}" sibTransId="{48FA87FB-0735-402C-ADF6-98512873EB2E}"/>
    <dgm:cxn modelId="{FD6D8EE4-8005-48FF-8C0D-6FC91AC4B4F3}" type="presOf" srcId="{887BA50B-7D3F-476C-9813-7AF8A15B58AD}" destId="{19913CEF-EA7C-45FE-AE68-CE94C964626C}" srcOrd="0" destOrd="0" presId="urn:microsoft.com/office/officeart/2005/8/layout/chevron2"/>
    <dgm:cxn modelId="{3A563ED4-BF63-4B54-8EDB-BD3BB6E51E13}" srcId="{75FEC156-0FBD-4D68-8ADE-2686CEE6D910}" destId="{5D8DD4EE-1CC8-4346-A1C9-4144FAC121EE}" srcOrd="0" destOrd="0" parTransId="{D8498763-4896-40F8-8BAD-2ABA44447542}" sibTransId="{2AEEE4D6-EE5D-4F25-B2D6-A50FD67050C9}"/>
    <dgm:cxn modelId="{AD77BE87-8BD5-4802-9A2F-08662AD72524}" type="presOf" srcId="{5D8DD4EE-1CC8-4346-A1C9-4144FAC121EE}" destId="{087F645B-7C32-458B-A14D-D903AB5001D6}" srcOrd="0" destOrd="0" presId="urn:microsoft.com/office/officeart/2005/8/layout/chevron2"/>
    <dgm:cxn modelId="{F87B0254-D211-4C63-A5D4-86E526A39A9C}" type="presOf" srcId="{6CAE5501-54E0-4A0E-B961-16DA4C7B8F63}" destId="{F146033D-020D-428D-A64E-82A425D4ADDA}" srcOrd="0" destOrd="1" presId="urn:microsoft.com/office/officeart/2005/8/layout/chevron2"/>
    <dgm:cxn modelId="{D83CCD69-80DB-40C2-86FD-E87124B599FF}" srcId="{BF1D7AC4-8D65-4637-8FA6-F69063DD1B23}" destId="{DFF2A06B-062E-4310-9C68-8EEDB189094C}" srcOrd="2" destOrd="0" parTransId="{334A161C-8DAE-4F4D-905A-B2EAD33D3B81}" sibTransId="{D7981180-0064-4398-9FD8-FA4E3BFF683E}"/>
    <dgm:cxn modelId="{CAAD4E3D-C5E8-4311-8760-A23B6ED48333}" type="presOf" srcId="{AC446EB1-3852-413B-8803-B91B30621D5B}" destId="{F146033D-020D-428D-A64E-82A425D4ADDA}" srcOrd="0" destOrd="3" presId="urn:microsoft.com/office/officeart/2005/8/layout/chevron2"/>
    <dgm:cxn modelId="{57E71F77-7B27-40E7-8661-8C735E15F7A0}" srcId="{75FEC156-0FBD-4D68-8ADE-2686CEE6D910}" destId="{E8D08707-5CA5-4470-AD0A-6DFE9B2CAC77}" srcOrd="1" destOrd="0" parTransId="{2623409C-A747-4DC7-AFD0-AD8C4C74875E}" sibTransId="{001D3ED7-0959-40DE-8DBC-730D12072F86}"/>
    <dgm:cxn modelId="{58FE1B33-8747-4FAE-9350-7935B7EFEAFD}" type="presOf" srcId="{BF1D7AC4-8D65-4637-8FA6-F69063DD1B23}" destId="{475A4729-9527-47C5-82FF-FA3C5EE91458}" srcOrd="0" destOrd="0" presId="urn:microsoft.com/office/officeart/2005/8/layout/chevron2"/>
    <dgm:cxn modelId="{071575F1-0397-4479-9663-FF9AD55D2DE3}" type="presOf" srcId="{DFF2A06B-062E-4310-9C68-8EEDB189094C}" destId="{F146033D-020D-428D-A64E-82A425D4ADDA}" srcOrd="0" destOrd="2" presId="urn:microsoft.com/office/officeart/2005/8/layout/chevron2"/>
    <dgm:cxn modelId="{47ABF869-8FF2-4991-A685-CBCBB39170F6}" srcId="{BF1D7AC4-8D65-4637-8FA6-F69063DD1B23}" destId="{E3CF5133-AB93-4A63-950D-CC78F8E1E0AF}" srcOrd="0" destOrd="0" parTransId="{1E4D1E32-0C78-4763-9C08-9BB7BDFB1064}" sibTransId="{D3B4956C-F96E-4343-B5E8-34B7D4098091}"/>
    <dgm:cxn modelId="{8C262A8D-BD75-44E0-84D6-CD848D926609}" type="presOf" srcId="{0A55F4AF-A251-41DA-A2E7-05E468B284F3}" destId="{FDD8005D-4B83-49F7-A7F0-D30948273D73}" srcOrd="0" destOrd="0" presId="urn:microsoft.com/office/officeart/2005/8/layout/chevron2"/>
    <dgm:cxn modelId="{5BE9FAAD-76ED-4C36-B813-7171F7B56F77}" type="presOf" srcId="{227B359A-D5C0-4A53-8BCE-1823561C5FB0}" destId="{59487C20-BBC5-4E5D-9CFC-38D5E274C8B8}" srcOrd="0" destOrd="1" presId="urn:microsoft.com/office/officeart/2005/8/layout/chevron2"/>
    <dgm:cxn modelId="{4CB6F2C3-83B9-405B-AFFC-B6579458B6DC}" srcId="{61922755-E24F-4BBD-A078-4056F93A1C0E}" destId="{1B52F92B-B11D-4EA4-A13D-2633245F8252}" srcOrd="0" destOrd="0" parTransId="{70E2B50C-A4A2-4547-9891-9DE8AAE73ED6}" sibTransId="{D9FD0B71-9E5A-4BD8-A283-5A71B4598B31}"/>
    <dgm:cxn modelId="{1AA471DC-1100-4F32-BF08-7EBCA6D1B66C}" type="presOf" srcId="{231EDC86-5231-44CC-B793-48F344B25717}" destId="{D910BD6C-A56D-469E-B79F-38CFFC4D2CC2}" srcOrd="0" destOrd="0" presId="urn:microsoft.com/office/officeart/2005/8/layout/chevron2"/>
    <dgm:cxn modelId="{398DD9F0-40CB-49F4-A189-42E387C605CC}" type="presOf" srcId="{E8D08707-5CA5-4470-AD0A-6DFE9B2CAC77}" destId="{087F645B-7C32-458B-A14D-D903AB5001D6}" srcOrd="0" destOrd="1" presId="urn:microsoft.com/office/officeart/2005/8/layout/chevron2"/>
    <dgm:cxn modelId="{B6D14D16-7F62-4530-8946-49B38E6C7061}" srcId="{231EDC86-5231-44CC-B793-48F344B25717}" destId="{3001123D-FD93-46A4-B107-C3C271EBD123}" srcOrd="4" destOrd="0" parTransId="{FB957AD6-D7C8-4941-8662-2173B5315EA9}" sibTransId="{D2885B2D-F7E7-46D6-BDB6-F896EA9BB08E}"/>
    <dgm:cxn modelId="{C9879730-6AFF-458B-888F-2702683ACBFA}" srcId="{231EDC86-5231-44CC-B793-48F344B25717}" destId="{0A55F4AF-A251-41DA-A2E7-05E468B284F3}" srcOrd="0" destOrd="0" parTransId="{211DF9A4-DF0D-4C30-BF5B-CE0F40B33A31}" sibTransId="{9F33F3D4-42CC-407B-9D07-782605E23495}"/>
    <dgm:cxn modelId="{1EE216B7-260A-4302-B1D8-068A1F7571D2}" srcId="{BF1D7AC4-8D65-4637-8FA6-F69063DD1B23}" destId="{AC446EB1-3852-413B-8803-B91B30621D5B}" srcOrd="3" destOrd="0" parTransId="{33A98CF4-5509-4777-B8C9-4C710B45CAAE}" sibTransId="{320152CA-2024-4CF4-9F16-D0E31BEF72F8}"/>
    <dgm:cxn modelId="{06425F8B-57AF-47C6-9E51-0CE66A694A69}" srcId="{61922755-E24F-4BBD-A078-4056F93A1C0E}" destId="{227B359A-D5C0-4A53-8BCE-1823561C5FB0}" srcOrd="1" destOrd="0" parTransId="{4B8AC16A-187A-4A16-8608-7C0FF6930289}" sibTransId="{3481D80C-869D-4468-ADD7-78DACDAE2F64}"/>
    <dgm:cxn modelId="{2E82775F-1B68-46B7-8BC5-07ABCBE43BED}" srcId="{0A55F4AF-A251-41DA-A2E7-05E468B284F3}" destId="{887BA50B-7D3F-476C-9813-7AF8A15B58AD}" srcOrd="0" destOrd="0" parTransId="{7F2C1DA6-D03F-4547-813C-656731F9EFFE}" sibTransId="{733A4EC8-97BC-476E-B30B-158CF0EB80CD}"/>
    <dgm:cxn modelId="{9C513487-2115-4827-B30C-7EB178B7CBE6}" type="presOf" srcId="{3FC32D95-7D54-4B73-8FF0-F2E5A386D863}" destId="{A067E05A-B41F-4C02-A989-3AEC10D999AE}" srcOrd="0" destOrd="0" presId="urn:microsoft.com/office/officeart/2005/8/layout/chevron2"/>
    <dgm:cxn modelId="{07F9C9FB-54C1-4557-93E8-EAE3B674A098}" type="presOf" srcId="{1B52F92B-B11D-4EA4-A13D-2633245F8252}" destId="{59487C20-BBC5-4E5D-9CFC-38D5E274C8B8}" srcOrd="0" destOrd="0" presId="urn:microsoft.com/office/officeart/2005/8/layout/chevron2"/>
    <dgm:cxn modelId="{EB3ECBF6-F1D7-4D2E-B241-DBD27E8FF3B0}" type="presOf" srcId="{85F5B452-5504-45E7-B142-F0461EA1F366}" destId="{A067E05A-B41F-4C02-A989-3AEC10D999AE}" srcOrd="0" destOrd="1" presId="urn:microsoft.com/office/officeart/2005/8/layout/chevron2"/>
    <dgm:cxn modelId="{DABC9B13-A1E7-4942-B402-60649A521183}" srcId="{231EDC86-5231-44CC-B793-48F344B25717}" destId="{61922755-E24F-4BBD-A078-4056F93A1C0E}" srcOrd="1" destOrd="0" parTransId="{10EF1E20-A4D5-46DD-8615-1E21565C795E}" sibTransId="{3D48EF24-C5CE-4351-8265-7B2339CB4A17}"/>
    <dgm:cxn modelId="{3E6886CF-497D-4109-87B3-EEA06569C3E0}" type="presOf" srcId="{75FEC156-0FBD-4D68-8ADE-2686CEE6D910}" destId="{CB35F4AA-146C-4EA0-B437-14BE70DC7A8D}" srcOrd="0" destOrd="0" presId="urn:microsoft.com/office/officeart/2005/8/layout/chevron2"/>
    <dgm:cxn modelId="{8899EEFB-06C5-4E58-AF58-B966C5F1C734}" srcId="{3001123D-FD93-46A4-B107-C3C271EBD123}" destId="{85F5B452-5504-45E7-B142-F0461EA1F366}" srcOrd="1" destOrd="0" parTransId="{62AB0B92-2932-472E-86E2-B182BF4281F6}" sibTransId="{27CB8EFD-D9FE-4466-88C0-A417FDC921B7}"/>
    <dgm:cxn modelId="{1CD6782F-B608-4EBF-BBB7-A5EED28B6431}" type="presOf" srcId="{3001123D-FD93-46A4-B107-C3C271EBD123}" destId="{DC33CB62-B3C6-45ED-821C-41CD40038CA2}" srcOrd="0" destOrd="0" presId="urn:microsoft.com/office/officeart/2005/8/layout/chevron2"/>
    <dgm:cxn modelId="{57D56F9D-6838-4DFC-9685-14CDAA5C027B}" srcId="{231EDC86-5231-44CC-B793-48F344B25717}" destId="{75FEC156-0FBD-4D68-8ADE-2686CEE6D910}" srcOrd="2" destOrd="0" parTransId="{7AF4B00E-E888-402C-A6C6-1094F471432C}" sibTransId="{8C0849FA-A36C-46DC-8123-C94661F3E9D8}"/>
    <dgm:cxn modelId="{F80646C0-9B8A-46A3-A01A-24B3AB99A45B}" type="presParOf" srcId="{D910BD6C-A56D-469E-B79F-38CFFC4D2CC2}" destId="{B0B1287B-C0F8-4330-94F1-EE1A6C58F4D6}" srcOrd="0" destOrd="0" presId="urn:microsoft.com/office/officeart/2005/8/layout/chevron2"/>
    <dgm:cxn modelId="{CCC3CFA5-92CA-4C10-A090-0AA92E25A6B6}" type="presParOf" srcId="{B0B1287B-C0F8-4330-94F1-EE1A6C58F4D6}" destId="{FDD8005D-4B83-49F7-A7F0-D30948273D73}" srcOrd="0" destOrd="0" presId="urn:microsoft.com/office/officeart/2005/8/layout/chevron2"/>
    <dgm:cxn modelId="{A5B39A0B-E2B7-4E00-A1D8-D4E2E981F788}" type="presParOf" srcId="{B0B1287B-C0F8-4330-94F1-EE1A6C58F4D6}" destId="{19913CEF-EA7C-45FE-AE68-CE94C964626C}" srcOrd="1" destOrd="0" presId="urn:microsoft.com/office/officeart/2005/8/layout/chevron2"/>
    <dgm:cxn modelId="{09C25D6B-490E-4305-971A-C32061FEE0C4}" type="presParOf" srcId="{D910BD6C-A56D-469E-B79F-38CFFC4D2CC2}" destId="{08886CF1-CF7F-452C-8979-DBF27FE2DB64}" srcOrd="1" destOrd="0" presId="urn:microsoft.com/office/officeart/2005/8/layout/chevron2"/>
    <dgm:cxn modelId="{C42FAD4F-5DE7-4BBB-9D17-9A3EFC20FD04}" type="presParOf" srcId="{D910BD6C-A56D-469E-B79F-38CFFC4D2CC2}" destId="{EE0A3A5B-608F-4FB3-BDA9-496734290DA3}" srcOrd="2" destOrd="0" presId="urn:microsoft.com/office/officeart/2005/8/layout/chevron2"/>
    <dgm:cxn modelId="{1E20199C-985A-4ABF-8066-167B415938DB}" type="presParOf" srcId="{EE0A3A5B-608F-4FB3-BDA9-496734290DA3}" destId="{613108B1-4FD8-4880-B901-72F43DBA4580}" srcOrd="0" destOrd="0" presId="urn:microsoft.com/office/officeart/2005/8/layout/chevron2"/>
    <dgm:cxn modelId="{0B7586CE-C559-47EA-A851-FE269E398804}" type="presParOf" srcId="{EE0A3A5B-608F-4FB3-BDA9-496734290DA3}" destId="{59487C20-BBC5-4E5D-9CFC-38D5E274C8B8}" srcOrd="1" destOrd="0" presId="urn:microsoft.com/office/officeart/2005/8/layout/chevron2"/>
    <dgm:cxn modelId="{A84DBF9A-377B-4F59-8F42-16C403447681}" type="presParOf" srcId="{D910BD6C-A56D-469E-B79F-38CFFC4D2CC2}" destId="{F7D7701B-9E55-4D84-AD9F-69536213DC44}" srcOrd="3" destOrd="0" presId="urn:microsoft.com/office/officeart/2005/8/layout/chevron2"/>
    <dgm:cxn modelId="{131E3CD2-FE25-4C32-BB87-C3890F039B0E}" type="presParOf" srcId="{D910BD6C-A56D-469E-B79F-38CFFC4D2CC2}" destId="{76F9A97D-E495-47EB-8CC2-6E441C3E7515}" srcOrd="4" destOrd="0" presId="urn:microsoft.com/office/officeart/2005/8/layout/chevron2"/>
    <dgm:cxn modelId="{D10DD20A-62E6-4FAE-8FA9-A31B8B332B96}" type="presParOf" srcId="{76F9A97D-E495-47EB-8CC2-6E441C3E7515}" destId="{CB35F4AA-146C-4EA0-B437-14BE70DC7A8D}" srcOrd="0" destOrd="0" presId="urn:microsoft.com/office/officeart/2005/8/layout/chevron2"/>
    <dgm:cxn modelId="{3715D859-E3F0-4A10-BCC3-A2D3CE9D61FA}" type="presParOf" srcId="{76F9A97D-E495-47EB-8CC2-6E441C3E7515}" destId="{087F645B-7C32-458B-A14D-D903AB5001D6}" srcOrd="1" destOrd="0" presId="urn:microsoft.com/office/officeart/2005/8/layout/chevron2"/>
    <dgm:cxn modelId="{BC4AC0C7-70B6-4E52-B78F-9899EF9E06FE}" type="presParOf" srcId="{D910BD6C-A56D-469E-B79F-38CFFC4D2CC2}" destId="{468B62AB-9063-4684-AEAD-077B1A94F02D}" srcOrd="5" destOrd="0" presId="urn:microsoft.com/office/officeart/2005/8/layout/chevron2"/>
    <dgm:cxn modelId="{5D79DD6C-AB24-4F29-93AF-2877535D3693}" type="presParOf" srcId="{D910BD6C-A56D-469E-B79F-38CFFC4D2CC2}" destId="{FCA35251-AEF1-4D6A-A0A5-8307F4EF39CF}" srcOrd="6" destOrd="0" presId="urn:microsoft.com/office/officeart/2005/8/layout/chevron2"/>
    <dgm:cxn modelId="{85816794-52F6-4BD7-B7DA-0A270E1FEC2C}" type="presParOf" srcId="{FCA35251-AEF1-4D6A-A0A5-8307F4EF39CF}" destId="{475A4729-9527-47C5-82FF-FA3C5EE91458}" srcOrd="0" destOrd="0" presId="urn:microsoft.com/office/officeart/2005/8/layout/chevron2"/>
    <dgm:cxn modelId="{F590F13D-EB0B-4464-A5B5-CC8E44D7D08B}" type="presParOf" srcId="{FCA35251-AEF1-4D6A-A0A5-8307F4EF39CF}" destId="{F146033D-020D-428D-A64E-82A425D4ADDA}" srcOrd="1" destOrd="0" presId="urn:microsoft.com/office/officeart/2005/8/layout/chevron2"/>
    <dgm:cxn modelId="{3BCD9F1F-B8A6-475F-AF6D-6D60F1E4C932}" type="presParOf" srcId="{D910BD6C-A56D-469E-B79F-38CFFC4D2CC2}" destId="{0C388E58-BC49-4EC2-AE74-C4A7125D0D03}" srcOrd="7" destOrd="0" presId="urn:microsoft.com/office/officeart/2005/8/layout/chevron2"/>
    <dgm:cxn modelId="{C64A8A43-EA3A-46E6-B078-BEECBF1642A3}" type="presParOf" srcId="{D910BD6C-A56D-469E-B79F-38CFFC4D2CC2}" destId="{74E24973-CD07-4ED3-BF9F-E889A0EEB5BA}" srcOrd="8" destOrd="0" presId="urn:microsoft.com/office/officeart/2005/8/layout/chevron2"/>
    <dgm:cxn modelId="{EED421DB-01FB-4616-A863-B50C5FF4F45E}" type="presParOf" srcId="{74E24973-CD07-4ED3-BF9F-E889A0EEB5BA}" destId="{DC33CB62-B3C6-45ED-821C-41CD40038CA2}" srcOrd="0" destOrd="0" presId="urn:microsoft.com/office/officeart/2005/8/layout/chevron2"/>
    <dgm:cxn modelId="{B617F486-9028-4C1A-A2BE-36F74DF91847}" type="presParOf" srcId="{74E24973-CD07-4ED3-BF9F-E889A0EEB5BA}" destId="{A067E05A-B41F-4C02-A989-3AEC10D999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D8005D-4B83-49F7-A7F0-D30948273D73}">
      <dsp:nvSpPr>
        <dsp:cNvPr id="0" name=""/>
        <dsp:cNvSpPr/>
      </dsp:nvSpPr>
      <dsp:spPr>
        <a:xfrm rot="5400000">
          <a:off x="-178000" y="161879"/>
          <a:ext cx="1048061" cy="733643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 </a:t>
          </a:r>
          <a:r>
            <a:rPr lang="el-GR" sz="1200" kern="1200" dirty="0" smtClean="0"/>
            <a:t>στρατηγική ως </a:t>
          </a:r>
          <a:r>
            <a:rPr lang="el-GR" sz="1200" b="1" u="sng" kern="1200" dirty="0" smtClean="0"/>
            <a:t>σχέδιο (</a:t>
          </a:r>
          <a:r>
            <a:rPr lang="en-US" sz="1200" b="1" u="sng" kern="1200" dirty="0" smtClean="0"/>
            <a:t>Plan</a:t>
          </a:r>
          <a:r>
            <a:rPr lang="el-GR" sz="1200" b="1" u="sng" kern="1200" dirty="0" smtClean="0"/>
            <a:t>)</a:t>
          </a:r>
          <a:r>
            <a:rPr lang="en-US" sz="1200" b="1" u="sng" kern="1200" dirty="0" smtClean="0"/>
            <a:t> </a:t>
          </a:r>
          <a:endParaRPr lang="el-GR" sz="1200" kern="1200" dirty="0"/>
        </a:p>
      </dsp:txBody>
      <dsp:txXfrm rot="5400000">
        <a:off x="-178000" y="161879"/>
        <a:ext cx="1048061" cy="733643"/>
      </dsp:txXfrm>
    </dsp:sp>
    <dsp:sp modelId="{19913CEF-EA7C-45FE-AE68-CE94C964626C}">
      <dsp:nvSpPr>
        <dsp:cNvPr id="0" name=""/>
        <dsp:cNvSpPr/>
      </dsp:nvSpPr>
      <dsp:spPr>
        <a:xfrm rot="5400000">
          <a:off x="4397197" y="-3642761"/>
          <a:ext cx="681598" cy="8025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Ως προμελετημένο σχέδιο που καταρτίζεται με </a:t>
          </a:r>
          <a:r>
            <a:rPr lang="el-GR" sz="1300" b="1" u="sng" kern="1200" dirty="0" smtClean="0"/>
            <a:t>σκοπό</a:t>
          </a:r>
          <a:r>
            <a:rPr lang="el-GR" sz="1300" kern="1200" dirty="0" smtClean="0"/>
            <a:t> την πραγματοποίηση συγκεκριμένων επιχειρησιακών στόχων , την πρόληψη μελλοντικών γεγονότων και τον επηρεασμό τους προς την επιθυμητή κατεύθυνση.</a:t>
          </a:r>
          <a:endParaRPr lang="el-GR" sz="1300" kern="1200" dirty="0"/>
        </a:p>
      </dsp:txBody>
      <dsp:txXfrm rot="5400000">
        <a:off x="4397197" y="-3642761"/>
        <a:ext cx="681598" cy="8025891"/>
      </dsp:txXfrm>
    </dsp:sp>
    <dsp:sp modelId="{613108B1-4FD8-4880-B901-72F43DBA4580}">
      <dsp:nvSpPr>
        <dsp:cNvPr id="0" name=""/>
        <dsp:cNvSpPr/>
      </dsp:nvSpPr>
      <dsp:spPr>
        <a:xfrm rot="5400000">
          <a:off x="-178000" y="1092483"/>
          <a:ext cx="1048061" cy="733643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 </a:t>
          </a:r>
          <a:r>
            <a:rPr lang="el-GR" sz="1200" kern="1200" dirty="0" smtClean="0"/>
            <a:t>στρατηγική ως </a:t>
          </a:r>
          <a:r>
            <a:rPr lang="el-GR" sz="1200" b="1" u="sng" kern="1200" dirty="0" smtClean="0"/>
            <a:t>τέχνασμα (</a:t>
          </a:r>
          <a:r>
            <a:rPr lang="en-US" sz="1200" b="1" u="sng" kern="1200" dirty="0" smtClean="0"/>
            <a:t>Ploy</a:t>
          </a:r>
          <a:r>
            <a:rPr lang="el-GR" sz="1200" b="1" u="sng" kern="1200" dirty="0" smtClean="0"/>
            <a:t>)</a:t>
          </a:r>
          <a:endParaRPr lang="el-GR" sz="1200" kern="1200" dirty="0"/>
        </a:p>
      </dsp:txBody>
      <dsp:txXfrm rot="5400000">
        <a:off x="-178000" y="1092483"/>
        <a:ext cx="1048061" cy="733643"/>
      </dsp:txXfrm>
    </dsp:sp>
    <dsp:sp modelId="{59487C20-BBC5-4E5D-9CFC-38D5E274C8B8}">
      <dsp:nvSpPr>
        <dsp:cNvPr id="0" name=""/>
        <dsp:cNvSpPr/>
      </dsp:nvSpPr>
      <dsp:spPr>
        <a:xfrm rot="5400000">
          <a:off x="4385177" y="-2737051"/>
          <a:ext cx="681239" cy="8025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Χαρακτηριστικό παράδειγμα η στρατηγική που ακολουθήθηκε στην μάχη της Χαιρώνειας.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Είναι ένα σχέδιο πιο εξειδικευμένο και σταθερά προσανατολισμένο προς την αντιμετώπιση των ανταγωνιστών.</a:t>
          </a:r>
          <a:endParaRPr lang="el-GR" sz="1300" kern="1200" dirty="0"/>
        </a:p>
      </dsp:txBody>
      <dsp:txXfrm rot="5400000">
        <a:off x="4385177" y="-2737051"/>
        <a:ext cx="681239" cy="8025891"/>
      </dsp:txXfrm>
    </dsp:sp>
    <dsp:sp modelId="{CB35F4AA-146C-4EA0-B437-14BE70DC7A8D}">
      <dsp:nvSpPr>
        <dsp:cNvPr id="0" name=""/>
        <dsp:cNvSpPr/>
      </dsp:nvSpPr>
      <dsp:spPr>
        <a:xfrm rot="5400000">
          <a:off x="-178000" y="2023087"/>
          <a:ext cx="1048061" cy="733643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 </a:t>
          </a:r>
          <a:r>
            <a:rPr lang="el-GR" sz="1200" kern="1200" dirty="0" smtClean="0"/>
            <a:t>στρατηγική  ως  </a:t>
          </a:r>
          <a:r>
            <a:rPr lang="el-GR" sz="1200" b="1" u="sng" kern="1200" dirty="0" smtClean="0"/>
            <a:t>υπόδειγμα (</a:t>
          </a:r>
          <a:r>
            <a:rPr lang="en-US" sz="1200" b="1" u="sng" kern="1200" dirty="0" smtClean="0"/>
            <a:t>Pattern</a:t>
          </a:r>
          <a:r>
            <a:rPr lang="el-GR" sz="1200" b="1" u="sng" kern="1200" dirty="0" smtClean="0"/>
            <a:t>)</a:t>
          </a:r>
          <a:endParaRPr lang="el-GR" sz="1200" kern="1200" dirty="0"/>
        </a:p>
      </dsp:txBody>
      <dsp:txXfrm rot="5400000">
        <a:off x="-178000" y="2023087"/>
        <a:ext cx="1048061" cy="733643"/>
      </dsp:txXfrm>
    </dsp:sp>
    <dsp:sp modelId="{087F645B-7C32-458B-A14D-D903AB5001D6}">
      <dsp:nvSpPr>
        <dsp:cNvPr id="0" name=""/>
        <dsp:cNvSpPr/>
      </dsp:nvSpPr>
      <dsp:spPr>
        <a:xfrm rot="5400000">
          <a:off x="4385177" y="-1806447"/>
          <a:ext cx="681239" cy="8025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Η στρατηγική ως σχέδιο μπορεί ποτέ να  μην υλοποιηθεί ως υπόδειγμα όμως σημαίνει ότι είναι αποτέλεσμα πραγματοποιηθέντων στρατηγικών ενεργειών και πράξεων.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Η στρατηγική όπως αυτή αναδύθηκε μέσα από τα γεγονότα και την καθιστούν ως υπόδειγμα.</a:t>
          </a:r>
          <a:endParaRPr lang="el-GR" sz="1300" kern="1200" dirty="0"/>
        </a:p>
      </dsp:txBody>
      <dsp:txXfrm rot="5400000">
        <a:off x="4385177" y="-1806447"/>
        <a:ext cx="681239" cy="8025891"/>
      </dsp:txXfrm>
    </dsp:sp>
    <dsp:sp modelId="{475A4729-9527-47C5-82FF-FA3C5EE91458}">
      <dsp:nvSpPr>
        <dsp:cNvPr id="0" name=""/>
        <dsp:cNvSpPr/>
      </dsp:nvSpPr>
      <dsp:spPr>
        <a:xfrm rot="5400000">
          <a:off x="-178000" y="2953691"/>
          <a:ext cx="1048061" cy="733643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 </a:t>
          </a:r>
          <a:r>
            <a:rPr lang="el-GR" sz="1200" kern="1200" dirty="0" smtClean="0"/>
            <a:t>στρατηγική  ως </a:t>
          </a:r>
          <a:r>
            <a:rPr lang="el-GR" sz="1200" b="1" u="sng" kern="1200" dirty="0" smtClean="0"/>
            <a:t>τοποθέτηση (</a:t>
          </a:r>
          <a:r>
            <a:rPr lang="en-US" sz="1200" b="1" u="sng" kern="1200" dirty="0" smtClean="0"/>
            <a:t>Position</a:t>
          </a:r>
          <a:r>
            <a:rPr lang="el-GR" sz="1200" b="1" u="sng" kern="1200" dirty="0" smtClean="0"/>
            <a:t>)</a:t>
          </a:r>
          <a:endParaRPr lang="el-GR" sz="1200" kern="1200" dirty="0"/>
        </a:p>
      </dsp:txBody>
      <dsp:txXfrm rot="5400000">
        <a:off x="-178000" y="2953691"/>
        <a:ext cx="1048061" cy="733643"/>
      </dsp:txXfrm>
    </dsp:sp>
    <dsp:sp modelId="{F146033D-020D-428D-A64E-82A425D4ADDA}">
      <dsp:nvSpPr>
        <dsp:cNvPr id="0" name=""/>
        <dsp:cNvSpPr/>
      </dsp:nvSpPr>
      <dsp:spPr>
        <a:xfrm rot="5400000">
          <a:off x="4385177" y="-875843"/>
          <a:ext cx="681239" cy="8025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Το πως τοποθετείται η επιχείρηση μας έναντι του ανταγωνισμού.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Σημασία στην λεπτομέρεια, π.χ. </a:t>
          </a:r>
          <a:r>
            <a:rPr lang="en-US" sz="1200" kern="1200" dirty="0" smtClean="0"/>
            <a:t>Henry Ford</a:t>
          </a:r>
          <a:r>
            <a:rPr lang="el-GR" sz="1200" kern="1200" dirty="0" smtClean="0"/>
            <a:t> έχασε την μάχη στην αγορά του αυτοκινήτου από την </a:t>
          </a:r>
          <a:r>
            <a:rPr lang="en-US" sz="1200" kern="1200" dirty="0" smtClean="0"/>
            <a:t>GM </a:t>
          </a:r>
          <a:r>
            <a:rPr lang="el-GR" sz="1200" kern="1200" dirty="0" smtClean="0"/>
            <a:t>γιατί δεν έδωσε την σημασία που έπρεπε στην παραγωγή αυτοκινήτων άλλου χρώματος πέραν του μαύρου. </a:t>
          </a:r>
          <a:endParaRPr lang="el-G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 dirty="0" smtClean="0"/>
            <a:t>Κάτι που σήμερα κρίνεται ότι άπτεται του τακτικού προγραμματισμού είναι πολύ πιθανό αύριο να αποδειχθεί στρατηγικής σημασίας. </a:t>
          </a:r>
          <a:endParaRPr lang="el-GR" sz="12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800" kern="1200" dirty="0" smtClean="0"/>
            <a:t> </a:t>
          </a:r>
          <a:endParaRPr lang="el-GR" sz="800" kern="1200" dirty="0"/>
        </a:p>
      </dsp:txBody>
      <dsp:txXfrm rot="5400000">
        <a:off x="4385177" y="-875843"/>
        <a:ext cx="681239" cy="8025891"/>
      </dsp:txXfrm>
    </dsp:sp>
    <dsp:sp modelId="{DC33CB62-B3C6-45ED-821C-41CD40038CA2}">
      <dsp:nvSpPr>
        <dsp:cNvPr id="0" name=""/>
        <dsp:cNvSpPr/>
      </dsp:nvSpPr>
      <dsp:spPr>
        <a:xfrm rot="5400000">
          <a:off x="-136417" y="3842712"/>
          <a:ext cx="1048061" cy="816808"/>
        </a:xfrm>
        <a:prstGeom prst="chevron">
          <a:avLst/>
        </a:prstGeom>
        <a:solidFill>
          <a:srgbClr val="FF99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 </a:t>
          </a:r>
          <a:r>
            <a:rPr lang="el-GR" sz="1200" kern="1200" dirty="0" smtClean="0"/>
            <a:t>στρατηγική  ως </a:t>
          </a:r>
          <a:r>
            <a:rPr lang="el-GR" sz="1200" b="1" u="sng" kern="1200" dirty="0" smtClean="0"/>
            <a:t>προοπτική (</a:t>
          </a:r>
          <a:r>
            <a:rPr lang="en-US" sz="1200" b="1" u="sng" kern="1200" dirty="0" smtClean="0"/>
            <a:t>Perspective</a:t>
          </a:r>
          <a:r>
            <a:rPr lang="el-GR" sz="1200" b="1" u="sng" kern="1200" dirty="0" smtClean="0"/>
            <a:t>)</a:t>
          </a:r>
          <a:endParaRPr lang="en-US" sz="1200" b="1" u="sng" kern="1200" dirty="0" smtClean="0"/>
        </a:p>
      </dsp:txBody>
      <dsp:txXfrm rot="5400000">
        <a:off x="-136417" y="3842712"/>
        <a:ext cx="1048061" cy="816808"/>
      </dsp:txXfrm>
    </dsp:sp>
    <dsp:sp modelId="{A067E05A-B41F-4C02-A989-3AEC10D999AE}">
      <dsp:nvSpPr>
        <dsp:cNvPr id="0" name=""/>
        <dsp:cNvSpPr/>
      </dsp:nvSpPr>
      <dsp:spPr>
        <a:xfrm rot="5400000">
          <a:off x="4426760" y="54760"/>
          <a:ext cx="681239" cy="8025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Η στρατηγική είναι για την επιχείρηση ότι η προσωπικότητα για τον άνθρωπο. Έμφαση δίνεται στην ιδεολογία που επικρατεί στο εσωτερικό της επιχείρησης και στην ιδεολογία των ατόμων που την απαρτίζουν.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</a:t>
          </a:r>
          <a:r>
            <a:rPr lang="el-GR" sz="1300" kern="1200" dirty="0" smtClean="0"/>
            <a:t> χαρακτήρας μιας επιχείρησης καθορίζει τον τρόπο με τον οποίο αυτή συμπεριφέρεται και αντιδρά.  </a:t>
          </a:r>
          <a:endParaRPr lang="el-GR" sz="1300" kern="1200" dirty="0"/>
        </a:p>
      </dsp:txBody>
      <dsp:txXfrm rot="5400000">
        <a:off x="4426760" y="54760"/>
        <a:ext cx="681239" cy="8025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07/11/2015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vima.gr/finance/article%2024/07/1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ategicmanagementinsight.com/" TargetMode="External"/><Relationship Id="rId5" Type="http://schemas.openxmlformats.org/officeDocument/2006/relationships/hyperlink" Target="http://www.themanager.org/Models/P5F_2.htm" TargetMode="External"/><Relationship Id="rId4" Type="http://schemas.openxmlformats.org/officeDocument/2006/relationships/hyperlink" Target="http://www.seaa.gr/el/content/5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1993404"/>
            <a:ext cx="8640960" cy="722105"/>
          </a:xfrm>
        </p:spPr>
        <p:txBody>
          <a:bodyPr>
            <a:noAutofit/>
          </a:bodyPr>
          <a:lstStyle/>
          <a:p>
            <a:pPr algn="l"/>
            <a:r>
              <a:rPr lang="el-GR" sz="4000" dirty="0" smtClean="0">
                <a:cs typeface="Segoe UI" pitchFamily="18" charset="0"/>
              </a:rPr>
              <a:t>Επιχειρησιακή Στρατηγική και Πολίτικη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929508"/>
            <a:ext cx="7776864" cy="1112461"/>
          </a:xfrm>
        </p:spPr>
        <p:txBody>
          <a:bodyPr>
            <a:noAutofit/>
          </a:bodyPr>
          <a:lstStyle/>
          <a:p>
            <a:r>
              <a:rPr lang="el-GR" altLang="zh-CN" sz="3600" b="1" dirty="0" smtClean="0">
                <a:cs typeface="Segoe UI" pitchFamily="18" charset="0"/>
              </a:rPr>
              <a:t>Εισαγωγή στην Στρατηγική</a:t>
            </a:r>
          </a:p>
          <a:p>
            <a:r>
              <a:rPr lang="el-GR" altLang="zh-CN" sz="3600" b="1" dirty="0" err="1" smtClean="0">
                <a:cs typeface="Segoe UI" pitchFamily="18" charset="0"/>
              </a:rPr>
              <a:t>Τριάρχη</a:t>
            </a:r>
            <a:r>
              <a:rPr lang="el-GR" altLang="zh-CN" sz="3600" b="1" dirty="0" smtClean="0">
                <a:cs typeface="Segoe UI" pitchFamily="18" charset="0"/>
              </a:rPr>
              <a:t> Ειρήνη</a:t>
            </a:r>
            <a:endParaRPr lang="en-US" altLang="zh-CN" sz="3600" b="1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Εισαγωγή στην Στρατηγική</a:t>
            </a:r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sz="2800" b="1" dirty="0" smtClean="0"/>
              <a:t>Η Επιβαλλόμενη Στρατηγική (</a:t>
            </a:r>
            <a:r>
              <a:rPr lang="en-US" sz="2800" b="1" dirty="0" smtClean="0"/>
              <a:t>imposed strategy)</a:t>
            </a:r>
            <a:endParaRPr lang="el-GR" sz="2800" b="1" dirty="0" smtClean="0"/>
          </a:p>
          <a:p>
            <a:r>
              <a:rPr lang="el-GR" sz="2800" dirty="0" smtClean="0"/>
              <a:t>Συναντάται στο Δημόσιο Τομέα καθώς και σε περιπτώσεις που η Κυβέρνηση αποφασίζει την ιδιωτικοποίηση μιας δημόσιας επιχείρησης η στρατηγική της καθορίζεται από το κράτος. (παράδειγμα </a:t>
            </a:r>
            <a:r>
              <a:rPr lang="en-US" sz="2800" dirty="0" smtClean="0"/>
              <a:t>British Rail 1990)</a:t>
            </a:r>
          </a:p>
          <a:p>
            <a:r>
              <a:rPr lang="el-GR" sz="2800" dirty="0" smtClean="0"/>
              <a:t>Πολυεθνικές που δέχονται περιορισμούς από τις κυβερνήσεις των χωρών στις οποίες εγκαθιστά τις μονάδες της ή όταν η μητρική επιβάλλει τη στρατηγική στις θυγατρικές της.</a:t>
            </a:r>
          </a:p>
          <a:p>
            <a:r>
              <a:rPr lang="el-GR" sz="2800" dirty="0" smtClean="0"/>
              <a:t>Το οικονομικό περιβάλλον που δραστηριοποιείται η επιχείρηση μπορεί να επιβάλλει αλλαγές στην στρατηγική της. Μια επιχείρηση μπορεί να εξαναγκαστεί από μία γενική συρρίκνωση της αγοράς να προβεί σε κοστολογικές περικοπές.</a:t>
            </a:r>
          </a:p>
          <a:p>
            <a:pPr>
              <a:buNone/>
            </a:pPr>
            <a:endParaRPr lang="en-US" sz="2800" b="1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5473" y="196274"/>
            <a:ext cx="8717972" cy="11083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000" dirty="0" smtClean="0"/>
              <a:t>Τα πέντε </a:t>
            </a:r>
            <a:r>
              <a:rPr lang="en-US" sz="4000" dirty="0" smtClean="0"/>
              <a:t>Ps </a:t>
            </a:r>
            <a:r>
              <a:rPr lang="el-GR" sz="4000" dirty="0" smtClean="0"/>
              <a:t>του </a:t>
            </a:r>
            <a:r>
              <a:rPr lang="en-US" sz="4000" dirty="0" smtClean="0"/>
              <a:t>Mintzberg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85052" y="1281546"/>
            <a:ext cx="8096504" cy="3968134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endParaRPr lang="en-US" b="1" u="sng" dirty="0" smtClean="0"/>
          </a:p>
          <a:p>
            <a:pPr>
              <a:buNone/>
            </a:pPr>
            <a:endParaRPr lang="el-GR" dirty="0"/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124692" y="935182"/>
          <a:ext cx="8759535" cy="477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Εισαγωγή στην Στρατηγική</a:t>
            </a:r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/>
              <a:t>Συσχέτιση των 5 </a:t>
            </a:r>
            <a:r>
              <a:rPr lang="en-US" b="1" dirty="0" smtClean="0"/>
              <a:t>Ps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Μ</a:t>
            </a:r>
            <a:r>
              <a:rPr lang="en-US" b="1" dirty="0" err="1" smtClean="0"/>
              <a:t>intzberg</a:t>
            </a:r>
            <a:endParaRPr lang="el-GR" b="1" dirty="0" smtClean="0"/>
          </a:p>
          <a:p>
            <a:r>
              <a:rPr lang="el-GR" dirty="0" smtClean="0"/>
              <a:t>Το ένα μπορεί να υποκαταστήσει το άλλο, αλλά τις περισσότερες φορές αλληλοσυμπληρώνονται. </a:t>
            </a:r>
          </a:p>
          <a:p>
            <a:r>
              <a:rPr lang="el-GR" dirty="0" smtClean="0"/>
              <a:t>Απαραίτητα και τα 5 γιατί ρίχνουν περισσότερο φως στις πολυάριθμες πτυχές της στρατηγικής</a:t>
            </a:r>
          </a:p>
          <a:p>
            <a:r>
              <a:rPr lang="el-GR" dirty="0" smtClean="0"/>
              <a:t>Η ίδια η </a:t>
            </a:r>
            <a:r>
              <a:rPr lang="el-GR" b="1" dirty="0" smtClean="0"/>
              <a:t>προοπτική</a:t>
            </a:r>
            <a:r>
              <a:rPr lang="el-GR" dirty="0" smtClean="0"/>
              <a:t> είναι ένα </a:t>
            </a:r>
            <a:r>
              <a:rPr lang="el-GR" b="1" dirty="0" smtClean="0"/>
              <a:t>σχέδιο</a:t>
            </a:r>
            <a:r>
              <a:rPr lang="el-GR" dirty="0" smtClean="0"/>
              <a:t> αλλά και η ίδια η </a:t>
            </a:r>
            <a:r>
              <a:rPr lang="el-GR" b="1" dirty="0" smtClean="0"/>
              <a:t>προοπτική</a:t>
            </a:r>
            <a:r>
              <a:rPr lang="el-GR" dirty="0" smtClean="0"/>
              <a:t> οδηγεί στη δημιουργία </a:t>
            </a:r>
            <a:r>
              <a:rPr lang="el-GR" b="1" dirty="0" smtClean="0"/>
              <a:t>σχεδίου</a:t>
            </a:r>
            <a:r>
              <a:rPr lang="el-GR" dirty="0" smtClean="0"/>
              <a:t>. Όπως και ένα προϋπάρχον </a:t>
            </a:r>
            <a:r>
              <a:rPr lang="el-GR" b="1" dirty="0" smtClean="0"/>
              <a:t>σχέδιο</a:t>
            </a:r>
            <a:r>
              <a:rPr lang="el-GR" dirty="0" smtClean="0"/>
              <a:t> μπορεί να οδηγήσει στην ανάπτυξη μιας στρατηγικής (</a:t>
            </a:r>
            <a:r>
              <a:rPr lang="el-GR" b="1" dirty="0" smtClean="0"/>
              <a:t>προοπτική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Συσχέτιση μεταξύ </a:t>
            </a:r>
            <a:r>
              <a:rPr lang="el-GR" b="1" dirty="0" smtClean="0"/>
              <a:t>σχεδίου</a:t>
            </a:r>
            <a:r>
              <a:rPr lang="el-GR" dirty="0" smtClean="0"/>
              <a:t> και </a:t>
            </a:r>
            <a:r>
              <a:rPr lang="el-GR" b="1" dirty="0" smtClean="0"/>
              <a:t>υποδείγματος, </a:t>
            </a:r>
            <a:r>
              <a:rPr lang="el-GR" dirty="0" smtClean="0"/>
              <a:t>παράδειγμα </a:t>
            </a:r>
            <a:r>
              <a:rPr lang="en-US" dirty="0" smtClean="0"/>
              <a:t>HONDA </a:t>
            </a:r>
            <a:r>
              <a:rPr lang="el-GR" dirty="0" smtClean="0"/>
              <a:t>που το </a:t>
            </a:r>
            <a:r>
              <a:rPr lang="el-GR" b="1" dirty="0" smtClean="0"/>
              <a:t>σχέδιο</a:t>
            </a:r>
            <a:r>
              <a:rPr lang="el-GR" dirty="0" smtClean="0"/>
              <a:t> δημιουργήθηκε μέσα από την πράξη </a:t>
            </a:r>
            <a:r>
              <a:rPr lang="el-GR" b="1" dirty="0" smtClean="0"/>
              <a:t>(υπόδειγμα</a:t>
            </a:r>
            <a:r>
              <a:rPr lang="el-GR" dirty="0" smtClean="0"/>
              <a:t>)</a:t>
            </a:r>
          </a:p>
          <a:p>
            <a:pPr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Εισαγωγή στην Στρατηγική</a:t>
            </a:r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/>
              <a:t>Συσχέτιση των 5 </a:t>
            </a:r>
            <a:r>
              <a:rPr lang="en-US" b="1" dirty="0" smtClean="0"/>
              <a:t>Ps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Μ</a:t>
            </a:r>
            <a:r>
              <a:rPr lang="en-US" b="1" dirty="0" err="1" smtClean="0"/>
              <a:t>intzberg</a:t>
            </a:r>
            <a:endParaRPr lang="el-GR" b="1" dirty="0" smtClean="0"/>
          </a:p>
          <a:p>
            <a:r>
              <a:rPr lang="el-GR" dirty="0" smtClean="0"/>
              <a:t>Συσχέτιση μεταξύ </a:t>
            </a:r>
            <a:r>
              <a:rPr lang="el-GR" b="1" dirty="0" smtClean="0"/>
              <a:t>προοπτικής</a:t>
            </a:r>
            <a:r>
              <a:rPr lang="el-GR" dirty="0" smtClean="0"/>
              <a:t> και </a:t>
            </a:r>
            <a:r>
              <a:rPr lang="el-GR" b="1" dirty="0" smtClean="0"/>
              <a:t>υποδείγματος</a:t>
            </a:r>
            <a:r>
              <a:rPr lang="el-GR" dirty="0" smtClean="0"/>
              <a:t> καθώς η ιδεολογία</a:t>
            </a:r>
            <a:r>
              <a:rPr lang="el-GR" b="1" dirty="0" smtClean="0"/>
              <a:t> (προοπτική)</a:t>
            </a:r>
            <a:r>
              <a:rPr lang="el-GR" dirty="0" smtClean="0"/>
              <a:t> μιας επιχείρησης επηρεάζει τη συμπεριφορά των μελών της και επομένως τις πράξεις της</a:t>
            </a:r>
            <a:r>
              <a:rPr lang="el-GR" b="1" dirty="0" smtClean="0"/>
              <a:t> (υπόδειγμα</a:t>
            </a:r>
            <a:r>
              <a:rPr lang="el-GR" dirty="0" smtClean="0"/>
              <a:t>) και το αντίστροφο.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προοπτική</a:t>
            </a:r>
            <a:r>
              <a:rPr lang="el-GR" dirty="0" smtClean="0"/>
              <a:t> μιας επιχείρησης μένει συνήθως αμετάβλητη. Η τοποθέτηση της επιχείρησης στο περιβάλλον μπορεί  να αλλάξει μόνο ως το σημείο που δεν επηρεάζει την ιδεολογία  (</a:t>
            </a:r>
            <a:r>
              <a:rPr lang="el-GR" b="1" dirty="0" smtClean="0"/>
              <a:t>προοπτική)</a:t>
            </a:r>
            <a:r>
              <a:rPr lang="el-GR" dirty="0" smtClean="0"/>
              <a:t> της που ασπάζονται τα μέλη της.</a:t>
            </a:r>
          </a:p>
          <a:p>
            <a:pPr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Εισαγωγή στην Στρατηγική</a:t>
            </a:r>
            <a:endParaRPr lang="en-US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9308"/>
            <a:ext cx="7728360" cy="458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Εισαγωγή στην Στρατηγική</a:t>
            </a:r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251520" y="1345332"/>
            <a:ext cx="8686800" cy="37716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3300" b="1" dirty="0" smtClean="0"/>
              <a:t>Τελικά τι είναι στρατηγική και ποια τα κύρια χαρακτηριστικά της;</a:t>
            </a:r>
          </a:p>
          <a:p>
            <a:pPr marL="0" indent="0">
              <a:buNone/>
            </a:pPr>
            <a:r>
              <a:rPr lang="el-GR" sz="2800" dirty="0" smtClean="0"/>
              <a:t>Ορισμός των </a:t>
            </a:r>
            <a:r>
              <a:rPr lang="en-US" sz="2800" dirty="0" smtClean="0"/>
              <a:t>Johnson, Whittington </a:t>
            </a:r>
            <a:r>
              <a:rPr lang="el-GR" sz="2800" dirty="0" smtClean="0"/>
              <a:t>και </a:t>
            </a:r>
            <a:r>
              <a:rPr lang="en-US" sz="2800" dirty="0" err="1" smtClean="0"/>
              <a:t>Scholes</a:t>
            </a:r>
            <a:r>
              <a:rPr lang="en-US" sz="2800" dirty="0" smtClean="0"/>
              <a:t> </a:t>
            </a:r>
            <a:r>
              <a:rPr lang="el-GR" sz="2800" dirty="0" smtClean="0"/>
              <a:t>στον οποίο δίνονται και τα κύρια χαρακτηριστικά της.</a:t>
            </a:r>
          </a:p>
          <a:p>
            <a:pPr marL="0" indent="0">
              <a:buNone/>
            </a:pPr>
            <a:r>
              <a:rPr lang="el-GR" sz="2800" dirty="0" smtClean="0"/>
              <a:t>Η </a:t>
            </a:r>
            <a:r>
              <a:rPr lang="el-GR" sz="2800" b="1" dirty="0" smtClean="0">
                <a:ln w="1905"/>
              </a:rPr>
              <a:t>στρατηγική </a:t>
            </a:r>
            <a:r>
              <a:rPr lang="el-GR" sz="2800" dirty="0" smtClean="0"/>
              <a:t>είναι η </a:t>
            </a:r>
            <a:r>
              <a:rPr lang="el-GR" sz="2800" b="1" u="sng" dirty="0" smtClean="0"/>
              <a:t>κατεύθυνση </a:t>
            </a:r>
            <a:r>
              <a:rPr lang="en-US" sz="2800" b="1" u="sng" dirty="0" smtClean="0"/>
              <a:t>(direction)</a:t>
            </a:r>
            <a:r>
              <a:rPr lang="en-US" sz="2800" dirty="0" smtClean="0"/>
              <a:t> </a:t>
            </a:r>
            <a:r>
              <a:rPr lang="el-GR" sz="2800" dirty="0" smtClean="0"/>
              <a:t>και το </a:t>
            </a:r>
            <a:r>
              <a:rPr lang="el-GR" sz="2800" b="1" u="sng" dirty="0" smtClean="0"/>
              <a:t>εύρος  και είδος  δραστηριοτήτων (</a:t>
            </a:r>
            <a:r>
              <a:rPr lang="en-US" sz="2800" b="1" u="sng" dirty="0" smtClean="0"/>
              <a:t>scope</a:t>
            </a:r>
            <a:r>
              <a:rPr lang="el-GR" sz="2800" b="1" u="sng" dirty="0" smtClean="0"/>
              <a:t> </a:t>
            </a:r>
            <a:r>
              <a:rPr lang="en-US" sz="2800" b="1" u="sng" dirty="0" smtClean="0"/>
              <a:t>of </a:t>
            </a:r>
            <a:r>
              <a:rPr lang="en-US" sz="2800" b="1" u="sng" dirty="0" err="1" smtClean="0"/>
              <a:t>acivities</a:t>
            </a:r>
            <a:r>
              <a:rPr lang="en-US" sz="2800" b="1" u="sng" dirty="0" smtClean="0"/>
              <a:t>) </a:t>
            </a:r>
            <a:r>
              <a:rPr lang="el-GR" sz="2800" dirty="0" smtClean="0"/>
              <a:t>μιας επιχείρησης μακροπρόθεσμα,  η οποία της εξασφαλίζει </a:t>
            </a:r>
            <a:r>
              <a:rPr lang="el-GR" sz="2800" b="1" u="sng" dirty="0" smtClean="0"/>
              <a:t>ανταγωνιστικό πλεονέκτημα </a:t>
            </a:r>
            <a:r>
              <a:rPr lang="el-GR" sz="2800" dirty="0" smtClean="0"/>
              <a:t>μέσω της </a:t>
            </a:r>
            <a:r>
              <a:rPr lang="el-GR" sz="2800" b="1" u="sng" dirty="0" smtClean="0"/>
              <a:t>εναρμόνισης</a:t>
            </a:r>
            <a:r>
              <a:rPr lang="el-GR" sz="2800" u="sng" dirty="0" smtClean="0"/>
              <a:t> </a:t>
            </a:r>
            <a:r>
              <a:rPr lang="el-GR" sz="2800" b="1" u="sng" dirty="0" smtClean="0"/>
              <a:t>των πόρων και ικανοτήτων </a:t>
            </a:r>
            <a:r>
              <a:rPr lang="el-GR" sz="2800" dirty="0" smtClean="0"/>
              <a:t> σε ένα μεταβαλλόμενο </a:t>
            </a:r>
            <a:r>
              <a:rPr lang="el-GR" sz="2800" b="1" u="sng" dirty="0" smtClean="0"/>
              <a:t>περιβάλλον</a:t>
            </a:r>
            <a:r>
              <a:rPr lang="el-GR" sz="2800" dirty="0" smtClean="0"/>
              <a:t>,  και με στόχο να ανταποκριθεί στις προσδοκίες των </a:t>
            </a:r>
            <a:r>
              <a:rPr lang="el-GR" sz="2800" b="1" u="sng" dirty="0" smtClean="0"/>
              <a:t>ομάδων ενδιαφερομένων (</a:t>
            </a:r>
            <a:r>
              <a:rPr lang="en-US" sz="2800" b="1" u="sng" dirty="0" smtClean="0"/>
              <a:t>stakeholders</a:t>
            </a:r>
            <a:r>
              <a:rPr lang="el-GR" sz="2800" b="1" u="sng" dirty="0" smtClean="0"/>
              <a:t> </a:t>
            </a:r>
            <a:r>
              <a:rPr lang="en-US" sz="2800" b="1" u="sng" dirty="0" smtClean="0"/>
              <a:t>)</a:t>
            </a:r>
            <a:r>
              <a:rPr lang="en-US" sz="2800" dirty="0" smtClean="0"/>
              <a:t>.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Εισαγωγή στην Στρατηγική</a:t>
            </a:r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Ανακεφαλαίωση Ενότητα 1</a:t>
            </a:r>
            <a:r>
              <a:rPr lang="el-GR" baseline="30000" dirty="0" smtClean="0"/>
              <a:t>η</a:t>
            </a:r>
            <a:r>
              <a:rPr lang="el-GR" dirty="0" smtClean="0"/>
              <a:t> – Ερωτήματα</a:t>
            </a:r>
          </a:p>
          <a:p>
            <a:r>
              <a:rPr lang="el-GR" dirty="0" smtClean="0"/>
              <a:t>Ποιος ορισμός της στρατηγικής σας εκφράζει και γιατί</a:t>
            </a:r>
            <a:r>
              <a:rPr lang="en-US" dirty="0" smtClean="0"/>
              <a:t>;</a:t>
            </a:r>
          </a:p>
          <a:p>
            <a:r>
              <a:rPr lang="el-GR" dirty="0" smtClean="0"/>
              <a:t>Γιατί είναι αναγκαία η στρατηγική</a:t>
            </a:r>
            <a:r>
              <a:rPr lang="en-US" dirty="0" smtClean="0"/>
              <a:t>;</a:t>
            </a:r>
          </a:p>
          <a:p>
            <a:r>
              <a:rPr lang="el-GR" dirty="0" smtClean="0"/>
              <a:t>Ποιες είναι οι διαφορετικές προσεγγίσεις της στρατηγικής</a:t>
            </a:r>
            <a:r>
              <a:rPr lang="en-US" dirty="0" smtClean="0"/>
              <a:t>;</a:t>
            </a:r>
            <a:endParaRPr lang="el-GR" dirty="0" smtClean="0"/>
          </a:p>
          <a:p>
            <a:r>
              <a:rPr lang="el-GR" dirty="0" smtClean="0"/>
              <a:t>Πως διευρύνεται ο ορισμός της στρατηγικής μέσα από τα 5</a:t>
            </a:r>
            <a:r>
              <a:rPr lang="en-US" dirty="0" smtClean="0"/>
              <a:t>Ps </a:t>
            </a:r>
            <a:r>
              <a:rPr lang="el-GR" dirty="0" smtClean="0"/>
              <a:t>του </a:t>
            </a:r>
            <a:r>
              <a:rPr lang="en-US" dirty="0" err="1" smtClean="0"/>
              <a:t>Mintzerg</a:t>
            </a:r>
            <a:r>
              <a:rPr lang="en-US" dirty="0" smtClean="0"/>
              <a:t>;</a:t>
            </a:r>
            <a:endParaRPr lang="el-GR" dirty="0" smtClean="0"/>
          </a:p>
          <a:p>
            <a:r>
              <a:rPr lang="el-GR" dirty="0" smtClean="0"/>
              <a:t>Ποια είναι τα χαρακτηριστικά της στρατηγικής</a:t>
            </a:r>
            <a:r>
              <a:rPr lang="en-US" dirty="0" smtClean="0"/>
              <a:t>;</a:t>
            </a:r>
            <a:endParaRPr lang="el-GR" dirty="0" smtClean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smtClean="0">
                <a:cs typeface="Segoe UI" pitchFamily="18" charset="0"/>
              </a:rPr>
              <a:t>Εισαγωγή στην Στρατηγική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251520" y="1345332"/>
            <a:ext cx="4762872" cy="37716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b="1" dirty="0" smtClean="0"/>
              <a:t>ΛΕΞΕΙΣ – ΚΛΕΙΔΙΑ</a:t>
            </a:r>
          </a:p>
          <a:p>
            <a:r>
              <a:rPr lang="el-GR" dirty="0" smtClean="0"/>
              <a:t>Αβεβαιότητα</a:t>
            </a:r>
          </a:p>
          <a:p>
            <a:r>
              <a:rPr lang="el-GR" dirty="0" smtClean="0"/>
              <a:t>Αναδυόμενη στρατηγική</a:t>
            </a:r>
          </a:p>
          <a:p>
            <a:r>
              <a:rPr lang="el-GR" dirty="0" smtClean="0"/>
              <a:t>Ανταγωνιστικό πλεονέκτημα</a:t>
            </a:r>
          </a:p>
          <a:p>
            <a:r>
              <a:rPr lang="el-GR" dirty="0" smtClean="0"/>
              <a:t>Επιβαλλόμενη στρατηγική </a:t>
            </a:r>
          </a:p>
          <a:p>
            <a:r>
              <a:rPr lang="el-GR" dirty="0" smtClean="0"/>
              <a:t>Επιδιωκόμενη στρατηγική</a:t>
            </a:r>
          </a:p>
          <a:p>
            <a:r>
              <a:rPr lang="el-GR" dirty="0" smtClean="0"/>
              <a:t>Μοντέλο στρατηγικής διοίκησης</a:t>
            </a:r>
          </a:p>
          <a:p>
            <a:r>
              <a:rPr lang="el-GR" dirty="0" smtClean="0"/>
              <a:t>Προγραμματισμένη στρατηγική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4 - Θέση περιεχομένου"/>
          <p:cNvSpPr txBox="1">
            <a:spLocks/>
          </p:cNvSpPr>
          <p:nvPr/>
        </p:nvSpPr>
        <p:spPr>
          <a:xfrm>
            <a:off x="4932040" y="1273324"/>
            <a:ext cx="3744416" cy="3600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Στρατηγική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Στρατηγική ως προοπτική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Στρατηγική ως σχέδιο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Στρατηγική ως τέχνασμα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Στρατηγική ως τοποθέτηση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Στρατηγική ως υπόδειγμα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n-US" sz="1400" dirty="0" smtClean="0"/>
              <a:t>“</a:t>
            </a:r>
            <a:r>
              <a:rPr lang="el-GR" sz="1400" dirty="0" err="1" smtClean="0"/>
              <a:t>Στρατιγική</a:t>
            </a:r>
            <a:r>
              <a:rPr lang="el-GR" sz="1400" dirty="0" smtClean="0"/>
              <a:t> των Επιχειρήσεων:</a:t>
            </a:r>
            <a:r>
              <a:rPr lang="en-US" sz="1400" dirty="0" smtClean="0"/>
              <a:t> </a:t>
            </a:r>
            <a:r>
              <a:rPr lang="el-GR" sz="1400" dirty="0" smtClean="0"/>
              <a:t>Ελληνική και Διεθνής Εμπειρία</a:t>
            </a:r>
            <a:r>
              <a:rPr lang="en-US" sz="1400" dirty="0" smtClean="0"/>
              <a:t>”</a:t>
            </a:r>
            <a:r>
              <a:rPr lang="el-GR" sz="1400" dirty="0" smtClean="0"/>
              <a:t>, Τόμος Α’</a:t>
            </a:r>
            <a:r>
              <a:rPr lang="en-US" sz="1400" dirty="0" smtClean="0"/>
              <a:t>, </a:t>
            </a:r>
            <a:r>
              <a:rPr lang="el-GR" sz="1400" dirty="0" smtClean="0"/>
              <a:t>Παπαδάκης Μ. Βασίλης,</a:t>
            </a:r>
            <a:r>
              <a:rPr lang="en-US" sz="1400" dirty="0" smtClean="0"/>
              <a:t> </a:t>
            </a:r>
            <a:r>
              <a:rPr lang="el-GR" sz="1400" dirty="0" smtClean="0"/>
              <a:t>Εκδόσεις </a:t>
            </a:r>
            <a:r>
              <a:rPr lang="el-GR" sz="1400" dirty="0" err="1" smtClean="0"/>
              <a:t>Μπένου</a:t>
            </a:r>
            <a:r>
              <a:rPr lang="el-GR" sz="1400" dirty="0" smtClean="0"/>
              <a:t> , 6</a:t>
            </a:r>
            <a:r>
              <a:rPr lang="el-GR" sz="1400" baseline="30000" dirty="0" smtClean="0"/>
              <a:t>η</a:t>
            </a:r>
            <a:r>
              <a:rPr lang="el-GR" sz="1400" dirty="0" smtClean="0"/>
              <a:t> Έκδοση (2012)</a:t>
            </a:r>
            <a:endParaRPr lang="en-US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n-US" sz="1400" dirty="0" err="1" smtClean="0"/>
              <a:t>Mintzberg</a:t>
            </a:r>
            <a:r>
              <a:rPr lang="en-US" sz="1400" dirty="0" smtClean="0"/>
              <a:t>  H. the strategy Concept I</a:t>
            </a:r>
            <a:r>
              <a:rPr lang="el-GR" sz="1400" dirty="0" smtClean="0"/>
              <a:t> </a:t>
            </a:r>
            <a:r>
              <a:rPr lang="en-US" sz="1400" dirty="0" smtClean="0"/>
              <a:t>: Five Ps for Strategy, California Management Review (Fall 1987) pp.18</a:t>
            </a:r>
            <a:endParaRPr lang="el-GR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n-GB" sz="1400" dirty="0" smtClean="0">
                <a:hlinkClick r:id="rId3"/>
              </a:rPr>
              <a:t>http://www.tovima.gr/finance/article</a:t>
            </a:r>
            <a:r>
              <a:rPr lang="en-US" sz="1400" dirty="0" smtClean="0">
                <a:hlinkClick r:id="rId3"/>
              </a:rPr>
              <a:t> </a:t>
            </a:r>
            <a:r>
              <a:rPr lang="el-GR" sz="1400" dirty="0" smtClean="0">
                <a:hlinkClick r:id="rId3"/>
              </a:rPr>
              <a:t>24/07/14</a:t>
            </a:r>
            <a:endParaRPr lang="en-US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n-GB" sz="1400" dirty="0" smtClean="0">
                <a:hlinkClick r:id="rId4"/>
              </a:rPr>
              <a:t>http://www.seaa.gr/el/content/58</a:t>
            </a:r>
            <a:r>
              <a:rPr lang="en-GB" sz="1400" dirty="0" smtClean="0"/>
              <a:t> </a:t>
            </a:r>
            <a:endParaRPr lang="en-US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n-US" sz="1400" dirty="0" smtClean="0">
                <a:hlinkClick r:id="rId5"/>
              </a:rPr>
              <a:t>http://www.themanager.org/Models/P5F_2.htm</a:t>
            </a:r>
            <a:endParaRPr lang="en-US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n-US" sz="1400" dirty="0" smtClean="0">
                <a:hlinkClick r:id="rId6"/>
              </a:rPr>
              <a:t>http://www.strategicmanagementinsight.com</a:t>
            </a:r>
            <a:endParaRPr lang="en-US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l-GR" sz="1400" i="1" dirty="0" smtClean="0"/>
              <a:t>Προσαρμογή από </a:t>
            </a:r>
            <a:r>
              <a:rPr lang="en-US" sz="1400" i="1" dirty="0" err="1" smtClean="0"/>
              <a:t>Rothaermel’s</a:t>
            </a:r>
            <a:r>
              <a:rPr lang="en-US" sz="1400" i="1" dirty="0" smtClean="0"/>
              <a:t> (2013) ‘Strategic Management’, </a:t>
            </a:r>
            <a:r>
              <a:rPr lang="el-GR" sz="1400" i="1" dirty="0" smtClean="0"/>
              <a:t>σελ.</a:t>
            </a:r>
            <a:r>
              <a:rPr lang="en-US" sz="1400" i="1" dirty="0" smtClean="0"/>
              <a:t>.91</a:t>
            </a:r>
            <a:endParaRPr lang="el-GR" sz="1400" i="1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n-US" sz="1400" dirty="0" smtClean="0"/>
              <a:t>http://www.strategicmanagementinsight.com/topics/competitive-advantage.html</a:t>
            </a:r>
            <a:endParaRPr lang="el-GR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endParaRPr lang="el-GR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endParaRPr lang="el-GR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endParaRPr lang="el-GR" sz="1400" b="1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smtClean="0">
              <a:latin typeface="Segoe UI" pitchFamily="18" charset="0"/>
              <a:cs typeface="Segoe UI" pitchFamily="18" charset="0"/>
            </a:endParaRP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latin typeface="Segoe UI" pitchFamily="18" charset="0"/>
              <a:cs typeface="Segoe U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Τριάρχη Ε. (2015) Επιχειρησιακή Στρατηγική και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Πολιτική.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>
                <a:cs typeface="Segoe UI" pitchFamily="18" charset="0"/>
              </a:rPr>
              <a:t>Επιχειρησιακή Στρατηγική και Πολίτικη</a:t>
            </a:r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2: </a:t>
            </a:r>
            <a:r>
              <a:rPr lang="el-GR" altLang="zh-CN" sz="2800" dirty="0" smtClean="0">
                <a:cs typeface="Segoe UI" pitchFamily="18" charset="0"/>
              </a:rPr>
              <a:t>Εισαγωγή στην Στρατηγική</a:t>
            </a:r>
          </a:p>
          <a:p>
            <a:pPr algn="l">
              <a:lnSpc>
                <a:spcPts val="2400"/>
              </a:lnSpc>
              <a:tabLst/>
            </a:pPr>
            <a:r>
              <a:rPr lang="el-GR" altLang="zh-CN" sz="2800" dirty="0" smtClean="0">
                <a:cs typeface="Segoe UI" pitchFamily="18" charset="0"/>
              </a:rPr>
              <a:t>Τριάρχη </a:t>
            </a:r>
            <a:r>
              <a:rPr lang="el-GR" altLang="zh-CN" sz="2800" dirty="0" smtClean="0">
                <a:cs typeface="Segoe UI" pitchFamily="18" charset="0"/>
              </a:rPr>
              <a:t>Ειρήνη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2900" smtClean="0"/>
              <a:t>Πρέβεζα,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400" dirty="0" smtClean="0">
                <a:ea typeface="ＭＳ Ｐゴシック" pitchFamily="34" charset="-128"/>
              </a:rPr>
              <a:t>Μετά το πέρας αυτής της ενότητας οι φοιτητές θα πρέπει να είναι σε θέση να:</a:t>
            </a:r>
          </a:p>
          <a:p>
            <a:pPr marL="971550" lvl="1" indent="-514350">
              <a:lnSpc>
                <a:spcPct val="80000"/>
              </a:lnSpc>
              <a:buBlip>
                <a:blip r:embed="rId3"/>
              </a:buBlip>
            </a:pPr>
            <a:r>
              <a:rPr lang="el-GR" sz="2200" dirty="0" smtClean="0">
                <a:ea typeface="ＭＳ Ｐゴシック" pitchFamily="34" charset="-128"/>
              </a:rPr>
              <a:t>Εξηγήσουν τι είναι </a:t>
            </a:r>
            <a:r>
              <a:rPr lang="el-GR" sz="2200" b="1" dirty="0" smtClean="0">
                <a:ea typeface="ＭＳ Ｐゴシック" pitchFamily="34" charset="-128"/>
              </a:rPr>
              <a:t>στρατηγική</a:t>
            </a:r>
            <a:r>
              <a:rPr lang="el-GR" sz="2200" dirty="0" smtClean="0">
                <a:ea typeface="ＭＳ Ｐゴシック" pitchFamily="34" charset="-128"/>
              </a:rPr>
              <a:t>.</a:t>
            </a:r>
            <a:endParaRPr lang="en-US" sz="2200" dirty="0" smtClean="0">
              <a:ea typeface="ＭＳ Ｐゴシック" pitchFamily="34" charset="-128"/>
            </a:endParaRPr>
          </a:p>
          <a:p>
            <a:pPr marL="971550" lvl="1" indent="-514350">
              <a:lnSpc>
                <a:spcPct val="80000"/>
              </a:lnSpc>
              <a:buBlip>
                <a:blip r:embed="rId3"/>
              </a:buBlip>
            </a:pPr>
            <a:r>
              <a:rPr lang="el-GR" sz="2200" dirty="0" smtClean="0">
                <a:ea typeface="ＭＳ Ｐゴシック" pitchFamily="34" charset="-128"/>
              </a:rPr>
              <a:t>Κατανοήσουν την αναγκαιότητα της </a:t>
            </a:r>
            <a:r>
              <a:rPr lang="el-GR" sz="2200" b="1" dirty="0" smtClean="0">
                <a:ea typeface="ＭＳ Ｐゴシック" pitchFamily="34" charset="-128"/>
              </a:rPr>
              <a:t>στρατηγικής</a:t>
            </a:r>
            <a:r>
              <a:rPr lang="el-GR" sz="2200" dirty="0" smtClean="0">
                <a:ea typeface="ＭＳ Ｐゴシック" pitchFamily="34" charset="-128"/>
              </a:rPr>
              <a:t>.</a:t>
            </a:r>
          </a:p>
          <a:p>
            <a:pPr marL="971550" lvl="1" indent="-514350">
              <a:lnSpc>
                <a:spcPct val="80000"/>
              </a:lnSpc>
              <a:buBlip>
                <a:blip r:embed="rId3"/>
              </a:buBlip>
            </a:pPr>
            <a:r>
              <a:rPr lang="el-GR" sz="2200" dirty="0" smtClean="0">
                <a:ea typeface="ＭＳ Ｐゴシック" pitchFamily="34" charset="-128"/>
              </a:rPr>
              <a:t>Κατανοήσουν τις διαφορετικές προσεγγίσεις της </a:t>
            </a:r>
            <a:r>
              <a:rPr lang="el-GR" sz="2200" b="1" dirty="0" smtClean="0">
                <a:ea typeface="ＭＳ Ｐゴシック" pitchFamily="34" charset="-128"/>
              </a:rPr>
              <a:t>στρατηγικής</a:t>
            </a:r>
            <a:r>
              <a:rPr lang="el-GR" sz="2200" dirty="0" smtClean="0">
                <a:ea typeface="ＭＳ Ｐゴシック" pitchFamily="34" charset="-128"/>
              </a:rPr>
              <a:t>.</a:t>
            </a:r>
          </a:p>
          <a:p>
            <a:pPr marL="971550" lvl="1" indent="-514350">
              <a:lnSpc>
                <a:spcPct val="80000"/>
              </a:lnSpc>
              <a:buBlip>
                <a:blip r:embed="rId3"/>
              </a:buBlip>
            </a:pPr>
            <a:r>
              <a:rPr lang="el-GR" sz="2200" dirty="0" smtClean="0">
                <a:ea typeface="ＭＳ Ｐゴシック" pitchFamily="34" charset="-128"/>
              </a:rPr>
              <a:t>Γνωρίσουν τη </a:t>
            </a:r>
            <a:r>
              <a:rPr lang="el-GR" sz="2200" b="1" dirty="0" smtClean="0">
                <a:ea typeface="ＭＳ Ｐゴシック" pitchFamily="34" charset="-128"/>
              </a:rPr>
              <a:t>στρατηγική</a:t>
            </a:r>
            <a:r>
              <a:rPr lang="el-GR" sz="2200" dirty="0" smtClean="0">
                <a:ea typeface="ＭＳ Ｐゴシック" pitchFamily="34" charset="-128"/>
              </a:rPr>
              <a:t> μέσα από το πρίσμα του </a:t>
            </a:r>
            <a:r>
              <a:rPr lang="el-GR" sz="2200" dirty="0" smtClean="0"/>
              <a:t>Μ</a:t>
            </a:r>
            <a:r>
              <a:rPr lang="en-US" sz="2200" dirty="0" err="1" smtClean="0"/>
              <a:t>intzberg</a:t>
            </a:r>
            <a:endParaRPr lang="el-GR" sz="2200" dirty="0" smtClean="0"/>
          </a:p>
          <a:p>
            <a:pPr marL="971550" lvl="1" indent="-514350">
              <a:lnSpc>
                <a:spcPct val="80000"/>
              </a:lnSpc>
              <a:buBlip>
                <a:blip r:embed="rId3"/>
              </a:buBlip>
            </a:pPr>
            <a:r>
              <a:rPr lang="el-GR" sz="2200" dirty="0" smtClean="0"/>
              <a:t>Να περιγράψουν τα κύρια χαρακτηριστικά της </a:t>
            </a:r>
            <a:r>
              <a:rPr lang="el-GR" sz="2200" b="1" dirty="0" smtClean="0"/>
              <a:t>στρατηγικής.</a:t>
            </a:r>
          </a:p>
          <a:p>
            <a:pPr marL="0" indent="0">
              <a:lnSpc>
                <a:spcPct val="80000"/>
              </a:lnSpc>
              <a:buNone/>
            </a:pP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5"/>
            </a:pPr>
            <a:r>
              <a:rPr lang="el-GR" dirty="0" smtClean="0"/>
              <a:t>ΔΙΑΦΟΡΕΤΙΚΕΣ ΠΡΟΣΕΓΓΙΣΕΙΣ ΤΗΣ ΣΤΡΑΤΗΓΙΚΗΣ</a:t>
            </a:r>
          </a:p>
          <a:p>
            <a:pPr marL="514350" indent="-514350">
              <a:buFont typeface="+mj-lt"/>
              <a:buAutoNum type="romanUcPeriod" startAt="5"/>
            </a:pPr>
            <a:r>
              <a:rPr lang="el-GR" dirty="0" smtClean="0"/>
              <a:t>ΤΑ 5</a:t>
            </a:r>
            <a:r>
              <a:rPr lang="en-US" dirty="0" smtClean="0"/>
              <a:t>Ps TOY MINTZBERG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- Θέση υποσέλιδου"/>
          <p:cNvSpPr>
            <a:spLocks noGrp="1"/>
          </p:cNvSpPr>
          <p:nvPr>
            <p:ph type="ftr" sz="quarter" idx="4294967295"/>
          </p:nvPr>
        </p:nvSpPr>
        <p:spPr>
          <a:xfrm>
            <a:off x="4185508" y="5239231"/>
            <a:ext cx="4742312" cy="304272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el-GR" dirty="0" smtClean="0"/>
              <a:t>Παπαδάκης Β., "Στρατηγική των Επιχειρήσεων: Ελληνική και Διεθνής Εμπειρία"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644236" y="236682"/>
            <a:ext cx="7485460" cy="914136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tx2"/>
                </a:solidFill>
              </a:rPr>
              <a:t>Διαφορετικές Προσεγγίσεις Στρατηγικής (1/2)</a:t>
            </a:r>
          </a:p>
        </p:txBody>
      </p:sp>
      <p:sp>
        <p:nvSpPr>
          <p:cNvPr id="8" name="7 - Δεξιό βέλος"/>
          <p:cNvSpPr/>
          <p:nvPr/>
        </p:nvSpPr>
        <p:spPr>
          <a:xfrm>
            <a:off x="166254" y="1477818"/>
            <a:ext cx="1371601" cy="1339272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l-GR" sz="900" b="1" dirty="0" smtClean="0">
                <a:solidFill>
                  <a:srgbClr val="0070C0"/>
                </a:solidFill>
              </a:rPr>
              <a:t>ΣΧΕΔΙΑΖΟΜΕΝΗ ΣΤΡΑΤΗΓΙΚΗ</a:t>
            </a:r>
            <a:endParaRPr lang="el-GR" sz="900" b="1" dirty="0">
              <a:solidFill>
                <a:srgbClr val="0070C0"/>
              </a:solidFill>
            </a:endParaRPr>
          </a:p>
        </p:txBody>
      </p:sp>
      <p:sp>
        <p:nvSpPr>
          <p:cNvPr id="9" name="8 - Αριστερό βέλος"/>
          <p:cNvSpPr/>
          <p:nvPr/>
        </p:nvSpPr>
        <p:spPr>
          <a:xfrm>
            <a:off x="3304310" y="1512454"/>
            <a:ext cx="1683327" cy="1223818"/>
          </a:xfrm>
          <a:prstGeom prst="lef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l-GR" sz="900" b="1" dirty="0" smtClean="0">
                <a:solidFill>
                  <a:srgbClr val="0070C0"/>
                </a:solidFill>
              </a:rPr>
              <a:t>ΠΡΑΓΜΑΤΟΠΟΙΗΘΕΙΣΑ ΣΤΡΑΤΗΓΙΚΗ</a:t>
            </a:r>
          </a:p>
        </p:txBody>
      </p:sp>
      <p:sp>
        <p:nvSpPr>
          <p:cNvPr id="10" name="9 - Δεξιό βέλος"/>
          <p:cNvSpPr/>
          <p:nvPr/>
        </p:nvSpPr>
        <p:spPr>
          <a:xfrm>
            <a:off x="1631373" y="1893455"/>
            <a:ext cx="1548246" cy="519545"/>
          </a:xfrm>
          <a:prstGeom prst="rightArrow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l-GR" sz="800" b="1" dirty="0" smtClean="0">
                <a:solidFill>
                  <a:srgbClr val="0070C0"/>
                </a:solidFill>
              </a:rPr>
              <a:t>ΚΑΤΕΥΘΥΝΟΜΕΝΗ ΣΤΡΑΤΗΓΙΚΗ</a:t>
            </a:r>
            <a:endParaRPr lang="el-GR" sz="800" b="1" dirty="0">
              <a:solidFill>
                <a:srgbClr val="0070C0"/>
              </a:solidFill>
            </a:endParaRPr>
          </a:p>
        </p:txBody>
      </p:sp>
      <p:sp>
        <p:nvSpPr>
          <p:cNvPr id="11" name="10 - Καμπύλο βέλος προς τα κάτω"/>
          <p:cNvSpPr/>
          <p:nvPr/>
        </p:nvSpPr>
        <p:spPr>
          <a:xfrm>
            <a:off x="789710" y="3209637"/>
            <a:ext cx="1423555" cy="946727"/>
          </a:xfrm>
          <a:prstGeom prst="curved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l-GR" sz="900" b="1" dirty="0" smtClean="0">
                <a:solidFill>
                  <a:srgbClr val="0070C0"/>
                </a:solidFill>
              </a:rPr>
              <a:t>ΜΗ ΠΡΑΓΜΑΤΟΠΟΙΗΘΕΙΣΑ ΣΤΡΑΤΗΓΙΚΗ</a:t>
            </a:r>
            <a:endParaRPr lang="el-GR" sz="900" b="1" dirty="0">
              <a:solidFill>
                <a:srgbClr val="0070C0"/>
              </a:solidFill>
            </a:endParaRPr>
          </a:p>
        </p:txBody>
      </p:sp>
      <p:sp>
        <p:nvSpPr>
          <p:cNvPr id="14" name="13 - Δεξιό βέλος"/>
          <p:cNvSpPr/>
          <p:nvPr/>
        </p:nvSpPr>
        <p:spPr>
          <a:xfrm rot="19007375">
            <a:off x="2730114" y="3465280"/>
            <a:ext cx="1548246" cy="848049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l-GR" sz="800" b="1" dirty="0" smtClean="0">
                <a:solidFill>
                  <a:srgbClr val="0070C0"/>
                </a:solidFill>
              </a:rPr>
              <a:t>ΑΝΑΔΥΟΜΕΝΗ ΣΤΡΑΤΗΓΙΚΗ</a:t>
            </a:r>
            <a:endParaRPr lang="el-GR" sz="800" b="1" dirty="0">
              <a:solidFill>
                <a:srgbClr val="0070C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870864" y="1500910"/>
            <a:ext cx="2119745" cy="26439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200000"/>
              </a:lnSpc>
            </a:pPr>
            <a:r>
              <a:rPr lang="el-GR" b="1" dirty="0" smtClean="0">
                <a:solidFill>
                  <a:srgbClr val="0070C0"/>
                </a:solidFill>
              </a:rPr>
              <a:t>ΠΡΟΓΡΑΜΜΑΤΙΣΜΕΝΗ ΕΝΤΑΝΤΙ ΑΝΑΔΥΟΜΕΝΗΣ ΣΤΡΑΤΗΓΙΚΗΣ</a:t>
            </a:r>
            <a:endParaRPr lang="el-G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Εισαγωγή στην Στρατηγική</a:t>
            </a:r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/>
              <a:t>Διαφορετικές Προσεγγίσεις Στρατηγικής (2/2)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 dirty="0" smtClean="0"/>
              <a:t>Η στρατηγική της </a:t>
            </a:r>
            <a:r>
              <a:rPr lang="en-US" sz="2800" dirty="0" smtClean="0"/>
              <a:t>HONDA </a:t>
            </a:r>
            <a:r>
              <a:rPr lang="el-GR" sz="2800" dirty="0" smtClean="0"/>
              <a:t>για την εισαγωγή μικρών μοτοσυκλετών στην αγορά δεν ήταν </a:t>
            </a:r>
            <a:r>
              <a:rPr lang="el-GR" sz="2800" b="1" u="sng" dirty="0" smtClean="0"/>
              <a:t>προσχεδιασμένη-προγραμματισμένη</a:t>
            </a:r>
            <a:r>
              <a:rPr lang="el-GR" sz="2800" dirty="0" smtClean="0"/>
              <a:t> αλλά </a:t>
            </a:r>
            <a:r>
              <a:rPr lang="el-GR" sz="2800" b="1" u="sng" dirty="0" smtClean="0"/>
              <a:t>προέκυψε-αναδύθηκε</a:t>
            </a:r>
            <a:r>
              <a:rPr lang="el-GR" sz="2800" dirty="0" smtClean="0"/>
              <a:t> μέσα από την πράξη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 dirty="0" smtClean="0"/>
              <a:t>Τα στελέχη της </a:t>
            </a:r>
            <a:r>
              <a:rPr lang="en-US" sz="2800" dirty="0" smtClean="0"/>
              <a:t>HONDA </a:t>
            </a:r>
            <a:r>
              <a:rPr lang="el-GR" sz="2800" dirty="0" smtClean="0"/>
              <a:t>εγκατέλειψαν τη στρατηγική που είχαν σχεδιάσει όταν διαπίστωσαν ότι θα οδηγούνταν με αυτή σε αποτυχία και υιοθέτησαν τη στρατηγική που αναδύθηκε μπροστά τους.</a:t>
            </a:r>
          </a:p>
          <a:p>
            <a:pPr>
              <a:buNone/>
            </a:pPr>
            <a:endParaRPr lang="el-GR" dirty="0" smtClean="0">
              <a:solidFill>
                <a:srgbClr val="0234C2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Εισαγωγή στην Στρατηγική</a:t>
            </a:r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/>
              <a:t>Διαφορετικές Προσεγγίσεις Στρατηγικής (2/2)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600" b="1" dirty="0" err="1" smtClean="0"/>
              <a:t>Mintzberg</a:t>
            </a:r>
            <a:r>
              <a:rPr lang="en-US" sz="2600" b="1" dirty="0" smtClean="0"/>
              <a:t> &amp; Walters </a:t>
            </a:r>
            <a:r>
              <a:rPr lang="el-GR" sz="2600" dirty="0" smtClean="0"/>
              <a:t>ορίζουν αυτό το είδος στρατηγικής </a:t>
            </a:r>
            <a:r>
              <a:rPr lang="el-GR" sz="2600" b="1" u="sng" dirty="0" smtClean="0"/>
              <a:t>ως αναδυόμενη </a:t>
            </a:r>
            <a:r>
              <a:rPr lang="en-US" sz="2600" b="1" u="sng" dirty="0" smtClean="0"/>
              <a:t>(emergent strategy) </a:t>
            </a:r>
            <a:r>
              <a:rPr lang="el-GR" sz="2600" dirty="0" smtClean="0"/>
              <a:t>δηλ. η στρατηγική μπορεί να διαμορφώνεται διαχρονικά μέσα από τη λήψη πολύ σημαντικών (στρατηγικών αποφάσεων).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l-GR" sz="2600" dirty="0" smtClean="0"/>
              <a:t>Σε αυτή την περίπτωση η διοίκηση της επιχείρησης είναι πιο δεκτική σε αλλαγές επιβαλλόμενες από το περιβάλλον και άρα περισσότερο ευέλικτη.</a:t>
            </a:r>
            <a:endParaRPr lang="en-US" sz="2600" dirty="0" smtClean="0"/>
          </a:p>
          <a:p>
            <a:pPr>
              <a:buNone/>
            </a:pPr>
            <a:endParaRPr lang="en-US" sz="26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1973</TotalTime>
  <Words>1361</Words>
  <Application>Microsoft Office PowerPoint</Application>
  <PresentationFormat>Προβολή στην οθόνη (16:10)</PresentationFormat>
  <Paragraphs>174</Paragraphs>
  <Slides>24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Επιχειρησιακή Στρατηγική και Πολίτικη</vt:lpstr>
      <vt:lpstr>Διαφάνεια 2</vt:lpstr>
      <vt:lpstr>Άδειες Χρήσης</vt:lpstr>
      <vt:lpstr>Χρηματοδότηση</vt:lpstr>
      <vt:lpstr>Σκοποί  ενότητας</vt:lpstr>
      <vt:lpstr>Περιγραφή Ενότητας</vt:lpstr>
      <vt:lpstr>Διαφορετικές Προσεγγίσεις Στρατηγικής (1/2)</vt:lpstr>
      <vt:lpstr>Εισαγωγή στην Στρατηγική</vt:lpstr>
      <vt:lpstr>Εισαγωγή στην Στρατηγική</vt:lpstr>
      <vt:lpstr>Εισαγωγή στην Στρατηγική</vt:lpstr>
      <vt:lpstr>Τα πέντε Ps του Mintzberg</vt:lpstr>
      <vt:lpstr>Εισαγωγή στην Στρατηγική</vt:lpstr>
      <vt:lpstr>Εισαγωγή στην Στρατηγική</vt:lpstr>
      <vt:lpstr>Εισαγωγή στην Στρατηγική</vt:lpstr>
      <vt:lpstr>Εισαγωγή στην Στρατηγική</vt:lpstr>
      <vt:lpstr>Εισαγωγή στην Στρατηγική</vt:lpstr>
      <vt:lpstr>Εισαγωγή στην Στρατηγική</vt:lpstr>
      <vt:lpstr>Βιβλιογραφία</vt:lpstr>
      <vt:lpstr>Σημείωμα Αναφοράς</vt:lpstr>
      <vt:lpstr>Σημείωμα Αδειοδότησης</vt:lpstr>
      <vt:lpstr>Διαφάνεια 21</vt:lpstr>
      <vt:lpstr>Διαφάνεια 22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334</cp:revision>
  <dcterms:created xsi:type="dcterms:W3CDTF">2012-09-06T09:03:05Z</dcterms:created>
  <dcterms:modified xsi:type="dcterms:W3CDTF">2015-11-07T18:41:33Z</dcterms:modified>
</cp:coreProperties>
</file>