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256" r:id="rId2"/>
    <p:sldId id="289" r:id="rId3"/>
    <p:sldId id="257" r:id="rId4"/>
    <p:sldId id="259" r:id="rId5"/>
    <p:sldId id="261" r:id="rId6"/>
    <p:sldId id="26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336" r:id="rId58"/>
    <p:sldId id="337" r:id="rId59"/>
    <p:sldId id="338" r:id="rId60"/>
    <p:sldId id="339" r:id="rId61"/>
    <p:sldId id="340" r:id="rId62"/>
    <p:sldId id="341" r:id="rId63"/>
    <p:sldId id="380" r:id="rId64"/>
    <p:sldId id="373" r:id="rId65"/>
    <p:sldId id="343" r:id="rId66"/>
    <p:sldId id="344" r:id="rId67"/>
    <p:sldId id="345" r:id="rId68"/>
    <p:sldId id="374" r:id="rId69"/>
    <p:sldId id="346" r:id="rId70"/>
    <p:sldId id="347" r:id="rId71"/>
    <p:sldId id="348" r:id="rId72"/>
    <p:sldId id="382" r:id="rId73"/>
    <p:sldId id="291" r:id="rId74"/>
    <p:sldId id="292" r:id="rId75"/>
    <p:sldId id="293" r:id="rId76"/>
    <p:sldId id="280" r:id="rId77"/>
  </p:sldIdLst>
  <p:sldSz cx="9144000" cy="5715000" type="screen16x10"/>
  <p:notesSz cx="6858000" cy="9144000"/>
  <p:custDataLst>
    <p:tags r:id="rId8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9309" autoAdjust="0"/>
  </p:normalViewPr>
  <p:slideViewPr>
    <p:cSldViewPr>
      <p:cViewPr varScale="1">
        <p:scale>
          <a:sx n="102" d="100"/>
          <a:sy n="102" d="100"/>
        </p:scale>
        <p:origin x="989"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A81DDC-651B-403B-923B-F1BC721E7F6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480B98D0-F427-4B18-AA4C-DC300A34615E}">
      <dgm:prSet phldrT="[Κείμενο]" custT="1"/>
      <dgm:spPr/>
      <dgm:t>
        <a:bodyPr/>
        <a:lstStyle/>
        <a:p>
          <a:r>
            <a:rPr lang="en-US" sz="2400" dirty="0" smtClean="0"/>
            <a:t>1</a:t>
          </a:r>
          <a:endParaRPr lang="el-GR" sz="2400" dirty="0"/>
        </a:p>
      </dgm:t>
    </dgm:pt>
    <dgm:pt modelId="{9ADAEF13-34E2-4D07-A769-6220EA427970}" type="parTrans" cxnId="{E41F4179-DB84-4E83-8094-AEC4E6CB9A2E}">
      <dgm:prSet/>
      <dgm:spPr/>
      <dgm:t>
        <a:bodyPr/>
        <a:lstStyle/>
        <a:p>
          <a:endParaRPr lang="el-GR" sz="2000"/>
        </a:p>
      </dgm:t>
    </dgm:pt>
    <dgm:pt modelId="{992F172D-50BD-4401-9DAC-AC7A27E3A9C8}" type="sibTrans" cxnId="{E41F4179-DB84-4E83-8094-AEC4E6CB9A2E}">
      <dgm:prSet/>
      <dgm:spPr/>
      <dgm:t>
        <a:bodyPr/>
        <a:lstStyle/>
        <a:p>
          <a:endParaRPr lang="el-GR" sz="2000"/>
        </a:p>
      </dgm:t>
    </dgm:pt>
    <dgm:pt modelId="{873D82D4-BCCA-4337-BE49-49740C8D1182}">
      <dgm:prSet phldrT="[Κείμενο]" custT="1"/>
      <dgm:spPr/>
      <dgm:t>
        <a:bodyPr/>
        <a:lstStyle/>
        <a:p>
          <a:r>
            <a:rPr lang="en-US" sz="2400" dirty="0" smtClean="0"/>
            <a:t>2</a:t>
          </a:r>
          <a:endParaRPr lang="el-GR" sz="2400" dirty="0"/>
        </a:p>
      </dgm:t>
    </dgm:pt>
    <dgm:pt modelId="{E5BA7EC3-D2A0-43EB-8287-1453DE960679}" type="parTrans" cxnId="{159D1825-82FC-4DD8-B288-93F632657746}">
      <dgm:prSet/>
      <dgm:spPr/>
      <dgm:t>
        <a:bodyPr/>
        <a:lstStyle/>
        <a:p>
          <a:endParaRPr lang="el-GR" sz="2000"/>
        </a:p>
      </dgm:t>
    </dgm:pt>
    <dgm:pt modelId="{E995E929-FF52-4896-ACC8-24C3A1A128A6}" type="sibTrans" cxnId="{159D1825-82FC-4DD8-B288-93F632657746}">
      <dgm:prSet/>
      <dgm:spPr/>
      <dgm:t>
        <a:bodyPr/>
        <a:lstStyle/>
        <a:p>
          <a:endParaRPr lang="el-GR" sz="2000"/>
        </a:p>
      </dgm:t>
    </dgm:pt>
    <dgm:pt modelId="{A70367A8-4DF9-4675-B8E2-1EDA99D545C1}">
      <dgm:prSet phldrT="[Κείμενο]" custT="1"/>
      <dgm:spPr/>
      <dgm:t>
        <a:bodyPr/>
        <a:lstStyle/>
        <a:p>
          <a:r>
            <a:rPr lang="en-US" sz="2400" dirty="0" smtClean="0"/>
            <a:t>T</a:t>
          </a:r>
          <a:r>
            <a:rPr lang="el-GR" sz="2400" dirty="0" err="1" smtClean="0"/>
            <a:t>μήμα</a:t>
          </a:r>
          <a:r>
            <a:rPr lang="el-GR" sz="2400" dirty="0" smtClean="0"/>
            <a:t> των δηλώσεων (</a:t>
          </a:r>
          <a:r>
            <a:rPr lang="en-US" sz="2400" b="1" dirty="0" smtClean="0"/>
            <a:t>declaration part</a:t>
          </a:r>
          <a:r>
            <a:rPr lang="el-GR" sz="2400" b="0" dirty="0" smtClean="0"/>
            <a:t>)</a:t>
          </a:r>
          <a:endParaRPr lang="el-GR" sz="2400" b="0" dirty="0"/>
        </a:p>
      </dgm:t>
    </dgm:pt>
    <dgm:pt modelId="{789BD26E-744A-4AD0-9E04-1530E18D4FE9}" type="parTrans" cxnId="{9C0F217A-ABE6-48FA-BEF4-23847D73671D}">
      <dgm:prSet/>
      <dgm:spPr/>
      <dgm:t>
        <a:bodyPr/>
        <a:lstStyle/>
        <a:p>
          <a:endParaRPr lang="el-GR" sz="2000"/>
        </a:p>
      </dgm:t>
    </dgm:pt>
    <dgm:pt modelId="{E4EBCC49-A263-4458-950F-45AA0729A6DB}" type="sibTrans" cxnId="{9C0F217A-ABE6-48FA-BEF4-23847D73671D}">
      <dgm:prSet/>
      <dgm:spPr/>
      <dgm:t>
        <a:bodyPr/>
        <a:lstStyle/>
        <a:p>
          <a:endParaRPr lang="el-GR" sz="2000"/>
        </a:p>
      </dgm:t>
    </dgm:pt>
    <dgm:pt modelId="{53D75491-ECD6-4697-9185-E9FF4ABBFC1E}">
      <dgm:prSet phldrT="[Κείμενο]" custT="1"/>
      <dgm:spPr/>
      <dgm:t>
        <a:bodyPr/>
        <a:lstStyle/>
        <a:p>
          <a:r>
            <a:rPr lang="en-US" sz="2400" dirty="0" smtClean="0"/>
            <a:t>3</a:t>
          </a:r>
          <a:endParaRPr lang="el-GR" sz="2400" dirty="0"/>
        </a:p>
      </dgm:t>
    </dgm:pt>
    <dgm:pt modelId="{15F9B222-898E-401C-912E-AC93AE86600A}" type="parTrans" cxnId="{E3A8B210-F6DB-4B27-B4EF-607980F2DEFF}">
      <dgm:prSet/>
      <dgm:spPr/>
      <dgm:t>
        <a:bodyPr/>
        <a:lstStyle/>
        <a:p>
          <a:endParaRPr lang="el-GR" sz="2000"/>
        </a:p>
      </dgm:t>
    </dgm:pt>
    <dgm:pt modelId="{792B5FC1-BC00-488B-B3B6-05A8E046AA9F}" type="sibTrans" cxnId="{E3A8B210-F6DB-4B27-B4EF-607980F2DEFF}">
      <dgm:prSet/>
      <dgm:spPr/>
      <dgm:t>
        <a:bodyPr/>
        <a:lstStyle/>
        <a:p>
          <a:endParaRPr lang="el-GR" sz="2000"/>
        </a:p>
      </dgm:t>
    </dgm:pt>
    <dgm:pt modelId="{EA04A307-77A6-4901-9B71-F7AD49632DD1}">
      <dgm:prSet phldrT="[Κείμενο]" custT="1"/>
      <dgm:spPr/>
      <dgm:t>
        <a:bodyPr/>
        <a:lstStyle/>
        <a:p>
          <a:r>
            <a:rPr lang="en-US" sz="2400" dirty="0" smtClean="0"/>
            <a:t>T</a:t>
          </a:r>
          <a:r>
            <a:rPr lang="el-GR" sz="2400" dirty="0" err="1" smtClean="0"/>
            <a:t>μήμα</a:t>
          </a:r>
          <a:r>
            <a:rPr lang="el-GR" sz="2400" dirty="0" smtClean="0"/>
            <a:t> των προτάσεων (</a:t>
          </a:r>
          <a:r>
            <a:rPr lang="en-US" sz="2400" b="1" dirty="0" smtClean="0"/>
            <a:t>statement part</a:t>
          </a:r>
          <a:r>
            <a:rPr lang="en-US" sz="2400" b="0" dirty="0" smtClean="0"/>
            <a:t>)</a:t>
          </a:r>
          <a:endParaRPr lang="el-GR" sz="2400" b="0" dirty="0"/>
        </a:p>
      </dgm:t>
    </dgm:pt>
    <dgm:pt modelId="{9B3BFD96-10E5-42B2-8904-098AEFFC6A2B}" type="parTrans" cxnId="{BD0AC265-8A12-445C-9388-5C7EC4A942A9}">
      <dgm:prSet/>
      <dgm:spPr/>
      <dgm:t>
        <a:bodyPr/>
        <a:lstStyle/>
        <a:p>
          <a:endParaRPr lang="el-GR" sz="2000"/>
        </a:p>
      </dgm:t>
    </dgm:pt>
    <dgm:pt modelId="{D0306547-CA2E-41F8-842F-36E61A0E7B7F}" type="sibTrans" cxnId="{BD0AC265-8A12-445C-9388-5C7EC4A942A9}">
      <dgm:prSet/>
      <dgm:spPr/>
      <dgm:t>
        <a:bodyPr/>
        <a:lstStyle/>
        <a:p>
          <a:endParaRPr lang="el-GR" sz="2000"/>
        </a:p>
      </dgm:t>
    </dgm:pt>
    <dgm:pt modelId="{CCEB3BF7-D05C-4BC0-8603-019513FA041B}">
      <dgm:prSet phldrT="[Κείμενο]" custT="1"/>
      <dgm:spPr/>
      <dgm:t>
        <a:bodyPr/>
        <a:lstStyle/>
        <a:p>
          <a:r>
            <a:rPr lang="en-US" sz="2400" dirty="0" smtClean="0"/>
            <a:t>E</a:t>
          </a:r>
          <a:r>
            <a:rPr lang="el-GR" sz="2400" dirty="0" err="1" smtClean="0"/>
            <a:t>πικεφαλίδα</a:t>
          </a:r>
          <a:r>
            <a:rPr lang="el-GR" sz="2400" dirty="0" smtClean="0"/>
            <a:t> του προγράμματος </a:t>
          </a:r>
          <a:endParaRPr lang="el-GR" sz="2400" dirty="0"/>
        </a:p>
      </dgm:t>
    </dgm:pt>
    <dgm:pt modelId="{E281C9CB-EB4F-4032-9343-32291A3D92EB}" type="sibTrans" cxnId="{0BDA6A78-26C7-4EF4-818F-38CDF61A3BD6}">
      <dgm:prSet/>
      <dgm:spPr/>
      <dgm:t>
        <a:bodyPr/>
        <a:lstStyle/>
        <a:p>
          <a:endParaRPr lang="el-GR" sz="2000"/>
        </a:p>
      </dgm:t>
    </dgm:pt>
    <dgm:pt modelId="{DB043A94-DCE1-447F-908F-725363960B43}" type="parTrans" cxnId="{0BDA6A78-26C7-4EF4-818F-38CDF61A3BD6}">
      <dgm:prSet/>
      <dgm:spPr/>
      <dgm:t>
        <a:bodyPr/>
        <a:lstStyle/>
        <a:p>
          <a:endParaRPr lang="el-GR" sz="2000"/>
        </a:p>
      </dgm:t>
    </dgm:pt>
    <dgm:pt modelId="{AAA8B8C2-D8E6-4712-A35B-2F9964A68470}" type="pres">
      <dgm:prSet presAssocID="{3DA81DDC-651B-403B-923B-F1BC721E7F61}" presName="linearFlow" presStyleCnt="0">
        <dgm:presLayoutVars>
          <dgm:dir/>
          <dgm:animLvl val="lvl"/>
          <dgm:resizeHandles val="exact"/>
        </dgm:presLayoutVars>
      </dgm:prSet>
      <dgm:spPr/>
      <dgm:t>
        <a:bodyPr/>
        <a:lstStyle/>
        <a:p>
          <a:endParaRPr lang="el-GR"/>
        </a:p>
      </dgm:t>
    </dgm:pt>
    <dgm:pt modelId="{AC27E163-7D05-4315-8575-5571DA84F54B}" type="pres">
      <dgm:prSet presAssocID="{480B98D0-F427-4B18-AA4C-DC300A34615E}" presName="composite" presStyleCnt="0"/>
      <dgm:spPr/>
    </dgm:pt>
    <dgm:pt modelId="{CE14BF80-97E0-4C8E-AD33-6532C7E13365}" type="pres">
      <dgm:prSet presAssocID="{480B98D0-F427-4B18-AA4C-DC300A34615E}" presName="parentText" presStyleLbl="alignNode1" presStyleIdx="0" presStyleCnt="3">
        <dgm:presLayoutVars>
          <dgm:chMax val="1"/>
          <dgm:bulletEnabled val="1"/>
        </dgm:presLayoutVars>
      </dgm:prSet>
      <dgm:spPr/>
      <dgm:t>
        <a:bodyPr/>
        <a:lstStyle/>
        <a:p>
          <a:endParaRPr lang="el-GR"/>
        </a:p>
      </dgm:t>
    </dgm:pt>
    <dgm:pt modelId="{F9E9B7EF-F220-4C9C-9FA1-0E4B3C8A6D61}" type="pres">
      <dgm:prSet presAssocID="{480B98D0-F427-4B18-AA4C-DC300A34615E}" presName="descendantText" presStyleLbl="alignAcc1" presStyleIdx="0" presStyleCnt="3" custLinFactNeighborY="0">
        <dgm:presLayoutVars>
          <dgm:bulletEnabled val="1"/>
        </dgm:presLayoutVars>
      </dgm:prSet>
      <dgm:spPr/>
      <dgm:t>
        <a:bodyPr/>
        <a:lstStyle/>
        <a:p>
          <a:endParaRPr lang="el-GR"/>
        </a:p>
      </dgm:t>
    </dgm:pt>
    <dgm:pt modelId="{A6F40E3D-A19E-48B3-8746-C43C02D9CECB}" type="pres">
      <dgm:prSet presAssocID="{992F172D-50BD-4401-9DAC-AC7A27E3A9C8}" presName="sp" presStyleCnt="0"/>
      <dgm:spPr/>
    </dgm:pt>
    <dgm:pt modelId="{3D145641-3069-4DBB-AF05-E7399BE13175}" type="pres">
      <dgm:prSet presAssocID="{873D82D4-BCCA-4337-BE49-49740C8D1182}" presName="composite" presStyleCnt="0"/>
      <dgm:spPr/>
    </dgm:pt>
    <dgm:pt modelId="{FAF2C91F-7C18-45A2-850C-CE463A8F8BAA}" type="pres">
      <dgm:prSet presAssocID="{873D82D4-BCCA-4337-BE49-49740C8D1182}" presName="parentText" presStyleLbl="alignNode1" presStyleIdx="1" presStyleCnt="3">
        <dgm:presLayoutVars>
          <dgm:chMax val="1"/>
          <dgm:bulletEnabled val="1"/>
        </dgm:presLayoutVars>
      </dgm:prSet>
      <dgm:spPr/>
      <dgm:t>
        <a:bodyPr/>
        <a:lstStyle/>
        <a:p>
          <a:endParaRPr lang="el-GR"/>
        </a:p>
      </dgm:t>
    </dgm:pt>
    <dgm:pt modelId="{BDFBA6EF-4BDF-4B92-9F6F-971820DDFFCF}" type="pres">
      <dgm:prSet presAssocID="{873D82D4-BCCA-4337-BE49-49740C8D1182}" presName="descendantText" presStyleLbl="alignAcc1" presStyleIdx="1" presStyleCnt="3">
        <dgm:presLayoutVars>
          <dgm:bulletEnabled val="1"/>
        </dgm:presLayoutVars>
      </dgm:prSet>
      <dgm:spPr/>
      <dgm:t>
        <a:bodyPr/>
        <a:lstStyle/>
        <a:p>
          <a:endParaRPr lang="el-GR"/>
        </a:p>
      </dgm:t>
    </dgm:pt>
    <dgm:pt modelId="{D49B5CA0-37DE-4EDB-8A15-357502FA628C}" type="pres">
      <dgm:prSet presAssocID="{E995E929-FF52-4896-ACC8-24C3A1A128A6}" presName="sp" presStyleCnt="0"/>
      <dgm:spPr/>
    </dgm:pt>
    <dgm:pt modelId="{8DC9A488-9D85-4304-9331-FDBCC4F16190}" type="pres">
      <dgm:prSet presAssocID="{53D75491-ECD6-4697-9185-E9FF4ABBFC1E}" presName="composite" presStyleCnt="0"/>
      <dgm:spPr/>
    </dgm:pt>
    <dgm:pt modelId="{52FE8AB9-70C2-40EF-BCC2-CE3A39D2D4AB}" type="pres">
      <dgm:prSet presAssocID="{53D75491-ECD6-4697-9185-E9FF4ABBFC1E}" presName="parentText" presStyleLbl="alignNode1" presStyleIdx="2" presStyleCnt="3">
        <dgm:presLayoutVars>
          <dgm:chMax val="1"/>
          <dgm:bulletEnabled val="1"/>
        </dgm:presLayoutVars>
      </dgm:prSet>
      <dgm:spPr/>
      <dgm:t>
        <a:bodyPr/>
        <a:lstStyle/>
        <a:p>
          <a:endParaRPr lang="el-GR"/>
        </a:p>
      </dgm:t>
    </dgm:pt>
    <dgm:pt modelId="{AC53D1E8-E2CF-468C-A413-06F47788F22B}" type="pres">
      <dgm:prSet presAssocID="{53D75491-ECD6-4697-9185-E9FF4ABBFC1E}" presName="descendantText" presStyleLbl="alignAcc1" presStyleIdx="2" presStyleCnt="3">
        <dgm:presLayoutVars>
          <dgm:bulletEnabled val="1"/>
        </dgm:presLayoutVars>
      </dgm:prSet>
      <dgm:spPr/>
      <dgm:t>
        <a:bodyPr/>
        <a:lstStyle/>
        <a:p>
          <a:endParaRPr lang="el-GR"/>
        </a:p>
      </dgm:t>
    </dgm:pt>
  </dgm:ptLst>
  <dgm:cxnLst>
    <dgm:cxn modelId="{A11C930A-5EF4-49B7-BCDB-20E9E2268205}" type="presOf" srcId="{3DA81DDC-651B-403B-923B-F1BC721E7F61}" destId="{AAA8B8C2-D8E6-4712-A35B-2F9964A68470}" srcOrd="0" destOrd="0" presId="urn:microsoft.com/office/officeart/2005/8/layout/chevron2"/>
    <dgm:cxn modelId="{BD0AC265-8A12-445C-9388-5C7EC4A942A9}" srcId="{53D75491-ECD6-4697-9185-E9FF4ABBFC1E}" destId="{EA04A307-77A6-4901-9B71-F7AD49632DD1}" srcOrd="0" destOrd="0" parTransId="{9B3BFD96-10E5-42B2-8904-098AEFFC6A2B}" sibTransId="{D0306547-CA2E-41F8-842F-36E61A0E7B7F}"/>
    <dgm:cxn modelId="{0BDA6A78-26C7-4EF4-818F-38CDF61A3BD6}" srcId="{480B98D0-F427-4B18-AA4C-DC300A34615E}" destId="{CCEB3BF7-D05C-4BC0-8603-019513FA041B}" srcOrd="0" destOrd="0" parTransId="{DB043A94-DCE1-447F-908F-725363960B43}" sibTransId="{E281C9CB-EB4F-4032-9343-32291A3D92EB}"/>
    <dgm:cxn modelId="{F25EAB3A-4605-4830-A036-D2FDFD19D0EC}" type="presOf" srcId="{480B98D0-F427-4B18-AA4C-DC300A34615E}" destId="{CE14BF80-97E0-4C8E-AD33-6532C7E13365}" srcOrd="0" destOrd="0" presId="urn:microsoft.com/office/officeart/2005/8/layout/chevron2"/>
    <dgm:cxn modelId="{6AC77882-C755-4823-8D55-519751C118A1}" type="presOf" srcId="{53D75491-ECD6-4697-9185-E9FF4ABBFC1E}" destId="{52FE8AB9-70C2-40EF-BCC2-CE3A39D2D4AB}" srcOrd="0" destOrd="0" presId="urn:microsoft.com/office/officeart/2005/8/layout/chevron2"/>
    <dgm:cxn modelId="{E41F4179-DB84-4E83-8094-AEC4E6CB9A2E}" srcId="{3DA81DDC-651B-403B-923B-F1BC721E7F61}" destId="{480B98D0-F427-4B18-AA4C-DC300A34615E}" srcOrd="0" destOrd="0" parTransId="{9ADAEF13-34E2-4D07-A769-6220EA427970}" sibTransId="{992F172D-50BD-4401-9DAC-AC7A27E3A9C8}"/>
    <dgm:cxn modelId="{940071DB-BA8B-4A27-9276-4B9081A3E314}" type="presOf" srcId="{CCEB3BF7-D05C-4BC0-8603-019513FA041B}" destId="{F9E9B7EF-F220-4C9C-9FA1-0E4B3C8A6D61}" srcOrd="0" destOrd="0" presId="urn:microsoft.com/office/officeart/2005/8/layout/chevron2"/>
    <dgm:cxn modelId="{A9FC47C6-2889-4814-A299-439C4774735F}" type="presOf" srcId="{873D82D4-BCCA-4337-BE49-49740C8D1182}" destId="{FAF2C91F-7C18-45A2-850C-CE463A8F8BAA}" srcOrd="0" destOrd="0" presId="urn:microsoft.com/office/officeart/2005/8/layout/chevron2"/>
    <dgm:cxn modelId="{159D1825-82FC-4DD8-B288-93F632657746}" srcId="{3DA81DDC-651B-403B-923B-F1BC721E7F61}" destId="{873D82D4-BCCA-4337-BE49-49740C8D1182}" srcOrd="1" destOrd="0" parTransId="{E5BA7EC3-D2A0-43EB-8287-1453DE960679}" sibTransId="{E995E929-FF52-4896-ACC8-24C3A1A128A6}"/>
    <dgm:cxn modelId="{E3A8B210-F6DB-4B27-B4EF-607980F2DEFF}" srcId="{3DA81DDC-651B-403B-923B-F1BC721E7F61}" destId="{53D75491-ECD6-4697-9185-E9FF4ABBFC1E}" srcOrd="2" destOrd="0" parTransId="{15F9B222-898E-401C-912E-AC93AE86600A}" sibTransId="{792B5FC1-BC00-488B-B3B6-05A8E046AA9F}"/>
    <dgm:cxn modelId="{9C0F217A-ABE6-48FA-BEF4-23847D73671D}" srcId="{873D82D4-BCCA-4337-BE49-49740C8D1182}" destId="{A70367A8-4DF9-4675-B8E2-1EDA99D545C1}" srcOrd="0" destOrd="0" parTransId="{789BD26E-744A-4AD0-9E04-1530E18D4FE9}" sibTransId="{E4EBCC49-A263-4458-950F-45AA0729A6DB}"/>
    <dgm:cxn modelId="{13DE21DF-1C9B-4742-821E-FEC2FBEC4184}" type="presOf" srcId="{A70367A8-4DF9-4675-B8E2-1EDA99D545C1}" destId="{BDFBA6EF-4BDF-4B92-9F6F-971820DDFFCF}" srcOrd="0" destOrd="0" presId="urn:microsoft.com/office/officeart/2005/8/layout/chevron2"/>
    <dgm:cxn modelId="{37F0A15F-8576-4F78-8C1A-785BE9D80048}" type="presOf" srcId="{EA04A307-77A6-4901-9B71-F7AD49632DD1}" destId="{AC53D1E8-E2CF-468C-A413-06F47788F22B}" srcOrd="0" destOrd="0" presId="urn:microsoft.com/office/officeart/2005/8/layout/chevron2"/>
    <dgm:cxn modelId="{47904C41-02E2-45E1-BD3E-2D0977BA233A}" type="presParOf" srcId="{AAA8B8C2-D8E6-4712-A35B-2F9964A68470}" destId="{AC27E163-7D05-4315-8575-5571DA84F54B}" srcOrd="0" destOrd="0" presId="urn:microsoft.com/office/officeart/2005/8/layout/chevron2"/>
    <dgm:cxn modelId="{8E2C8559-5F86-4547-9690-E6050D30DA46}" type="presParOf" srcId="{AC27E163-7D05-4315-8575-5571DA84F54B}" destId="{CE14BF80-97E0-4C8E-AD33-6532C7E13365}" srcOrd="0" destOrd="0" presId="urn:microsoft.com/office/officeart/2005/8/layout/chevron2"/>
    <dgm:cxn modelId="{86509996-3AD0-41AC-AA13-D7D7ADC4C13D}" type="presParOf" srcId="{AC27E163-7D05-4315-8575-5571DA84F54B}" destId="{F9E9B7EF-F220-4C9C-9FA1-0E4B3C8A6D61}" srcOrd="1" destOrd="0" presId="urn:microsoft.com/office/officeart/2005/8/layout/chevron2"/>
    <dgm:cxn modelId="{32013A54-F336-446A-984D-AB471712AB94}" type="presParOf" srcId="{AAA8B8C2-D8E6-4712-A35B-2F9964A68470}" destId="{A6F40E3D-A19E-48B3-8746-C43C02D9CECB}" srcOrd="1" destOrd="0" presId="urn:microsoft.com/office/officeart/2005/8/layout/chevron2"/>
    <dgm:cxn modelId="{F06F58D3-5457-476D-B6E2-74D84CF57E9E}" type="presParOf" srcId="{AAA8B8C2-D8E6-4712-A35B-2F9964A68470}" destId="{3D145641-3069-4DBB-AF05-E7399BE13175}" srcOrd="2" destOrd="0" presId="urn:microsoft.com/office/officeart/2005/8/layout/chevron2"/>
    <dgm:cxn modelId="{CF77E64E-6433-4598-B439-865B10BDB9E0}" type="presParOf" srcId="{3D145641-3069-4DBB-AF05-E7399BE13175}" destId="{FAF2C91F-7C18-45A2-850C-CE463A8F8BAA}" srcOrd="0" destOrd="0" presId="urn:microsoft.com/office/officeart/2005/8/layout/chevron2"/>
    <dgm:cxn modelId="{E4EA5F5C-F04B-48E0-976E-58D57E3DA5EC}" type="presParOf" srcId="{3D145641-3069-4DBB-AF05-E7399BE13175}" destId="{BDFBA6EF-4BDF-4B92-9F6F-971820DDFFCF}" srcOrd="1" destOrd="0" presId="urn:microsoft.com/office/officeart/2005/8/layout/chevron2"/>
    <dgm:cxn modelId="{8FF53602-853E-4D3E-92CE-7F90491B0B9E}" type="presParOf" srcId="{AAA8B8C2-D8E6-4712-A35B-2F9964A68470}" destId="{D49B5CA0-37DE-4EDB-8A15-357502FA628C}" srcOrd="3" destOrd="0" presId="urn:microsoft.com/office/officeart/2005/8/layout/chevron2"/>
    <dgm:cxn modelId="{EFF91983-6F0D-4F50-9076-1522BF9DA91C}" type="presParOf" srcId="{AAA8B8C2-D8E6-4712-A35B-2F9964A68470}" destId="{8DC9A488-9D85-4304-9331-FDBCC4F16190}" srcOrd="4" destOrd="0" presId="urn:microsoft.com/office/officeart/2005/8/layout/chevron2"/>
    <dgm:cxn modelId="{B4B3BC60-82DB-46E8-9970-DDF7B3755FD8}" type="presParOf" srcId="{8DC9A488-9D85-4304-9331-FDBCC4F16190}" destId="{52FE8AB9-70C2-40EF-BCC2-CE3A39D2D4AB}" srcOrd="0" destOrd="0" presId="urn:microsoft.com/office/officeart/2005/8/layout/chevron2"/>
    <dgm:cxn modelId="{8EB3125C-866A-4437-A4F8-FB6DBA98D76F}" type="presParOf" srcId="{8DC9A488-9D85-4304-9331-FDBCC4F16190}" destId="{AC53D1E8-E2CF-468C-A413-06F47788F22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558B77-7C8F-47C9-9445-2C715A9296D9}" type="doc">
      <dgm:prSet loTypeId="urn:microsoft.com/office/officeart/2005/8/layout/hChevron3" loCatId="process" qsTypeId="urn:microsoft.com/office/officeart/2005/8/quickstyle/simple1" qsCatId="simple" csTypeId="urn:microsoft.com/office/officeart/2005/8/colors/accent1_2" csCatId="accent1" phldr="1"/>
      <dgm:spPr/>
    </dgm:pt>
    <dgm:pt modelId="{24F34C5C-7DB2-442E-AF7C-B4DAAB85A585}">
      <dgm:prSet phldrT="[Κείμενο]"/>
      <dgm:spPr/>
      <dgm:t>
        <a:bodyPr/>
        <a:lstStyle/>
        <a:p>
          <a:pPr algn="l"/>
          <a:r>
            <a:rPr lang="en-US" b="1" dirty="0" smtClean="0"/>
            <a:t>1. </a:t>
          </a:r>
          <a:r>
            <a:rPr lang="el-GR" b="1" dirty="0" smtClean="0"/>
            <a:t>Περιοχή επιγραφών </a:t>
          </a:r>
          <a:endParaRPr lang="el-GR" b="1" dirty="0"/>
        </a:p>
      </dgm:t>
    </dgm:pt>
    <dgm:pt modelId="{130761F1-1379-4656-A955-46AAD0291F4E}" type="parTrans" cxnId="{BD1C3883-F7C3-4EE7-8B42-A8C32221ADA8}">
      <dgm:prSet/>
      <dgm:spPr/>
      <dgm:t>
        <a:bodyPr/>
        <a:lstStyle/>
        <a:p>
          <a:endParaRPr lang="el-GR"/>
        </a:p>
      </dgm:t>
    </dgm:pt>
    <dgm:pt modelId="{8A38E16D-5481-429B-B81D-8CE43EA11586}" type="sibTrans" cxnId="{BD1C3883-F7C3-4EE7-8B42-A8C32221ADA8}">
      <dgm:prSet/>
      <dgm:spPr/>
      <dgm:t>
        <a:bodyPr/>
        <a:lstStyle/>
        <a:p>
          <a:endParaRPr lang="el-GR"/>
        </a:p>
      </dgm:t>
    </dgm:pt>
    <dgm:pt modelId="{088CD235-4E3C-4D34-A986-D276833B4433}">
      <dgm:prSet phldrT="[Κείμενο]"/>
      <dgm:spPr/>
      <dgm:t>
        <a:bodyPr/>
        <a:lstStyle/>
        <a:p>
          <a:pPr algn="l"/>
          <a:r>
            <a:rPr lang="en-US" b="1" dirty="0" smtClean="0"/>
            <a:t>2. </a:t>
          </a:r>
          <a:r>
            <a:rPr lang="el-GR" b="1" dirty="0" smtClean="0"/>
            <a:t>Περιοχή σταθερών </a:t>
          </a:r>
          <a:endParaRPr lang="el-GR" b="1" dirty="0"/>
        </a:p>
      </dgm:t>
    </dgm:pt>
    <dgm:pt modelId="{2A663127-C4BD-4EAB-82BB-EB07D5E44586}" type="parTrans" cxnId="{B54ED962-31F2-4908-977F-2E0B3597E3E5}">
      <dgm:prSet/>
      <dgm:spPr/>
      <dgm:t>
        <a:bodyPr/>
        <a:lstStyle/>
        <a:p>
          <a:endParaRPr lang="el-GR"/>
        </a:p>
      </dgm:t>
    </dgm:pt>
    <dgm:pt modelId="{6D13DCA0-26AD-4781-BFE6-1B3CBB4BE05E}" type="sibTrans" cxnId="{B54ED962-31F2-4908-977F-2E0B3597E3E5}">
      <dgm:prSet/>
      <dgm:spPr/>
      <dgm:t>
        <a:bodyPr/>
        <a:lstStyle/>
        <a:p>
          <a:endParaRPr lang="el-GR"/>
        </a:p>
      </dgm:t>
    </dgm:pt>
    <dgm:pt modelId="{2195F6D2-D995-4651-B707-1798F7813564}">
      <dgm:prSet phldrT="[Κείμενο]"/>
      <dgm:spPr/>
      <dgm:t>
        <a:bodyPr/>
        <a:lstStyle/>
        <a:p>
          <a:pPr algn="l"/>
          <a:r>
            <a:rPr lang="en-US" b="1" dirty="0" smtClean="0"/>
            <a:t>3.</a:t>
          </a:r>
          <a:r>
            <a:rPr lang="el-GR" b="1" dirty="0" smtClean="0"/>
            <a:t>Περιοχή τύπων </a:t>
          </a:r>
          <a:endParaRPr lang="el-GR" b="1" dirty="0"/>
        </a:p>
      </dgm:t>
    </dgm:pt>
    <dgm:pt modelId="{2B7B6330-CA99-402B-93C5-4153CF8187A8}" type="parTrans" cxnId="{19C1494B-7716-459A-A3AF-A51BC7080E6A}">
      <dgm:prSet/>
      <dgm:spPr/>
      <dgm:t>
        <a:bodyPr/>
        <a:lstStyle/>
        <a:p>
          <a:endParaRPr lang="el-GR"/>
        </a:p>
      </dgm:t>
    </dgm:pt>
    <dgm:pt modelId="{00BB1D0D-0A7C-4088-953C-42BFABE83680}" type="sibTrans" cxnId="{19C1494B-7716-459A-A3AF-A51BC7080E6A}">
      <dgm:prSet/>
      <dgm:spPr/>
      <dgm:t>
        <a:bodyPr/>
        <a:lstStyle/>
        <a:p>
          <a:endParaRPr lang="el-GR"/>
        </a:p>
      </dgm:t>
    </dgm:pt>
    <dgm:pt modelId="{D439124C-461D-4E11-BE3B-F708CEF0D2DE}">
      <dgm:prSet phldrT="[Κείμενο]"/>
      <dgm:spPr/>
      <dgm:t>
        <a:bodyPr/>
        <a:lstStyle/>
        <a:p>
          <a:pPr algn="l"/>
          <a:r>
            <a:rPr lang="en-US" b="1" dirty="0" smtClean="0"/>
            <a:t>4. </a:t>
          </a:r>
          <a:r>
            <a:rPr lang="el-GR" b="1" dirty="0" smtClean="0"/>
            <a:t>Περιοχή μεταβλητών</a:t>
          </a:r>
          <a:endParaRPr lang="el-GR" b="1" dirty="0"/>
        </a:p>
      </dgm:t>
    </dgm:pt>
    <dgm:pt modelId="{FE82BE6E-C621-4AB3-BED9-BA07A9512548}" type="parTrans" cxnId="{71026915-3BD9-4D04-BCF6-0663C4861B40}">
      <dgm:prSet/>
      <dgm:spPr/>
      <dgm:t>
        <a:bodyPr/>
        <a:lstStyle/>
        <a:p>
          <a:endParaRPr lang="el-GR"/>
        </a:p>
      </dgm:t>
    </dgm:pt>
    <dgm:pt modelId="{57004D3A-1F3A-4BCA-B3E6-DCB363154D05}" type="sibTrans" cxnId="{71026915-3BD9-4D04-BCF6-0663C4861B40}">
      <dgm:prSet/>
      <dgm:spPr/>
      <dgm:t>
        <a:bodyPr/>
        <a:lstStyle/>
        <a:p>
          <a:endParaRPr lang="el-GR"/>
        </a:p>
      </dgm:t>
    </dgm:pt>
    <dgm:pt modelId="{BCA1E925-74BE-49D6-B303-813707C70604}">
      <dgm:prSet phldrT="[Κείμενο]" custT="1"/>
      <dgm:spPr/>
      <dgm:t>
        <a:bodyPr/>
        <a:lstStyle/>
        <a:p>
          <a:pPr algn="l"/>
          <a:r>
            <a:rPr lang="en-US" sz="1200" b="1" dirty="0" smtClean="0"/>
            <a:t>5. </a:t>
          </a:r>
          <a:r>
            <a:rPr lang="el-GR" sz="1200" b="1" dirty="0" smtClean="0"/>
            <a:t>Περιοχή υποπρογραμμάτων </a:t>
          </a:r>
          <a:endParaRPr lang="el-GR" sz="1200" b="1" dirty="0"/>
        </a:p>
      </dgm:t>
    </dgm:pt>
    <dgm:pt modelId="{D54AE511-10F4-49C5-A051-58EBF7C8E867}" type="parTrans" cxnId="{AD424B6C-A507-40BC-ADBF-EC3AA1DF624D}">
      <dgm:prSet/>
      <dgm:spPr/>
      <dgm:t>
        <a:bodyPr/>
        <a:lstStyle/>
        <a:p>
          <a:endParaRPr lang="el-GR"/>
        </a:p>
      </dgm:t>
    </dgm:pt>
    <dgm:pt modelId="{E50FFF26-EA03-4792-AEEE-8D4138371EA7}" type="sibTrans" cxnId="{AD424B6C-A507-40BC-ADBF-EC3AA1DF624D}">
      <dgm:prSet/>
      <dgm:spPr/>
      <dgm:t>
        <a:bodyPr/>
        <a:lstStyle/>
        <a:p>
          <a:endParaRPr lang="el-GR"/>
        </a:p>
      </dgm:t>
    </dgm:pt>
    <dgm:pt modelId="{F42B8090-B1C1-4202-BD1E-AEC1AF50EDE3}" type="pres">
      <dgm:prSet presAssocID="{46558B77-7C8F-47C9-9445-2C715A9296D9}" presName="Name0" presStyleCnt="0">
        <dgm:presLayoutVars>
          <dgm:dir/>
          <dgm:resizeHandles val="exact"/>
        </dgm:presLayoutVars>
      </dgm:prSet>
      <dgm:spPr/>
    </dgm:pt>
    <dgm:pt modelId="{1B798B0B-2F6A-4910-861F-E4FE2BCC162C}" type="pres">
      <dgm:prSet presAssocID="{24F34C5C-7DB2-442E-AF7C-B4DAAB85A585}" presName="parTxOnly" presStyleLbl="node1" presStyleIdx="0" presStyleCnt="5" custScaleX="62093">
        <dgm:presLayoutVars>
          <dgm:bulletEnabled val="1"/>
        </dgm:presLayoutVars>
      </dgm:prSet>
      <dgm:spPr/>
      <dgm:t>
        <a:bodyPr/>
        <a:lstStyle/>
        <a:p>
          <a:endParaRPr lang="el-GR"/>
        </a:p>
      </dgm:t>
    </dgm:pt>
    <dgm:pt modelId="{84425551-FE7C-43D9-B391-A86CF8C826D0}" type="pres">
      <dgm:prSet presAssocID="{8A38E16D-5481-429B-B81D-8CE43EA11586}" presName="parSpace" presStyleCnt="0"/>
      <dgm:spPr/>
    </dgm:pt>
    <dgm:pt modelId="{4573119E-34FB-46EF-874C-D673573C6E03}" type="pres">
      <dgm:prSet presAssocID="{088CD235-4E3C-4D34-A986-D276833B4433}" presName="parTxOnly" presStyleLbl="node1" presStyleIdx="1" presStyleCnt="5" custScaleX="75132" custLinFactNeighborX="3804">
        <dgm:presLayoutVars>
          <dgm:bulletEnabled val="1"/>
        </dgm:presLayoutVars>
      </dgm:prSet>
      <dgm:spPr/>
      <dgm:t>
        <a:bodyPr/>
        <a:lstStyle/>
        <a:p>
          <a:endParaRPr lang="el-GR"/>
        </a:p>
      </dgm:t>
    </dgm:pt>
    <dgm:pt modelId="{A975ADBA-AA5F-40B8-B00B-E25A576B7A1A}" type="pres">
      <dgm:prSet presAssocID="{6D13DCA0-26AD-4781-BFE6-1B3CBB4BE05E}" presName="parSpace" presStyleCnt="0"/>
      <dgm:spPr/>
    </dgm:pt>
    <dgm:pt modelId="{AF73EA8F-4B75-4709-83FC-C73E678F651F}" type="pres">
      <dgm:prSet presAssocID="{2195F6D2-D995-4651-B707-1798F7813564}" presName="parTxOnly" presStyleLbl="node1" presStyleIdx="2" presStyleCnt="5" custScaleX="68302">
        <dgm:presLayoutVars>
          <dgm:bulletEnabled val="1"/>
        </dgm:presLayoutVars>
      </dgm:prSet>
      <dgm:spPr/>
      <dgm:t>
        <a:bodyPr/>
        <a:lstStyle/>
        <a:p>
          <a:endParaRPr lang="el-GR"/>
        </a:p>
      </dgm:t>
    </dgm:pt>
    <dgm:pt modelId="{3589007F-4660-4B48-9081-3D49BB08705D}" type="pres">
      <dgm:prSet presAssocID="{00BB1D0D-0A7C-4088-953C-42BFABE83680}" presName="parSpace" presStyleCnt="0"/>
      <dgm:spPr/>
    </dgm:pt>
    <dgm:pt modelId="{686B4629-463B-4F54-83DC-4EAA1AB46421}" type="pres">
      <dgm:prSet presAssocID="{D439124C-461D-4E11-BE3B-F708CEF0D2DE}" presName="parTxOnly" presStyleLbl="node1" presStyleIdx="3" presStyleCnt="5" custScaleX="75132">
        <dgm:presLayoutVars>
          <dgm:bulletEnabled val="1"/>
        </dgm:presLayoutVars>
      </dgm:prSet>
      <dgm:spPr/>
      <dgm:t>
        <a:bodyPr/>
        <a:lstStyle/>
        <a:p>
          <a:endParaRPr lang="el-GR"/>
        </a:p>
      </dgm:t>
    </dgm:pt>
    <dgm:pt modelId="{C32DB1F1-B1A2-4DCD-86E0-9593B1EBE96E}" type="pres">
      <dgm:prSet presAssocID="{57004D3A-1F3A-4BCA-B3E6-DCB363154D05}" presName="parSpace" presStyleCnt="0"/>
      <dgm:spPr/>
    </dgm:pt>
    <dgm:pt modelId="{D8D329AE-2AD6-4EFC-9555-E2F43F7CEC98}" type="pres">
      <dgm:prSet presAssocID="{BCA1E925-74BE-49D6-B303-813707C70604}" presName="parTxOnly" presStyleLbl="node1" presStyleIdx="4" presStyleCnt="5" custScaleX="100001">
        <dgm:presLayoutVars>
          <dgm:bulletEnabled val="1"/>
        </dgm:presLayoutVars>
      </dgm:prSet>
      <dgm:spPr/>
      <dgm:t>
        <a:bodyPr/>
        <a:lstStyle/>
        <a:p>
          <a:endParaRPr lang="el-GR"/>
        </a:p>
      </dgm:t>
    </dgm:pt>
  </dgm:ptLst>
  <dgm:cxnLst>
    <dgm:cxn modelId="{BAB483AA-A040-43C9-B2B5-5908784EFB25}" type="presOf" srcId="{2195F6D2-D995-4651-B707-1798F7813564}" destId="{AF73EA8F-4B75-4709-83FC-C73E678F651F}" srcOrd="0" destOrd="0" presId="urn:microsoft.com/office/officeart/2005/8/layout/hChevron3"/>
    <dgm:cxn modelId="{CA5919C1-1013-4471-BEC1-1DDD6175C966}" type="presOf" srcId="{BCA1E925-74BE-49D6-B303-813707C70604}" destId="{D8D329AE-2AD6-4EFC-9555-E2F43F7CEC98}" srcOrd="0" destOrd="0" presId="urn:microsoft.com/office/officeart/2005/8/layout/hChevron3"/>
    <dgm:cxn modelId="{2CB98AC9-5AFB-4E7D-8250-DEAF48B76D2C}" type="presOf" srcId="{24F34C5C-7DB2-442E-AF7C-B4DAAB85A585}" destId="{1B798B0B-2F6A-4910-861F-E4FE2BCC162C}" srcOrd="0" destOrd="0" presId="urn:microsoft.com/office/officeart/2005/8/layout/hChevron3"/>
    <dgm:cxn modelId="{7BB76D6F-0BF8-4F88-BB5B-0D88CF988B8F}" type="presOf" srcId="{088CD235-4E3C-4D34-A986-D276833B4433}" destId="{4573119E-34FB-46EF-874C-D673573C6E03}" srcOrd="0" destOrd="0" presId="urn:microsoft.com/office/officeart/2005/8/layout/hChevron3"/>
    <dgm:cxn modelId="{19C1494B-7716-459A-A3AF-A51BC7080E6A}" srcId="{46558B77-7C8F-47C9-9445-2C715A9296D9}" destId="{2195F6D2-D995-4651-B707-1798F7813564}" srcOrd="2" destOrd="0" parTransId="{2B7B6330-CA99-402B-93C5-4153CF8187A8}" sibTransId="{00BB1D0D-0A7C-4088-953C-42BFABE83680}"/>
    <dgm:cxn modelId="{B54ED962-31F2-4908-977F-2E0B3597E3E5}" srcId="{46558B77-7C8F-47C9-9445-2C715A9296D9}" destId="{088CD235-4E3C-4D34-A986-D276833B4433}" srcOrd="1" destOrd="0" parTransId="{2A663127-C4BD-4EAB-82BB-EB07D5E44586}" sibTransId="{6D13DCA0-26AD-4781-BFE6-1B3CBB4BE05E}"/>
    <dgm:cxn modelId="{71026915-3BD9-4D04-BCF6-0663C4861B40}" srcId="{46558B77-7C8F-47C9-9445-2C715A9296D9}" destId="{D439124C-461D-4E11-BE3B-F708CEF0D2DE}" srcOrd="3" destOrd="0" parTransId="{FE82BE6E-C621-4AB3-BED9-BA07A9512548}" sibTransId="{57004D3A-1F3A-4BCA-B3E6-DCB363154D05}"/>
    <dgm:cxn modelId="{BD1C3883-F7C3-4EE7-8B42-A8C32221ADA8}" srcId="{46558B77-7C8F-47C9-9445-2C715A9296D9}" destId="{24F34C5C-7DB2-442E-AF7C-B4DAAB85A585}" srcOrd="0" destOrd="0" parTransId="{130761F1-1379-4656-A955-46AAD0291F4E}" sibTransId="{8A38E16D-5481-429B-B81D-8CE43EA11586}"/>
    <dgm:cxn modelId="{45B63E1D-BF61-4CC0-B6BC-C9222E94C5B5}" type="presOf" srcId="{46558B77-7C8F-47C9-9445-2C715A9296D9}" destId="{F42B8090-B1C1-4202-BD1E-AEC1AF50EDE3}" srcOrd="0" destOrd="0" presId="urn:microsoft.com/office/officeart/2005/8/layout/hChevron3"/>
    <dgm:cxn modelId="{AD424B6C-A507-40BC-ADBF-EC3AA1DF624D}" srcId="{46558B77-7C8F-47C9-9445-2C715A9296D9}" destId="{BCA1E925-74BE-49D6-B303-813707C70604}" srcOrd="4" destOrd="0" parTransId="{D54AE511-10F4-49C5-A051-58EBF7C8E867}" sibTransId="{E50FFF26-EA03-4792-AEEE-8D4138371EA7}"/>
    <dgm:cxn modelId="{29852DE5-299B-4703-966E-D7480F0920B3}" type="presOf" srcId="{D439124C-461D-4E11-BE3B-F708CEF0D2DE}" destId="{686B4629-463B-4F54-83DC-4EAA1AB46421}" srcOrd="0" destOrd="0" presId="urn:microsoft.com/office/officeart/2005/8/layout/hChevron3"/>
    <dgm:cxn modelId="{5307E48F-2E02-4981-B9C9-1ED682A57167}" type="presParOf" srcId="{F42B8090-B1C1-4202-BD1E-AEC1AF50EDE3}" destId="{1B798B0B-2F6A-4910-861F-E4FE2BCC162C}" srcOrd="0" destOrd="0" presId="urn:microsoft.com/office/officeart/2005/8/layout/hChevron3"/>
    <dgm:cxn modelId="{92B25C7C-EF1B-420A-B0C0-42E9A5B674C9}" type="presParOf" srcId="{F42B8090-B1C1-4202-BD1E-AEC1AF50EDE3}" destId="{84425551-FE7C-43D9-B391-A86CF8C826D0}" srcOrd="1" destOrd="0" presId="urn:microsoft.com/office/officeart/2005/8/layout/hChevron3"/>
    <dgm:cxn modelId="{BE792515-C812-4DAF-B28D-EA5B5D2474D9}" type="presParOf" srcId="{F42B8090-B1C1-4202-BD1E-AEC1AF50EDE3}" destId="{4573119E-34FB-46EF-874C-D673573C6E03}" srcOrd="2" destOrd="0" presId="urn:microsoft.com/office/officeart/2005/8/layout/hChevron3"/>
    <dgm:cxn modelId="{6153BF45-F23B-44BA-8A12-B177E3EE1503}" type="presParOf" srcId="{F42B8090-B1C1-4202-BD1E-AEC1AF50EDE3}" destId="{A975ADBA-AA5F-40B8-B00B-E25A576B7A1A}" srcOrd="3" destOrd="0" presId="urn:microsoft.com/office/officeart/2005/8/layout/hChevron3"/>
    <dgm:cxn modelId="{3DD09761-3A55-489B-9B3A-1F1037D3BE15}" type="presParOf" srcId="{F42B8090-B1C1-4202-BD1E-AEC1AF50EDE3}" destId="{AF73EA8F-4B75-4709-83FC-C73E678F651F}" srcOrd="4" destOrd="0" presId="urn:microsoft.com/office/officeart/2005/8/layout/hChevron3"/>
    <dgm:cxn modelId="{859EEF06-8445-4709-A954-CAD5D7F0EEF4}" type="presParOf" srcId="{F42B8090-B1C1-4202-BD1E-AEC1AF50EDE3}" destId="{3589007F-4660-4B48-9081-3D49BB08705D}" srcOrd="5" destOrd="0" presId="urn:microsoft.com/office/officeart/2005/8/layout/hChevron3"/>
    <dgm:cxn modelId="{DBA824A9-52B6-4CAB-9A89-25634B9527BC}" type="presParOf" srcId="{F42B8090-B1C1-4202-BD1E-AEC1AF50EDE3}" destId="{686B4629-463B-4F54-83DC-4EAA1AB46421}" srcOrd="6" destOrd="0" presId="urn:microsoft.com/office/officeart/2005/8/layout/hChevron3"/>
    <dgm:cxn modelId="{BCD90FF1-2B33-4CB4-8307-AC4279918342}" type="presParOf" srcId="{F42B8090-B1C1-4202-BD1E-AEC1AF50EDE3}" destId="{C32DB1F1-B1A2-4DCD-86E0-9593B1EBE96E}" srcOrd="7" destOrd="0" presId="urn:microsoft.com/office/officeart/2005/8/layout/hChevron3"/>
    <dgm:cxn modelId="{6ADC312B-C30C-418D-B48C-AC020950E6A1}" type="presParOf" srcId="{F42B8090-B1C1-4202-BD1E-AEC1AF50EDE3}" destId="{D8D329AE-2AD6-4EFC-9555-E2F43F7CEC98}"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07/05/2015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7/5/2015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11</a:t>
            </a:fld>
            <a:endParaRPr lang="en-US" dirty="0"/>
          </a:p>
        </p:txBody>
      </p:sp>
    </p:spTree>
    <p:extLst>
      <p:ext uri="{BB962C8B-B14F-4D97-AF65-F5344CB8AC3E}">
        <p14:creationId xmlns:p14="http://schemas.microsoft.com/office/powerpoint/2010/main" val="1670738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12</a:t>
            </a:fld>
            <a:endParaRPr lang="en-US" dirty="0"/>
          </a:p>
        </p:txBody>
      </p:sp>
    </p:spTree>
    <p:extLst>
      <p:ext uri="{BB962C8B-B14F-4D97-AF65-F5344CB8AC3E}">
        <p14:creationId xmlns:p14="http://schemas.microsoft.com/office/powerpoint/2010/main" val="3958134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13</a:t>
            </a:fld>
            <a:endParaRPr lang="en-US" dirty="0"/>
          </a:p>
        </p:txBody>
      </p:sp>
    </p:spTree>
    <p:extLst>
      <p:ext uri="{BB962C8B-B14F-4D97-AF65-F5344CB8AC3E}">
        <p14:creationId xmlns:p14="http://schemas.microsoft.com/office/powerpoint/2010/main" val="3359906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14</a:t>
            </a:fld>
            <a:endParaRPr lang="en-US" dirty="0"/>
          </a:p>
        </p:txBody>
      </p:sp>
    </p:spTree>
    <p:extLst>
      <p:ext uri="{BB962C8B-B14F-4D97-AF65-F5344CB8AC3E}">
        <p14:creationId xmlns:p14="http://schemas.microsoft.com/office/powerpoint/2010/main" val="675073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15</a:t>
            </a:fld>
            <a:endParaRPr lang="en-US" dirty="0"/>
          </a:p>
        </p:txBody>
      </p:sp>
    </p:spTree>
    <p:extLst>
      <p:ext uri="{BB962C8B-B14F-4D97-AF65-F5344CB8AC3E}">
        <p14:creationId xmlns:p14="http://schemas.microsoft.com/office/powerpoint/2010/main" val="4205355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16</a:t>
            </a:fld>
            <a:endParaRPr lang="en-US" dirty="0"/>
          </a:p>
        </p:txBody>
      </p:sp>
    </p:spTree>
    <p:extLst>
      <p:ext uri="{BB962C8B-B14F-4D97-AF65-F5344CB8AC3E}">
        <p14:creationId xmlns:p14="http://schemas.microsoft.com/office/powerpoint/2010/main" val="1174955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17</a:t>
            </a:fld>
            <a:endParaRPr lang="en-US" dirty="0"/>
          </a:p>
        </p:txBody>
      </p:sp>
    </p:spTree>
    <p:extLst>
      <p:ext uri="{BB962C8B-B14F-4D97-AF65-F5344CB8AC3E}">
        <p14:creationId xmlns:p14="http://schemas.microsoft.com/office/powerpoint/2010/main" val="4107670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18</a:t>
            </a:fld>
            <a:endParaRPr lang="en-US" dirty="0"/>
          </a:p>
        </p:txBody>
      </p:sp>
    </p:spTree>
    <p:extLst>
      <p:ext uri="{BB962C8B-B14F-4D97-AF65-F5344CB8AC3E}">
        <p14:creationId xmlns:p14="http://schemas.microsoft.com/office/powerpoint/2010/main" val="3352572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19</a:t>
            </a:fld>
            <a:endParaRPr lang="en-US" dirty="0"/>
          </a:p>
        </p:txBody>
      </p:sp>
    </p:spTree>
    <p:extLst>
      <p:ext uri="{BB962C8B-B14F-4D97-AF65-F5344CB8AC3E}">
        <p14:creationId xmlns:p14="http://schemas.microsoft.com/office/powerpoint/2010/main" val="643628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20</a:t>
            </a:fld>
            <a:endParaRPr lang="en-US" dirty="0"/>
          </a:p>
        </p:txBody>
      </p:sp>
    </p:spTree>
    <p:extLst>
      <p:ext uri="{BB962C8B-B14F-4D97-AF65-F5344CB8AC3E}">
        <p14:creationId xmlns:p14="http://schemas.microsoft.com/office/powerpoint/2010/main" val="291312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21</a:t>
            </a:fld>
            <a:endParaRPr lang="en-US" dirty="0"/>
          </a:p>
        </p:txBody>
      </p:sp>
    </p:spTree>
    <p:extLst>
      <p:ext uri="{BB962C8B-B14F-4D97-AF65-F5344CB8AC3E}">
        <p14:creationId xmlns:p14="http://schemas.microsoft.com/office/powerpoint/2010/main" val="1585999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22</a:t>
            </a:fld>
            <a:endParaRPr lang="en-US" dirty="0"/>
          </a:p>
        </p:txBody>
      </p:sp>
    </p:spTree>
    <p:extLst>
      <p:ext uri="{BB962C8B-B14F-4D97-AF65-F5344CB8AC3E}">
        <p14:creationId xmlns:p14="http://schemas.microsoft.com/office/powerpoint/2010/main" val="3717538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23</a:t>
            </a:fld>
            <a:endParaRPr lang="en-US" dirty="0"/>
          </a:p>
        </p:txBody>
      </p:sp>
    </p:spTree>
    <p:extLst>
      <p:ext uri="{BB962C8B-B14F-4D97-AF65-F5344CB8AC3E}">
        <p14:creationId xmlns:p14="http://schemas.microsoft.com/office/powerpoint/2010/main" val="3447386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24</a:t>
            </a:fld>
            <a:endParaRPr lang="en-US" dirty="0"/>
          </a:p>
        </p:txBody>
      </p:sp>
    </p:spTree>
    <p:extLst>
      <p:ext uri="{BB962C8B-B14F-4D97-AF65-F5344CB8AC3E}">
        <p14:creationId xmlns:p14="http://schemas.microsoft.com/office/powerpoint/2010/main" val="2889728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25</a:t>
            </a:fld>
            <a:endParaRPr lang="en-US" dirty="0"/>
          </a:p>
        </p:txBody>
      </p:sp>
    </p:spTree>
    <p:extLst>
      <p:ext uri="{BB962C8B-B14F-4D97-AF65-F5344CB8AC3E}">
        <p14:creationId xmlns:p14="http://schemas.microsoft.com/office/powerpoint/2010/main" val="643741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26</a:t>
            </a:fld>
            <a:endParaRPr lang="en-US" dirty="0"/>
          </a:p>
        </p:txBody>
      </p:sp>
    </p:spTree>
    <p:extLst>
      <p:ext uri="{BB962C8B-B14F-4D97-AF65-F5344CB8AC3E}">
        <p14:creationId xmlns:p14="http://schemas.microsoft.com/office/powerpoint/2010/main" val="1950129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27</a:t>
            </a:fld>
            <a:endParaRPr lang="en-US" dirty="0"/>
          </a:p>
        </p:txBody>
      </p:sp>
    </p:spTree>
    <p:extLst>
      <p:ext uri="{BB962C8B-B14F-4D97-AF65-F5344CB8AC3E}">
        <p14:creationId xmlns:p14="http://schemas.microsoft.com/office/powerpoint/2010/main" val="954043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28</a:t>
            </a:fld>
            <a:endParaRPr lang="en-US" dirty="0"/>
          </a:p>
        </p:txBody>
      </p:sp>
    </p:spTree>
    <p:extLst>
      <p:ext uri="{BB962C8B-B14F-4D97-AF65-F5344CB8AC3E}">
        <p14:creationId xmlns:p14="http://schemas.microsoft.com/office/powerpoint/2010/main" val="550454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29</a:t>
            </a:fld>
            <a:endParaRPr lang="en-US" dirty="0"/>
          </a:p>
        </p:txBody>
      </p:sp>
    </p:spTree>
    <p:extLst>
      <p:ext uri="{BB962C8B-B14F-4D97-AF65-F5344CB8AC3E}">
        <p14:creationId xmlns:p14="http://schemas.microsoft.com/office/powerpoint/2010/main" val="1137792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30</a:t>
            </a:fld>
            <a:endParaRPr lang="en-US" dirty="0"/>
          </a:p>
        </p:txBody>
      </p:sp>
    </p:spTree>
    <p:extLst>
      <p:ext uri="{BB962C8B-B14F-4D97-AF65-F5344CB8AC3E}">
        <p14:creationId xmlns:p14="http://schemas.microsoft.com/office/powerpoint/2010/main" val="154455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31</a:t>
            </a:fld>
            <a:endParaRPr lang="en-US" dirty="0"/>
          </a:p>
        </p:txBody>
      </p:sp>
    </p:spTree>
    <p:extLst>
      <p:ext uri="{BB962C8B-B14F-4D97-AF65-F5344CB8AC3E}">
        <p14:creationId xmlns:p14="http://schemas.microsoft.com/office/powerpoint/2010/main" val="2009250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32</a:t>
            </a:fld>
            <a:endParaRPr lang="en-US" dirty="0"/>
          </a:p>
        </p:txBody>
      </p:sp>
    </p:spTree>
    <p:extLst>
      <p:ext uri="{BB962C8B-B14F-4D97-AF65-F5344CB8AC3E}">
        <p14:creationId xmlns:p14="http://schemas.microsoft.com/office/powerpoint/2010/main" val="3066746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33</a:t>
            </a:fld>
            <a:endParaRPr lang="en-US" dirty="0"/>
          </a:p>
        </p:txBody>
      </p:sp>
    </p:spTree>
    <p:extLst>
      <p:ext uri="{BB962C8B-B14F-4D97-AF65-F5344CB8AC3E}">
        <p14:creationId xmlns:p14="http://schemas.microsoft.com/office/powerpoint/2010/main" val="4243855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34</a:t>
            </a:fld>
            <a:endParaRPr lang="en-US" dirty="0"/>
          </a:p>
        </p:txBody>
      </p:sp>
    </p:spTree>
    <p:extLst>
      <p:ext uri="{BB962C8B-B14F-4D97-AF65-F5344CB8AC3E}">
        <p14:creationId xmlns:p14="http://schemas.microsoft.com/office/powerpoint/2010/main" val="612470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35</a:t>
            </a:fld>
            <a:endParaRPr lang="en-US" dirty="0"/>
          </a:p>
        </p:txBody>
      </p:sp>
    </p:spTree>
    <p:extLst>
      <p:ext uri="{BB962C8B-B14F-4D97-AF65-F5344CB8AC3E}">
        <p14:creationId xmlns:p14="http://schemas.microsoft.com/office/powerpoint/2010/main" val="2933276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36</a:t>
            </a:fld>
            <a:endParaRPr lang="en-US" dirty="0"/>
          </a:p>
        </p:txBody>
      </p:sp>
    </p:spTree>
    <p:extLst>
      <p:ext uri="{BB962C8B-B14F-4D97-AF65-F5344CB8AC3E}">
        <p14:creationId xmlns:p14="http://schemas.microsoft.com/office/powerpoint/2010/main" val="527560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37</a:t>
            </a:fld>
            <a:endParaRPr lang="en-US" dirty="0"/>
          </a:p>
        </p:txBody>
      </p:sp>
    </p:spTree>
    <p:extLst>
      <p:ext uri="{BB962C8B-B14F-4D97-AF65-F5344CB8AC3E}">
        <p14:creationId xmlns:p14="http://schemas.microsoft.com/office/powerpoint/2010/main" val="8449975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38</a:t>
            </a:fld>
            <a:endParaRPr lang="en-US" dirty="0"/>
          </a:p>
        </p:txBody>
      </p:sp>
    </p:spTree>
    <p:extLst>
      <p:ext uri="{BB962C8B-B14F-4D97-AF65-F5344CB8AC3E}">
        <p14:creationId xmlns:p14="http://schemas.microsoft.com/office/powerpoint/2010/main" val="1075434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39</a:t>
            </a:fld>
            <a:endParaRPr lang="en-US" dirty="0"/>
          </a:p>
        </p:txBody>
      </p:sp>
    </p:spTree>
    <p:extLst>
      <p:ext uri="{BB962C8B-B14F-4D97-AF65-F5344CB8AC3E}">
        <p14:creationId xmlns:p14="http://schemas.microsoft.com/office/powerpoint/2010/main" val="2440139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40</a:t>
            </a:fld>
            <a:endParaRPr lang="en-US" dirty="0"/>
          </a:p>
        </p:txBody>
      </p:sp>
    </p:spTree>
    <p:extLst>
      <p:ext uri="{BB962C8B-B14F-4D97-AF65-F5344CB8AC3E}">
        <p14:creationId xmlns:p14="http://schemas.microsoft.com/office/powerpoint/2010/main" val="425187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41</a:t>
            </a:fld>
            <a:endParaRPr lang="en-US" dirty="0"/>
          </a:p>
        </p:txBody>
      </p:sp>
    </p:spTree>
    <p:extLst>
      <p:ext uri="{BB962C8B-B14F-4D97-AF65-F5344CB8AC3E}">
        <p14:creationId xmlns:p14="http://schemas.microsoft.com/office/powerpoint/2010/main" val="6440180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43</a:t>
            </a:fld>
            <a:endParaRPr lang="en-US" dirty="0"/>
          </a:p>
        </p:txBody>
      </p:sp>
    </p:spTree>
    <p:extLst>
      <p:ext uri="{BB962C8B-B14F-4D97-AF65-F5344CB8AC3E}">
        <p14:creationId xmlns:p14="http://schemas.microsoft.com/office/powerpoint/2010/main" val="1224083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45</a:t>
            </a:fld>
            <a:endParaRPr lang="en-US" dirty="0"/>
          </a:p>
        </p:txBody>
      </p:sp>
    </p:spTree>
    <p:extLst>
      <p:ext uri="{BB962C8B-B14F-4D97-AF65-F5344CB8AC3E}">
        <p14:creationId xmlns:p14="http://schemas.microsoft.com/office/powerpoint/2010/main" val="3443554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46</a:t>
            </a:fld>
            <a:endParaRPr lang="en-US" dirty="0"/>
          </a:p>
        </p:txBody>
      </p:sp>
    </p:spTree>
    <p:extLst>
      <p:ext uri="{BB962C8B-B14F-4D97-AF65-F5344CB8AC3E}">
        <p14:creationId xmlns:p14="http://schemas.microsoft.com/office/powerpoint/2010/main" val="1065249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47</a:t>
            </a:fld>
            <a:endParaRPr lang="en-US" dirty="0"/>
          </a:p>
        </p:txBody>
      </p:sp>
    </p:spTree>
    <p:extLst>
      <p:ext uri="{BB962C8B-B14F-4D97-AF65-F5344CB8AC3E}">
        <p14:creationId xmlns:p14="http://schemas.microsoft.com/office/powerpoint/2010/main" val="671615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48</a:t>
            </a:fld>
            <a:endParaRPr lang="en-US" dirty="0"/>
          </a:p>
        </p:txBody>
      </p:sp>
    </p:spTree>
    <p:extLst>
      <p:ext uri="{BB962C8B-B14F-4D97-AF65-F5344CB8AC3E}">
        <p14:creationId xmlns:p14="http://schemas.microsoft.com/office/powerpoint/2010/main" val="2464015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49</a:t>
            </a:fld>
            <a:endParaRPr lang="en-US" dirty="0"/>
          </a:p>
        </p:txBody>
      </p:sp>
    </p:spTree>
    <p:extLst>
      <p:ext uri="{BB962C8B-B14F-4D97-AF65-F5344CB8AC3E}">
        <p14:creationId xmlns:p14="http://schemas.microsoft.com/office/powerpoint/2010/main" val="2131791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50</a:t>
            </a:fld>
            <a:endParaRPr lang="en-US" dirty="0"/>
          </a:p>
        </p:txBody>
      </p:sp>
    </p:spTree>
    <p:extLst>
      <p:ext uri="{BB962C8B-B14F-4D97-AF65-F5344CB8AC3E}">
        <p14:creationId xmlns:p14="http://schemas.microsoft.com/office/powerpoint/2010/main" val="15033092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51</a:t>
            </a:fld>
            <a:endParaRPr lang="en-US" dirty="0"/>
          </a:p>
        </p:txBody>
      </p:sp>
    </p:spTree>
    <p:extLst>
      <p:ext uri="{BB962C8B-B14F-4D97-AF65-F5344CB8AC3E}">
        <p14:creationId xmlns:p14="http://schemas.microsoft.com/office/powerpoint/2010/main" val="13632734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52</a:t>
            </a:fld>
            <a:endParaRPr lang="en-US" dirty="0"/>
          </a:p>
        </p:txBody>
      </p:sp>
    </p:spTree>
    <p:extLst>
      <p:ext uri="{BB962C8B-B14F-4D97-AF65-F5344CB8AC3E}">
        <p14:creationId xmlns:p14="http://schemas.microsoft.com/office/powerpoint/2010/main" val="64573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53</a:t>
            </a:fld>
            <a:endParaRPr lang="en-US" dirty="0"/>
          </a:p>
        </p:txBody>
      </p:sp>
    </p:spTree>
    <p:extLst>
      <p:ext uri="{BB962C8B-B14F-4D97-AF65-F5344CB8AC3E}">
        <p14:creationId xmlns:p14="http://schemas.microsoft.com/office/powerpoint/2010/main" val="9769223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54</a:t>
            </a:fld>
            <a:endParaRPr lang="en-US" dirty="0"/>
          </a:p>
        </p:txBody>
      </p:sp>
    </p:spTree>
    <p:extLst>
      <p:ext uri="{BB962C8B-B14F-4D97-AF65-F5344CB8AC3E}">
        <p14:creationId xmlns:p14="http://schemas.microsoft.com/office/powerpoint/2010/main" val="30841358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55</a:t>
            </a:fld>
            <a:endParaRPr lang="en-US" dirty="0"/>
          </a:p>
        </p:txBody>
      </p:sp>
    </p:spTree>
    <p:extLst>
      <p:ext uri="{BB962C8B-B14F-4D97-AF65-F5344CB8AC3E}">
        <p14:creationId xmlns:p14="http://schemas.microsoft.com/office/powerpoint/2010/main" val="8669143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56</a:t>
            </a:fld>
            <a:endParaRPr lang="en-US" dirty="0"/>
          </a:p>
        </p:txBody>
      </p:sp>
    </p:spTree>
    <p:extLst>
      <p:ext uri="{BB962C8B-B14F-4D97-AF65-F5344CB8AC3E}">
        <p14:creationId xmlns:p14="http://schemas.microsoft.com/office/powerpoint/2010/main" val="39022328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57</a:t>
            </a:fld>
            <a:endParaRPr lang="en-US" dirty="0"/>
          </a:p>
        </p:txBody>
      </p:sp>
    </p:spTree>
    <p:extLst>
      <p:ext uri="{BB962C8B-B14F-4D97-AF65-F5344CB8AC3E}">
        <p14:creationId xmlns:p14="http://schemas.microsoft.com/office/powerpoint/2010/main" val="17709858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58</a:t>
            </a:fld>
            <a:endParaRPr lang="en-US" dirty="0"/>
          </a:p>
        </p:txBody>
      </p:sp>
    </p:spTree>
    <p:extLst>
      <p:ext uri="{BB962C8B-B14F-4D97-AF65-F5344CB8AC3E}">
        <p14:creationId xmlns:p14="http://schemas.microsoft.com/office/powerpoint/2010/main" val="42545782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59</a:t>
            </a:fld>
            <a:endParaRPr lang="en-US" dirty="0"/>
          </a:p>
        </p:txBody>
      </p:sp>
    </p:spTree>
    <p:extLst>
      <p:ext uri="{BB962C8B-B14F-4D97-AF65-F5344CB8AC3E}">
        <p14:creationId xmlns:p14="http://schemas.microsoft.com/office/powerpoint/2010/main" val="23077819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60</a:t>
            </a:fld>
            <a:endParaRPr lang="en-US" dirty="0"/>
          </a:p>
        </p:txBody>
      </p:sp>
    </p:spTree>
    <p:extLst>
      <p:ext uri="{BB962C8B-B14F-4D97-AF65-F5344CB8AC3E}">
        <p14:creationId xmlns:p14="http://schemas.microsoft.com/office/powerpoint/2010/main" val="673429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61</a:t>
            </a:fld>
            <a:endParaRPr lang="en-US" dirty="0"/>
          </a:p>
        </p:txBody>
      </p:sp>
    </p:spTree>
    <p:extLst>
      <p:ext uri="{BB962C8B-B14F-4D97-AF65-F5344CB8AC3E}">
        <p14:creationId xmlns:p14="http://schemas.microsoft.com/office/powerpoint/2010/main" val="34280120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62</a:t>
            </a:fld>
            <a:endParaRPr lang="en-US" dirty="0"/>
          </a:p>
        </p:txBody>
      </p:sp>
    </p:spTree>
    <p:extLst>
      <p:ext uri="{BB962C8B-B14F-4D97-AF65-F5344CB8AC3E}">
        <p14:creationId xmlns:p14="http://schemas.microsoft.com/office/powerpoint/2010/main" val="200827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63</a:t>
            </a:fld>
            <a:endParaRPr lang="en-US" dirty="0"/>
          </a:p>
        </p:txBody>
      </p:sp>
    </p:spTree>
    <p:extLst>
      <p:ext uri="{BB962C8B-B14F-4D97-AF65-F5344CB8AC3E}">
        <p14:creationId xmlns:p14="http://schemas.microsoft.com/office/powerpoint/2010/main" val="15322389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64</a:t>
            </a:fld>
            <a:endParaRPr lang="en-US" dirty="0"/>
          </a:p>
        </p:txBody>
      </p:sp>
    </p:spTree>
    <p:extLst>
      <p:ext uri="{BB962C8B-B14F-4D97-AF65-F5344CB8AC3E}">
        <p14:creationId xmlns:p14="http://schemas.microsoft.com/office/powerpoint/2010/main" val="23465509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65</a:t>
            </a:fld>
            <a:endParaRPr lang="en-US" dirty="0"/>
          </a:p>
        </p:txBody>
      </p:sp>
    </p:spTree>
    <p:extLst>
      <p:ext uri="{BB962C8B-B14F-4D97-AF65-F5344CB8AC3E}">
        <p14:creationId xmlns:p14="http://schemas.microsoft.com/office/powerpoint/2010/main" val="16190439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66</a:t>
            </a:fld>
            <a:endParaRPr lang="en-US" dirty="0"/>
          </a:p>
        </p:txBody>
      </p:sp>
    </p:spTree>
    <p:extLst>
      <p:ext uri="{BB962C8B-B14F-4D97-AF65-F5344CB8AC3E}">
        <p14:creationId xmlns:p14="http://schemas.microsoft.com/office/powerpoint/2010/main" val="10508792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67</a:t>
            </a:fld>
            <a:endParaRPr lang="en-US" dirty="0"/>
          </a:p>
        </p:txBody>
      </p:sp>
    </p:spTree>
    <p:extLst>
      <p:ext uri="{BB962C8B-B14F-4D97-AF65-F5344CB8AC3E}">
        <p14:creationId xmlns:p14="http://schemas.microsoft.com/office/powerpoint/2010/main" val="27531965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68</a:t>
            </a:fld>
            <a:endParaRPr lang="en-US" dirty="0"/>
          </a:p>
        </p:txBody>
      </p:sp>
    </p:spTree>
    <p:extLst>
      <p:ext uri="{BB962C8B-B14F-4D97-AF65-F5344CB8AC3E}">
        <p14:creationId xmlns:p14="http://schemas.microsoft.com/office/powerpoint/2010/main" val="18843012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69</a:t>
            </a:fld>
            <a:endParaRPr lang="en-US" dirty="0"/>
          </a:p>
        </p:txBody>
      </p:sp>
    </p:spTree>
    <p:extLst>
      <p:ext uri="{BB962C8B-B14F-4D97-AF65-F5344CB8AC3E}">
        <p14:creationId xmlns:p14="http://schemas.microsoft.com/office/powerpoint/2010/main" val="40492121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70</a:t>
            </a:fld>
            <a:endParaRPr lang="en-US" dirty="0"/>
          </a:p>
        </p:txBody>
      </p:sp>
    </p:spTree>
    <p:extLst>
      <p:ext uri="{BB962C8B-B14F-4D97-AF65-F5344CB8AC3E}">
        <p14:creationId xmlns:p14="http://schemas.microsoft.com/office/powerpoint/2010/main" val="24455000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6624516-4BFD-DF43-A093-F1D9D32FEAFB}" type="slidenum">
              <a:rPr lang="en-US" smtClean="0"/>
              <a:pPr/>
              <a:t>71</a:t>
            </a:fld>
            <a:endParaRPr lang="en-US" dirty="0"/>
          </a:p>
        </p:txBody>
      </p:sp>
    </p:spTree>
    <p:extLst>
      <p:ext uri="{BB962C8B-B14F-4D97-AF65-F5344CB8AC3E}">
        <p14:creationId xmlns:p14="http://schemas.microsoft.com/office/powerpoint/2010/main" val="31993285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72</a:t>
            </a:fld>
            <a:endParaRPr lang="el-GR"/>
          </a:p>
        </p:txBody>
      </p:sp>
    </p:spTree>
    <p:extLst>
      <p:ext uri="{BB962C8B-B14F-4D97-AF65-F5344CB8AC3E}">
        <p14:creationId xmlns:p14="http://schemas.microsoft.com/office/powerpoint/2010/main" val="141975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8</a:t>
            </a:fld>
            <a:endParaRPr lang="en-US" dirty="0"/>
          </a:p>
        </p:txBody>
      </p:sp>
    </p:spTree>
    <p:extLst>
      <p:ext uri="{BB962C8B-B14F-4D97-AF65-F5344CB8AC3E}">
        <p14:creationId xmlns:p14="http://schemas.microsoft.com/office/powerpoint/2010/main" val="39786574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75</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9</a:t>
            </a:fld>
            <a:endParaRPr lang="en-US" dirty="0"/>
          </a:p>
        </p:txBody>
      </p:sp>
    </p:spTree>
    <p:extLst>
      <p:ext uri="{BB962C8B-B14F-4D97-AF65-F5344CB8AC3E}">
        <p14:creationId xmlns:p14="http://schemas.microsoft.com/office/powerpoint/2010/main" val="2845947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46624516-4BFD-DF43-A093-F1D9D32FEAFB}" type="slidenum">
              <a:rPr lang="en-US" smtClean="0"/>
              <a:pPr/>
              <a:t>10</a:t>
            </a:fld>
            <a:endParaRPr lang="en-US" dirty="0"/>
          </a:p>
        </p:txBody>
      </p:sp>
    </p:spTree>
    <p:extLst>
      <p:ext uri="{BB962C8B-B14F-4D97-AF65-F5344CB8AC3E}">
        <p14:creationId xmlns:p14="http://schemas.microsoft.com/office/powerpoint/2010/main" val="346282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553996"/>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Προγραμματισμός</a:t>
            </a:r>
            <a:r>
              <a:rPr lang="el-GR" sz="1000" b="1" baseline="0" dirty="0" smtClean="0">
                <a:solidFill>
                  <a:schemeClr val="bg1"/>
                </a:solidFill>
              </a:rPr>
              <a:t> Ι</a:t>
            </a:r>
            <a:r>
              <a:rPr lang="el-GR" sz="1000" b="1" dirty="0" smtClean="0">
                <a:solidFill>
                  <a:schemeClr val="bg1"/>
                </a:solidFill>
              </a:rPr>
              <a:t> – Βασική δομή</a:t>
            </a:r>
            <a:r>
              <a:rPr lang="el-GR" sz="1000" b="1" baseline="0" dirty="0" smtClean="0">
                <a:solidFill>
                  <a:schemeClr val="bg1"/>
                </a:solidFill>
              </a:rPr>
              <a:t> </a:t>
            </a:r>
            <a:r>
              <a:rPr lang="en-US" sz="1000" b="1" baseline="0" dirty="0" err="1" smtClean="0">
                <a:solidFill>
                  <a:schemeClr val="bg1"/>
                </a:solidFill>
              </a:rPr>
              <a:t>pascal</a:t>
            </a:r>
            <a:r>
              <a:rPr lang="en-US" sz="1000" b="1" baseline="0" dirty="0" smtClean="0">
                <a:solidFill>
                  <a:schemeClr val="bg1"/>
                </a:solidFill>
              </a:rPr>
              <a:t>, </a:t>
            </a:r>
            <a:r>
              <a:rPr lang="el-GR" sz="1000" b="1" dirty="0" smtClean="0">
                <a:solidFill>
                  <a:schemeClr val="bg1"/>
                </a:solidFill>
              </a:rPr>
              <a:t>Εντολές συνθήκης</a:t>
            </a:r>
            <a:r>
              <a:rPr lang="el-GR" sz="1000" dirty="0" smtClean="0">
                <a:solidFill>
                  <a:schemeClr val="bg1"/>
                </a:solidFill>
              </a:rPr>
              <a:t>, Τμήμα Μηχανικών Πληροφορικής,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eclass.teiep.gr/OpenClass/courses/COMP111/"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Προγραμματισμός Ι</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n-US" sz="2800" dirty="0" smtClean="0"/>
              <a:t>2 </a:t>
            </a:r>
            <a:r>
              <a:rPr lang="el-GR" sz="2800" dirty="0" smtClean="0"/>
              <a:t>: </a:t>
            </a:r>
            <a:r>
              <a:rPr lang="el-GR" sz="2800" b="1" dirty="0" smtClean="0"/>
              <a:t>Βασική σύνταξη </a:t>
            </a:r>
            <a:r>
              <a:rPr lang="el-GR" sz="2800" b="1" dirty="0"/>
              <a:t>προγράμματος </a:t>
            </a:r>
            <a:r>
              <a:rPr lang="el-GR" sz="2800" b="1" dirty="0" err="1"/>
              <a:t>pascal</a:t>
            </a:r>
            <a:r>
              <a:rPr lang="el-GR" sz="2800" b="1" dirty="0"/>
              <a:t> - Εντολές συνθήκης</a:t>
            </a:r>
          </a:p>
          <a:p>
            <a:endParaRPr lang="en-US" sz="2800" b="1" dirty="0" smtClean="0"/>
          </a:p>
          <a:p>
            <a:endParaRPr lang="el-GR" sz="2800" b="1" dirty="0" smtClean="0"/>
          </a:p>
          <a:p>
            <a:r>
              <a:rPr lang="el-GR" sz="2800" dirty="0" smtClean="0"/>
              <a:t>Αλέξανδρος Τζάλλας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Τμήμα </a:t>
            </a:r>
            <a:r>
              <a:rPr lang="el-GR" dirty="0"/>
              <a:t>Δηλώσεων</a:t>
            </a:r>
          </a:p>
        </p:txBody>
      </p:sp>
      <p:sp>
        <p:nvSpPr>
          <p:cNvPr id="3" name="2 - Θέση περιεχομένου"/>
          <p:cNvSpPr>
            <a:spLocks noGrp="1"/>
          </p:cNvSpPr>
          <p:nvPr>
            <p:ph idx="1"/>
          </p:nvPr>
        </p:nvSpPr>
        <p:spPr/>
        <p:txBody>
          <a:bodyPr>
            <a:noAutofit/>
          </a:bodyPr>
          <a:lstStyle/>
          <a:p>
            <a:r>
              <a:rPr lang="el-GR" sz="2200" dirty="0" smtClean="0"/>
              <a:t>Το τμήμα δηλώσεων περιέχει (δηλώνει) όλα τα στοιχεία που πρόκειται να χρησιμοποιηθούν στο πρόγραμμα, όπως μεταβλητές, σταθερές κλπ</a:t>
            </a:r>
          </a:p>
          <a:p>
            <a:r>
              <a:rPr lang="el-GR" sz="2200" dirty="0" smtClean="0"/>
              <a:t>Το τμήμα αποτελείται από </a:t>
            </a:r>
            <a:r>
              <a:rPr lang="el-GR" sz="2200" b="1" dirty="0" smtClean="0"/>
              <a:t>πέντε περιοχές</a:t>
            </a:r>
            <a:r>
              <a:rPr lang="el-GR" sz="2200" dirty="0" smtClean="0"/>
              <a:t>:</a:t>
            </a:r>
          </a:p>
          <a:p>
            <a:endParaRPr lang="el-GR" sz="2200" dirty="0" smtClean="0"/>
          </a:p>
          <a:p>
            <a:endParaRPr lang="el-GR" sz="2200" dirty="0" smtClean="0"/>
          </a:p>
          <a:p>
            <a:r>
              <a:rPr lang="el-GR" sz="2200" dirty="0" smtClean="0"/>
              <a:t>Ισχύουν δύο κανόνες για το τμήμα των δηλώσεων: </a:t>
            </a:r>
          </a:p>
          <a:p>
            <a:pPr lvl="1">
              <a:buFont typeface="Wingdings" pitchFamily="2" charset="2"/>
              <a:buChar char="§"/>
            </a:pPr>
            <a:r>
              <a:rPr lang="el-GR" sz="2000" b="1" dirty="0" smtClean="0"/>
              <a:t>Μοναδικότητα</a:t>
            </a:r>
            <a:r>
              <a:rPr lang="el-GR" sz="2000" dirty="0" smtClean="0"/>
              <a:t> (κάθε δήλωση είναι μοναδική)</a:t>
            </a:r>
          </a:p>
          <a:p>
            <a:pPr lvl="1">
              <a:buFont typeface="Wingdings" pitchFamily="2" charset="2"/>
              <a:buChar char="§"/>
            </a:pPr>
            <a:r>
              <a:rPr lang="el-GR" sz="2000" b="1" dirty="0" smtClean="0"/>
              <a:t>Ορισμός πριν την χρήση </a:t>
            </a:r>
            <a:r>
              <a:rPr lang="el-GR" sz="2000" dirty="0" smtClean="0"/>
              <a:t>(κάθε δήλωση πρέπει να ορισθεί πριν χρησιμοποιηθεί για πρώτη φορά)</a:t>
            </a:r>
            <a:endParaRPr lang="el-GR" sz="2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10</a:t>
            </a:fld>
            <a:endParaRPr lang="en-US"/>
          </a:p>
        </p:txBody>
      </p:sp>
      <p:graphicFrame>
        <p:nvGraphicFramePr>
          <p:cNvPr id="7" name="6 - Διάγραμμα"/>
          <p:cNvGraphicFramePr/>
          <p:nvPr>
            <p:extLst/>
          </p:nvPr>
        </p:nvGraphicFramePr>
        <p:xfrm>
          <a:off x="899592" y="2857500"/>
          <a:ext cx="7200800" cy="1080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657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5212"/>
            <a:ext cx="8229600" cy="952500"/>
          </a:xfrm>
        </p:spPr>
        <p:txBody>
          <a:bodyPr>
            <a:noAutofit/>
          </a:bodyPr>
          <a:lstStyle/>
          <a:p>
            <a:r>
              <a:rPr lang="el-GR" sz="3600" dirty="0" smtClean="0"/>
              <a:t>Τμήμα Δηλώσεων</a:t>
            </a:r>
            <a:r>
              <a:rPr lang="en-US" sz="3600" dirty="0" smtClean="0"/>
              <a:t>-</a:t>
            </a:r>
            <a:r>
              <a:rPr lang="el-GR" sz="3600" dirty="0" smtClean="0"/>
              <a:t>Περιοχή Επιγραφών</a:t>
            </a:r>
            <a:endParaRPr lang="el-GR" sz="3600" baseline="-25000" dirty="0"/>
          </a:p>
        </p:txBody>
      </p:sp>
      <p:sp>
        <p:nvSpPr>
          <p:cNvPr id="3" name="2 - Θέση περιεχομένου"/>
          <p:cNvSpPr>
            <a:spLocks noGrp="1"/>
          </p:cNvSpPr>
          <p:nvPr>
            <p:ph idx="1"/>
          </p:nvPr>
        </p:nvSpPr>
        <p:spPr/>
        <p:txBody>
          <a:bodyPr>
            <a:noAutofit/>
          </a:bodyPr>
          <a:lstStyle/>
          <a:p>
            <a:r>
              <a:rPr lang="el-GR" sz="2400" dirty="0" smtClean="0"/>
              <a:t>Η περιοχή επιγραφών δηλώνεται με τη λέξη κλειδί </a:t>
            </a:r>
            <a:r>
              <a:rPr lang="en-US" sz="2400" b="1" dirty="0" smtClean="0"/>
              <a:t>LABEL</a:t>
            </a:r>
            <a:r>
              <a:rPr lang="el-GR" sz="2400" b="1" dirty="0" smtClean="0"/>
              <a:t> </a:t>
            </a:r>
            <a:r>
              <a:rPr lang="el-GR" sz="2400" dirty="0" smtClean="0"/>
              <a:t>και περιέχει τις επιγραφές (</a:t>
            </a:r>
            <a:r>
              <a:rPr lang="en-US" sz="2400" dirty="0" smtClean="0"/>
              <a:t>labels) </a:t>
            </a:r>
            <a:r>
              <a:rPr lang="el-GR" sz="2400" dirty="0" smtClean="0"/>
              <a:t>που πρόκειται να</a:t>
            </a:r>
            <a:r>
              <a:rPr lang="en-US" sz="2400" dirty="0" smtClean="0"/>
              <a:t> </a:t>
            </a:r>
            <a:r>
              <a:rPr lang="el-GR" sz="2400" dirty="0" smtClean="0"/>
              <a:t>χρησιμοποιηθούν από τις εντολές </a:t>
            </a:r>
            <a:r>
              <a:rPr lang="en-US" sz="2400" b="1" dirty="0" smtClean="0"/>
              <a:t>GOTO</a:t>
            </a:r>
            <a:r>
              <a:rPr lang="el-GR" sz="2400" b="1" dirty="0" smtClean="0"/>
              <a:t> </a:t>
            </a:r>
            <a:r>
              <a:rPr lang="el-GR" sz="2400" dirty="0" smtClean="0"/>
              <a:t>του προγράμματος</a:t>
            </a:r>
          </a:p>
          <a:p>
            <a:endParaRPr lang="el-GR" sz="2400" b="1" dirty="0" smtClean="0"/>
          </a:p>
          <a:p>
            <a:endParaRPr lang="el-GR" sz="2400" dirty="0" smtClean="0"/>
          </a:p>
          <a:p>
            <a:r>
              <a:rPr lang="el-GR" sz="2400" dirty="0" smtClean="0"/>
              <a:t>Σαν επιγραφή μπορεί να χρησιμοποιηθεί ένας οποιοσδήποτε ακέραιος, χωρίς πρόσημο, έως </a:t>
            </a:r>
            <a:r>
              <a:rPr lang="el-GR" sz="2400" b="1" dirty="0" smtClean="0"/>
              <a:t>τέσσερα ψηφία</a:t>
            </a:r>
            <a:r>
              <a:rPr lang="en-US" sz="2400" b="1" dirty="0"/>
              <a:t>.</a:t>
            </a:r>
            <a:endParaRPr lang="el-GR" sz="2400" b="1" dirty="0" smtClean="0"/>
          </a:p>
          <a:p>
            <a:pPr lvl="1">
              <a:buFont typeface="Wingdings" panose="05000000000000000000" pitchFamily="2" charset="2"/>
              <a:buChar char="§"/>
            </a:pPr>
            <a:r>
              <a:rPr lang="en-US" sz="2400" b="1" dirty="0" smtClean="0"/>
              <a:t>label </a:t>
            </a:r>
            <a:r>
              <a:rPr lang="en-US" sz="2400" dirty="0"/>
              <a:t>10, 9999, 80;</a:t>
            </a:r>
            <a:endParaRPr lang="el-GR" sz="2400" dirty="0" smtClean="0"/>
          </a:p>
          <a:p>
            <a:pPr>
              <a:buNone/>
            </a:pPr>
            <a:endParaRPr lang="el-GR" sz="2000" b="1" dirty="0" smtClean="0"/>
          </a:p>
          <a:p>
            <a:pPr>
              <a:buNone/>
            </a:pPr>
            <a:endParaRPr lang="el-GR" sz="2000" b="1" dirty="0" smtClean="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11</a:t>
            </a:fld>
            <a:endParaRPr lang="en-US"/>
          </a:p>
        </p:txBody>
      </p:sp>
      <p:sp>
        <p:nvSpPr>
          <p:cNvPr id="8" name="7 - Ορθογώνιο"/>
          <p:cNvSpPr/>
          <p:nvPr/>
        </p:nvSpPr>
        <p:spPr>
          <a:xfrm>
            <a:off x="1547664" y="2713484"/>
            <a:ext cx="5400600" cy="571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l-GR" sz="2000" b="1" dirty="0"/>
              <a:t> </a:t>
            </a:r>
            <a:r>
              <a:rPr lang="en-US" sz="2000" b="1" dirty="0"/>
              <a:t>LABEL</a:t>
            </a:r>
            <a:r>
              <a:rPr lang="en-US" sz="2000" dirty="0"/>
              <a:t> </a:t>
            </a:r>
            <a:r>
              <a:rPr lang="el-GR" sz="2000" dirty="0"/>
              <a:t>Επιγραφή  1, Επιγραφή 2, …, Επιγραφή Ν)</a:t>
            </a:r>
          </a:p>
        </p:txBody>
      </p:sp>
    </p:spTree>
    <p:extLst>
      <p:ext uri="{BB962C8B-B14F-4D97-AF65-F5344CB8AC3E}">
        <p14:creationId xmlns:p14="http://schemas.microsoft.com/office/powerpoint/2010/main" val="4206043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Autofit/>
          </a:bodyPr>
          <a:lstStyle/>
          <a:p>
            <a:r>
              <a:rPr lang="el-GR" sz="2200" dirty="0"/>
              <a:t>Αν σε ένα πρόγραμμα χρησιμοποιήσουμε συχνά κάποια τιμή (π.χ. π=3,1415…) αντί να γράφουμε την τιμή αυτή κάθε φορά που χρειάζεται μπορούμε να της δώσουμε ένα συμβολικό όνομα (π.χ. </a:t>
            </a:r>
            <a:r>
              <a:rPr lang="en-US" sz="2200" dirty="0"/>
              <a:t>pi) </a:t>
            </a:r>
            <a:r>
              <a:rPr lang="el-GR" sz="2200" dirty="0"/>
              <a:t>και να χρησιμοποιήσουμε αυτό το συμβολικό όνομα αντί της πραγματικής τιμής </a:t>
            </a:r>
          </a:p>
          <a:p>
            <a:r>
              <a:rPr lang="el-GR" sz="2200" dirty="0"/>
              <a:t>Αυτό προσφέρει:</a:t>
            </a:r>
          </a:p>
          <a:p>
            <a:pPr lvl="1">
              <a:buFont typeface="Wingdings" panose="05000000000000000000" pitchFamily="2" charset="2"/>
              <a:buChar char="§"/>
            </a:pPr>
            <a:r>
              <a:rPr lang="el-GR" sz="2000" dirty="0"/>
              <a:t>Ευκολία στην ανάπτυξη αλλά και διόρθωση των προγραμμάτων</a:t>
            </a:r>
          </a:p>
          <a:p>
            <a:pPr lvl="1">
              <a:buFont typeface="Wingdings" panose="05000000000000000000" pitchFamily="2" charset="2"/>
              <a:buChar char="§"/>
            </a:pPr>
            <a:r>
              <a:rPr lang="el-GR" sz="2000" dirty="0"/>
              <a:t>Αποφυγή λαθών, ειδικά στην περίπτωση που η τιμή που αντικαθιστούμε περιέχει πολλά ψηφία</a:t>
            </a:r>
          </a:p>
          <a:p>
            <a:pPr lvl="1">
              <a:buFont typeface="Wingdings" panose="05000000000000000000" pitchFamily="2" charset="2"/>
              <a:buChar char="§"/>
            </a:pPr>
            <a:r>
              <a:rPr lang="el-GR" sz="2000" dirty="0"/>
              <a:t>Ευκολία αλλαγής της τιμής της, γιατί αρκεί τη τιμή του συμβολικού ονόματος και όχι κάθε εμφάνιση της τιμής στο πρόγραμμα</a:t>
            </a:r>
          </a:p>
          <a:p>
            <a:pPr>
              <a:buNone/>
            </a:pPr>
            <a:endParaRPr lang="el-GR" sz="2000" b="1" dirty="0"/>
          </a:p>
          <a:p>
            <a:pPr>
              <a:buNone/>
            </a:pPr>
            <a:endParaRPr lang="el-GR" sz="2000" b="1" dirty="0" smtClean="0"/>
          </a:p>
          <a:p>
            <a:pPr>
              <a:buNone/>
            </a:pPr>
            <a:endParaRPr lang="el-GR" sz="2000" b="1" dirty="0" smtClean="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12</a:t>
            </a:fld>
            <a:endParaRPr lang="en-US"/>
          </a:p>
        </p:txBody>
      </p:sp>
      <p:sp>
        <p:nvSpPr>
          <p:cNvPr id="7" name="1 - Τίτλος"/>
          <p:cNvSpPr>
            <a:spLocks noGrp="1"/>
          </p:cNvSpPr>
          <p:nvPr>
            <p:ph type="title"/>
          </p:nvPr>
        </p:nvSpPr>
        <p:spPr>
          <a:xfrm>
            <a:off x="457200" y="265212"/>
            <a:ext cx="8229600" cy="952500"/>
          </a:xfrm>
        </p:spPr>
        <p:txBody>
          <a:bodyPr>
            <a:noAutofit/>
          </a:bodyPr>
          <a:lstStyle/>
          <a:p>
            <a:r>
              <a:rPr lang="el-GR" sz="3600" dirty="0" smtClean="0"/>
              <a:t>Τμήμα Δηλώσεων</a:t>
            </a:r>
            <a:r>
              <a:rPr lang="en-US" sz="3600" dirty="0" smtClean="0"/>
              <a:t>-</a:t>
            </a:r>
            <a:r>
              <a:rPr lang="el-GR" sz="3600" dirty="0" smtClean="0"/>
              <a:t>Περιοχή Σταθερών</a:t>
            </a:r>
            <a:r>
              <a:rPr lang="el-GR" sz="3600" baseline="-25000" dirty="0" smtClean="0"/>
              <a:t>1</a:t>
            </a:r>
            <a:r>
              <a:rPr lang="en-US" sz="3600" baseline="-25000" dirty="0" smtClean="0"/>
              <a:t>/3</a:t>
            </a:r>
            <a:endParaRPr lang="el-GR" sz="3600" baseline="-25000" dirty="0"/>
          </a:p>
        </p:txBody>
      </p:sp>
    </p:spTree>
    <p:extLst>
      <p:ext uri="{BB962C8B-B14F-4D97-AF65-F5344CB8AC3E}">
        <p14:creationId xmlns:p14="http://schemas.microsoft.com/office/powerpoint/2010/main" val="211718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Autofit/>
          </a:bodyPr>
          <a:lstStyle/>
          <a:p>
            <a:r>
              <a:rPr lang="el-GR" sz="2000" dirty="0" smtClean="0"/>
              <a:t>Η περιοχή σταθερών δηλώνεται με τη λέξη </a:t>
            </a:r>
            <a:r>
              <a:rPr lang="en-US" sz="2000" b="1" dirty="0" smtClean="0"/>
              <a:t>CONST</a:t>
            </a:r>
            <a:r>
              <a:rPr lang="el-GR" sz="2000" b="1" dirty="0" smtClean="0"/>
              <a:t> </a:t>
            </a:r>
            <a:r>
              <a:rPr lang="el-GR" sz="2000" dirty="0" smtClean="0"/>
              <a:t>και περιέχει σταθερές που πρόκειται να χρησιμοποιηθούν στο πρόγραμμα</a:t>
            </a:r>
          </a:p>
          <a:p>
            <a:r>
              <a:rPr lang="el-GR" sz="2000" dirty="0" smtClean="0"/>
              <a:t>Οι σταθερές δηλώνονται με το όνομά τους, το σύμβολο της ισότητας (=) και την τιμή τους</a:t>
            </a:r>
          </a:p>
          <a:p>
            <a:endParaRPr lang="el-GR" sz="2000" dirty="0" smtClean="0"/>
          </a:p>
          <a:p>
            <a:endParaRPr lang="el-GR" sz="2000" dirty="0" smtClean="0"/>
          </a:p>
          <a:p>
            <a:r>
              <a:rPr lang="el-GR" sz="2000" dirty="0" smtClean="0"/>
              <a:t>Για τα ονόματα των σταθερών ισχύει ότι ισχύει γενικά για τα ονόματα της </a:t>
            </a:r>
            <a:r>
              <a:rPr lang="en-US" sz="2000" dirty="0" smtClean="0"/>
              <a:t>Pascal, </a:t>
            </a:r>
            <a:r>
              <a:rPr lang="el-GR" sz="2000" dirty="0" smtClean="0"/>
              <a:t>δηλαδή είναι μοναδικά, δεν πρέπει να είναι κάποια λέξη-κλειδί της </a:t>
            </a:r>
            <a:r>
              <a:rPr lang="en-US" sz="2000" dirty="0" smtClean="0"/>
              <a:t>Pascal, </a:t>
            </a:r>
            <a:r>
              <a:rPr lang="el-GR" sz="2000" dirty="0" smtClean="0"/>
              <a:t>δε μπορεί να χρησιμοποιηθεί για άλλο σκοπό</a:t>
            </a:r>
          </a:p>
          <a:p>
            <a:r>
              <a:rPr lang="el-GR" sz="2000" dirty="0" smtClean="0"/>
              <a:t>Η τιμή της σταθερά καθορίζει τον τύπο της</a:t>
            </a:r>
          </a:p>
          <a:p>
            <a:endParaRPr lang="el-GR" sz="2000" dirty="0" smtClean="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13</a:t>
            </a:fld>
            <a:endParaRPr lang="en-US"/>
          </a:p>
        </p:txBody>
      </p:sp>
      <p:sp>
        <p:nvSpPr>
          <p:cNvPr id="7" name="6 - Ορθογώνιο"/>
          <p:cNvSpPr/>
          <p:nvPr/>
        </p:nvSpPr>
        <p:spPr>
          <a:xfrm>
            <a:off x="2413000" y="2806568"/>
            <a:ext cx="2735064" cy="9805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CONST</a:t>
            </a:r>
            <a:r>
              <a:rPr lang="en-US" sz="2000" dirty="0"/>
              <a:t> </a:t>
            </a:r>
            <a:r>
              <a:rPr lang="el-GR" sz="2000" dirty="0"/>
              <a:t>Ονομα = Τιμή;</a:t>
            </a:r>
          </a:p>
          <a:p>
            <a:r>
              <a:rPr lang="el-GR" sz="2000" dirty="0"/>
              <a:t>	 </a:t>
            </a:r>
            <a:r>
              <a:rPr lang="en-US" sz="2000" dirty="0" smtClean="0"/>
              <a:t>    </a:t>
            </a:r>
            <a:r>
              <a:rPr lang="el-GR" sz="2000" dirty="0" smtClean="0"/>
              <a:t>:  </a:t>
            </a:r>
            <a:r>
              <a:rPr lang="en-US" sz="2000" dirty="0" smtClean="0"/>
              <a:t>  </a:t>
            </a:r>
            <a:r>
              <a:rPr lang="el-GR" sz="2000" dirty="0"/>
              <a:t>= </a:t>
            </a:r>
            <a:r>
              <a:rPr lang="en-US" sz="2000" dirty="0" smtClean="0"/>
              <a:t>    </a:t>
            </a:r>
            <a:r>
              <a:rPr lang="el-GR" sz="2000" dirty="0" smtClean="0"/>
              <a:t>:</a:t>
            </a:r>
            <a:endParaRPr lang="en-US" sz="2000" dirty="0" smtClean="0"/>
          </a:p>
          <a:p>
            <a:r>
              <a:rPr lang="en-US" sz="2000" dirty="0"/>
              <a:t> </a:t>
            </a:r>
            <a:r>
              <a:rPr lang="en-US" sz="2000" dirty="0" smtClean="0"/>
              <a:t>                   </a:t>
            </a:r>
            <a:r>
              <a:rPr lang="el-GR" sz="2000" dirty="0" smtClean="0"/>
              <a:t> </a:t>
            </a:r>
            <a:r>
              <a:rPr lang="el-GR" sz="2000" dirty="0"/>
              <a:t>:   </a:t>
            </a:r>
            <a:r>
              <a:rPr lang="el-GR" sz="2000" dirty="0" smtClean="0"/>
              <a:t> </a:t>
            </a:r>
            <a:r>
              <a:rPr lang="el-GR" sz="2000" dirty="0"/>
              <a:t>= </a:t>
            </a:r>
            <a:r>
              <a:rPr lang="en-US" sz="2000" dirty="0" smtClean="0"/>
              <a:t>    </a:t>
            </a:r>
            <a:r>
              <a:rPr lang="el-GR" sz="2000" dirty="0" smtClean="0"/>
              <a:t>:   </a:t>
            </a:r>
            <a:endParaRPr lang="el-GR" sz="2000" dirty="0"/>
          </a:p>
        </p:txBody>
      </p:sp>
      <p:sp>
        <p:nvSpPr>
          <p:cNvPr id="8" name="1 - Τίτλος"/>
          <p:cNvSpPr>
            <a:spLocks noGrp="1"/>
          </p:cNvSpPr>
          <p:nvPr>
            <p:ph type="title"/>
          </p:nvPr>
        </p:nvSpPr>
        <p:spPr>
          <a:xfrm>
            <a:off x="457200" y="265212"/>
            <a:ext cx="8229600" cy="952500"/>
          </a:xfrm>
        </p:spPr>
        <p:txBody>
          <a:bodyPr>
            <a:noAutofit/>
          </a:bodyPr>
          <a:lstStyle/>
          <a:p>
            <a:r>
              <a:rPr lang="el-GR" sz="3600" dirty="0" smtClean="0"/>
              <a:t>Τμήμα Δηλώσεων</a:t>
            </a:r>
            <a:r>
              <a:rPr lang="en-US" sz="3600" dirty="0" smtClean="0"/>
              <a:t>-</a:t>
            </a:r>
            <a:r>
              <a:rPr lang="el-GR" sz="3600" dirty="0"/>
              <a:t>Περιοχή Σταθερών</a:t>
            </a:r>
            <a:r>
              <a:rPr lang="el-GR" sz="3600" baseline="-25000" dirty="0" smtClean="0"/>
              <a:t>2</a:t>
            </a:r>
            <a:r>
              <a:rPr lang="en-US" sz="3600" baseline="-25000" dirty="0" smtClean="0"/>
              <a:t>/3</a:t>
            </a:r>
            <a:endParaRPr lang="el-GR" sz="3600" baseline="-25000" dirty="0"/>
          </a:p>
        </p:txBody>
      </p:sp>
    </p:spTree>
    <p:extLst>
      <p:ext uri="{BB962C8B-B14F-4D97-AF65-F5344CB8AC3E}">
        <p14:creationId xmlns:p14="http://schemas.microsoft.com/office/powerpoint/2010/main" val="2754959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14</a:t>
            </a:fld>
            <a:endParaRPr lang="en-US"/>
          </a:p>
        </p:txBody>
      </p:sp>
      <p:sp>
        <p:nvSpPr>
          <p:cNvPr id="8" name="1 - Τίτλος"/>
          <p:cNvSpPr>
            <a:spLocks noGrp="1"/>
          </p:cNvSpPr>
          <p:nvPr>
            <p:ph type="title"/>
          </p:nvPr>
        </p:nvSpPr>
        <p:spPr>
          <a:xfrm>
            <a:off x="457200" y="265212"/>
            <a:ext cx="8229600" cy="952500"/>
          </a:xfrm>
        </p:spPr>
        <p:txBody>
          <a:bodyPr>
            <a:noAutofit/>
          </a:bodyPr>
          <a:lstStyle/>
          <a:p>
            <a:r>
              <a:rPr lang="el-GR" sz="3600" dirty="0" smtClean="0"/>
              <a:t>Τμήμα Δηλώσεων</a:t>
            </a:r>
            <a:r>
              <a:rPr lang="en-US" sz="3600" dirty="0" smtClean="0"/>
              <a:t>-</a:t>
            </a:r>
            <a:r>
              <a:rPr lang="el-GR" sz="3600" dirty="0"/>
              <a:t>Περιοχή </a:t>
            </a:r>
            <a:r>
              <a:rPr lang="el-GR" sz="3600" dirty="0" smtClean="0"/>
              <a:t>Σταθερών</a:t>
            </a:r>
            <a:r>
              <a:rPr lang="el-GR" sz="3600" baseline="-25000" dirty="0" smtClean="0"/>
              <a:t>3</a:t>
            </a:r>
            <a:r>
              <a:rPr lang="en-US" sz="3600" baseline="-25000" dirty="0" smtClean="0"/>
              <a:t>/3</a:t>
            </a:r>
            <a:endParaRPr lang="el-GR" sz="3600" baseline="-25000" dirty="0"/>
          </a:p>
        </p:txBody>
      </p:sp>
      <p:sp>
        <p:nvSpPr>
          <p:cNvPr id="11" name="2 - Θέση περιεχομένου"/>
          <p:cNvSpPr txBox="1">
            <a:spLocks/>
          </p:cNvSpPr>
          <p:nvPr/>
        </p:nvSpPr>
        <p:spPr>
          <a:xfrm>
            <a:off x="457200" y="1333500"/>
            <a:ext cx="8229600" cy="377163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dirty="0" smtClean="0"/>
              <a:t>Π.χ. </a:t>
            </a:r>
            <a:r>
              <a:rPr lang="en-US" sz="2800" b="1" dirty="0" err="1" smtClean="0"/>
              <a:t>const</a:t>
            </a:r>
            <a:r>
              <a:rPr lang="en-US" sz="2800" b="1" dirty="0" smtClean="0"/>
              <a:t>  </a:t>
            </a:r>
            <a:r>
              <a:rPr lang="en-US" sz="2800" dirty="0" smtClean="0"/>
              <a:t>meres=5;</a:t>
            </a:r>
            <a:endParaRPr lang="el-GR" sz="2800" dirty="0" smtClean="0"/>
          </a:p>
          <a:p>
            <a:pPr marL="0" indent="0">
              <a:buNone/>
            </a:pPr>
            <a:r>
              <a:rPr lang="el-GR" sz="2800" dirty="0"/>
              <a:t>	</a:t>
            </a:r>
            <a:r>
              <a:rPr lang="el-GR" sz="2800" dirty="0" smtClean="0"/>
              <a:t>             </a:t>
            </a:r>
            <a:r>
              <a:rPr lang="en-US" sz="2800" dirty="0" smtClean="0"/>
              <a:t>pi=3.14159;</a:t>
            </a:r>
            <a:endParaRPr lang="el-GR" sz="2800" dirty="0" smtClean="0"/>
          </a:p>
          <a:p>
            <a:pPr marL="0" indent="0">
              <a:buNone/>
            </a:pPr>
            <a:r>
              <a:rPr lang="el-GR" sz="2800" dirty="0"/>
              <a:t>	</a:t>
            </a:r>
            <a:r>
              <a:rPr lang="el-GR" sz="2800" dirty="0" smtClean="0"/>
              <a:t>	  </a:t>
            </a:r>
            <a:r>
              <a:rPr lang="en-US" sz="2800" dirty="0" smtClean="0"/>
              <a:t>light=300000.0;</a:t>
            </a:r>
            <a:endParaRPr lang="el-GR" sz="2800" dirty="0"/>
          </a:p>
          <a:p>
            <a:pPr marL="0" indent="0">
              <a:buNone/>
            </a:pPr>
            <a:r>
              <a:rPr lang="el-GR" sz="2800" dirty="0" smtClean="0"/>
              <a:t>		  </a:t>
            </a:r>
            <a:r>
              <a:rPr lang="en-US" sz="2800" dirty="0" smtClean="0"/>
              <a:t>Flag=true;</a:t>
            </a:r>
            <a:endParaRPr lang="el-GR" sz="2800" dirty="0" smtClean="0"/>
          </a:p>
          <a:p>
            <a:pPr marL="0" indent="0">
              <a:buNone/>
            </a:pPr>
            <a:r>
              <a:rPr lang="el-GR" sz="2800" dirty="0"/>
              <a:t>	</a:t>
            </a:r>
            <a:r>
              <a:rPr lang="el-GR" sz="2800" dirty="0" smtClean="0"/>
              <a:t>	  </a:t>
            </a:r>
            <a:r>
              <a:rPr lang="en-US" sz="2800" dirty="0" smtClean="0"/>
              <a:t>Aster=‘*’; </a:t>
            </a:r>
          </a:p>
        </p:txBody>
      </p:sp>
      <p:sp>
        <p:nvSpPr>
          <p:cNvPr id="2" name="Ορθογώνιο 1"/>
          <p:cNvSpPr/>
          <p:nvPr/>
        </p:nvSpPr>
        <p:spPr>
          <a:xfrm>
            <a:off x="4788024" y="1340431"/>
            <a:ext cx="3898776" cy="4247317"/>
          </a:xfrm>
          <a:prstGeom prst="rect">
            <a:avLst/>
          </a:prstGeom>
        </p:spPr>
        <p:txBody>
          <a:bodyPr wrap="square">
            <a:spAutoFit/>
          </a:bodyPr>
          <a:lstStyle/>
          <a:p>
            <a:pPr marL="285750" indent="-285750">
              <a:buFont typeface="Wingdings" panose="05000000000000000000" pitchFamily="2" charset="2"/>
              <a:buChar char="§"/>
            </a:pPr>
            <a:r>
              <a:rPr lang="el-GR" sz="2000" dirty="0">
                <a:solidFill>
                  <a:srgbClr val="000000"/>
                </a:solidFill>
              </a:rPr>
              <a:t>Η πρώτη σταθερά είναι τύπου </a:t>
            </a:r>
            <a:r>
              <a:rPr lang="el-GR" sz="2000" dirty="0" err="1">
                <a:solidFill>
                  <a:srgbClr val="000000"/>
                </a:solidFill>
              </a:rPr>
              <a:t>integer</a:t>
            </a:r>
            <a:r>
              <a:rPr lang="el-GR" sz="2000" dirty="0">
                <a:solidFill>
                  <a:srgbClr val="000000"/>
                </a:solidFill>
              </a:rPr>
              <a:t>, η δεύτερη και η τρίτη τύπου </a:t>
            </a:r>
            <a:r>
              <a:rPr lang="el-GR" sz="2000" dirty="0" err="1">
                <a:solidFill>
                  <a:srgbClr val="000000"/>
                </a:solidFill>
              </a:rPr>
              <a:t>real</a:t>
            </a:r>
            <a:r>
              <a:rPr lang="el-GR" sz="2000" dirty="0">
                <a:solidFill>
                  <a:srgbClr val="000000"/>
                </a:solidFill>
              </a:rPr>
              <a:t>, η τέταρτη τύπου </a:t>
            </a:r>
            <a:r>
              <a:rPr lang="el-GR" sz="2000" dirty="0" err="1">
                <a:solidFill>
                  <a:srgbClr val="000000"/>
                </a:solidFill>
              </a:rPr>
              <a:t>boolean</a:t>
            </a:r>
            <a:r>
              <a:rPr lang="el-GR" sz="2000" dirty="0">
                <a:solidFill>
                  <a:srgbClr val="000000"/>
                </a:solidFill>
              </a:rPr>
              <a:t>, και η πέμπτη τύπου </a:t>
            </a:r>
            <a:r>
              <a:rPr lang="el-GR" sz="2000" dirty="0" err="1">
                <a:solidFill>
                  <a:srgbClr val="000000"/>
                </a:solidFill>
              </a:rPr>
              <a:t>char</a:t>
            </a:r>
            <a:endParaRPr lang="el-GR" sz="2000" dirty="0">
              <a:solidFill>
                <a:srgbClr val="000000"/>
              </a:solidFill>
            </a:endParaRPr>
          </a:p>
          <a:p>
            <a:pPr marL="285750" indent="-285750">
              <a:buFont typeface="Wingdings" panose="05000000000000000000" pitchFamily="2" charset="2"/>
              <a:buChar char="§"/>
            </a:pPr>
            <a:r>
              <a:rPr lang="el-GR" sz="2000" dirty="0">
                <a:solidFill>
                  <a:srgbClr val="000000"/>
                </a:solidFill>
              </a:rPr>
              <a:t>Υπάρχουν 3 σταθερές οι οποίες είναι </a:t>
            </a:r>
            <a:r>
              <a:rPr lang="el-GR" sz="2000" dirty="0" err="1">
                <a:solidFill>
                  <a:srgbClr val="000000"/>
                </a:solidFill>
              </a:rPr>
              <a:t>προδηλωμένες</a:t>
            </a:r>
            <a:r>
              <a:rPr lang="el-GR" sz="2000" dirty="0">
                <a:solidFill>
                  <a:srgbClr val="000000"/>
                </a:solidFill>
              </a:rPr>
              <a:t> στην Pascal και μπορούν να χρησιμοποιούνται χωρίς να δηλώνονται (είναι οι δύο </a:t>
            </a:r>
            <a:r>
              <a:rPr lang="el-GR" sz="2000" dirty="0" err="1">
                <a:solidFill>
                  <a:srgbClr val="000000"/>
                </a:solidFill>
              </a:rPr>
              <a:t>boolean</a:t>
            </a:r>
            <a:r>
              <a:rPr lang="el-GR" sz="2000" dirty="0">
                <a:solidFill>
                  <a:srgbClr val="000000"/>
                </a:solidFill>
              </a:rPr>
              <a:t> τιμές </a:t>
            </a:r>
            <a:r>
              <a:rPr lang="el-GR" sz="2000" dirty="0" err="1">
                <a:solidFill>
                  <a:srgbClr val="000000"/>
                </a:solidFill>
              </a:rPr>
              <a:t>false</a:t>
            </a:r>
            <a:r>
              <a:rPr lang="el-GR" sz="2000" dirty="0">
                <a:solidFill>
                  <a:srgbClr val="000000"/>
                </a:solidFill>
              </a:rPr>
              <a:t> και </a:t>
            </a:r>
            <a:r>
              <a:rPr lang="el-GR" sz="2000" dirty="0" err="1">
                <a:solidFill>
                  <a:srgbClr val="000000"/>
                </a:solidFill>
              </a:rPr>
              <a:t>true</a:t>
            </a:r>
            <a:r>
              <a:rPr lang="el-GR" sz="2000" dirty="0">
                <a:solidFill>
                  <a:srgbClr val="000000"/>
                </a:solidFill>
              </a:rPr>
              <a:t> και η τιμή του μεγαλύτερου ακεραίου, </a:t>
            </a:r>
            <a:r>
              <a:rPr lang="el-GR" sz="2000" dirty="0" err="1">
                <a:solidFill>
                  <a:srgbClr val="000000"/>
                </a:solidFill>
              </a:rPr>
              <a:t>maxint</a:t>
            </a:r>
            <a:r>
              <a:rPr lang="el-GR" sz="2000" dirty="0">
                <a:solidFill>
                  <a:srgbClr val="000000"/>
                </a:solidFill>
              </a:rPr>
              <a:t>)</a:t>
            </a:r>
          </a:p>
          <a:p>
            <a:endParaRPr lang="en" sz="1000" dirty="0">
              <a:solidFill>
                <a:prstClr val="black"/>
              </a:solidFill>
            </a:endParaRPr>
          </a:p>
        </p:txBody>
      </p:sp>
    </p:spTree>
    <p:extLst>
      <p:ext uri="{BB962C8B-B14F-4D97-AF65-F5344CB8AC3E}">
        <p14:creationId xmlns:p14="http://schemas.microsoft.com/office/powerpoint/2010/main" val="1555705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400" dirty="0" smtClean="0"/>
              <a:t>Εκτός από τους 4 στοιχειώδεις τύπους της </a:t>
            </a:r>
            <a:r>
              <a:rPr lang="en-US" sz="2400" dirty="0" smtClean="0"/>
              <a:t>Pascal </a:t>
            </a:r>
            <a:r>
              <a:rPr lang="el-GR" sz="2400" dirty="0" smtClean="0"/>
              <a:t>(</a:t>
            </a:r>
            <a:r>
              <a:rPr lang="en-US" sz="2400" dirty="0" smtClean="0"/>
              <a:t>integer, real, boolean </a:t>
            </a:r>
            <a:r>
              <a:rPr lang="el-GR" sz="2400" dirty="0" smtClean="0"/>
              <a:t>και </a:t>
            </a:r>
            <a:r>
              <a:rPr lang="en-US" sz="2400" dirty="0" smtClean="0"/>
              <a:t>char) </a:t>
            </a:r>
            <a:r>
              <a:rPr lang="el-GR" sz="2400" dirty="0" smtClean="0"/>
              <a:t>που είναι προδηλωμένοι στην </a:t>
            </a:r>
            <a:r>
              <a:rPr lang="en-US" sz="2400" dirty="0" smtClean="0"/>
              <a:t>Pascal, </a:t>
            </a:r>
            <a:r>
              <a:rPr lang="el-GR" sz="2400" dirty="0" smtClean="0"/>
              <a:t>ο προγραμματιστής μπορεί να ορίσει και </a:t>
            </a:r>
            <a:r>
              <a:rPr lang="el-GR" sz="2400" b="1" dirty="0" smtClean="0"/>
              <a:t>νέους τύπους δεδομένων </a:t>
            </a:r>
          </a:p>
          <a:p>
            <a:r>
              <a:rPr lang="el-GR" sz="2400" dirty="0" smtClean="0"/>
              <a:t>Η περιοχή τύπων δηλώνεται με τη λέξη κλειδί </a:t>
            </a:r>
            <a:r>
              <a:rPr lang="en-US" sz="2400" b="1" dirty="0" smtClean="0"/>
              <a:t>Type</a:t>
            </a:r>
            <a:r>
              <a:rPr lang="en-US" sz="2400" dirty="0" smtClean="0"/>
              <a:t> </a:t>
            </a:r>
            <a:r>
              <a:rPr lang="el-GR" sz="2400" dirty="0" smtClean="0"/>
              <a:t>και περιέχει τους τύπους δεδομένων, που ορίζει ο προγραμματιστής</a:t>
            </a:r>
          </a:p>
          <a:p>
            <a:r>
              <a:rPr lang="el-GR" sz="2400" dirty="0" smtClean="0"/>
              <a:t> Ένας τύπος δεδομένων ορίζεται με ένα όνομα, το σύμβολο της ισότητας (=) και τον προσδιορισμό του τύπου </a:t>
            </a:r>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15</a:t>
            </a:fld>
            <a:endParaRPr lang="en-US"/>
          </a:p>
        </p:txBody>
      </p:sp>
      <p:sp>
        <p:nvSpPr>
          <p:cNvPr id="7" name="1 - Τίτλος"/>
          <p:cNvSpPr>
            <a:spLocks noGrp="1"/>
          </p:cNvSpPr>
          <p:nvPr>
            <p:ph type="title"/>
          </p:nvPr>
        </p:nvSpPr>
        <p:spPr>
          <a:xfrm>
            <a:off x="457200" y="265212"/>
            <a:ext cx="8229600" cy="952500"/>
          </a:xfrm>
        </p:spPr>
        <p:txBody>
          <a:bodyPr>
            <a:noAutofit/>
          </a:bodyPr>
          <a:lstStyle/>
          <a:p>
            <a:r>
              <a:rPr lang="el-GR" sz="3600" dirty="0" smtClean="0"/>
              <a:t>Τμήμα Δηλώσεων</a:t>
            </a:r>
            <a:r>
              <a:rPr lang="en-US" sz="3600" dirty="0" smtClean="0"/>
              <a:t>-</a:t>
            </a:r>
            <a:r>
              <a:rPr lang="el-GR" sz="3600" dirty="0"/>
              <a:t>Περιοχή </a:t>
            </a:r>
            <a:r>
              <a:rPr lang="el-GR" sz="3600" dirty="0" smtClean="0"/>
              <a:t>Τύπων</a:t>
            </a:r>
            <a:r>
              <a:rPr lang="el-GR" sz="3600" baseline="-25000" dirty="0"/>
              <a:t>1</a:t>
            </a:r>
            <a:r>
              <a:rPr lang="en-US" sz="3600" baseline="-25000" dirty="0" smtClean="0"/>
              <a:t>/3</a:t>
            </a:r>
            <a:endParaRPr lang="el-GR" sz="3600" baseline="-25000" dirty="0"/>
          </a:p>
        </p:txBody>
      </p:sp>
    </p:spTree>
    <p:extLst>
      <p:ext uri="{BB962C8B-B14F-4D97-AF65-F5344CB8AC3E}">
        <p14:creationId xmlns:p14="http://schemas.microsoft.com/office/powerpoint/2010/main" val="353088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52500" y="2540000"/>
            <a:ext cx="7734299" cy="2222500"/>
          </a:xfrm>
        </p:spPr>
        <p:txBody>
          <a:bodyPr>
            <a:noAutofit/>
          </a:bodyPr>
          <a:lstStyle/>
          <a:p>
            <a:r>
              <a:rPr lang="el-GR" sz="2400" dirty="0" smtClean="0"/>
              <a:t>Για τα ονόματα των τύπων ισχύει ότι ισχύει για τα ονόματα της </a:t>
            </a:r>
            <a:r>
              <a:rPr lang="en-US" sz="2400" dirty="0" smtClean="0"/>
              <a:t>Pascal</a:t>
            </a:r>
          </a:p>
          <a:p>
            <a:r>
              <a:rPr lang="el-GR" sz="2400" dirty="0" smtClean="0"/>
              <a:t>Οι τύποι δεδομένων που ορίζει ο χρήστης μπορούν να χρησιμοποιηθούν όπως ακριβώς χρησιμοποιούνται και οι στοιχειώδεις τύποι δεδομένων της </a:t>
            </a:r>
            <a:r>
              <a:rPr lang="en-US" sz="2400" dirty="0" smtClean="0"/>
              <a:t>Pascal, </a:t>
            </a:r>
            <a:r>
              <a:rPr lang="el-GR" sz="2400" dirty="0" smtClean="0"/>
              <a:t>και μπορεί να είναι απαριθμητή, υποπεριοχής, δομημένοι, ή δείκτη</a:t>
            </a:r>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16</a:t>
            </a:fld>
            <a:endParaRPr lang="en-US"/>
          </a:p>
        </p:txBody>
      </p:sp>
      <p:sp>
        <p:nvSpPr>
          <p:cNvPr id="7" name="6 - Ορθογώνιο"/>
          <p:cNvSpPr/>
          <p:nvPr/>
        </p:nvSpPr>
        <p:spPr>
          <a:xfrm>
            <a:off x="2267744" y="1345332"/>
            <a:ext cx="4032448"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TYPE</a:t>
            </a:r>
            <a:r>
              <a:rPr lang="en-US" sz="2000" dirty="0"/>
              <a:t> </a:t>
            </a:r>
            <a:r>
              <a:rPr lang="el-GR" sz="2000" dirty="0"/>
              <a:t>Ονομα = Τύπος </a:t>
            </a:r>
            <a:r>
              <a:rPr lang="el-GR" sz="2000" dirty="0" smtClean="0"/>
              <a:t>Δεδομένων;</a:t>
            </a:r>
          </a:p>
          <a:p>
            <a:r>
              <a:rPr lang="el-GR" sz="2000" dirty="0"/>
              <a:t>	</a:t>
            </a:r>
            <a:r>
              <a:rPr lang="el-GR" sz="2000" dirty="0" smtClean="0"/>
              <a:t> :     =            :</a:t>
            </a:r>
          </a:p>
          <a:p>
            <a:r>
              <a:rPr lang="el-GR" sz="2000" dirty="0" smtClean="0"/>
              <a:t>                 :     =            :</a:t>
            </a:r>
            <a:endParaRPr lang="el-GR" sz="2000" dirty="0"/>
          </a:p>
        </p:txBody>
      </p:sp>
      <p:sp>
        <p:nvSpPr>
          <p:cNvPr id="8" name="1 - Τίτλος"/>
          <p:cNvSpPr>
            <a:spLocks noGrp="1"/>
          </p:cNvSpPr>
          <p:nvPr>
            <p:ph type="title"/>
          </p:nvPr>
        </p:nvSpPr>
        <p:spPr>
          <a:xfrm>
            <a:off x="457200" y="265212"/>
            <a:ext cx="8229600" cy="952500"/>
          </a:xfrm>
        </p:spPr>
        <p:txBody>
          <a:bodyPr>
            <a:noAutofit/>
          </a:bodyPr>
          <a:lstStyle/>
          <a:p>
            <a:r>
              <a:rPr lang="el-GR" sz="3600" dirty="0" smtClean="0"/>
              <a:t>Τμήμα Δηλώσεων</a:t>
            </a:r>
            <a:r>
              <a:rPr lang="en-US" sz="3600" dirty="0" smtClean="0"/>
              <a:t>-</a:t>
            </a:r>
            <a:r>
              <a:rPr lang="el-GR" sz="3600" dirty="0"/>
              <a:t>Περιοχή </a:t>
            </a:r>
            <a:r>
              <a:rPr lang="el-GR" sz="3600" dirty="0" smtClean="0"/>
              <a:t>Τύπων</a:t>
            </a:r>
            <a:r>
              <a:rPr lang="el-GR" sz="3600" baseline="-25000" dirty="0" smtClean="0"/>
              <a:t>2</a:t>
            </a:r>
            <a:r>
              <a:rPr lang="en-US" sz="3600" baseline="-25000" dirty="0" smtClean="0"/>
              <a:t>/3</a:t>
            </a:r>
            <a:endParaRPr lang="el-GR" sz="3600" baseline="-25000" dirty="0"/>
          </a:p>
        </p:txBody>
      </p:sp>
    </p:spTree>
    <p:extLst>
      <p:ext uri="{BB962C8B-B14F-4D97-AF65-F5344CB8AC3E}">
        <p14:creationId xmlns:p14="http://schemas.microsoft.com/office/powerpoint/2010/main" val="2472471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52501" y="1705372"/>
            <a:ext cx="7734299" cy="2222500"/>
          </a:xfrm>
        </p:spPr>
        <p:txBody>
          <a:bodyPr>
            <a:noAutofit/>
          </a:bodyPr>
          <a:lstStyle/>
          <a:p>
            <a:r>
              <a:rPr lang="el-GR" sz="2800" dirty="0"/>
              <a:t>Π.χ. </a:t>
            </a:r>
            <a:r>
              <a:rPr lang="en-US" sz="2800" b="1" dirty="0"/>
              <a:t>type </a:t>
            </a:r>
            <a:r>
              <a:rPr lang="en-US" sz="2800" dirty="0" smtClean="0"/>
              <a:t>Day</a:t>
            </a:r>
            <a:r>
              <a:rPr lang="en-US" sz="2800" dirty="0"/>
              <a:t>=(</a:t>
            </a:r>
            <a:r>
              <a:rPr lang="en-US" sz="2800" dirty="0" err="1"/>
              <a:t>Mon,Tues,Wed,Thur,Fri,Sat,Sun</a:t>
            </a:r>
            <a:r>
              <a:rPr lang="en-US" sz="2800" dirty="0"/>
              <a:t>);</a:t>
            </a:r>
          </a:p>
          <a:p>
            <a:pPr lvl="4">
              <a:buNone/>
            </a:pPr>
            <a:r>
              <a:rPr lang="el-GR" sz="2800" dirty="0" smtClean="0"/>
              <a:t> </a:t>
            </a:r>
            <a:r>
              <a:rPr lang="en-US" sz="2800" dirty="0" err="1" smtClean="0"/>
              <a:t>DayNum</a:t>
            </a:r>
            <a:r>
              <a:rPr lang="en-US" sz="2800" dirty="0" smtClean="0"/>
              <a:t>=1…31</a:t>
            </a:r>
            <a:r>
              <a:rPr lang="en-US" sz="2800" dirty="0"/>
              <a:t>;</a:t>
            </a:r>
          </a:p>
          <a:p>
            <a:pPr marL="1269949" lvl="5" indent="0">
              <a:buNone/>
            </a:pPr>
            <a:r>
              <a:rPr lang="el-GR" sz="2800" dirty="0" smtClean="0"/>
              <a:t>	 </a:t>
            </a:r>
            <a:r>
              <a:rPr lang="en-US" sz="2800" dirty="0" smtClean="0"/>
              <a:t>pin </a:t>
            </a:r>
            <a:r>
              <a:rPr lang="en-US" sz="2800" dirty="0"/>
              <a:t>= array[1…10] of integer;</a:t>
            </a:r>
          </a:p>
          <a:p>
            <a:pPr marL="1269949" lvl="5" indent="0">
              <a:buNone/>
            </a:pPr>
            <a:r>
              <a:rPr lang="el-GR" sz="2800" dirty="0" smtClean="0"/>
              <a:t>	 </a:t>
            </a:r>
            <a:r>
              <a:rPr lang="en-US" sz="2800" dirty="0" err="1" smtClean="0"/>
              <a:t>num</a:t>
            </a:r>
            <a:r>
              <a:rPr lang="en-US" sz="2800" dirty="0" smtClean="0"/>
              <a:t> </a:t>
            </a:r>
            <a:r>
              <a:rPr lang="en-US" sz="2800" dirty="0"/>
              <a:t>=  record</a:t>
            </a:r>
          </a:p>
          <a:p>
            <a:pPr marL="1269949" lvl="5" indent="0">
              <a:buNone/>
            </a:pPr>
            <a:r>
              <a:rPr lang="en-US" sz="2800" dirty="0"/>
              <a:t>	</a:t>
            </a:r>
            <a:r>
              <a:rPr lang="el-GR" sz="2800" dirty="0" smtClean="0"/>
              <a:t> </a:t>
            </a:r>
            <a:r>
              <a:rPr lang="en-US" sz="2800" dirty="0" smtClean="0"/>
              <a:t>x</a:t>
            </a:r>
            <a:r>
              <a:rPr lang="en-US" sz="2800" dirty="0"/>
              <a:t>: integer; y:real;</a:t>
            </a:r>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17</a:t>
            </a:fld>
            <a:endParaRPr lang="en-US"/>
          </a:p>
        </p:txBody>
      </p:sp>
      <p:sp>
        <p:nvSpPr>
          <p:cNvPr id="7" name="1 - Τίτλος"/>
          <p:cNvSpPr>
            <a:spLocks noGrp="1"/>
          </p:cNvSpPr>
          <p:nvPr>
            <p:ph type="title"/>
          </p:nvPr>
        </p:nvSpPr>
        <p:spPr>
          <a:xfrm>
            <a:off x="457200" y="265212"/>
            <a:ext cx="8229600" cy="952500"/>
          </a:xfrm>
        </p:spPr>
        <p:txBody>
          <a:bodyPr>
            <a:noAutofit/>
          </a:bodyPr>
          <a:lstStyle/>
          <a:p>
            <a:r>
              <a:rPr lang="el-GR" sz="3600" dirty="0" smtClean="0"/>
              <a:t>Τμήμα Δηλώσεων</a:t>
            </a:r>
            <a:r>
              <a:rPr lang="en-US" sz="3600" dirty="0" smtClean="0"/>
              <a:t>-</a:t>
            </a:r>
            <a:r>
              <a:rPr lang="el-GR" sz="3600" dirty="0"/>
              <a:t>Περιοχή </a:t>
            </a:r>
            <a:r>
              <a:rPr lang="el-GR" sz="3600" dirty="0" smtClean="0"/>
              <a:t>Τύπων</a:t>
            </a:r>
            <a:r>
              <a:rPr lang="el-GR" sz="3600" baseline="-25000" dirty="0" smtClean="0"/>
              <a:t>3</a:t>
            </a:r>
            <a:r>
              <a:rPr lang="en-US" sz="3600" baseline="-25000" dirty="0" smtClean="0"/>
              <a:t>/3</a:t>
            </a:r>
            <a:endParaRPr lang="el-GR" sz="3600" baseline="-25000" dirty="0"/>
          </a:p>
        </p:txBody>
      </p:sp>
    </p:spTree>
    <p:extLst>
      <p:ext uri="{BB962C8B-B14F-4D97-AF65-F5344CB8AC3E}">
        <p14:creationId xmlns:p14="http://schemas.microsoft.com/office/powerpoint/2010/main" val="2411483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3" y="1181365"/>
            <a:ext cx="8147248" cy="4268423"/>
          </a:xfrm>
        </p:spPr>
        <p:txBody>
          <a:bodyPr>
            <a:noAutofit/>
          </a:bodyPr>
          <a:lstStyle/>
          <a:p>
            <a:r>
              <a:rPr lang="el-GR" sz="2200" dirty="0"/>
              <a:t>Η περιοχή μεταβλητών δηλώνεται με τη λέξη κλειδί </a:t>
            </a:r>
            <a:r>
              <a:rPr lang="en-US" sz="2200" b="1" dirty="0"/>
              <a:t>VAR</a:t>
            </a:r>
            <a:r>
              <a:rPr lang="el-GR" sz="2200" b="1" dirty="0"/>
              <a:t> </a:t>
            </a:r>
            <a:r>
              <a:rPr lang="el-GR" sz="2200" dirty="0"/>
              <a:t>και περιέχει τις μεταβλητές που πρόκειται να χρησιμοποιηθούν στο πρόγραμμα</a:t>
            </a:r>
          </a:p>
          <a:p>
            <a:r>
              <a:rPr lang="el-GR" sz="2200" dirty="0"/>
              <a:t>Μια μεταβλητή δηλώνεται με το όνομά της, το σύμβολο </a:t>
            </a:r>
            <a:r>
              <a:rPr lang="en-US" sz="2200" dirty="0"/>
              <a:t>(:) </a:t>
            </a:r>
            <a:r>
              <a:rPr lang="el-GR" sz="2200" dirty="0"/>
              <a:t>και δίπλα τον τύπο των τιμών της</a:t>
            </a:r>
            <a:r>
              <a:rPr lang="en-US" sz="2200" dirty="0"/>
              <a:t> </a:t>
            </a:r>
          </a:p>
          <a:p>
            <a:endParaRPr lang="en-US" sz="2200" dirty="0"/>
          </a:p>
          <a:p>
            <a:endParaRPr lang="en-US" sz="2200" dirty="0"/>
          </a:p>
          <a:p>
            <a:r>
              <a:rPr lang="el-GR" sz="2200" dirty="0" smtClean="0"/>
              <a:t>Για </a:t>
            </a:r>
            <a:r>
              <a:rPr lang="el-GR" sz="2200" dirty="0"/>
              <a:t>τα ονόματα των μεταβλητών ισχύει ότι ισχύει γενικά για τα ονόματα της </a:t>
            </a:r>
            <a:r>
              <a:rPr lang="en-US" sz="2200" dirty="0"/>
              <a:t>Pascal</a:t>
            </a:r>
            <a:endParaRPr lang="el-GR" sz="2200" dirty="0"/>
          </a:p>
          <a:p>
            <a:endParaRPr lang="en-US" sz="2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18</a:t>
            </a:fld>
            <a:endParaRPr lang="en-US"/>
          </a:p>
        </p:txBody>
      </p:sp>
      <p:sp>
        <p:nvSpPr>
          <p:cNvPr id="5" name="6 - Ορθογώνιο"/>
          <p:cNvSpPr/>
          <p:nvPr/>
        </p:nvSpPr>
        <p:spPr>
          <a:xfrm>
            <a:off x="2339752" y="3073524"/>
            <a:ext cx="3816424"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VAR</a:t>
            </a:r>
            <a:r>
              <a:rPr lang="en-US" sz="2000" dirty="0"/>
              <a:t> </a:t>
            </a:r>
            <a:r>
              <a:rPr lang="el-GR" sz="2000" dirty="0"/>
              <a:t>Ονομα = Τύπος Δεδομένων</a:t>
            </a:r>
            <a:r>
              <a:rPr lang="el-GR" sz="2000" dirty="0" smtClean="0"/>
              <a:t>;</a:t>
            </a:r>
          </a:p>
          <a:p>
            <a:r>
              <a:rPr lang="el-GR" sz="2000" dirty="0"/>
              <a:t> </a:t>
            </a:r>
            <a:r>
              <a:rPr lang="el-GR" sz="2000" dirty="0" smtClean="0"/>
              <a:t>              :      =         :</a:t>
            </a:r>
          </a:p>
          <a:p>
            <a:r>
              <a:rPr lang="el-GR" sz="2000" dirty="0" smtClean="0"/>
              <a:t>               :      </a:t>
            </a:r>
            <a:r>
              <a:rPr lang="el-GR" sz="2000" dirty="0"/>
              <a:t>=     </a:t>
            </a:r>
            <a:r>
              <a:rPr lang="el-GR" sz="2000" dirty="0" smtClean="0"/>
              <a:t>    :</a:t>
            </a:r>
            <a:endParaRPr lang="el-GR" sz="2000" dirty="0"/>
          </a:p>
        </p:txBody>
      </p:sp>
      <p:sp>
        <p:nvSpPr>
          <p:cNvPr id="7" name="1 - Τίτλος"/>
          <p:cNvSpPr>
            <a:spLocks noGrp="1"/>
          </p:cNvSpPr>
          <p:nvPr>
            <p:ph type="title"/>
          </p:nvPr>
        </p:nvSpPr>
        <p:spPr>
          <a:xfrm>
            <a:off x="323528" y="265212"/>
            <a:ext cx="8496944" cy="952500"/>
          </a:xfrm>
        </p:spPr>
        <p:txBody>
          <a:bodyPr>
            <a:noAutofit/>
          </a:bodyPr>
          <a:lstStyle/>
          <a:p>
            <a:r>
              <a:rPr lang="el-GR" sz="3600" dirty="0" smtClean="0"/>
              <a:t>Τμήμα Δηλώσεων</a:t>
            </a:r>
            <a:r>
              <a:rPr lang="en-US" sz="3600" dirty="0" smtClean="0"/>
              <a:t>-</a:t>
            </a:r>
            <a:r>
              <a:rPr lang="el-GR" sz="3600" dirty="0"/>
              <a:t>Περιοχή </a:t>
            </a:r>
            <a:r>
              <a:rPr lang="el-GR" sz="3600" dirty="0" smtClean="0"/>
              <a:t>Μεταβλητών</a:t>
            </a:r>
            <a:r>
              <a:rPr lang="el-GR" sz="3600" baseline="-25000" dirty="0" smtClean="0"/>
              <a:t>1</a:t>
            </a:r>
            <a:r>
              <a:rPr lang="en-US" sz="3600" baseline="-25000" dirty="0" smtClean="0"/>
              <a:t>/3</a:t>
            </a:r>
            <a:endParaRPr lang="el-GR" sz="3600" baseline="-25000" dirty="0"/>
          </a:p>
        </p:txBody>
      </p:sp>
    </p:spTree>
    <p:extLst>
      <p:ext uri="{BB962C8B-B14F-4D97-AF65-F5344CB8AC3E}">
        <p14:creationId xmlns:p14="http://schemas.microsoft.com/office/powerpoint/2010/main" val="3217552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3" y="1181365"/>
            <a:ext cx="8147248" cy="4268423"/>
          </a:xfrm>
        </p:spPr>
        <p:txBody>
          <a:bodyPr>
            <a:noAutofit/>
          </a:bodyPr>
          <a:lstStyle/>
          <a:p>
            <a:r>
              <a:rPr lang="el-GR" sz="2800" dirty="0"/>
              <a:t>Θεωρώντας ότι ισχύουν οι τύποι δεδομένων που ορίστηκαν προηγουμένως μπορούμε να γράψουμε:</a:t>
            </a:r>
          </a:p>
          <a:p>
            <a:pPr lvl="1" indent="1230313">
              <a:buNone/>
            </a:pPr>
            <a:r>
              <a:rPr lang="en-US" sz="2600" b="1" dirty="0" err="1"/>
              <a:t>var</a:t>
            </a:r>
            <a:r>
              <a:rPr lang="en-US" sz="2600" b="1" dirty="0"/>
              <a:t> </a:t>
            </a:r>
            <a:r>
              <a:rPr lang="en-US" sz="2600" dirty="0"/>
              <a:t> letter: char;</a:t>
            </a:r>
          </a:p>
          <a:p>
            <a:pPr lvl="1" indent="1771650">
              <a:buNone/>
            </a:pPr>
            <a:r>
              <a:rPr lang="en-US" sz="2600" dirty="0" smtClean="0"/>
              <a:t>ok</a:t>
            </a:r>
            <a:r>
              <a:rPr lang="en-US" sz="2600" dirty="0"/>
              <a:t>: </a:t>
            </a:r>
            <a:r>
              <a:rPr lang="en-US" sz="2600" dirty="0" err="1"/>
              <a:t>boolean</a:t>
            </a:r>
            <a:r>
              <a:rPr lang="en-US" sz="2600" dirty="0"/>
              <a:t>;</a:t>
            </a:r>
          </a:p>
          <a:p>
            <a:pPr lvl="1" indent="1771650">
              <a:buNone/>
            </a:pPr>
            <a:r>
              <a:rPr lang="en-US" sz="2600" dirty="0" err="1" smtClean="0"/>
              <a:t>aktina</a:t>
            </a:r>
            <a:r>
              <a:rPr lang="en-US" sz="2600" dirty="0"/>
              <a:t>: real;</a:t>
            </a:r>
          </a:p>
          <a:p>
            <a:pPr lvl="1" indent="1771650">
              <a:buNone/>
            </a:pPr>
            <a:r>
              <a:rPr lang="en-US" sz="2600" dirty="0" err="1" smtClean="0"/>
              <a:t>mikos</a:t>
            </a:r>
            <a:r>
              <a:rPr lang="en-US" sz="2600" dirty="0"/>
              <a:t>: integer;</a:t>
            </a:r>
          </a:p>
          <a:p>
            <a:pPr lvl="1" indent="1771650">
              <a:buNone/>
            </a:pPr>
            <a:r>
              <a:rPr lang="en-US" sz="2600" dirty="0" smtClean="0"/>
              <a:t>Weekday</a:t>
            </a:r>
            <a:r>
              <a:rPr lang="en-US" sz="2600" dirty="0"/>
              <a:t>: Day;</a:t>
            </a:r>
          </a:p>
          <a:p>
            <a:pPr lvl="1" indent="1771650">
              <a:buNone/>
            </a:pPr>
            <a:r>
              <a:rPr lang="en-US" sz="2600" dirty="0" smtClean="0"/>
              <a:t>Date</a:t>
            </a:r>
            <a:r>
              <a:rPr lang="en-US" sz="2600" dirty="0"/>
              <a:t>: </a:t>
            </a:r>
            <a:r>
              <a:rPr lang="en-US" sz="2600" dirty="0" err="1"/>
              <a:t>DayNum</a:t>
            </a:r>
            <a:r>
              <a:rPr lang="en-US" sz="2600" dirty="0"/>
              <a:t>;</a:t>
            </a:r>
          </a:p>
          <a:p>
            <a:endParaRPr lang="en-US" sz="18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19</a:t>
            </a:fld>
            <a:endParaRPr lang="en-US"/>
          </a:p>
        </p:txBody>
      </p:sp>
      <p:sp>
        <p:nvSpPr>
          <p:cNvPr id="7" name="1 - Τίτλος"/>
          <p:cNvSpPr>
            <a:spLocks noGrp="1"/>
          </p:cNvSpPr>
          <p:nvPr>
            <p:ph type="title"/>
          </p:nvPr>
        </p:nvSpPr>
        <p:spPr>
          <a:xfrm>
            <a:off x="323528" y="265212"/>
            <a:ext cx="8496944" cy="952500"/>
          </a:xfrm>
        </p:spPr>
        <p:txBody>
          <a:bodyPr>
            <a:noAutofit/>
          </a:bodyPr>
          <a:lstStyle/>
          <a:p>
            <a:r>
              <a:rPr lang="el-GR" sz="3600" dirty="0" smtClean="0"/>
              <a:t>Τμήμα Δηλώσεων</a:t>
            </a:r>
            <a:r>
              <a:rPr lang="en-US" sz="3600" dirty="0" smtClean="0"/>
              <a:t>-</a:t>
            </a:r>
            <a:r>
              <a:rPr lang="el-GR" sz="3600" dirty="0"/>
              <a:t>Περιοχή </a:t>
            </a:r>
            <a:r>
              <a:rPr lang="el-GR" sz="3600" dirty="0" smtClean="0"/>
              <a:t>Μεταβλητών</a:t>
            </a:r>
            <a:r>
              <a:rPr lang="el-GR" sz="3600" baseline="-25000" dirty="0" smtClean="0"/>
              <a:t>2</a:t>
            </a:r>
            <a:r>
              <a:rPr lang="en-US" sz="3600" baseline="-25000" dirty="0" smtClean="0"/>
              <a:t>/3</a:t>
            </a:r>
            <a:endParaRPr lang="el-GR" sz="3600" baseline="-25000" dirty="0"/>
          </a:p>
        </p:txBody>
      </p:sp>
    </p:spTree>
    <p:extLst>
      <p:ext uri="{BB962C8B-B14F-4D97-AF65-F5344CB8AC3E}">
        <p14:creationId xmlns:p14="http://schemas.microsoft.com/office/powerpoint/2010/main" val="1250304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Μηχανικών Πληροφορικής Τ.Ε</a:t>
            </a:r>
          </a:p>
          <a:p>
            <a:pPr algn="l"/>
            <a:r>
              <a:rPr lang="el-GR" b="1" dirty="0" smtClean="0"/>
              <a:t>Προγραμματισμός Ι </a:t>
            </a:r>
            <a:endParaRPr lang="el-GR" b="1" dirty="0"/>
          </a:p>
          <a:p>
            <a:r>
              <a:rPr lang="el-GR" sz="2800" b="1" dirty="0"/>
              <a:t>Ενότητα </a:t>
            </a:r>
            <a:r>
              <a:rPr lang="en-US" sz="2800" b="1" dirty="0" smtClean="0"/>
              <a:t>2 </a:t>
            </a:r>
            <a:r>
              <a:rPr lang="el-GR" sz="2800" b="1" dirty="0"/>
              <a:t>:</a:t>
            </a:r>
            <a:r>
              <a:rPr lang="en-US" sz="2800" b="1" dirty="0"/>
              <a:t> </a:t>
            </a:r>
            <a:r>
              <a:rPr lang="el-GR" sz="2800" dirty="0" smtClean="0"/>
              <a:t>Βασική σύνταξη προγράμματος </a:t>
            </a:r>
            <a:r>
              <a:rPr lang="en-US" sz="2800" dirty="0" err="1" smtClean="0"/>
              <a:t>pascal</a:t>
            </a:r>
            <a:r>
              <a:rPr lang="en-US" sz="2800" dirty="0" smtClean="0"/>
              <a:t> - </a:t>
            </a:r>
            <a:r>
              <a:rPr lang="el-GR" sz="2800" dirty="0" smtClean="0"/>
              <a:t>Εντολές </a:t>
            </a:r>
            <a:r>
              <a:rPr lang="el-GR" sz="2800" dirty="0"/>
              <a:t>συνθήκης</a:t>
            </a:r>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Αλέξανδρος Τζάλλας</a:t>
            </a:r>
          </a:p>
          <a:p>
            <a:pPr algn="l">
              <a:lnSpc>
                <a:spcPts val="2600"/>
              </a:lnSpc>
            </a:pPr>
            <a:r>
              <a:rPr lang="el-GR" sz="2800" dirty="0">
                <a:solidFill>
                  <a:schemeClr val="tx2">
                    <a:lumMod val="50000"/>
                  </a:schemeClr>
                </a:solidFill>
              </a:rPr>
              <a:t>Λέκτορας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3" y="1181365"/>
            <a:ext cx="8147248" cy="4268423"/>
          </a:xfrm>
        </p:spPr>
        <p:txBody>
          <a:bodyPr>
            <a:noAutofit/>
          </a:bodyPr>
          <a:lstStyle/>
          <a:p>
            <a:pPr marL="342900" lvl="1" indent="-342900">
              <a:buFont typeface="Arial" panose="020B0604020202020204" pitchFamily="34" charset="0"/>
              <a:buChar char="•"/>
            </a:pPr>
            <a:r>
              <a:rPr lang="el-GR" b="1" dirty="0"/>
              <a:t>Σημείωση: </a:t>
            </a:r>
            <a:r>
              <a:rPr lang="el-GR" dirty="0"/>
              <a:t>όταν περισσότερες από μια μεταβλητές είναι του ίδιου τύπου </a:t>
            </a:r>
            <a:r>
              <a:rPr lang="en-US" dirty="0"/>
              <a:t> </a:t>
            </a:r>
            <a:r>
              <a:rPr lang="el-GR" dirty="0"/>
              <a:t>μπορούν να δηλωθούν μαζί:</a:t>
            </a:r>
          </a:p>
          <a:p>
            <a:pPr marL="457200" lvl="1" indent="2057400">
              <a:buNone/>
            </a:pPr>
            <a:r>
              <a:rPr lang="en-US" sz="2400" b="1" dirty="0" err="1"/>
              <a:t>var</a:t>
            </a:r>
            <a:r>
              <a:rPr lang="en-US" sz="2400" b="1" dirty="0"/>
              <a:t> </a:t>
            </a:r>
            <a:r>
              <a:rPr lang="en-US" sz="2400" dirty="0"/>
              <a:t> x: integer;</a:t>
            </a:r>
          </a:p>
          <a:p>
            <a:pPr marL="457200" lvl="1" indent="2057400">
              <a:buNone/>
            </a:pPr>
            <a:r>
              <a:rPr lang="en-US" sz="2400" b="1" dirty="0"/>
              <a:t>	</a:t>
            </a:r>
            <a:r>
              <a:rPr lang="en-US" sz="2400" dirty="0"/>
              <a:t>  </a:t>
            </a:r>
            <a:r>
              <a:rPr lang="el-GR" sz="2400" dirty="0" smtClean="0"/>
              <a:t>   </a:t>
            </a:r>
            <a:r>
              <a:rPr lang="en-US" sz="2400" dirty="0" smtClean="0"/>
              <a:t>y</a:t>
            </a:r>
            <a:r>
              <a:rPr lang="en-US" sz="2400" dirty="0"/>
              <a:t>: integer;</a:t>
            </a:r>
          </a:p>
          <a:p>
            <a:pPr marL="457200" lvl="1" indent="2057400">
              <a:buNone/>
            </a:pPr>
            <a:r>
              <a:rPr lang="en-US" sz="2400" dirty="0"/>
              <a:t>	  </a:t>
            </a:r>
            <a:r>
              <a:rPr lang="el-GR" sz="2400" dirty="0" smtClean="0"/>
              <a:t>   </a:t>
            </a:r>
            <a:r>
              <a:rPr lang="en-US" sz="2400" dirty="0" smtClean="0"/>
              <a:t>z</a:t>
            </a:r>
            <a:r>
              <a:rPr lang="en-US" sz="2400" dirty="0"/>
              <a:t>: integer;</a:t>
            </a:r>
            <a:endParaRPr lang="el-GR" sz="2400" dirty="0"/>
          </a:p>
          <a:p>
            <a:pPr marL="342900" lvl="1" indent="-342900">
              <a:buFont typeface="Arial" panose="020B0604020202020204" pitchFamily="34" charset="0"/>
              <a:buChar char="•"/>
            </a:pPr>
            <a:r>
              <a:rPr lang="en-US" dirty="0"/>
              <a:t> </a:t>
            </a:r>
            <a:r>
              <a:rPr lang="el-GR" dirty="0"/>
              <a:t>Μπορούμε να γράψουμε:</a:t>
            </a:r>
          </a:p>
          <a:p>
            <a:pPr marL="0" lvl="1" indent="2514600">
              <a:buNone/>
            </a:pPr>
            <a:r>
              <a:rPr lang="en-US" sz="2400" b="1" dirty="0" err="1" smtClean="0"/>
              <a:t>var</a:t>
            </a:r>
            <a:r>
              <a:rPr lang="en-US" sz="2400" b="1" dirty="0" smtClean="0"/>
              <a:t> </a:t>
            </a:r>
            <a:r>
              <a:rPr lang="en-US" sz="2400" dirty="0" smtClean="0"/>
              <a:t> </a:t>
            </a:r>
            <a:r>
              <a:rPr lang="en-US" sz="2400" dirty="0"/>
              <a:t>x</a:t>
            </a:r>
            <a:r>
              <a:rPr lang="el-GR" sz="2400" dirty="0"/>
              <a:t>,</a:t>
            </a:r>
            <a:r>
              <a:rPr lang="en-US" sz="2400" dirty="0" err="1"/>
              <a:t>y,z</a:t>
            </a:r>
            <a:r>
              <a:rPr lang="en-US" sz="2400" dirty="0"/>
              <a:t>: integer;</a:t>
            </a:r>
          </a:p>
          <a:p>
            <a:endParaRPr lang="en-US" sz="16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20</a:t>
            </a:fld>
            <a:endParaRPr lang="en-US"/>
          </a:p>
        </p:txBody>
      </p:sp>
      <p:sp>
        <p:nvSpPr>
          <p:cNvPr id="7" name="1 - Τίτλος"/>
          <p:cNvSpPr>
            <a:spLocks noGrp="1"/>
          </p:cNvSpPr>
          <p:nvPr>
            <p:ph type="title"/>
          </p:nvPr>
        </p:nvSpPr>
        <p:spPr>
          <a:xfrm>
            <a:off x="323528" y="265212"/>
            <a:ext cx="8496944" cy="952500"/>
          </a:xfrm>
        </p:spPr>
        <p:txBody>
          <a:bodyPr>
            <a:noAutofit/>
          </a:bodyPr>
          <a:lstStyle/>
          <a:p>
            <a:r>
              <a:rPr lang="el-GR" sz="3600" dirty="0" smtClean="0"/>
              <a:t>Τμήμα Δηλώσεων</a:t>
            </a:r>
            <a:r>
              <a:rPr lang="en-US" sz="3600" dirty="0" smtClean="0"/>
              <a:t>-</a:t>
            </a:r>
            <a:r>
              <a:rPr lang="el-GR" sz="3600" dirty="0"/>
              <a:t>Περιοχή </a:t>
            </a:r>
            <a:r>
              <a:rPr lang="el-GR" sz="3600" dirty="0" smtClean="0"/>
              <a:t>Μεταβλητών</a:t>
            </a:r>
            <a:r>
              <a:rPr lang="el-GR" sz="3600" baseline="-25000" dirty="0" smtClean="0"/>
              <a:t>3</a:t>
            </a:r>
            <a:r>
              <a:rPr lang="en-US" sz="3600" baseline="-25000" dirty="0" smtClean="0"/>
              <a:t>/3</a:t>
            </a:r>
            <a:endParaRPr lang="el-GR" sz="3600" baseline="-25000" dirty="0"/>
          </a:p>
        </p:txBody>
      </p:sp>
    </p:spTree>
    <p:extLst>
      <p:ext uri="{BB962C8B-B14F-4D97-AF65-F5344CB8AC3E}">
        <p14:creationId xmlns:p14="http://schemas.microsoft.com/office/powerpoint/2010/main" val="42655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3" y="1325381"/>
            <a:ext cx="8147248" cy="4268423"/>
          </a:xfrm>
        </p:spPr>
        <p:txBody>
          <a:bodyPr>
            <a:noAutofit/>
          </a:bodyPr>
          <a:lstStyle/>
          <a:p>
            <a:r>
              <a:rPr lang="el-GR" dirty="0"/>
              <a:t>Στην περιοχή αυτή ορίζονται </a:t>
            </a:r>
            <a:r>
              <a:rPr lang="el-GR" dirty="0" smtClean="0"/>
              <a:t>2 είδη </a:t>
            </a:r>
            <a:r>
              <a:rPr lang="el-GR" dirty="0" err="1" smtClean="0"/>
              <a:t>υποπρογραμματων</a:t>
            </a:r>
            <a:r>
              <a:rPr lang="en-US" dirty="0" smtClean="0"/>
              <a:t>:</a:t>
            </a:r>
          </a:p>
          <a:p>
            <a:pPr lvl="1">
              <a:buFont typeface="Wingdings" panose="05000000000000000000" pitchFamily="2" charset="2"/>
              <a:buChar char="§"/>
            </a:pPr>
            <a:r>
              <a:rPr lang="el-GR" sz="3200" dirty="0" smtClean="0"/>
              <a:t>οι </a:t>
            </a:r>
            <a:r>
              <a:rPr lang="el-GR" sz="3200" dirty="0"/>
              <a:t>διαδικασίες (</a:t>
            </a:r>
            <a:r>
              <a:rPr lang="en-US" sz="3200" dirty="0"/>
              <a:t>procedures) </a:t>
            </a:r>
            <a:endParaRPr lang="en-US" sz="3200" dirty="0" smtClean="0"/>
          </a:p>
          <a:p>
            <a:pPr lvl="1">
              <a:buFont typeface="Wingdings" panose="05000000000000000000" pitchFamily="2" charset="2"/>
              <a:buChar char="§"/>
            </a:pPr>
            <a:r>
              <a:rPr lang="el-GR" sz="3200" dirty="0" smtClean="0"/>
              <a:t>οι </a:t>
            </a:r>
            <a:r>
              <a:rPr lang="el-GR" sz="3200" dirty="0"/>
              <a:t>συναρτήσεις (</a:t>
            </a:r>
            <a:r>
              <a:rPr lang="en-US" sz="3200" dirty="0"/>
              <a:t>functions</a:t>
            </a:r>
            <a:r>
              <a:rPr lang="en-US" sz="3200" dirty="0" smtClean="0"/>
              <a:t>)</a:t>
            </a:r>
            <a:endParaRPr lang="en-US" sz="14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21</a:t>
            </a:fld>
            <a:endParaRPr lang="en-US"/>
          </a:p>
        </p:txBody>
      </p:sp>
      <p:sp>
        <p:nvSpPr>
          <p:cNvPr id="7" name="1 - Τίτλος"/>
          <p:cNvSpPr>
            <a:spLocks noGrp="1"/>
          </p:cNvSpPr>
          <p:nvPr>
            <p:ph type="title"/>
          </p:nvPr>
        </p:nvSpPr>
        <p:spPr>
          <a:xfrm>
            <a:off x="323528" y="265212"/>
            <a:ext cx="8496944" cy="952500"/>
          </a:xfrm>
        </p:spPr>
        <p:txBody>
          <a:bodyPr>
            <a:noAutofit/>
          </a:bodyPr>
          <a:lstStyle/>
          <a:p>
            <a:r>
              <a:rPr lang="el-GR" sz="3600" dirty="0" smtClean="0"/>
              <a:t>Τμήμα Δηλώσεων</a:t>
            </a:r>
            <a:br>
              <a:rPr lang="el-GR" sz="3600" dirty="0" smtClean="0"/>
            </a:br>
            <a:r>
              <a:rPr lang="el-GR" sz="3600" dirty="0" smtClean="0"/>
              <a:t>Περιοχή</a:t>
            </a:r>
            <a:r>
              <a:rPr lang="en-US" sz="3600" dirty="0" smtClean="0"/>
              <a:t> </a:t>
            </a:r>
            <a:r>
              <a:rPr lang="el-GR" sz="3600" dirty="0" err="1" smtClean="0"/>
              <a:t>Υποπρογραμματων</a:t>
            </a:r>
            <a:endParaRPr lang="el-GR" sz="3600" baseline="-25000" dirty="0"/>
          </a:p>
        </p:txBody>
      </p:sp>
    </p:spTree>
    <p:extLst>
      <p:ext uri="{BB962C8B-B14F-4D97-AF65-F5344CB8AC3E}">
        <p14:creationId xmlns:p14="http://schemas.microsoft.com/office/powerpoint/2010/main" val="2849235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3" y="1181365"/>
            <a:ext cx="8147248" cy="4268423"/>
          </a:xfrm>
        </p:spPr>
        <p:txBody>
          <a:bodyPr>
            <a:noAutofit/>
          </a:bodyPr>
          <a:lstStyle/>
          <a:p>
            <a:r>
              <a:rPr lang="el-GR" sz="2400" dirty="0"/>
              <a:t>Το τμήμα προτάσεων περιέχει τις εκτελέσιμες εντολές του προγράμματος</a:t>
            </a:r>
          </a:p>
          <a:p>
            <a:r>
              <a:rPr lang="el-GR" sz="2400" dirty="0"/>
              <a:t>Αρχίζει με τη λέξη-κλειδί </a:t>
            </a:r>
            <a:r>
              <a:rPr lang="en-US" sz="2400" b="1" dirty="0"/>
              <a:t>begin </a:t>
            </a:r>
            <a:r>
              <a:rPr lang="el-GR" sz="2400" dirty="0"/>
              <a:t>και τελειώνει με τη λέξη-κλειδί </a:t>
            </a:r>
            <a:r>
              <a:rPr lang="en-US" sz="2400" b="1" dirty="0"/>
              <a:t>end</a:t>
            </a:r>
            <a:r>
              <a:rPr lang="el-GR" sz="2400" b="1" dirty="0"/>
              <a:t>.</a:t>
            </a:r>
            <a:endParaRPr lang="en-US" sz="2400" b="1" dirty="0"/>
          </a:p>
          <a:p>
            <a:r>
              <a:rPr lang="el-GR" sz="2400" dirty="0"/>
              <a:t>Οι εκτελέσιμες προτάσεις ορίζουν τις λειτουργίες που πρόκειται να εκτελεστούν πάνω στα στοιχεία, που δηλώνονται στο τμήμα των δηλώσεων και περιέχουν εντολές της </a:t>
            </a:r>
            <a:r>
              <a:rPr lang="en-US" sz="2400" dirty="0"/>
              <a:t>Pascal, </a:t>
            </a:r>
            <a:r>
              <a:rPr lang="el-GR" sz="2400" dirty="0"/>
              <a:t>κλήσεις ενσωματωμένων συναρτήσεων και διαδικασιών της </a:t>
            </a:r>
            <a:r>
              <a:rPr lang="en-US" sz="2400" dirty="0"/>
              <a:t>Pascal, </a:t>
            </a:r>
            <a:r>
              <a:rPr lang="el-GR" sz="2400" dirty="0"/>
              <a:t>κλήσεις συναρτήσεων και διαδικασιών του χρήστη, </a:t>
            </a:r>
            <a:r>
              <a:rPr lang="el-GR" sz="2400" dirty="0" err="1"/>
              <a:t>κλπ</a:t>
            </a:r>
            <a:endParaRPr lang="en-US" sz="2400" dirty="0"/>
          </a:p>
          <a:p>
            <a:endParaRPr lang="en-US" sz="12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22</a:t>
            </a:fld>
            <a:endParaRPr lang="en-US"/>
          </a:p>
        </p:txBody>
      </p:sp>
      <p:sp>
        <p:nvSpPr>
          <p:cNvPr id="7" name="1 - Τίτλος"/>
          <p:cNvSpPr>
            <a:spLocks noGrp="1"/>
          </p:cNvSpPr>
          <p:nvPr>
            <p:ph type="title"/>
          </p:nvPr>
        </p:nvSpPr>
        <p:spPr>
          <a:xfrm>
            <a:off x="323528" y="265212"/>
            <a:ext cx="8496944" cy="952500"/>
          </a:xfrm>
        </p:spPr>
        <p:txBody>
          <a:bodyPr>
            <a:noAutofit/>
          </a:bodyPr>
          <a:lstStyle/>
          <a:p>
            <a:r>
              <a:rPr lang="el-GR" sz="3600" dirty="0" smtClean="0"/>
              <a:t>Τμήμα Δηλώσεων</a:t>
            </a:r>
            <a:r>
              <a:rPr lang="en-US" sz="3600" dirty="0" smtClean="0"/>
              <a:t>-</a:t>
            </a:r>
            <a:r>
              <a:rPr lang="el-GR" sz="3600" dirty="0"/>
              <a:t>Περιοχή </a:t>
            </a:r>
            <a:r>
              <a:rPr lang="el-GR" sz="3600" dirty="0" smtClean="0"/>
              <a:t>Προτάσεων</a:t>
            </a:r>
            <a:r>
              <a:rPr lang="el-GR" sz="3600" baseline="-25000" dirty="0" smtClean="0"/>
              <a:t>1/2</a:t>
            </a:r>
            <a:endParaRPr lang="el-GR" sz="3600" baseline="-25000" dirty="0"/>
          </a:p>
        </p:txBody>
      </p:sp>
    </p:spTree>
    <p:extLst>
      <p:ext uri="{BB962C8B-B14F-4D97-AF65-F5344CB8AC3E}">
        <p14:creationId xmlns:p14="http://schemas.microsoft.com/office/powerpoint/2010/main" val="4188880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3" y="1181365"/>
            <a:ext cx="8147248" cy="4268423"/>
          </a:xfrm>
        </p:spPr>
        <p:txBody>
          <a:bodyPr>
            <a:noAutofit/>
          </a:bodyPr>
          <a:lstStyle/>
          <a:p>
            <a:r>
              <a:rPr lang="el-GR" sz="2000" dirty="0"/>
              <a:t>Η </a:t>
            </a:r>
            <a:r>
              <a:rPr lang="en-US" sz="2000" dirty="0"/>
              <a:t>Pascal </a:t>
            </a:r>
            <a:r>
              <a:rPr lang="el-GR" sz="2000" dirty="0"/>
              <a:t>είναι σειριακή γλώσσα προγραμματισμού</a:t>
            </a:r>
          </a:p>
          <a:p>
            <a:r>
              <a:rPr lang="el-GR" sz="2000" dirty="0"/>
              <a:t>Αυτό σημαίνει ότι οι προτάσεις του προγράμματος εκτελούνται σειριακά, η μία μετά την άλλη με τη σειρά που είναι δηλωμένες στο πρόγραμμα και όχι ταυτόχρονα</a:t>
            </a:r>
          </a:p>
          <a:p>
            <a:r>
              <a:rPr lang="el-GR" sz="2000" dirty="0"/>
              <a:t>Ισχύουν τα ακόλουθα:</a:t>
            </a:r>
          </a:p>
          <a:p>
            <a:pPr lvl="1">
              <a:buFont typeface="Wingdings" panose="05000000000000000000" pitchFamily="2" charset="2"/>
              <a:buChar char="§"/>
            </a:pPr>
            <a:r>
              <a:rPr lang="el-GR" sz="2000" dirty="0"/>
              <a:t>Το τέλος των δηλώσεων και των προτάσεων δηλώνεται με το διαχωριστικό χαρακτήρα (</a:t>
            </a:r>
            <a:r>
              <a:rPr lang="en-US" sz="2000" dirty="0"/>
              <a:t>;)</a:t>
            </a:r>
          </a:p>
          <a:p>
            <a:pPr lvl="1">
              <a:buFont typeface="Wingdings" panose="05000000000000000000" pitchFamily="2" charset="2"/>
              <a:buChar char="§"/>
            </a:pPr>
            <a:r>
              <a:rPr lang="en-US" sz="2000" dirty="0"/>
              <a:t>O </a:t>
            </a:r>
            <a:r>
              <a:rPr lang="el-GR" sz="2000" dirty="0"/>
              <a:t>διαχωριστικό χαρακτήρας (</a:t>
            </a:r>
            <a:r>
              <a:rPr lang="en-US" sz="2000" dirty="0"/>
              <a:t>;) </a:t>
            </a:r>
            <a:r>
              <a:rPr lang="el-GR" sz="2000" dirty="0"/>
              <a:t>πριν από τη λέξη-κλειδί  </a:t>
            </a:r>
            <a:r>
              <a:rPr lang="en-US" sz="2000" dirty="0"/>
              <a:t>end </a:t>
            </a:r>
            <a:r>
              <a:rPr lang="el-GR" sz="2000" dirty="0"/>
              <a:t>είναι προαιρετικός </a:t>
            </a:r>
          </a:p>
          <a:p>
            <a:pPr lvl="1">
              <a:buFont typeface="Wingdings" panose="05000000000000000000" pitchFamily="2" charset="2"/>
              <a:buChar char="§"/>
            </a:pPr>
            <a:r>
              <a:rPr lang="el-GR" sz="2000" dirty="0"/>
              <a:t>Στο τέλος του προγράμματος, δηλαδή μετά το </a:t>
            </a:r>
            <a:r>
              <a:rPr lang="en-US" sz="2000" dirty="0"/>
              <a:t>end </a:t>
            </a:r>
            <a:r>
              <a:rPr lang="el-GR" sz="2000" dirty="0"/>
              <a:t>βάζουμε την τελεία </a:t>
            </a:r>
            <a:r>
              <a:rPr lang="en-US" sz="2000" dirty="0"/>
              <a:t>(.)</a:t>
            </a:r>
          </a:p>
          <a:p>
            <a:endParaRPr lang="en-US" sz="11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23</a:t>
            </a:fld>
            <a:endParaRPr lang="en-US"/>
          </a:p>
        </p:txBody>
      </p:sp>
      <p:sp>
        <p:nvSpPr>
          <p:cNvPr id="7" name="1 - Τίτλος"/>
          <p:cNvSpPr>
            <a:spLocks noGrp="1"/>
          </p:cNvSpPr>
          <p:nvPr>
            <p:ph type="title"/>
          </p:nvPr>
        </p:nvSpPr>
        <p:spPr>
          <a:xfrm>
            <a:off x="323528" y="265212"/>
            <a:ext cx="8496944" cy="952500"/>
          </a:xfrm>
        </p:spPr>
        <p:txBody>
          <a:bodyPr>
            <a:noAutofit/>
          </a:bodyPr>
          <a:lstStyle/>
          <a:p>
            <a:r>
              <a:rPr lang="el-GR" sz="3600" dirty="0" smtClean="0"/>
              <a:t>Τμήμα Δηλώσεων</a:t>
            </a:r>
            <a:r>
              <a:rPr lang="en-US" sz="3600" dirty="0" smtClean="0"/>
              <a:t>-</a:t>
            </a:r>
            <a:r>
              <a:rPr lang="el-GR" sz="3600" dirty="0"/>
              <a:t>Περιοχή </a:t>
            </a:r>
            <a:r>
              <a:rPr lang="el-GR" sz="3600" dirty="0" smtClean="0"/>
              <a:t>Προτάσεων</a:t>
            </a:r>
            <a:r>
              <a:rPr lang="el-GR" sz="3600" baseline="-25000" dirty="0" smtClean="0"/>
              <a:t>2/2</a:t>
            </a:r>
            <a:endParaRPr lang="el-GR" sz="3600" baseline="-25000" dirty="0"/>
          </a:p>
        </p:txBody>
      </p:sp>
    </p:spTree>
    <p:extLst>
      <p:ext uri="{BB962C8B-B14F-4D97-AF65-F5344CB8AC3E}">
        <p14:creationId xmlns:p14="http://schemas.microsoft.com/office/powerpoint/2010/main" val="3021235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24</a:t>
            </a:fld>
            <a:endParaRPr lang="en-US"/>
          </a:p>
        </p:txBody>
      </p:sp>
      <p:sp>
        <p:nvSpPr>
          <p:cNvPr id="7" name="6 - Διάγραμμα ροής: Έξοδος σε εκτυπωτή"/>
          <p:cNvSpPr/>
          <p:nvPr/>
        </p:nvSpPr>
        <p:spPr>
          <a:xfrm>
            <a:off x="1763688" y="1181364"/>
            <a:ext cx="5411812" cy="4533635"/>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a:t>program</a:t>
            </a:r>
            <a:r>
              <a:rPr lang="en-US" sz="1600" dirty="0"/>
              <a:t> </a:t>
            </a:r>
            <a:r>
              <a:rPr lang="el-GR" sz="1600" dirty="0" err="1"/>
              <a:t>όνομα_προγράμματος</a:t>
            </a:r>
            <a:r>
              <a:rPr lang="el-GR" sz="1600" dirty="0"/>
              <a:t>(αρχείο 1,αρχείο2,…,αρχείοΝ</a:t>
            </a:r>
            <a:r>
              <a:rPr lang="en-US" sz="1600" dirty="0"/>
              <a:t>;</a:t>
            </a:r>
          </a:p>
          <a:p>
            <a:r>
              <a:rPr lang="en-US" sz="1600" b="1" dirty="0"/>
              <a:t>label</a:t>
            </a:r>
            <a:r>
              <a:rPr lang="en-US" sz="1600" dirty="0"/>
              <a:t>   </a:t>
            </a:r>
            <a:r>
              <a:rPr lang="el-GR" sz="1600" dirty="0"/>
              <a:t>επιγραφή1,επιγραφή2,…,επιγραφήΝ</a:t>
            </a:r>
            <a:r>
              <a:rPr lang="en-US" sz="1600" dirty="0"/>
              <a:t> ;</a:t>
            </a:r>
            <a:endParaRPr lang="el-GR" sz="1600" dirty="0"/>
          </a:p>
          <a:p>
            <a:r>
              <a:rPr lang="en-US" sz="1600" b="1" dirty="0" err="1"/>
              <a:t>const</a:t>
            </a:r>
            <a:r>
              <a:rPr lang="en-US" sz="1600" dirty="0"/>
              <a:t> </a:t>
            </a:r>
            <a:r>
              <a:rPr lang="el-GR" sz="1600" dirty="0" smtClean="0"/>
              <a:t> δήλωση </a:t>
            </a:r>
            <a:r>
              <a:rPr lang="el-GR" sz="1600" dirty="0"/>
              <a:t>σταθεράς;</a:t>
            </a:r>
          </a:p>
          <a:p>
            <a:r>
              <a:rPr lang="el-GR" sz="1600" dirty="0"/>
              <a:t>		    :            :</a:t>
            </a:r>
          </a:p>
          <a:p>
            <a:r>
              <a:rPr lang="el-GR" sz="1600" dirty="0" smtClean="0"/>
              <a:t>            δήλωση </a:t>
            </a:r>
            <a:r>
              <a:rPr lang="el-GR" sz="1600" dirty="0"/>
              <a:t>σταθεράς;</a:t>
            </a:r>
          </a:p>
          <a:p>
            <a:r>
              <a:rPr lang="en-US" sz="1600" b="1" dirty="0"/>
              <a:t>type</a:t>
            </a:r>
            <a:r>
              <a:rPr lang="en-US" sz="1600" dirty="0"/>
              <a:t>   </a:t>
            </a:r>
            <a:r>
              <a:rPr lang="el-GR" sz="1600" dirty="0"/>
              <a:t>δήλωση τύπου;</a:t>
            </a:r>
          </a:p>
          <a:p>
            <a:r>
              <a:rPr lang="el-GR" sz="1600" dirty="0"/>
              <a:t>		    :            :</a:t>
            </a:r>
          </a:p>
          <a:p>
            <a:r>
              <a:rPr lang="el-GR" sz="1600" dirty="0"/>
              <a:t>            </a:t>
            </a:r>
            <a:r>
              <a:rPr lang="el-GR" sz="1600" dirty="0" smtClean="0"/>
              <a:t>δήλωση </a:t>
            </a:r>
            <a:r>
              <a:rPr lang="el-GR" sz="1600" dirty="0"/>
              <a:t>τύπου;</a:t>
            </a:r>
          </a:p>
          <a:p>
            <a:r>
              <a:rPr lang="en-US" sz="1600" b="1" dirty="0" err="1"/>
              <a:t>var</a:t>
            </a:r>
            <a:r>
              <a:rPr lang="el-GR" sz="1600" dirty="0"/>
              <a:t>   </a:t>
            </a:r>
            <a:r>
              <a:rPr lang="en-US" sz="1600" dirty="0"/>
              <a:t>   </a:t>
            </a:r>
            <a:r>
              <a:rPr lang="el-GR" sz="1600" dirty="0"/>
              <a:t>δήλωση μεταβλητής;</a:t>
            </a:r>
          </a:p>
          <a:p>
            <a:r>
              <a:rPr lang="el-GR" sz="1600" dirty="0"/>
              <a:t>		    :            :</a:t>
            </a:r>
          </a:p>
          <a:p>
            <a:r>
              <a:rPr lang="el-GR" sz="1600" dirty="0"/>
              <a:t>             δήλωση μεταβλητής;</a:t>
            </a:r>
          </a:p>
          <a:p>
            <a:r>
              <a:rPr lang="en-US" sz="1600" b="1" dirty="0"/>
              <a:t>begin</a:t>
            </a:r>
            <a:endParaRPr lang="el-GR" sz="1600" b="1" dirty="0"/>
          </a:p>
          <a:p>
            <a:r>
              <a:rPr lang="el-GR" sz="1600" dirty="0"/>
              <a:t>εκτελέσιμη πρόταση</a:t>
            </a:r>
            <a:r>
              <a:rPr lang="en-US" sz="1600" dirty="0"/>
              <a:t>;</a:t>
            </a:r>
          </a:p>
          <a:p>
            <a:r>
              <a:rPr lang="el-GR" sz="1600" dirty="0"/>
              <a:t> </a:t>
            </a:r>
            <a:r>
              <a:rPr lang="en-US" sz="1600" dirty="0"/>
              <a:t>               </a:t>
            </a:r>
            <a:r>
              <a:rPr lang="el-GR" sz="1600" dirty="0"/>
              <a:t>:            :</a:t>
            </a:r>
          </a:p>
          <a:p>
            <a:r>
              <a:rPr lang="el-GR" sz="1600" dirty="0"/>
              <a:t>                :            :</a:t>
            </a:r>
          </a:p>
          <a:p>
            <a:r>
              <a:rPr lang="el-GR" sz="1600" dirty="0"/>
              <a:t>εκτελέσιμη πρόταση</a:t>
            </a:r>
            <a:r>
              <a:rPr lang="en-US" sz="1600" dirty="0"/>
              <a:t>;</a:t>
            </a:r>
          </a:p>
          <a:p>
            <a:r>
              <a:rPr lang="en-US" sz="1600" b="1" dirty="0"/>
              <a:t>end.</a:t>
            </a:r>
            <a:endParaRPr lang="el-GR" sz="1600" b="1" dirty="0"/>
          </a:p>
          <a:p>
            <a:endParaRPr lang="en-US" sz="1600" dirty="0"/>
          </a:p>
          <a:p>
            <a:endParaRPr lang="en-US" sz="1600" dirty="0"/>
          </a:p>
          <a:p>
            <a:endParaRPr lang="el-GR" sz="1600" dirty="0"/>
          </a:p>
          <a:p>
            <a:endParaRPr lang="el-GR" sz="1600" dirty="0"/>
          </a:p>
          <a:p>
            <a:endParaRPr lang="el-GR" sz="1600" dirty="0"/>
          </a:p>
          <a:p>
            <a:endParaRPr lang="el-GR" sz="1600" dirty="0"/>
          </a:p>
        </p:txBody>
      </p:sp>
      <p:sp>
        <p:nvSpPr>
          <p:cNvPr id="11" name="1 - Τίτλος"/>
          <p:cNvSpPr>
            <a:spLocks noGrp="1"/>
          </p:cNvSpPr>
          <p:nvPr>
            <p:ph type="title"/>
          </p:nvPr>
        </p:nvSpPr>
        <p:spPr/>
        <p:txBody>
          <a:bodyPr>
            <a:noAutofit/>
          </a:bodyPr>
          <a:lstStyle/>
          <a:p>
            <a:r>
              <a:rPr lang="el-GR" dirty="0" smtClean="0"/>
              <a:t>Δομή Προγράμματος </a:t>
            </a:r>
            <a:r>
              <a:rPr lang="en-US" dirty="0" smtClean="0"/>
              <a:t>Pascal</a:t>
            </a:r>
            <a:endParaRPr lang="el-GR" sz="4000" baseline="-25000" dirty="0"/>
          </a:p>
        </p:txBody>
      </p:sp>
    </p:spTree>
    <p:extLst>
      <p:ext uri="{BB962C8B-B14F-4D97-AF65-F5344CB8AC3E}">
        <p14:creationId xmlns:p14="http://schemas.microsoft.com/office/powerpoint/2010/main" val="1402359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25</a:t>
            </a:fld>
            <a:endParaRPr lang="en-US"/>
          </a:p>
        </p:txBody>
      </p:sp>
      <p:sp>
        <p:nvSpPr>
          <p:cNvPr id="10" name="1 - Τίτλος"/>
          <p:cNvSpPr>
            <a:spLocks noGrp="1"/>
          </p:cNvSpPr>
          <p:nvPr>
            <p:ph type="title"/>
          </p:nvPr>
        </p:nvSpPr>
        <p:spPr>
          <a:xfrm>
            <a:off x="1143000" y="246528"/>
            <a:ext cx="6970448" cy="952500"/>
          </a:xfrm>
        </p:spPr>
        <p:txBody>
          <a:bodyPr>
            <a:normAutofit/>
          </a:bodyPr>
          <a:lstStyle/>
          <a:p>
            <a:r>
              <a:rPr lang="el-GR" dirty="0"/>
              <a:t>Παράδειγμα</a:t>
            </a:r>
          </a:p>
        </p:txBody>
      </p:sp>
      <p:sp>
        <p:nvSpPr>
          <p:cNvPr id="7" name="6 - Διάγραμμα ροής: Έξοδος σε εκτυπωτή"/>
          <p:cNvSpPr/>
          <p:nvPr/>
        </p:nvSpPr>
        <p:spPr>
          <a:xfrm>
            <a:off x="3634844" y="1561356"/>
            <a:ext cx="3702927" cy="381642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t>Program</a:t>
            </a:r>
            <a:r>
              <a:rPr lang="el-GR" sz="2000" b="1" dirty="0" smtClean="0"/>
              <a:t> </a:t>
            </a:r>
            <a:r>
              <a:rPr lang="en-US" sz="2000" dirty="0" err="1" smtClean="0"/>
              <a:t>sum_diff</a:t>
            </a:r>
            <a:r>
              <a:rPr lang="el-GR" sz="2000" dirty="0"/>
              <a:t>(</a:t>
            </a:r>
            <a:r>
              <a:rPr lang="en-US" sz="2000" dirty="0"/>
              <a:t>input</a:t>
            </a:r>
            <a:r>
              <a:rPr lang="el-GR" sz="2000" dirty="0"/>
              <a:t>,</a:t>
            </a:r>
            <a:r>
              <a:rPr lang="en-US" sz="2000" dirty="0"/>
              <a:t>output); </a:t>
            </a:r>
          </a:p>
          <a:p>
            <a:r>
              <a:rPr lang="en-US" sz="2000" b="1" dirty="0" err="1"/>
              <a:t>var</a:t>
            </a:r>
            <a:r>
              <a:rPr lang="el-GR" sz="2000" dirty="0"/>
              <a:t> </a:t>
            </a:r>
            <a:r>
              <a:rPr lang="en-US" sz="2000" dirty="0" err="1" smtClean="0"/>
              <a:t>x,y,sum,dif</a:t>
            </a:r>
            <a:r>
              <a:rPr lang="en-US" sz="2000" dirty="0"/>
              <a:t>: integer;</a:t>
            </a:r>
            <a:endParaRPr lang="el-GR" sz="2000" dirty="0"/>
          </a:p>
          <a:p>
            <a:r>
              <a:rPr lang="en-US" sz="2000" b="1" dirty="0"/>
              <a:t>begin</a:t>
            </a:r>
            <a:endParaRPr lang="el-GR" sz="2000" b="1" dirty="0"/>
          </a:p>
          <a:p>
            <a:pPr lvl="1"/>
            <a:r>
              <a:rPr lang="en-US" sz="2000" dirty="0"/>
              <a:t>read(</a:t>
            </a:r>
            <a:r>
              <a:rPr lang="en-US" sz="2000" dirty="0" err="1"/>
              <a:t>x,y</a:t>
            </a:r>
            <a:r>
              <a:rPr lang="en-US" sz="2000" dirty="0"/>
              <a:t>);</a:t>
            </a:r>
          </a:p>
          <a:p>
            <a:pPr lvl="1"/>
            <a:r>
              <a:rPr lang="en-US" sz="2000" dirty="0"/>
              <a:t>sum:=</a:t>
            </a:r>
            <a:r>
              <a:rPr lang="en-US" sz="2000" dirty="0" err="1"/>
              <a:t>x+y</a:t>
            </a:r>
            <a:r>
              <a:rPr lang="en-US" sz="2000" dirty="0"/>
              <a:t>;</a:t>
            </a:r>
          </a:p>
          <a:p>
            <a:pPr lvl="1"/>
            <a:r>
              <a:rPr lang="en-US" sz="2000" dirty="0"/>
              <a:t>dif:=x-y;</a:t>
            </a:r>
          </a:p>
          <a:p>
            <a:pPr lvl="1"/>
            <a:r>
              <a:rPr lang="en-US" sz="2000" dirty="0"/>
              <a:t>writeln(‘</a:t>
            </a:r>
            <a:r>
              <a:rPr lang="en-US" sz="2000" dirty="0" err="1"/>
              <a:t>Athroisma</a:t>
            </a:r>
            <a:r>
              <a:rPr lang="en-US" sz="2000" dirty="0"/>
              <a:t>=‘, sum);</a:t>
            </a:r>
          </a:p>
          <a:p>
            <a:pPr lvl="1"/>
            <a:r>
              <a:rPr lang="en-US" sz="2000" dirty="0"/>
              <a:t>writeln(‘</a:t>
            </a:r>
            <a:r>
              <a:rPr lang="en-US" sz="2000" dirty="0" err="1"/>
              <a:t>Diafora</a:t>
            </a:r>
            <a:r>
              <a:rPr lang="en-US" sz="2000" dirty="0"/>
              <a:t>=‘, dif);</a:t>
            </a:r>
          </a:p>
          <a:p>
            <a:r>
              <a:rPr lang="en-US" sz="2000" b="1" dirty="0"/>
              <a:t>end.</a:t>
            </a:r>
            <a:endParaRPr lang="el-GR" sz="2000" b="1" dirty="0"/>
          </a:p>
          <a:p>
            <a:endParaRPr lang="en-US" sz="1400" dirty="0"/>
          </a:p>
          <a:p>
            <a:endParaRPr lang="en-US" sz="1400" dirty="0"/>
          </a:p>
          <a:p>
            <a:endParaRPr lang="el-GR" sz="1400" dirty="0"/>
          </a:p>
          <a:p>
            <a:endParaRPr lang="el-GR" sz="1400" dirty="0"/>
          </a:p>
          <a:p>
            <a:endParaRPr lang="el-GR" sz="1400" dirty="0"/>
          </a:p>
          <a:p>
            <a:endParaRPr lang="el-GR" sz="1400" dirty="0"/>
          </a:p>
        </p:txBody>
      </p:sp>
      <p:sp>
        <p:nvSpPr>
          <p:cNvPr id="9" name="8 - TextBox"/>
          <p:cNvSpPr txBox="1"/>
          <p:nvPr/>
        </p:nvSpPr>
        <p:spPr>
          <a:xfrm>
            <a:off x="940286" y="1635838"/>
            <a:ext cx="2682344" cy="3354765"/>
          </a:xfrm>
          <a:prstGeom prst="rect">
            <a:avLst/>
          </a:prstGeom>
          <a:noFill/>
        </p:spPr>
        <p:txBody>
          <a:bodyPr wrap="square" rtlCol="0">
            <a:spAutoFit/>
          </a:bodyPr>
          <a:lstStyle/>
          <a:p>
            <a:pPr marL="342900" indent="-342900">
              <a:buFont typeface="Arial" panose="020B0604020202020204" pitchFamily="34" charset="0"/>
              <a:buChar char="•"/>
            </a:pPr>
            <a:r>
              <a:rPr lang="el-GR" sz="2400" dirty="0" smtClean="0"/>
              <a:t>Να </a:t>
            </a:r>
            <a:r>
              <a:rPr lang="el-GR" sz="2400" dirty="0"/>
              <a:t>γραφεί πρόγραμμα το οποίο να διαβάζει δύο αριθμούς και να τυπώνει το άθροισμα και τη διαφορά τους</a:t>
            </a:r>
          </a:p>
          <a:p>
            <a:endParaRPr lang="el-GR" sz="2000" dirty="0"/>
          </a:p>
        </p:txBody>
      </p:sp>
      <p:sp>
        <p:nvSpPr>
          <p:cNvPr id="11" name="10 - TextBox"/>
          <p:cNvSpPr txBox="1"/>
          <p:nvPr/>
        </p:nvSpPr>
        <p:spPr>
          <a:xfrm>
            <a:off x="7427684" y="1590044"/>
            <a:ext cx="1519643" cy="369332"/>
          </a:xfrm>
          <a:prstGeom prst="rect">
            <a:avLst/>
          </a:prstGeom>
          <a:noFill/>
        </p:spPr>
        <p:txBody>
          <a:bodyPr wrap="square" rtlCol="0">
            <a:spAutoFit/>
          </a:bodyPr>
          <a:lstStyle/>
          <a:p>
            <a:r>
              <a:rPr lang="el-GR" dirty="0">
                <a:ln>
                  <a:solidFill>
                    <a:schemeClr val="tx1"/>
                  </a:solidFill>
                  <a:prstDash val="solid"/>
                </a:ln>
              </a:rPr>
              <a:t>Επικεφαλίδα</a:t>
            </a:r>
          </a:p>
        </p:txBody>
      </p:sp>
      <p:cxnSp>
        <p:nvCxnSpPr>
          <p:cNvPr id="13" name="12 - Ευθύγραμμο βέλος σύνδεσης"/>
          <p:cNvCxnSpPr/>
          <p:nvPr/>
        </p:nvCxnSpPr>
        <p:spPr>
          <a:xfrm flipH="1">
            <a:off x="7164000" y="1774710"/>
            <a:ext cx="263684" cy="60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14 - TextBox"/>
          <p:cNvSpPr txBox="1"/>
          <p:nvPr/>
        </p:nvSpPr>
        <p:spPr>
          <a:xfrm>
            <a:off x="7421698" y="1919430"/>
            <a:ext cx="1203855" cy="369332"/>
          </a:xfrm>
          <a:prstGeom prst="rect">
            <a:avLst/>
          </a:prstGeom>
          <a:noFill/>
        </p:spPr>
        <p:txBody>
          <a:bodyPr wrap="square" rtlCol="0">
            <a:spAutoFit/>
          </a:bodyPr>
          <a:lstStyle/>
          <a:p>
            <a:r>
              <a:rPr lang="el-GR" dirty="0">
                <a:ln>
                  <a:solidFill>
                    <a:schemeClr val="tx1"/>
                  </a:solidFill>
                  <a:prstDash val="solid"/>
                </a:ln>
              </a:rPr>
              <a:t>Δηλώσεις</a:t>
            </a:r>
          </a:p>
        </p:txBody>
      </p:sp>
      <p:sp>
        <p:nvSpPr>
          <p:cNvPr id="18" name="17 - TextBox"/>
          <p:cNvSpPr txBox="1"/>
          <p:nvPr/>
        </p:nvSpPr>
        <p:spPr>
          <a:xfrm>
            <a:off x="7371277" y="3100236"/>
            <a:ext cx="1203855" cy="369332"/>
          </a:xfrm>
          <a:prstGeom prst="rect">
            <a:avLst/>
          </a:prstGeom>
          <a:noFill/>
        </p:spPr>
        <p:txBody>
          <a:bodyPr wrap="square" rtlCol="0">
            <a:spAutoFit/>
          </a:bodyPr>
          <a:lstStyle/>
          <a:p>
            <a:r>
              <a:rPr lang="el-GR" dirty="0">
                <a:ln>
                  <a:solidFill>
                    <a:schemeClr val="tx1"/>
                  </a:solidFill>
                  <a:prstDash val="solid"/>
                </a:ln>
              </a:rPr>
              <a:t>Προτάσεις </a:t>
            </a:r>
          </a:p>
        </p:txBody>
      </p:sp>
      <p:cxnSp>
        <p:nvCxnSpPr>
          <p:cNvPr id="19" name="12 - Ευθύγραμμο βέλος σύνδεσης"/>
          <p:cNvCxnSpPr/>
          <p:nvPr/>
        </p:nvCxnSpPr>
        <p:spPr>
          <a:xfrm flipH="1">
            <a:off x="6228400" y="2104096"/>
            <a:ext cx="1224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16 - Δεξιό άγκιστρο"/>
          <p:cNvSpPr/>
          <p:nvPr/>
        </p:nvSpPr>
        <p:spPr>
          <a:xfrm>
            <a:off x="6804248" y="2569469"/>
            <a:ext cx="533523" cy="1440160"/>
          </a:xfrm>
          <a:prstGeom prst="rightBrace">
            <a:avLst>
              <a:gd name="adj1" fmla="val 2272"/>
              <a:gd name="adj2" fmla="val 50577"/>
            </a:avLst>
          </a:prstGeom>
          <a:ln>
            <a:headEnd type="triangle"/>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l-GR" sz="1500"/>
          </a:p>
        </p:txBody>
      </p:sp>
    </p:spTree>
    <p:extLst>
      <p:ext uri="{BB962C8B-B14F-4D97-AF65-F5344CB8AC3E}">
        <p14:creationId xmlns:p14="http://schemas.microsoft.com/office/powerpoint/2010/main" val="349765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824"/>
            <a:ext cx="8229600" cy="952500"/>
          </a:xfrm>
        </p:spPr>
        <p:txBody>
          <a:bodyPr>
            <a:noAutofit/>
          </a:bodyPr>
          <a:lstStyle/>
          <a:p>
            <a:r>
              <a:rPr lang="el-GR" sz="4000" dirty="0" smtClean="0">
                <a:solidFill>
                  <a:schemeClr val="tx1">
                    <a:lumMod val="90000"/>
                    <a:lumOff val="10000"/>
                  </a:schemeClr>
                </a:solidFill>
              </a:rPr>
              <a:t>Τελεστής Ανάθεσης</a:t>
            </a:r>
            <a:r>
              <a:rPr lang="en-US" sz="4000" dirty="0" smtClean="0">
                <a:solidFill>
                  <a:schemeClr val="tx1">
                    <a:lumMod val="90000"/>
                    <a:lumOff val="10000"/>
                  </a:schemeClr>
                </a:solidFill>
              </a:rPr>
              <a:t/>
            </a:r>
            <a:br>
              <a:rPr lang="en-US" sz="4000" dirty="0" smtClean="0">
                <a:solidFill>
                  <a:schemeClr val="tx1">
                    <a:lumMod val="90000"/>
                    <a:lumOff val="10000"/>
                  </a:schemeClr>
                </a:solidFill>
              </a:rPr>
            </a:br>
            <a:r>
              <a:rPr lang="el-GR" sz="4000" dirty="0" smtClean="0">
                <a:solidFill>
                  <a:schemeClr val="tx1">
                    <a:lumMod val="90000"/>
                    <a:lumOff val="10000"/>
                  </a:schemeClr>
                </a:solidFill>
              </a:rPr>
              <a:t>Εντολές</a:t>
            </a:r>
            <a:r>
              <a:rPr lang="en-US" sz="4000" dirty="0" smtClean="0">
                <a:solidFill>
                  <a:schemeClr val="tx1">
                    <a:lumMod val="90000"/>
                    <a:lumOff val="10000"/>
                  </a:schemeClr>
                </a:solidFill>
              </a:rPr>
              <a:t> </a:t>
            </a:r>
            <a:r>
              <a:rPr lang="el-GR" sz="4000" dirty="0" smtClean="0">
                <a:solidFill>
                  <a:schemeClr val="tx1">
                    <a:lumMod val="90000"/>
                    <a:lumOff val="10000"/>
                  </a:schemeClr>
                </a:solidFill>
              </a:rPr>
              <a:t>Εισόδου/Εξόδου</a:t>
            </a:r>
            <a:r>
              <a:rPr lang="en-US" sz="4000" baseline="-25000" dirty="0" smtClean="0">
                <a:solidFill>
                  <a:schemeClr val="tx1">
                    <a:lumMod val="90000"/>
                    <a:lumOff val="10000"/>
                  </a:schemeClr>
                </a:solidFill>
              </a:rPr>
              <a:t>1/2</a:t>
            </a:r>
            <a:endParaRPr lang="el-GR" sz="4000" baseline="-25000" dirty="0"/>
          </a:p>
        </p:txBody>
      </p:sp>
      <p:sp>
        <p:nvSpPr>
          <p:cNvPr id="3" name="2 - Θέση περιεχομένου"/>
          <p:cNvSpPr>
            <a:spLocks noGrp="1"/>
          </p:cNvSpPr>
          <p:nvPr>
            <p:ph idx="1"/>
          </p:nvPr>
        </p:nvSpPr>
        <p:spPr>
          <a:xfrm>
            <a:off x="539553" y="1181365"/>
            <a:ext cx="8147248" cy="4268423"/>
          </a:xfrm>
        </p:spPr>
        <p:txBody>
          <a:bodyPr>
            <a:noAutofit/>
          </a:bodyPr>
          <a:lstStyle/>
          <a:p>
            <a:pPr marL="0" indent="0">
              <a:buNone/>
            </a:pPr>
            <a:endParaRPr lang="en-US" sz="2200" dirty="0" smtClean="0"/>
          </a:p>
          <a:p>
            <a:r>
              <a:rPr lang="el-GR" sz="2200" dirty="0" smtClean="0"/>
              <a:t>Σκοπός </a:t>
            </a:r>
            <a:r>
              <a:rPr lang="el-GR" sz="2200" dirty="0"/>
              <a:t>κάθε προγράμματος είναι να διαχειρίζεται δεδομένα που τα παρέχει ο χρήστης και να παράγει τα ζητούμενα αποτελέσματα </a:t>
            </a:r>
          </a:p>
          <a:p>
            <a:r>
              <a:rPr lang="el-GR" sz="2200" dirty="0"/>
              <a:t>Κάθε γλώσσα προγραμματισμού παρέχει τα μέσα επικοινωνίας των προγραμμάτων με το χρήστη </a:t>
            </a:r>
          </a:p>
          <a:p>
            <a:r>
              <a:rPr lang="el-GR" sz="2200" dirty="0"/>
              <a:t>Στην </a:t>
            </a:r>
            <a:r>
              <a:rPr lang="en-US" sz="2200" dirty="0"/>
              <a:t>Pascal </a:t>
            </a:r>
            <a:r>
              <a:rPr lang="el-GR" sz="2200" dirty="0"/>
              <a:t>για την είσοδο και την έξοδο δεδομένων δε θεωρείται κάποια συγκεκριμένη συσκευή όπως πληκτρολόγιο, εκτυπωτής κ.α. αλλά το πρόγραμμα αντιμετωπίζεται σαν μια διαδικασία που παίρνει πληροφορίες (δεδομένα) από μια μονάδα εισόδου και μεταφέρει πληροφορίες (αποτελέσματα) σε μια μονάδα </a:t>
            </a:r>
            <a:r>
              <a:rPr lang="el-GR" sz="2200" dirty="0" smtClean="0"/>
              <a:t>εξόδου</a:t>
            </a:r>
            <a:endParaRPr lang="el-GR" sz="22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26</a:t>
            </a:fld>
            <a:endParaRPr lang="en-US"/>
          </a:p>
        </p:txBody>
      </p:sp>
    </p:spTree>
    <p:extLst>
      <p:ext uri="{BB962C8B-B14F-4D97-AF65-F5344CB8AC3E}">
        <p14:creationId xmlns:p14="http://schemas.microsoft.com/office/powerpoint/2010/main" val="8683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3" y="1181365"/>
            <a:ext cx="8147248" cy="4268423"/>
          </a:xfrm>
        </p:spPr>
        <p:txBody>
          <a:bodyPr>
            <a:noAutofit/>
          </a:bodyPr>
          <a:lstStyle/>
          <a:p>
            <a:pPr marL="0" indent="0">
              <a:buNone/>
            </a:pPr>
            <a:endParaRPr lang="en-US" sz="2200" dirty="0" smtClean="0"/>
          </a:p>
          <a:p>
            <a:r>
              <a:rPr lang="el-GR" sz="2400" dirty="0"/>
              <a:t>Στην επικεφαλίδα του προγράμματος γίνεται αναφορά στις μονάδες εισόδου/εξόδου με τη μορφή </a:t>
            </a:r>
            <a:r>
              <a:rPr lang="en-US" sz="2400" b="1" dirty="0"/>
              <a:t>program first(input, output) </a:t>
            </a:r>
            <a:r>
              <a:rPr lang="el-GR" sz="2400" dirty="0"/>
              <a:t>που δηλώνει το πρόγραμμα που κάνει χρήση των βασικών μονάδων εισόδου και εξόδου, όπως αυτές καθορίζονται από το συγκεκριμένο υπολογιστικό σύστημα στο οποίο εκτελείται το </a:t>
            </a:r>
            <a:r>
              <a:rPr lang="en-US" sz="2400" dirty="0"/>
              <a:t>Pascal </a:t>
            </a:r>
            <a:r>
              <a:rPr lang="el-GR" sz="2400" dirty="0"/>
              <a:t>πρόγραμμα </a:t>
            </a:r>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27</a:t>
            </a:fld>
            <a:endParaRPr lang="en-US"/>
          </a:p>
        </p:txBody>
      </p:sp>
      <p:sp>
        <p:nvSpPr>
          <p:cNvPr id="7" name="1 - Τίτλος"/>
          <p:cNvSpPr>
            <a:spLocks noGrp="1"/>
          </p:cNvSpPr>
          <p:nvPr>
            <p:ph type="title"/>
          </p:nvPr>
        </p:nvSpPr>
        <p:spPr>
          <a:xfrm>
            <a:off x="457200" y="320824"/>
            <a:ext cx="8229600" cy="952500"/>
          </a:xfrm>
        </p:spPr>
        <p:txBody>
          <a:bodyPr>
            <a:noAutofit/>
          </a:bodyPr>
          <a:lstStyle/>
          <a:p>
            <a:r>
              <a:rPr lang="el-GR" sz="4000" dirty="0" smtClean="0">
                <a:solidFill>
                  <a:schemeClr val="tx1">
                    <a:lumMod val="90000"/>
                    <a:lumOff val="10000"/>
                  </a:schemeClr>
                </a:solidFill>
              </a:rPr>
              <a:t>Τελεστής Ανάθεσης</a:t>
            </a:r>
            <a:r>
              <a:rPr lang="en-US" sz="4000" dirty="0" smtClean="0">
                <a:solidFill>
                  <a:schemeClr val="tx1">
                    <a:lumMod val="90000"/>
                    <a:lumOff val="10000"/>
                  </a:schemeClr>
                </a:solidFill>
              </a:rPr>
              <a:t/>
            </a:r>
            <a:br>
              <a:rPr lang="en-US" sz="4000" dirty="0" smtClean="0">
                <a:solidFill>
                  <a:schemeClr val="tx1">
                    <a:lumMod val="90000"/>
                    <a:lumOff val="10000"/>
                  </a:schemeClr>
                </a:solidFill>
              </a:rPr>
            </a:br>
            <a:r>
              <a:rPr lang="el-GR" sz="4000" dirty="0" smtClean="0">
                <a:solidFill>
                  <a:schemeClr val="tx1">
                    <a:lumMod val="90000"/>
                    <a:lumOff val="10000"/>
                  </a:schemeClr>
                </a:solidFill>
              </a:rPr>
              <a:t>Εντολές</a:t>
            </a:r>
            <a:r>
              <a:rPr lang="en-US" sz="4000" dirty="0" smtClean="0">
                <a:solidFill>
                  <a:schemeClr val="tx1">
                    <a:lumMod val="90000"/>
                    <a:lumOff val="10000"/>
                  </a:schemeClr>
                </a:solidFill>
              </a:rPr>
              <a:t> </a:t>
            </a:r>
            <a:r>
              <a:rPr lang="el-GR" sz="4000" dirty="0" smtClean="0">
                <a:solidFill>
                  <a:schemeClr val="tx1">
                    <a:lumMod val="90000"/>
                    <a:lumOff val="10000"/>
                  </a:schemeClr>
                </a:solidFill>
              </a:rPr>
              <a:t>Εισόδου/Εξόδου</a:t>
            </a:r>
            <a:r>
              <a:rPr lang="en-US" sz="4000" baseline="-25000" dirty="0" smtClean="0">
                <a:solidFill>
                  <a:schemeClr val="tx1">
                    <a:lumMod val="90000"/>
                    <a:lumOff val="10000"/>
                  </a:schemeClr>
                </a:solidFill>
              </a:rPr>
              <a:t>2/2</a:t>
            </a:r>
            <a:endParaRPr lang="el-GR" sz="4000" baseline="-25000" dirty="0"/>
          </a:p>
        </p:txBody>
      </p:sp>
    </p:spTree>
    <p:extLst>
      <p:ext uri="{BB962C8B-B14F-4D97-AF65-F5344CB8AC3E}">
        <p14:creationId xmlns:p14="http://schemas.microsoft.com/office/powerpoint/2010/main" val="184726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a:t>Τελεστής </a:t>
            </a:r>
            <a:r>
              <a:rPr lang="el-GR" sz="4000" dirty="0" smtClean="0"/>
              <a:t>Ανάθεσης</a:t>
            </a:r>
            <a:r>
              <a:rPr lang="el-GR" sz="4000" baseline="-25000" dirty="0" smtClean="0"/>
              <a:t>1/3</a:t>
            </a:r>
            <a:endParaRPr lang="el-GR" sz="4000" baseline="-25000" dirty="0"/>
          </a:p>
        </p:txBody>
      </p:sp>
      <p:sp>
        <p:nvSpPr>
          <p:cNvPr id="3" name="2 - Θέση περιεχομένου"/>
          <p:cNvSpPr>
            <a:spLocks noGrp="1"/>
          </p:cNvSpPr>
          <p:nvPr>
            <p:ph idx="1"/>
          </p:nvPr>
        </p:nvSpPr>
        <p:spPr>
          <a:xfrm>
            <a:off x="457200" y="1333499"/>
            <a:ext cx="8229600" cy="3963459"/>
          </a:xfrm>
        </p:spPr>
        <p:txBody>
          <a:bodyPr>
            <a:noAutofit/>
          </a:bodyPr>
          <a:lstStyle/>
          <a:p>
            <a:r>
              <a:rPr lang="el-GR" sz="2600" b="1" dirty="0" smtClean="0"/>
              <a:t>Σκοπός: </a:t>
            </a:r>
            <a:r>
              <a:rPr lang="el-GR" sz="2600" dirty="0" smtClean="0"/>
              <a:t>Ανάθεσης της τιμής μια έκφρασης σε μια μεταβλητή</a:t>
            </a:r>
          </a:p>
          <a:p>
            <a:endParaRPr lang="en-US" sz="2600" b="1" dirty="0" smtClean="0"/>
          </a:p>
          <a:p>
            <a:r>
              <a:rPr lang="el-GR" sz="2600" b="1" dirty="0" smtClean="0"/>
              <a:t>Εξηγήσεις: </a:t>
            </a:r>
            <a:r>
              <a:rPr lang="el-GR" sz="2600" dirty="0" smtClean="0"/>
              <a:t>Υπολογίζεται η τιμή της έκφρασης και ανατίθεται (καταχωρείται) στη μεταβλητή</a:t>
            </a:r>
            <a:endParaRPr lang="el-GR" sz="2600" b="1" dirty="0" smtClean="0"/>
          </a:p>
          <a:p>
            <a:pPr lvl="1">
              <a:buNone/>
            </a:pPr>
            <a:r>
              <a:rPr lang="en-US" sz="2000" b="1" dirty="0" smtClean="0"/>
              <a:t>a:=5+2; </a:t>
            </a:r>
            <a:r>
              <a:rPr lang="el-GR" sz="2000" i="1" dirty="0"/>
              <a:t>Έχει σαν αποτέλεσμα την ανάθεση της τιμής 7 στη μεταβλητή </a:t>
            </a:r>
            <a:r>
              <a:rPr lang="en-US" sz="2000" i="1" dirty="0"/>
              <a:t>a</a:t>
            </a:r>
            <a:r>
              <a:rPr lang="el-GR" sz="2000" i="1" dirty="0"/>
              <a:t> </a:t>
            </a:r>
            <a:endParaRPr lang="en-US" sz="2000" i="1" dirty="0"/>
          </a:p>
          <a:p>
            <a:pPr lvl="1">
              <a:buNone/>
            </a:pPr>
            <a:r>
              <a:rPr lang="en-US" sz="2000" b="1" dirty="0"/>
              <a:t>b:=4.1*2;</a:t>
            </a:r>
            <a:r>
              <a:rPr lang="en-US" sz="2000" dirty="0"/>
              <a:t> </a:t>
            </a:r>
            <a:r>
              <a:rPr lang="el-GR" sz="2000" i="1" dirty="0"/>
              <a:t>Θέτει στη μεταβλητή </a:t>
            </a:r>
            <a:r>
              <a:rPr lang="en-US" sz="2000" i="1" dirty="0"/>
              <a:t>b </a:t>
            </a:r>
            <a:r>
              <a:rPr lang="el-GR" sz="2000" i="1" dirty="0"/>
              <a:t>την τιμή 8.2</a:t>
            </a:r>
            <a:r>
              <a:rPr lang="en-US" sz="2000" i="1" dirty="0"/>
              <a:t>;</a:t>
            </a:r>
          </a:p>
          <a:p>
            <a:pPr lvl="1">
              <a:buNone/>
            </a:pPr>
            <a:r>
              <a:rPr lang="en-US" sz="2000" b="1" dirty="0"/>
              <a:t>c:=‘F’; </a:t>
            </a:r>
            <a:r>
              <a:rPr lang="el-GR" sz="2000" i="1" dirty="0"/>
              <a:t>Θέτει στη μεταβλητή </a:t>
            </a:r>
            <a:r>
              <a:rPr lang="en-US" sz="2000" i="1" dirty="0"/>
              <a:t>c </a:t>
            </a:r>
            <a:r>
              <a:rPr lang="el-GR" sz="2000" i="1" dirty="0"/>
              <a:t>το χαρακτήρα </a:t>
            </a:r>
            <a:r>
              <a:rPr lang="en-US" sz="2000" i="1" dirty="0"/>
              <a:t>‘F</a:t>
            </a:r>
            <a:r>
              <a:rPr lang="el-GR" sz="2000" i="1" dirty="0"/>
              <a:t>΄</a:t>
            </a:r>
            <a:r>
              <a:rPr lang="en-US" sz="2000" i="1" dirty="0"/>
              <a:t>;</a:t>
            </a:r>
          </a:p>
          <a:p>
            <a:pPr lvl="1">
              <a:buNone/>
            </a:pPr>
            <a:r>
              <a:rPr lang="en-US" sz="2000" b="1" dirty="0"/>
              <a:t>x:=3&gt;1; </a:t>
            </a:r>
            <a:r>
              <a:rPr lang="el-GR" sz="2000" i="1" dirty="0"/>
              <a:t>Θέτει στη μεταβλητή </a:t>
            </a:r>
            <a:r>
              <a:rPr lang="en-US" sz="2000" i="1" dirty="0"/>
              <a:t>x </a:t>
            </a:r>
            <a:r>
              <a:rPr lang="el-GR" sz="2000" i="1" dirty="0"/>
              <a:t>την τιμή </a:t>
            </a:r>
            <a:r>
              <a:rPr lang="en-US" sz="2000" i="1" dirty="0"/>
              <a:t>true;</a:t>
            </a:r>
            <a:endParaRPr lang="el-GR" sz="2000" i="1"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28</a:t>
            </a:fld>
            <a:endParaRPr lang="en-US" dirty="0"/>
          </a:p>
        </p:txBody>
      </p:sp>
      <p:sp>
        <p:nvSpPr>
          <p:cNvPr id="7" name="6 - Ορθογώνιο"/>
          <p:cNvSpPr/>
          <p:nvPr/>
        </p:nvSpPr>
        <p:spPr>
          <a:xfrm>
            <a:off x="2051720" y="2209428"/>
            <a:ext cx="4381500" cy="571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000" b="1" dirty="0"/>
              <a:t> Ονομα Μεταβλητής </a:t>
            </a:r>
            <a:r>
              <a:rPr lang="en-US" sz="2000" b="1" dirty="0" smtClean="0"/>
              <a:t> </a:t>
            </a:r>
            <a:r>
              <a:rPr lang="el-GR" sz="2000" b="1" dirty="0" smtClean="0"/>
              <a:t>:=</a:t>
            </a:r>
            <a:r>
              <a:rPr lang="en-US" sz="2000" b="1" dirty="0" smtClean="0"/>
              <a:t> </a:t>
            </a:r>
            <a:r>
              <a:rPr lang="el-GR" sz="2000" b="1" dirty="0" smtClean="0"/>
              <a:t>Έκφραση</a:t>
            </a:r>
            <a:endParaRPr lang="el-GR" sz="2000" dirty="0"/>
          </a:p>
        </p:txBody>
      </p:sp>
    </p:spTree>
    <p:extLst>
      <p:ext uri="{BB962C8B-B14F-4D97-AF65-F5344CB8AC3E}">
        <p14:creationId xmlns:p14="http://schemas.microsoft.com/office/powerpoint/2010/main" val="1348900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a:t>Τελεστής </a:t>
            </a:r>
            <a:r>
              <a:rPr lang="el-GR" sz="4000" dirty="0" smtClean="0"/>
              <a:t>Ανάθεσης</a:t>
            </a:r>
            <a:r>
              <a:rPr lang="en-US" sz="4000" baseline="-25000" dirty="0" smtClean="0"/>
              <a:t>2</a:t>
            </a:r>
            <a:r>
              <a:rPr lang="el-GR" sz="4000" baseline="-25000" dirty="0" smtClean="0"/>
              <a:t>/3</a:t>
            </a:r>
            <a:endParaRPr lang="el-GR" sz="4000" baseline="-25000" dirty="0"/>
          </a:p>
        </p:txBody>
      </p:sp>
      <p:sp>
        <p:nvSpPr>
          <p:cNvPr id="3" name="2 - Θέση περιεχομένου"/>
          <p:cNvSpPr>
            <a:spLocks noGrp="1"/>
          </p:cNvSpPr>
          <p:nvPr>
            <p:ph idx="1"/>
          </p:nvPr>
        </p:nvSpPr>
        <p:spPr/>
        <p:txBody>
          <a:bodyPr>
            <a:noAutofit/>
          </a:bodyPr>
          <a:lstStyle/>
          <a:p>
            <a:r>
              <a:rPr lang="el-GR" sz="2400" b="1" dirty="0" smtClean="0"/>
              <a:t>Κανόνες:</a:t>
            </a:r>
          </a:p>
          <a:p>
            <a:pPr lvl="1">
              <a:buFont typeface="Wingdings" panose="05000000000000000000" pitchFamily="2" charset="2"/>
              <a:buChar char="§"/>
            </a:pPr>
            <a:r>
              <a:rPr lang="el-GR" sz="2000" dirty="0" smtClean="0"/>
              <a:t>Ο</a:t>
            </a:r>
            <a:r>
              <a:rPr lang="en-US" sz="2000" dirty="0" smtClean="0"/>
              <a:t> </a:t>
            </a:r>
            <a:r>
              <a:rPr lang="el-GR" sz="2000" dirty="0" smtClean="0"/>
              <a:t>τύπος της τιμής της έκφρασης πρέπει να είναι ίδιος με τον τύπο της μεταβλητής</a:t>
            </a:r>
            <a:r>
              <a:rPr lang="en-US" sz="2000" dirty="0" smtClean="0"/>
              <a:t>, </a:t>
            </a:r>
            <a:r>
              <a:rPr lang="el-GR" sz="2000" dirty="0" smtClean="0"/>
              <a:t>πχ </a:t>
            </a:r>
            <a:r>
              <a:rPr lang="en-US" sz="2000" b="1" dirty="0" err="1" smtClean="0"/>
              <a:t>var</a:t>
            </a:r>
            <a:r>
              <a:rPr lang="el-GR" sz="2000" dirty="0" smtClean="0"/>
              <a:t>  </a:t>
            </a:r>
            <a:r>
              <a:rPr lang="en-US" sz="2000" dirty="0" smtClean="0"/>
              <a:t>a : integer</a:t>
            </a:r>
            <a:r>
              <a:rPr lang="el-GR" sz="2000" dirty="0" smtClean="0"/>
              <a:t>, </a:t>
            </a:r>
            <a:r>
              <a:rPr lang="en-US" sz="2000" dirty="0"/>
              <a:t>b: </a:t>
            </a:r>
            <a:r>
              <a:rPr lang="en-US" sz="2000" dirty="0" smtClean="0"/>
              <a:t>real</a:t>
            </a:r>
            <a:r>
              <a:rPr lang="el-GR" sz="2000" dirty="0" smtClean="0"/>
              <a:t>, </a:t>
            </a:r>
            <a:r>
              <a:rPr lang="en-US" sz="2000" dirty="0"/>
              <a:t>c : </a:t>
            </a:r>
            <a:r>
              <a:rPr lang="en-US" sz="2000" dirty="0" smtClean="0"/>
              <a:t>char</a:t>
            </a:r>
            <a:r>
              <a:rPr lang="el-GR" sz="2000" dirty="0" smtClean="0"/>
              <a:t>,</a:t>
            </a:r>
            <a:r>
              <a:rPr lang="en-US" sz="2000" dirty="0"/>
              <a:t> x : </a:t>
            </a:r>
            <a:r>
              <a:rPr lang="en-US" sz="2000" dirty="0" err="1"/>
              <a:t>boolean</a:t>
            </a:r>
            <a:r>
              <a:rPr lang="en-US" sz="2000" dirty="0" smtClean="0"/>
              <a:t>;        </a:t>
            </a:r>
          </a:p>
          <a:p>
            <a:pPr lvl="1">
              <a:buFont typeface="Wingdings" panose="05000000000000000000" pitchFamily="2" charset="2"/>
              <a:buChar char="§"/>
            </a:pPr>
            <a:r>
              <a:rPr lang="el-GR" sz="2000" dirty="0" smtClean="0"/>
              <a:t>Εξαίρεση στον προηγούμενο κανόνα η δυνατότητα  να θέτουμε ακέραιες τιμές </a:t>
            </a:r>
            <a:r>
              <a:rPr lang="en-US" sz="2000" dirty="0" smtClean="0"/>
              <a:t>(integer) </a:t>
            </a:r>
            <a:r>
              <a:rPr lang="el-GR" sz="2000" dirty="0" smtClean="0"/>
              <a:t>σε μεταβλητές τύπου </a:t>
            </a:r>
            <a:r>
              <a:rPr lang="en-US" sz="2000" dirty="0" smtClean="0"/>
              <a:t>real, </a:t>
            </a:r>
            <a:r>
              <a:rPr lang="el-GR" sz="2000" dirty="0" smtClean="0"/>
              <a:t>πχ </a:t>
            </a:r>
            <a:r>
              <a:rPr lang="el-GR" sz="2000" b="1" dirty="0" smtClean="0"/>
              <a:t>αν </a:t>
            </a:r>
            <a:r>
              <a:rPr lang="en-US" sz="2000" b="1" dirty="0" smtClean="0"/>
              <a:t>a : real </a:t>
            </a:r>
            <a:r>
              <a:rPr lang="el-GR" sz="2000" b="1" dirty="0" smtClean="0"/>
              <a:t>τότε είναι αποδεκτές: </a:t>
            </a:r>
            <a:r>
              <a:rPr lang="en-US" sz="2000" b="1" dirty="0" smtClean="0"/>
              <a:t>a:=4; </a:t>
            </a:r>
            <a:r>
              <a:rPr lang="el-GR" sz="2000" b="1" dirty="0" smtClean="0"/>
              <a:t> </a:t>
            </a:r>
            <a:r>
              <a:rPr lang="en-US" sz="2000" b="1" dirty="0" smtClean="0"/>
              <a:t>a:=5+4*2;</a:t>
            </a:r>
          </a:p>
          <a:p>
            <a:pPr lvl="1">
              <a:buFont typeface="Wingdings" panose="05000000000000000000" pitchFamily="2" charset="2"/>
              <a:buChar char="§"/>
            </a:pPr>
            <a:r>
              <a:rPr lang="el-GR" sz="2000" dirty="0" smtClean="0"/>
              <a:t>Μπορούμε να χρησιμοποιήσουμε την ίδια μεταβλητή ταυτόχρονα στο αριστερό μέρος του τελεστή ανάθεσης και μέσα στην έκφραση, στο δεξιό μέρος του τελεστή</a:t>
            </a:r>
            <a:r>
              <a:rPr lang="en-US" sz="2000" dirty="0" smtClean="0"/>
              <a:t>,</a:t>
            </a:r>
            <a:r>
              <a:rPr lang="el-GR" sz="2000" dirty="0" smtClean="0"/>
              <a:t> </a:t>
            </a:r>
            <a:r>
              <a:rPr lang="el-GR" sz="2000" dirty="0"/>
              <a:t>πχ </a:t>
            </a:r>
            <a:r>
              <a:rPr lang="el-GR" sz="2000" b="1" dirty="0" smtClean="0"/>
              <a:t>αν </a:t>
            </a:r>
            <a:r>
              <a:rPr lang="en-US" sz="2000" b="1" dirty="0" smtClean="0"/>
              <a:t>a </a:t>
            </a:r>
            <a:r>
              <a:rPr lang="el-GR" sz="2000" b="1" dirty="0" smtClean="0"/>
              <a:t>είναι 5 τότε η εκτέλεση της πρότασης: </a:t>
            </a:r>
            <a:r>
              <a:rPr lang="en-US" sz="2000" b="1" dirty="0" smtClean="0"/>
              <a:t>a:= a </a:t>
            </a:r>
            <a:r>
              <a:rPr lang="el-GR" sz="2000" b="1" dirty="0" smtClean="0"/>
              <a:t>+1</a:t>
            </a:r>
            <a:r>
              <a:rPr lang="en-US" sz="2000" b="1" dirty="0" smtClean="0"/>
              <a:t>; </a:t>
            </a:r>
            <a:r>
              <a:rPr lang="el-GR" sz="2000" b="1" dirty="0" smtClean="0"/>
              <a:t> έχει σαν αποτέλεσμα την ανάθεση στην </a:t>
            </a:r>
            <a:r>
              <a:rPr lang="en-US" sz="2000" b="1" dirty="0" smtClean="0"/>
              <a:t>a</a:t>
            </a:r>
            <a:r>
              <a:rPr lang="el-GR" sz="2000" b="1" dirty="0" smtClean="0"/>
              <a:t> της τιμής 6</a:t>
            </a:r>
            <a:endParaRPr lang="en-US" sz="2000" dirty="0" smtClean="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29</a:t>
            </a:fld>
            <a:endParaRPr lang="en-US" dirty="0"/>
          </a:p>
        </p:txBody>
      </p:sp>
    </p:spTree>
    <p:extLst>
      <p:ext uri="{BB962C8B-B14F-4D97-AF65-F5344CB8AC3E}">
        <p14:creationId xmlns:p14="http://schemas.microsoft.com/office/powerpoint/2010/main" val="316621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a:t>Τελεστής </a:t>
            </a:r>
            <a:r>
              <a:rPr lang="el-GR" sz="4000" dirty="0" smtClean="0"/>
              <a:t>Ανάθεσης</a:t>
            </a:r>
            <a:r>
              <a:rPr lang="el-GR" sz="4000" baseline="-25000" dirty="0" smtClean="0"/>
              <a:t>3/3</a:t>
            </a:r>
            <a:endParaRPr lang="el-GR" sz="4000" baseline="-25000" dirty="0"/>
          </a:p>
        </p:txBody>
      </p:sp>
      <p:sp>
        <p:nvSpPr>
          <p:cNvPr id="3" name="2 - Θέση περιεχομένου"/>
          <p:cNvSpPr>
            <a:spLocks noGrp="1"/>
          </p:cNvSpPr>
          <p:nvPr>
            <p:ph idx="1"/>
          </p:nvPr>
        </p:nvSpPr>
        <p:spPr/>
        <p:txBody>
          <a:bodyPr>
            <a:normAutofit/>
          </a:bodyPr>
          <a:lstStyle/>
          <a:p>
            <a:r>
              <a:rPr lang="el-GR" sz="2800" b="1" dirty="0" smtClean="0"/>
              <a:t>Παράδειγμα:</a:t>
            </a:r>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30</a:t>
            </a:fld>
            <a:endParaRPr lang="en-US" dirty="0"/>
          </a:p>
        </p:txBody>
      </p:sp>
      <p:sp>
        <p:nvSpPr>
          <p:cNvPr id="7" name="6 - Διάγραμμα ροής: Έξοδος σε εκτυπωτή"/>
          <p:cNvSpPr/>
          <p:nvPr/>
        </p:nvSpPr>
        <p:spPr>
          <a:xfrm>
            <a:off x="3378200" y="1411435"/>
            <a:ext cx="4218136" cy="4189795"/>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a:t>program</a:t>
            </a:r>
            <a:r>
              <a:rPr lang="en-US" sz="2400" dirty="0"/>
              <a:t> example; </a:t>
            </a:r>
          </a:p>
          <a:p>
            <a:r>
              <a:rPr lang="en-US" sz="2400" b="1" dirty="0" err="1"/>
              <a:t>var</a:t>
            </a:r>
            <a:r>
              <a:rPr lang="el-GR" sz="2400" dirty="0"/>
              <a:t>   </a:t>
            </a:r>
            <a:r>
              <a:rPr lang="en-US" sz="2400" dirty="0"/>
              <a:t>   </a:t>
            </a:r>
            <a:r>
              <a:rPr lang="en-US" sz="2400" dirty="0" err="1"/>
              <a:t>a,b</a:t>
            </a:r>
            <a:r>
              <a:rPr lang="en-US" sz="2400" dirty="0"/>
              <a:t>: integer;</a:t>
            </a:r>
          </a:p>
          <a:p>
            <a:r>
              <a:rPr lang="en-US" sz="2400" dirty="0" smtClean="0"/>
              <a:t>            flag</a:t>
            </a:r>
            <a:r>
              <a:rPr lang="en-US" sz="2400" dirty="0"/>
              <a:t>: boolean;</a:t>
            </a:r>
          </a:p>
          <a:p>
            <a:r>
              <a:rPr lang="en-US" sz="2400" dirty="0"/>
              <a:t> </a:t>
            </a:r>
            <a:r>
              <a:rPr lang="en-US" sz="2400" dirty="0" smtClean="0"/>
              <a:t>           </a:t>
            </a:r>
            <a:r>
              <a:rPr lang="en-US" sz="2400" dirty="0" err="1" smtClean="0"/>
              <a:t>res:real</a:t>
            </a:r>
            <a:r>
              <a:rPr lang="en-US" sz="2400" dirty="0"/>
              <a:t>;</a:t>
            </a:r>
            <a:endParaRPr lang="el-GR" sz="2400" dirty="0"/>
          </a:p>
          <a:p>
            <a:r>
              <a:rPr lang="en-US" sz="2400" b="1" dirty="0"/>
              <a:t>begin</a:t>
            </a:r>
            <a:endParaRPr lang="el-GR" sz="2400" b="1" dirty="0"/>
          </a:p>
          <a:p>
            <a:pPr lvl="1"/>
            <a:r>
              <a:rPr lang="en-US" sz="2400" dirty="0"/>
              <a:t>a:=234;</a:t>
            </a:r>
          </a:p>
          <a:p>
            <a:pPr lvl="1"/>
            <a:r>
              <a:rPr lang="en-US" sz="2400" dirty="0"/>
              <a:t>b:=a*5-a div 2;</a:t>
            </a:r>
          </a:p>
          <a:p>
            <a:pPr lvl="1"/>
            <a:r>
              <a:rPr lang="en-US" sz="2400" dirty="0"/>
              <a:t>flag:=(a&gt;100) and (b&gt;1000);</a:t>
            </a:r>
          </a:p>
          <a:p>
            <a:pPr lvl="1"/>
            <a:r>
              <a:rPr lang="en-US" sz="2400" dirty="0"/>
              <a:t>res:=a/b;</a:t>
            </a:r>
          </a:p>
          <a:p>
            <a:r>
              <a:rPr lang="en-US" sz="2400" b="1" dirty="0"/>
              <a:t>end.</a:t>
            </a:r>
            <a:endParaRPr lang="el-GR" sz="2400" b="1" dirty="0"/>
          </a:p>
          <a:p>
            <a:endParaRPr lang="en-US" sz="2400" dirty="0"/>
          </a:p>
          <a:p>
            <a:endParaRPr lang="en-US" sz="2400" dirty="0"/>
          </a:p>
          <a:p>
            <a:endParaRPr lang="el-GR" sz="2400" dirty="0"/>
          </a:p>
          <a:p>
            <a:endParaRPr lang="el-GR" sz="2400" dirty="0"/>
          </a:p>
          <a:p>
            <a:endParaRPr lang="el-GR" sz="2400" dirty="0"/>
          </a:p>
          <a:p>
            <a:endParaRPr lang="el-GR" sz="2400" dirty="0"/>
          </a:p>
        </p:txBody>
      </p:sp>
    </p:spTree>
    <p:extLst>
      <p:ext uri="{BB962C8B-B14F-4D97-AF65-F5344CB8AC3E}">
        <p14:creationId xmlns:p14="http://schemas.microsoft.com/office/powerpoint/2010/main" val="48391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Εντολή </a:t>
            </a:r>
            <a:r>
              <a:rPr lang="en-US" sz="4000" dirty="0"/>
              <a:t>Read (</a:t>
            </a:r>
            <a:r>
              <a:rPr lang="el-GR" sz="4000" dirty="0"/>
              <a:t>Εντολή </a:t>
            </a:r>
            <a:r>
              <a:rPr lang="el-GR" sz="4000" dirty="0" smtClean="0"/>
              <a:t>Εισόδου)</a:t>
            </a:r>
            <a:r>
              <a:rPr lang="el-GR" sz="4000" baseline="-25000" dirty="0" smtClean="0"/>
              <a:t>1/</a:t>
            </a:r>
            <a:r>
              <a:rPr lang="en-US" sz="4000" baseline="-25000" dirty="0" smtClean="0"/>
              <a:t>9</a:t>
            </a:r>
            <a:endParaRPr lang="el-GR" sz="4000" baseline="-25000" dirty="0"/>
          </a:p>
        </p:txBody>
      </p:sp>
      <p:sp>
        <p:nvSpPr>
          <p:cNvPr id="3" name="2 - Θέση περιεχομένου"/>
          <p:cNvSpPr>
            <a:spLocks noGrp="1"/>
          </p:cNvSpPr>
          <p:nvPr>
            <p:ph idx="1"/>
          </p:nvPr>
        </p:nvSpPr>
        <p:spPr>
          <a:xfrm>
            <a:off x="539553" y="1181365"/>
            <a:ext cx="8147248" cy="4268423"/>
          </a:xfrm>
        </p:spPr>
        <p:txBody>
          <a:bodyPr>
            <a:noAutofit/>
          </a:bodyPr>
          <a:lstStyle/>
          <a:p>
            <a:r>
              <a:rPr lang="el-GR" sz="2400" b="1" dirty="0" smtClean="0"/>
              <a:t>Σκοπός</a:t>
            </a:r>
            <a:r>
              <a:rPr lang="el-GR" sz="2400" b="1" dirty="0"/>
              <a:t>: </a:t>
            </a:r>
            <a:r>
              <a:rPr lang="el-GR" sz="2400" dirty="0"/>
              <a:t>Εισαγωγή (ανάγνωση) τιμών από τη μονάδα εισόδου και ανάθεση σε μεταβλητές του προγράμματος</a:t>
            </a:r>
          </a:p>
          <a:p>
            <a:pPr>
              <a:buNone/>
            </a:pPr>
            <a:endParaRPr lang="el-GR" sz="2400" b="1" dirty="0"/>
          </a:p>
          <a:p>
            <a:r>
              <a:rPr lang="el-GR" sz="2400" b="1" dirty="0" smtClean="0"/>
              <a:t>Εξηγήσεις</a:t>
            </a:r>
            <a:r>
              <a:rPr lang="el-GR" sz="2400" b="1" dirty="0"/>
              <a:t>: </a:t>
            </a:r>
            <a:r>
              <a:rPr lang="el-GR" sz="2400" dirty="0"/>
              <a:t>Με την εντολή αυτή εισάγονται τιμές από τη μονάδα εισόδου και αποθηκεύονται στις μεταβλητές </a:t>
            </a:r>
            <a:r>
              <a:rPr lang="en-US" sz="2400" b="1" dirty="0"/>
              <a:t>V1…</a:t>
            </a:r>
            <a:r>
              <a:rPr lang="en-US" sz="2400" b="1" dirty="0" err="1"/>
              <a:t>Vn</a:t>
            </a:r>
            <a:r>
              <a:rPr lang="en-US" sz="2400" dirty="0"/>
              <a:t> </a:t>
            </a:r>
            <a:r>
              <a:rPr lang="el-GR" sz="2400" dirty="0"/>
              <a:t>του προγράμματος με τη σειρά που είναι </a:t>
            </a:r>
            <a:r>
              <a:rPr lang="el-GR" sz="2400" dirty="0" smtClean="0"/>
              <a:t>διατεταγμένες</a:t>
            </a:r>
            <a:endParaRPr lang="en-US" sz="2400" dirty="0" smtClean="0"/>
          </a:p>
          <a:p>
            <a:pPr marL="692150" lvl="1" indent="-342900">
              <a:buFont typeface="Wingdings" panose="05000000000000000000" pitchFamily="2" charset="2"/>
              <a:buChar char="§"/>
            </a:pPr>
            <a:r>
              <a:rPr lang="el-GR" sz="2200" dirty="0"/>
              <a:t>Αν η μονάδα εισόδου είναι το πληκτρολόγιο, τότε μόλις εκτελεστεί η εντολή, η εκτέλεση του προγράμματος σταματά και περιμένει δεδομένα από το πληκτρολόγιο για να τα τοποθετήσει στις μεταβλητές και να συνεχίσει την εκτέλεση του υπόλοιπου προγράμματος </a:t>
            </a:r>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31</a:t>
            </a:fld>
            <a:endParaRPr lang="en-US" dirty="0"/>
          </a:p>
        </p:txBody>
      </p:sp>
      <p:sp>
        <p:nvSpPr>
          <p:cNvPr id="5" name="6 - Ορθογώνιο"/>
          <p:cNvSpPr/>
          <p:nvPr/>
        </p:nvSpPr>
        <p:spPr>
          <a:xfrm>
            <a:off x="2051720" y="1993404"/>
            <a:ext cx="5334000" cy="5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000" b="1" dirty="0"/>
              <a:t> </a:t>
            </a:r>
            <a:r>
              <a:rPr lang="en-US" sz="2000" b="1" dirty="0"/>
              <a:t>READ(INPUT,V1,V2,…</a:t>
            </a:r>
            <a:r>
              <a:rPr lang="en-US" sz="2000" b="1" dirty="0" err="1"/>
              <a:t>Vn</a:t>
            </a:r>
            <a:r>
              <a:rPr lang="en-US" sz="2000" b="1" dirty="0"/>
              <a:t>) </a:t>
            </a:r>
            <a:r>
              <a:rPr lang="el-GR" sz="2000" b="1" dirty="0"/>
              <a:t>ή  </a:t>
            </a:r>
            <a:r>
              <a:rPr lang="en-US" sz="2000" b="1" dirty="0"/>
              <a:t>READ(V1,V2,…</a:t>
            </a:r>
            <a:r>
              <a:rPr lang="en-US" sz="2000" b="1" dirty="0" err="1"/>
              <a:t>Vn</a:t>
            </a:r>
            <a:r>
              <a:rPr lang="en-US" sz="2000" b="1" dirty="0"/>
              <a:t>) </a:t>
            </a:r>
            <a:r>
              <a:rPr lang="el-GR" sz="2000" b="1" dirty="0"/>
              <a:t> </a:t>
            </a:r>
            <a:endParaRPr lang="el-GR" sz="2000" dirty="0"/>
          </a:p>
        </p:txBody>
      </p:sp>
    </p:spTree>
    <p:extLst>
      <p:ext uri="{BB962C8B-B14F-4D97-AF65-F5344CB8AC3E}">
        <p14:creationId xmlns:p14="http://schemas.microsoft.com/office/powerpoint/2010/main" val="156960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Εντολή </a:t>
            </a:r>
            <a:r>
              <a:rPr lang="en-US" sz="4000" dirty="0"/>
              <a:t>Read (</a:t>
            </a:r>
            <a:r>
              <a:rPr lang="el-GR" sz="4000" dirty="0"/>
              <a:t>Εντολή </a:t>
            </a:r>
            <a:r>
              <a:rPr lang="el-GR" sz="4000" dirty="0" smtClean="0"/>
              <a:t>Εισόδου)</a:t>
            </a:r>
            <a:r>
              <a:rPr lang="en-US" sz="4000" baseline="-25000" dirty="0" smtClean="0"/>
              <a:t>2</a:t>
            </a:r>
            <a:r>
              <a:rPr lang="el-GR" sz="4000" baseline="-25000" dirty="0" smtClean="0"/>
              <a:t>/</a:t>
            </a:r>
            <a:r>
              <a:rPr lang="en-US" sz="4000" baseline="-25000" dirty="0"/>
              <a:t>9</a:t>
            </a:r>
            <a:endParaRPr lang="el-GR" sz="4000" baseline="-25000" dirty="0"/>
          </a:p>
        </p:txBody>
      </p:sp>
      <p:sp>
        <p:nvSpPr>
          <p:cNvPr id="3" name="2 - Θέση περιεχομένου"/>
          <p:cNvSpPr>
            <a:spLocks noGrp="1"/>
          </p:cNvSpPr>
          <p:nvPr>
            <p:ph idx="1"/>
          </p:nvPr>
        </p:nvSpPr>
        <p:spPr>
          <a:xfrm>
            <a:off x="539553" y="1181365"/>
            <a:ext cx="8147248" cy="4268423"/>
          </a:xfrm>
        </p:spPr>
        <p:txBody>
          <a:bodyPr>
            <a:noAutofit/>
          </a:bodyPr>
          <a:lstStyle/>
          <a:p>
            <a:pPr marL="290513" lvl="1" indent="-290513">
              <a:buNone/>
            </a:pPr>
            <a:r>
              <a:rPr lang="el-GR" sz="2400" b="1" dirty="0" smtClean="0"/>
              <a:t>Παράδειγμα:</a:t>
            </a:r>
            <a:endParaRPr lang="en-US" sz="2400" b="1" dirty="0" smtClean="0"/>
          </a:p>
          <a:p>
            <a:pPr marL="633930" lvl="1" indent="-342900">
              <a:buFont typeface="Wingdings" panose="05000000000000000000" pitchFamily="2" charset="2"/>
              <a:buChar char="§"/>
            </a:pPr>
            <a:r>
              <a:rPr lang="en-US" sz="2000" b="1" dirty="0" smtClean="0"/>
              <a:t>read(x</a:t>
            </a:r>
            <a:r>
              <a:rPr lang="en-US" sz="2000" b="1" dirty="0"/>
              <a:t>); </a:t>
            </a:r>
            <a:r>
              <a:rPr lang="el-GR" sz="2000" i="1" dirty="0"/>
              <a:t>Με δεδομένο 3, αναθέτει στη μεταβλητή </a:t>
            </a:r>
            <a:r>
              <a:rPr lang="en-US" sz="2000" i="1" dirty="0"/>
              <a:t>x </a:t>
            </a:r>
            <a:r>
              <a:rPr lang="el-GR" sz="2000" i="1" dirty="0"/>
              <a:t>την τιμή </a:t>
            </a:r>
            <a:r>
              <a:rPr lang="el-GR" sz="2000" i="1" dirty="0" smtClean="0"/>
              <a:t>3</a:t>
            </a:r>
            <a:endParaRPr lang="en-US" sz="2000" i="1" dirty="0" smtClean="0"/>
          </a:p>
          <a:p>
            <a:pPr marL="633930" lvl="1" indent="-342900">
              <a:buFont typeface="Wingdings" panose="05000000000000000000" pitchFamily="2" charset="2"/>
              <a:buChar char="§"/>
            </a:pPr>
            <a:r>
              <a:rPr lang="en-US" sz="2000" b="1" dirty="0" smtClean="0"/>
              <a:t>read(</a:t>
            </a:r>
            <a:r>
              <a:rPr lang="en-US" sz="2000" b="1" dirty="0" err="1" smtClean="0"/>
              <a:t>a,b,c</a:t>
            </a:r>
            <a:r>
              <a:rPr lang="en-US" sz="2000" b="1" dirty="0"/>
              <a:t>)</a:t>
            </a:r>
            <a:r>
              <a:rPr lang="en-US" sz="2000" i="1" dirty="0"/>
              <a:t>; </a:t>
            </a:r>
            <a:r>
              <a:rPr lang="el-GR" sz="2000" i="1" dirty="0"/>
              <a:t>Με δεδομένα από το πληκτρολόγιο: 5 7 83  έχει ως </a:t>
            </a:r>
            <a:r>
              <a:rPr lang="en-US" sz="2000" i="1" dirty="0" smtClean="0"/>
              <a:t> </a:t>
            </a:r>
            <a:r>
              <a:rPr lang="el-GR" sz="2000" i="1" dirty="0" smtClean="0"/>
              <a:t>αποτέλεσμα την</a:t>
            </a:r>
            <a:r>
              <a:rPr lang="en-US" sz="2000" i="1" dirty="0" smtClean="0"/>
              <a:t> </a:t>
            </a:r>
            <a:r>
              <a:rPr lang="el-GR" sz="2000" i="1" dirty="0" smtClean="0"/>
              <a:t>ανάθεση </a:t>
            </a:r>
            <a:r>
              <a:rPr lang="el-GR" sz="2000" i="1" dirty="0"/>
              <a:t>των τιμών 5 7 83  στις μεταβλητές </a:t>
            </a:r>
            <a:r>
              <a:rPr lang="en-US" sz="2000" i="1" dirty="0"/>
              <a:t>a, b </a:t>
            </a:r>
            <a:r>
              <a:rPr lang="el-GR" sz="2000" i="1" dirty="0" smtClean="0"/>
              <a:t>και</a:t>
            </a:r>
            <a:r>
              <a:rPr lang="en-US" sz="2000" i="1" dirty="0" smtClean="0"/>
              <a:t> c</a:t>
            </a:r>
            <a:r>
              <a:rPr lang="el-GR" sz="2000" i="1" dirty="0" smtClean="0"/>
              <a:t> αντίστοιχα  </a:t>
            </a:r>
            <a:endParaRPr lang="en-US" sz="2000" i="1" dirty="0"/>
          </a:p>
          <a:p>
            <a:pPr marL="290513" lvl="1" indent="-290513">
              <a:buNone/>
            </a:pPr>
            <a:r>
              <a:rPr lang="el-GR" sz="2400" b="1" dirty="0" smtClean="0"/>
              <a:t>Παρατηρήσεις:</a:t>
            </a:r>
            <a:endParaRPr lang="en-US" sz="2400" b="1" dirty="0" smtClean="0"/>
          </a:p>
          <a:p>
            <a:pPr marL="633930" lvl="1" indent="-342900">
              <a:buFont typeface="Wingdings" panose="05000000000000000000" pitchFamily="2" charset="2"/>
              <a:buChar char="§"/>
            </a:pPr>
            <a:r>
              <a:rPr lang="el-GR" sz="1800" dirty="0" smtClean="0"/>
              <a:t>Η </a:t>
            </a:r>
            <a:r>
              <a:rPr lang="el-GR" sz="1800" dirty="0"/>
              <a:t>εντολή </a:t>
            </a:r>
            <a:r>
              <a:rPr lang="en-US" sz="1800" dirty="0"/>
              <a:t>read(v1, v2, …, </a:t>
            </a:r>
            <a:r>
              <a:rPr lang="en-US" sz="1800" dirty="0" err="1"/>
              <a:t>vn</a:t>
            </a:r>
            <a:r>
              <a:rPr lang="en-US" sz="1800" dirty="0"/>
              <a:t>) </a:t>
            </a:r>
            <a:r>
              <a:rPr lang="el-GR" sz="1800" dirty="0"/>
              <a:t>είναι ισοδύναμη με την ακολουθία εντολών: </a:t>
            </a:r>
            <a:r>
              <a:rPr lang="en-US" sz="1800" dirty="0"/>
              <a:t>read(v1</a:t>
            </a:r>
            <a:r>
              <a:rPr lang="el-GR" sz="1800" dirty="0"/>
              <a:t>)</a:t>
            </a:r>
            <a:r>
              <a:rPr lang="en-US" sz="1800" dirty="0"/>
              <a:t> </a:t>
            </a:r>
            <a:r>
              <a:rPr lang="en-US" sz="1800" dirty="0" smtClean="0"/>
              <a:t>; read(v2</a:t>
            </a:r>
            <a:r>
              <a:rPr lang="en-US" sz="1800" dirty="0"/>
              <a:t>); …;read(</a:t>
            </a:r>
            <a:r>
              <a:rPr lang="en-US" sz="1800" dirty="0" err="1"/>
              <a:t>vn</a:t>
            </a:r>
            <a:r>
              <a:rPr lang="en-US" sz="1800" dirty="0"/>
              <a:t>); </a:t>
            </a:r>
            <a:endParaRPr lang="en-US" sz="1800" dirty="0" smtClean="0"/>
          </a:p>
          <a:p>
            <a:pPr marL="633930" lvl="1" indent="-342900">
              <a:buFont typeface="Wingdings" panose="05000000000000000000" pitchFamily="2" charset="2"/>
              <a:buChar char="§"/>
            </a:pPr>
            <a:r>
              <a:rPr lang="el-GR" sz="1800" dirty="0" smtClean="0"/>
              <a:t>Τα </a:t>
            </a:r>
            <a:r>
              <a:rPr lang="el-GR" sz="1800" dirty="0"/>
              <a:t>δεδομένα εισόδου ενός προγράμματος αντιμετωπίζονται σα μια συνεχόμενη </a:t>
            </a:r>
            <a:r>
              <a:rPr lang="el-GR" sz="1800" dirty="0" err="1"/>
              <a:t>ροη</a:t>
            </a:r>
            <a:r>
              <a:rPr lang="el-GR" sz="1800" dirty="0"/>
              <a:t> π.χ. οι εντολές: </a:t>
            </a:r>
            <a:r>
              <a:rPr lang="en-US" sz="1800" dirty="0"/>
              <a:t>read(a</a:t>
            </a:r>
            <a:r>
              <a:rPr lang="el-GR" sz="1800" dirty="0"/>
              <a:t>)</a:t>
            </a:r>
            <a:r>
              <a:rPr lang="en-US" sz="1800" dirty="0"/>
              <a:t> ; read(</a:t>
            </a:r>
            <a:r>
              <a:rPr lang="en-US" sz="1800" dirty="0" err="1"/>
              <a:t>b,c,d</a:t>
            </a:r>
            <a:r>
              <a:rPr lang="en-US" sz="1800" dirty="0"/>
              <a:t>); read(x);  </a:t>
            </a:r>
            <a:r>
              <a:rPr lang="el-GR" sz="1800" dirty="0"/>
              <a:t>με δεδομένα 2 5 8 1 9 έχουν σαν αποτέλεσμα την ανάθεση των τιμών 2 5 8 1 και 9 στις μεταβλητές </a:t>
            </a:r>
            <a:r>
              <a:rPr lang="en-US" sz="1800" dirty="0"/>
              <a:t>a, b, c, </a:t>
            </a:r>
            <a:r>
              <a:rPr lang="el-GR" sz="1800" dirty="0"/>
              <a:t>και </a:t>
            </a:r>
            <a:r>
              <a:rPr lang="en-US" sz="1800" dirty="0"/>
              <a:t>x  </a:t>
            </a:r>
            <a:r>
              <a:rPr lang="el-GR" sz="1800" dirty="0"/>
              <a:t>αντίστοιχα</a:t>
            </a:r>
          </a:p>
          <a:p>
            <a:pPr marL="0" indent="-109020">
              <a:buNone/>
            </a:pPr>
            <a:endParaRPr lang="el-GR" sz="1800" i="1"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32</a:t>
            </a:fld>
            <a:endParaRPr lang="en-US" dirty="0"/>
          </a:p>
        </p:txBody>
      </p:sp>
    </p:spTree>
    <p:extLst>
      <p:ext uri="{BB962C8B-B14F-4D97-AF65-F5344CB8AC3E}">
        <p14:creationId xmlns:p14="http://schemas.microsoft.com/office/powerpoint/2010/main" val="1530644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Εντολή </a:t>
            </a:r>
            <a:r>
              <a:rPr lang="en-US" sz="4000" dirty="0"/>
              <a:t>Read (</a:t>
            </a:r>
            <a:r>
              <a:rPr lang="el-GR" sz="4000" dirty="0"/>
              <a:t>Εντολή </a:t>
            </a:r>
            <a:r>
              <a:rPr lang="el-GR" sz="4000" dirty="0" smtClean="0"/>
              <a:t>Εισόδου)</a:t>
            </a:r>
            <a:r>
              <a:rPr lang="en-US" sz="4000" baseline="-25000" dirty="0" smtClean="0"/>
              <a:t>3</a:t>
            </a:r>
            <a:r>
              <a:rPr lang="el-GR" sz="4000" baseline="-25000" dirty="0" smtClean="0"/>
              <a:t>/</a:t>
            </a:r>
            <a:r>
              <a:rPr lang="en-US" sz="4000" baseline="-25000" dirty="0"/>
              <a:t>9</a:t>
            </a:r>
            <a:endParaRPr lang="el-GR" sz="4000" baseline="-25000" dirty="0"/>
          </a:p>
        </p:txBody>
      </p:sp>
      <p:sp>
        <p:nvSpPr>
          <p:cNvPr id="3" name="2 - Θέση περιεχομένου"/>
          <p:cNvSpPr>
            <a:spLocks noGrp="1"/>
          </p:cNvSpPr>
          <p:nvPr>
            <p:ph idx="1"/>
          </p:nvPr>
        </p:nvSpPr>
        <p:spPr>
          <a:xfrm>
            <a:off x="539553" y="1181365"/>
            <a:ext cx="8147248" cy="4268423"/>
          </a:xfrm>
        </p:spPr>
        <p:txBody>
          <a:bodyPr>
            <a:noAutofit/>
          </a:bodyPr>
          <a:lstStyle/>
          <a:p>
            <a:pPr marL="342900" lvl="1" indent="-342900">
              <a:buFont typeface="Arial" panose="020B0604020202020204" pitchFamily="34" charset="0"/>
              <a:buChar char="•"/>
            </a:pPr>
            <a:r>
              <a:rPr lang="el-GR" sz="2200" dirty="0"/>
              <a:t>Τα δεδομένα που παρέχει μια μονάδα εισόδου στο πρόγραμμα είναι συνήθως πεπερασμένου μήκους </a:t>
            </a:r>
            <a:endParaRPr lang="en-US" sz="2200" dirty="0" smtClean="0"/>
          </a:p>
          <a:p>
            <a:pPr marL="342900" lvl="1" indent="-342900">
              <a:buFont typeface="Arial" panose="020B0604020202020204" pitchFamily="34" charset="0"/>
              <a:buChar char="•"/>
            </a:pPr>
            <a:r>
              <a:rPr lang="el-GR" sz="2200" dirty="0" smtClean="0"/>
              <a:t>Το </a:t>
            </a:r>
            <a:r>
              <a:rPr lang="el-GR" sz="2200" dirty="0"/>
              <a:t>τέλος των δεδομένων δηλώνεται με ένα ειδικό  χαρακτήρα ελέγχου: </a:t>
            </a:r>
            <a:r>
              <a:rPr lang="en-US" sz="2200" b="1" dirty="0"/>
              <a:t>end-of-file character </a:t>
            </a:r>
            <a:r>
              <a:rPr lang="el-GR" sz="2200" b="1" dirty="0"/>
              <a:t> </a:t>
            </a:r>
            <a:r>
              <a:rPr lang="el-GR" sz="2200" dirty="0"/>
              <a:t>και συμβολίζεται &lt;</a:t>
            </a:r>
            <a:r>
              <a:rPr lang="en-US" sz="2200" dirty="0" err="1" smtClean="0"/>
              <a:t>eof</a:t>
            </a:r>
            <a:r>
              <a:rPr lang="en-US" sz="2200" dirty="0" smtClean="0"/>
              <a:t>&gt;</a:t>
            </a:r>
          </a:p>
          <a:p>
            <a:pPr marL="342900" lvl="1" indent="-342900">
              <a:buFont typeface="Arial" panose="020B0604020202020204" pitchFamily="34" charset="0"/>
              <a:buChar char="•"/>
            </a:pPr>
            <a:r>
              <a:rPr lang="el-GR" sz="2200" dirty="0" smtClean="0"/>
              <a:t>Για </a:t>
            </a:r>
            <a:r>
              <a:rPr lang="el-GR" sz="2200" dirty="0"/>
              <a:t>την ανίχνευση αυτού του χαρακτήρα από τα προγράμματα, η </a:t>
            </a:r>
            <a:r>
              <a:rPr lang="en-US" sz="2200" dirty="0"/>
              <a:t>Pascal </a:t>
            </a:r>
            <a:r>
              <a:rPr lang="el-GR" sz="2200" dirty="0"/>
              <a:t>παρέχει μια λογική </a:t>
            </a:r>
            <a:r>
              <a:rPr lang="en-US" sz="2200" dirty="0"/>
              <a:t>(</a:t>
            </a:r>
            <a:r>
              <a:rPr lang="el-GR" sz="2200" dirty="0"/>
              <a:t>τύπου </a:t>
            </a:r>
            <a:r>
              <a:rPr lang="en-US" sz="2200" dirty="0" err="1"/>
              <a:t>boolean</a:t>
            </a:r>
            <a:r>
              <a:rPr lang="en-US" sz="2200" dirty="0"/>
              <a:t>) </a:t>
            </a:r>
            <a:r>
              <a:rPr lang="el-GR" sz="2200" dirty="0"/>
              <a:t>συνάρτηση</a:t>
            </a:r>
            <a:r>
              <a:rPr lang="el-GR" sz="2200" b="1" dirty="0"/>
              <a:t>: </a:t>
            </a:r>
            <a:r>
              <a:rPr lang="en-US" sz="2200" b="1" dirty="0"/>
              <a:t>EOF(INPUT) </a:t>
            </a:r>
            <a:r>
              <a:rPr lang="el-GR" sz="2200" dirty="0"/>
              <a:t>ή  </a:t>
            </a:r>
            <a:r>
              <a:rPr lang="en-US" sz="2200" b="1" dirty="0"/>
              <a:t>EOF </a:t>
            </a:r>
            <a:r>
              <a:rPr lang="el-GR" sz="2200" dirty="0"/>
              <a:t>της οποίας η τιμή είναι αληθής στο τέλος των δεδομένων και ψευδής σε οποιαδήποτε άλλη </a:t>
            </a:r>
            <a:r>
              <a:rPr lang="el-GR" sz="2200" dirty="0" smtClean="0"/>
              <a:t>περίπτωση</a:t>
            </a:r>
            <a:endParaRPr lang="en-US" sz="2200" dirty="0" smtClean="0"/>
          </a:p>
          <a:p>
            <a:pPr marL="342900" lvl="1" indent="-342900">
              <a:buFont typeface="Arial" panose="020B0604020202020204" pitchFamily="34" charset="0"/>
              <a:buChar char="•"/>
            </a:pPr>
            <a:r>
              <a:rPr lang="el-GR" sz="2200" dirty="0" smtClean="0"/>
              <a:t>Τα </a:t>
            </a:r>
            <a:r>
              <a:rPr lang="el-GR" sz="2200" dirty="0"/>
              <a:t>δεδομένα εισόδου να είναι οργανωμένα σε σειρές </a:t>
            </a:r>
            <a:r>
              <a:rPr lang="en-US" sz="2200" dirty="0"/>
              <a:t>[</a:t>
            </a:r>
            <a:r>
              <a:rPr lang="en-US" sz="2200" b="1" dirty="0"/>
              <a:t>end-of-line character, EOLN(INPUT) </a:t>
            </a:r>
            <a:r>
              <a:rPr lang="el-GR" sz="2200" b="1" dirty="0"/>
              <a:t>ή </a:t>
            </a:r>
            <a:r>
              <a:rPr lang="en-US" sz="2200" b="1" dirty="0"/>
              <a:t>EOLN</a:t>
            </a:r>
            <a:r>
              <a:rPr lang="en-US" sz="2200" dirty="0" smtClean="0"/>
              <a:t>]</a:t>
            </a:r>
            <a:endParaRPr lang="el-GR" sz="2200" i="1"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33</a:t>
            </a:fld>
            <a:endParaRPr lang="en-US"/>
          </a:p>
        </p:txBody>
      </p:sp>
    </p:spTree>
    <p:extLst>
      <p:ext uri="{BB962C8B-B14F-4D97-AF65-F5344CB8AC3E}">
        <p14:creationId xmlns:p14="http://schemas.microsoft.com/office/powerpoint/2010/main" val="129191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Εντολή </a:t>
            </a:r>
            <a:r>
              <a:rPr lang="en-US" sz="4000" dirty="0"/>
              <a:t>Read (</a:t>
            </a:r>
            <a:r>
              <a:rPr lang="el-GR" sz="4000" dirty="0"/>
              <a:t>Εντολή </a:t>
            </a:r>
            <a:r>
              <a:rPr lang="el-GR" sz="4000" dirty="0" smtClean="0"/>
              <a:t>Εισόδου)</a:t>
            </a:r>
            <a:r>
              <a:rPr lang="en-US" sz="4000" baseline="-25000" dirty="0" smtClean="0"/>
              <a:t>4</a:t>
            </a:r>
            <a:r>
              <a:rPr lang="el-GR" sz="4000" baseline="-25000" dirty="0" smtClean="0"/>
              <a:t>/</a:t>
            </a:r>
            <a:r>
              <a:rPr lang="en-US" sz="4000" baseline="-25000" dirty="0" smtClean="0"/>
              <a:t>9</a:t>
            </a:r>
            <a:endParaRPr lang="el-GR" sz="4000" baseline="-25000" dirty="0"/>
          </a:p>
        </p:txBody>
      </p:sp>
      <p:sp>
        <p:nvSpPr>
          <p:cNvPr id="3" name="2 - Θέση περιεχομένου"/>
          <p:cNvSpPr>
            <a:spLocks noGrp="1"/>
          </p:cNvSpPr>
          <p:nvPr>
            <p:ph idx="1"/>
          </p:nvPr>
        </p:nvSpPr>
        <p:spPr>
          <a:xfrm>
            <a:off x="539553" y="1181365"/>
            <a:ext cx="8147248" cy="4268423"/>
          </a:xfrm>
        </p:spPr>
        <p:txBody>
          <a:bodyPr>
            <a:noAutofit/>
          </a:bodyPr>
          <a:lstStyle/>
          <a:p>
            <a:r>
              <a:rPr lang="el-GR" sz="2800" b="1" dirty="0"/>
              <a:t>Κανόνες</a:t>
            </a:r>
            <a:r>
              <a:rPr lang="el-GR" sz="2800" b="1" dirty="0" smtClean="0"/>
              <a:t>:</a:t>
            </a:r>
            <a:endParaRPr lang="en-US" sz="2800" b="1" dirty="0" smtClean="0"/>
          </a:p>
          <a:p>
            <a:pPr lvl="1">
              <a:buFont typeface="Wingdings" panose="05000000000000000000" pitchFamily="2" charset="2"/>
              <a:buChar char="§"/>
            </a:pPr>
            <a:r>
              <a:rPr lang="el-GR" sz="2200" dirty="0" smtClean="0"/>
              <a:t>Ο </a:t>
            </a:r>
            <a:r>
              <a:rPr lang="el-GR" sz="2200" dirty="0"/>
              <a:t>τύπος των δεδομένων πρέπει να συμφωνεί με τον τύπων των μεταβλητών και μπορεί να είναι μόνο τύπου </a:t>
            </a:r>
            <a:r>
              <a:rPr lang="en-US" sz="2200" dirty="0"/>
              <a:t>integer, real </a:t>
            </a:r>
            <a:r>
              <a:rPr lang="el-GR" sz="2200" dirty="0"/>
              <a:t>ή </a:t>
            </a:r>
            <a:r>
              <a:rPr lang="en-US" sz="2200" dirty="0"/>
              <a:t>char </a:t>
            </a:r>
            <a:r>
              <a:rPr lang="el-GR" sz="2200" dirty="0"/>
              <a:t>ή ενός τύπου που είναι </a:t>
            </a:r>
            <a:r>
              <a:rPr lang="el-GR" sz="2200" dirty="0" err="1"/>
              <a:t>υποπεριοχή</a:t>
            </a:r>
            <a:r>
              <a:rPr lang="el-GR" sz="2200" dirty="0"/>
              <a:t> των τύπων </a:t>
            </a:r>
            <a:r>
              <a:rPr lang="en-US" sz="2200" dirty="0"/>
              <a:t>integer </a:t>
            </a:r>
            <a:r>
              <a:rPr lang="el-GR" sz="2200" dirty="0"/>
              <a:t>ή </a:t>
            </a:r>
            <a:r>
              <a:rPr lang="en-US" sz="2200" dirty="0" smtClean="0"/>
              <a:t>char</a:t>
            </a:r>
          </a:p>
          <a:p>
            <a:pPr lvl="1">
              <a:buFont typeface="Wingdings" panose="05000000000000000000" pitchFamily="2" charset="2"/>
              <a:buChar char="§"/>
            </a:pPr>
            <a:r>
              <a:rPr lang="el-GR" sz="2200" dirty="0" smtClean="0"/>
              <a:t>Αν </a:t>
            </a:r>
            <a:r>
              <a:rPr lang="el-GR" sz="2200" dirty="0"/>
              <a:t>τα δεδομένα στη τρέχουσα σειρά εισόδου είναι λιγότερα από τις μεταβλητές που αναφέρονται στην εντολή </a:t>
            </a:r>
            <a:r>
              <a:rPr lang="en-US" sz="2200" dirty="0"/>
              <a:t>read </a:t>
            </a:r>
            <a:r>
              <a:rPr lang="el-GR" sz="2200" dirty="0"/>
              <a:t>τότε η ανάγνωση δεδομένων συνεχίζει στην επομένη </a:t>
            </a:r>
            <a:r>
              <a:rPr lang="el-GR" sz="2200" dirty="0" smtClean="0"/>
              <a:t>σειρά</a:t>
            </a:r>
            <a:endParaRPr lang="en-US" sz="2200" dirty="0" smtClean="0"/>
          </a:p>
          <a:p>
            <a:pPr lvl="1">
              <a:buFont typeface="Wingdings" panose="05000000000000000000" pitchFamily="2" charset="2"/>
              <a:buChar char="§"/>
            </a:pPr>
            <a:r>
              <a:rPr lang="el-GR" sz="2200" dirty="0" smtClean="0"/>
              <a:t>Λάθος </a:t>
            </a:r>
            <a:r>
              <a:rPr lang="el-GR" sz="2200" dirty="0"/>
              <a:t>εκδηλώνεται, όταν διαβαστεί το τελευταίο δεδομένο εισόδου και υπάρχουν μεταβλητές στην εντολή </a:t>
            </a:r>
            <a:r>
              <a:rPr lang="en-US" sz="2200" dirty="0"/>
              <a:t>read </a:t>
            </a:r>
            <a:r>
              <a:rPr lang="el-GR" sz="2200" dirty="0"/>
              <a:t>που δεν έχουν πάρει τιμή</a:t>
            </a:r>
          </a:p>
          <a:p>
            <a:pPr marL="296321" lvl="1" indent="-5291">
              <a:buNone/>
            </a:pPr>
            <a:endParaRPr lang="en-US" sz="2000" i="1" dirty="0"/>
          </a:p>
          <a:p>
            <a:pPr marL="296321" lvl="1" indent="-5291">
              <a:buNone/>
            </a:pPr>
            <a:endParaRPr lang="el-GR" sz="2000" i="1"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34</a:t>
            </a:fld>
            <a:endParaRPr lang="en-US"/>
          </a:p>
        </p:txBody>
      </p:sp>
    </p:spTree>
    <p:extLst>
      <p:ext uri="{BB962C8B-B14F-4D97-AF65-F5344CB8AC3E}">
        <p14:creationId xmlns:p14="http://schemas.microsoft.com/office/powerpoint/2010/main" val="175305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Εντολή </a:t>
            </a:r>
            <a:r>
              <a:rPr lang="en-US" sz="4000" dirty="0"/>
              <a:t>Read (</a:t>
            </a:r>
            <a:r>
              <a:rPr lang="el-GR" sz="4000" dirty="0"/>
              <a:t>Εντολή </a:t>
            </a:r>
            <a:r>
              <a:rPr lang="el-GR" sz="4000" dirty="0" smtClean="0"/>
              <a:t>Εισόδου)</a:t>
            </a:r>
            <a:r>
              <a:rPr lang="en-US" sz="4000" baseline="-25000" dirty="0" smtClean="0"/>
              <a:t>5</a:t>
            </a:r>
            <a:r>
              <a:rPr lang="el-GR" sz="4000" baseline="-25000" dirty="0" smtClean="0"/>
              <a:t>/</a:t>
            </a:r>
            <a:r>
              <a:rPr lang="en-US" sz="4000" baseline="-25000" dirty="0" smtClean="0"/>
              <a:t>9</a:t>
            </a:r>
            <a:endParaRPr lang="el-GR" sz="4000" baseline="-25000" dirty="0"/>
          </a:p>
        </p:txBody>
      </p:sp>
      <p:sp>
        <p:nvSpPr>
          <p:cNvPr id="3" name="2 - Θέση περιεχομένου"/>
          <p:cNvSpPr>
            <a:spLocks noGrp="1"/>
          </p:cNvSpPr>
          <p:nvPr>
            <p:ph idx="1"/>
          </p:nvPr>
        </p:nvSpPr>
        <p:spPr>
          <a:xfrm>
            <a:off x="539553" y="1181365"/>
            <a:ext cx="8147248" cy="4268423"/>
          </a:xfrm>
        </p:spPr>
        <p:txBody>
          <a:bodyPr>
            <a:noAutofit/>
          </a:bodyPr>
          <a:lstStyle/>
          <a:p>
            <a:pPr lvl="0"/>
            <a:r>
              <a:rPr lang="el-GR" sz="2800" b="1" dirty="0">
                <a:solidFill>
                  <a:prstClr val="black"/>
                </a:solidFill>
              </a:rPr>
              <a:t>Κανόνες</a:t>
            </a:r>
            <a:r>
              <a:rPr lang="el-GR" sz="2800" b="1" dirty="0" smtClean="0">
                <a:solidFill>
                  <a:prstClr val="black"/>
                </a:solidFill>
              </a:rPr>
              <a:t>:</a:t>
            </a:r>
            <a:r>
              <a:rPr lang="en-US" sz="2800" b="1" dirty="0" smtClean="0">
                <a:solidFill>
                  <a:prstClr val="black"/>
                </a:solidFill>
              </a:rPr>
              <a:t> </a:t>
            </a:r>
          </a:p>
          <a:p>
            <a:pPr lvl="1">
              <a:buFont typeface="Wingdings" panose="05000000000000000000" pitchFamily="2" charset="2"/>
              <a:buChar char="§"/>
            </a:pPr>
            <a:r>
              <a:rPr lang="el-GR" sz="2200" dirty="0" smtClean="0"/>
              <a:t>Ανάγνωση </a:t>
            </a:r>
            <a:r>
              <a:rPr lang="el-GR" sz="2200" dirty="0"/>
              <a:t>αριθμητικών </a:t>
            </a:r>
            <a:r>
              <a:rPr lang="el-GR" sz="2200" dirty="0" smtClean="0"/>
              <a:t>δεδομένων:</a:t>
            </a:r>
            <a:endParaRPr lang="en-US" sz="2200" dirty="0" smtClean="0"/>
          </a:p>
          <a:p>
            <a:pPr lvl="2">
              <a:buFont typeface="Wingdings" panose="05000000000000000000" pitchFamily="2" charset="2"/>
              <a:buChar char="§"/>
            </a:pPr>
            <a:r>
              <a:rPr lang="el-GR" sz="2200" dirty="0" smtClean="0"/>
              <a:t>Τα </a:t>
            </a:r>
            <a:r>
              <a:rPr lang="el-GR" sz="2200" dirty="0"/>
              <a:t>αριθμητικά δεδομένα πρέπει να χωρίζονται μεταξύ τους με έναν τουλάχιστον κενό </a:t>
            </a:r>
            <a:r>
              <a:rPr lang="el-GR" sz="2200" dirty="0" smtClean="0"/>
              <a:t>χαρακτήρα</a:t>
            </a:r>
            <a:endParaRPr lang="en-US" sz="2200" dirty="0" smtClean="0"/>
          </a:p>
          <a:p>
            <a:pPr lvl="2">
              <a:buFont typeface="Wingdings" panose="05000000000000000000" pitchFamily="2" charset="2"/>
              <a:buChar char="§"/>
            </a:pPr>
            <a:r>
              <a:rPr lang="el-GR" sz="2200" dirty="0" smtClean="0"/>
              <a:t>Κατά </a:t>
            </a:r>
            <a:r>
              <a:rPr lang="el-GR" sz="2200" dirty="0"/>
              <a:t>την ανάγνωση αριθμητικών δεδομένων (ακέραιων ή πραγματικών), οι κενοί χαρακτήρες που προηγούνται ή βρίσκονται μεταξύ των αριθμών </a:t>
            </a:r>
            <a:r>
              <a:rPr lang="el-GR" sz="2200" dirty="0" smtClean="0"/>
              <a:t>αγνοούνται</a:t>
            </a:r>
            <a:endParaRPr lang="en-US" sz="2200" dirty="0" smtClean="0"/>
          </a:p>
          <a:p>
            <a:pPr lvl="2">
              <a:buFont typeface="Wingdings" panose="05000000000000000000" pitchFamily="2" charset="2"/>
              <a:buChar char="§"/>
            </a:pPr>
            <a:r>
              <a:rPr lang="el-GR" sz="2200" dirty="0" smtClean="0"/>
              <a:t>Ο </a:t>
            </a:r>
            <a:r>
              <a:rPr lang="el-GR" sz="2200" dirty="0"/>
              <a:t>χαρακτήρας ελέγχου </a:t>
            </a:r>
            <a:r>
              <a:rPr lang="en-US" sz="2200" dirty="0"/>
              <a:t>&lt;</a:t>
            </a:r>
            <a:r>
              <a:rPr lang="en-US" sz="2200" dirty="0" err="1"/>
              <a:t>eoln</a:t>
            </a:r>
            <a:r>
              <a:rPr lang="en-US" sz="2200" dirty="0"/>
              <a:t>&gt; </a:t>
            </a:r>
            <a:r>
              <a:rPr lang="el-GR" sz="2200" dirty="0"/>
              <a:t> κατά την ανάγνωση αριθμητικών αγνοείται και η ανάγνωση  συνεχίζει στην επόμενη σειρά</a:t>
            </a:r>
          </a:p>
          <a:p>
            <a:pPr marL="296321" lvl="1" indent="-5291">
              <a:buNone/>
            </a:pPr>
            <a:endParaRPr lang="el-GR" sz="2000" i="1"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35</a:t>
            </a:fld>
            <a:endParaRPr lang="en-US"/>
          </a:p>
        </p:txBody>
      </p:sp>
    </p:spTree>
    <p:extLst>
      <p:ext uri="{BB962C8B-B14F-4D97-AF65-F5344CB8AC3E}">
        <p14:creationId xmlns:p14="http://schemas.microsoft.com/office/powerpoint/2010/main" val="2895929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Εντολή </a:t>
            </a:r>
            <a:r>
              <a:rPr lang="en-US" sz="4000" dirty="0"/>
              <a:t>Read (</a:t>
            </a:r>
            <a:r>
              <a:rPr lang="el-GR" sz="4000" dirty="0"/>
              <a:t>Εντολή </a:t>
            </a:r>
            <a:r>
              <a:rPr lang="el-GR" sz="4000" dirty="0" smtClean="0"/>
              <a:t>Εισόδου)</a:t>
            </a:r>
            <a:r>
              <a:rPr lang="en-US" sz="4000" baseline="-25000" dirty="0" smtClean="0"/>
              <a:t>6</a:t>
            </a:r>
            <a:r>
              <a:rPr lang="el-GR" sz="4000" baseline="-25000" dirty="0" smtClean="0"/>
              <a:t>/</a:t>
            </a:r>
            <a:r>
              <a:rPr lang="en-US" sz="4000" baseline="-25000" dirty="0" smtClean="0"/>
              <a:t>9</a:t>
            </a:r>
            <a:endParaRPr lang="el-GR" sz="4000" baseline="-25000" dirty="0"/>
          </a:p>
        </p:txBody>
      </p:sp>
      <p:sp>
        <p:nvSpPr>
          <p:cNvPr id="3" name="2 - Θέση περιεχομένου"/>
          <p:cNvSpPr>
            <a:spLocks noGrp="1"/>
          </p:cNvSpPr>
          <p:nvPr>
            <p:ph idx="1"/>
          </p:nvPr>
        </p:nvSpPr>
        <p:spPr>
          <a:xfrm>
            <a:off x="539553" y="1181365"/>
            <a:ext cx="8147248" cy="4268423"/>
          </a:xfrm>
        </p:spPr>
        <p:txBody>
          <a:bodyPr>
            <a:noAutofit/>
          </a:bodyPr>
          <a:lstStyle/>
          <a:p>
            <a:pPr lvl="0"/>
            <a:r>
              <a:rPr lang="el-GR" sz="2800" b="1" dirty="0">
                <a:solidFill>
                  <a:prstClr val="black"/>
                </a:solidFill>
              </a:rPr>
              <a:t>Κανόνες:</a:t>
            </a:r>
            <a:r>
              <a:rPr lang="en-US" sz="2800" b="1" dirty="0">
                <a:solidFill>
                  <a:prstClr val="black"/>
                </a:solidFill>
              </a:rPr>
              <a:t> </a:t>
            </a:r>
            <a:endParaRPr lang="en-US" sz="2000" dirty="0" smtClean="0"/>
          </a:p>
          <a:p>
            <a:pPr marL="449263" lvl="1" indent="-449263">
              <a:buFont typeface="Wingdings" pitchFamily="2" charset="2"/>
              <a:buChar char="§"/>
            </a:pPr>
            <a:r>
              <a:rPr lang="el-GR" sz="2400" dirty="0" smtClean="0"/>
              <a:t>Ανάγνωση </a:t>
            </a:r>
            <a:r>
              <a:rPr lang="el-GR" sz="2400" dirty="0"/>
              <a:t>χαρακτήρων</a:t>
            </a:r>
            <a:r>
              <a:rPr lang="el-GR" sz="2400" dirty="0" smtClean="0"/>
              <a:t>:</a:t>
            </a:r>
            <a:endParaRPr lang="en-US" sz="2400" dirty="0" smtClean="0"/>
          </a:p>
          <a:p>
            <a:pPr marL="849313" lvl="2" indent="-449263">
              <a:buFont typeface="Wingdings" pitchFamily="2" charset="2"/>
              <a:buChar char="§"/>
            </a:pPr>
            <a:r>
              <a:rPr lang="el-GR" dirty="0" smtClean="0"/>
              <a:t>Κατά </a:t>
            </a:r>
            <a:r>
              <a:rPr lang="el-GR" dirty="0"/>
              <a:t>την ανάγνωση χαρακτήρων λαμβάνονται υπόψη τόσο οι κενοί χαρακτήρες όσο και οι χαρακτήρες ελέγχου &lt;</a:t>
            </a:r>
            <a:r>
              <a:rPr lang="en-US" dirty="0" err="1"/>
              <a:t>eoln</a:t>
            </a:r>
            <a:r>
              <a:rPr lang="en-US" dirty="0" smtClean="0"/>
              <a:t>&gt;</a:t>
            </a:r>
          </a:p>
          <a:p>
            <a:pPr marL="849313" lvl="2" indent="-449263">
              <a:buFont typeface="Wingdings" pitchFamily="2" charset="2"/>
              <a:buChar char="§"/>
            </a:pPr>
            <a:r>
              <a:rPr lang="en-US" dirty="0" smtClean="0"/>
              <a:t>O </a:t>
            </a:r>
            <a:r>
              <a:rPr lang="el-GR" dirty="0"/>
              <a:t>χαρακτήρας ελέγχου &lt;</a:t>
            </a:r>
            <a:r>
              <a:rPr lang="en-US" dirty="0" err="1"/>
              <a:t>eoln</a:t>
            </a:r>
            <a:r>
              <a:rPr lang="en-US" dirty="0"/>
              <a:t>&gt; </a:t>
            </a:r>
            <a:r>
              <a:rPr lang="el-GR" dirty="0"/>
              <a:t>κατά την ανάγνωση χαρακτήρων, διαβάζεται, ανατίθεται στην αντίστοιχη μεταβλητή της εντολής </a:t>
            </a:r>
            <a:r>
              <a:rPr lang="en-US" dirty="0"/>
              <a:t>read </a:t>
            </a:r>
            <a:r>
              <a:rPr lang="el-GR" dirty="0"/>
              <a:t>και η ανάγνωση συνεχίζει στην επόμενη </a:t>
            </a:r>
            <a:r>
              <a:rPr lang="el-GR" dirty="0" smtClean="0"/>
              <a:t>σειρά</a:t>
            </a:r>
            <a:endParaRPr lang="en-US"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36</a:t>
            </a:fld>
            <a:endParaRPr lang="en-US"/>
          </a:p>
        </p:txBody>
      </p:sp>
    </p:spTree>
    <p:extLst>
      <p:ext uri="{BB962C8B-B14F-4D97-AF65-F5344CB8AC3E}">
        <p14:creationId xmlns:p14="http://schemas.microsoft.com/office/powerpoint/2010/main" val="104216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Εντολή </a:t>
            </a:r>
            <a:r>
              <a:rPr lang="en-US" sz="4000" dirty="0"/>
              <a:t>Read (</a:t>
            </a:r>
            <a:r>
              <a:rPr lang="el-GR" sz="4000" dirty="0"/>
              <a:t>Εντολή </a:t>
            </a:r>
            <a:r>
              <a:rPr lang="el-GR" sz="4000" dirty="0" smtClean="0"/>
              <a:t>Εισόδου)</a:t>
            </a:r>
            <a:r>
              <a:rPr lang="en-US" sz="4000" baseline="-25000" dirty="0" smtClean="0"/>
              <a:t>6</a:t>
            </a:r>
            <a:r>
              <a:rPr lang="el-GR" sz="4000" baseline="-25000" dirty="0" smtClean="0"/>
              <a:t>/</a:t>
            </a:r>
            <a:r>
              <a:rPr lang="en-US" sz="4000" baseline="-25000" dirty="0" smtClean="0"/>
              <a:t>9</a:t>
            </a:r>
            <a:endParaRPr lang="el-GR" sz="4000" baseline="-25000" dirty="0"/>
          </a:p>
        </p:txBody>
      </p:sp>
      <p:sp>
        <p:nvSpPr>
          <p:cNvPr id="3" name="2 - Θέση περιεχομένου"/>
          <p:cNvSpPr>
            <a:spLocks noGrp="1"/>
          </p:cNvSpPr>
          <p:nvPr>
            <p:ph idx="1"/>
          </p:nvPr>
        </p:nvSpPr>
        <p:spPr>
          <a:xfrm>
            <a:off x="539553" y="1181365"/>
            <a:ext cx="8147248" cy="4268423"/>
          </a:xfrm>
        </p:spPr>
        <p:txBody>
          <a:bodyPr>
            <a:noAutofit/>
          </a:bodyPr>
          <a:lstStyle/>
          <a:p>
            <a:pPr lvl="0"/>
            <a:r>
              <a:rPr lang="el-GR" sz="2800" b="1" dirty="0">
                <a:solidFill>
                  <a:prstClr val="black"/>
                </a:solidFill>
              </a:rPr>
              <a:t>Κανόνες:</a:t>
            </a:r>
            <a:r>
              <a:rPr lang="en-US" sz="2800" b="1" dirty="0">
                <a:solidFill>
                  <a:prstClr val="black"/>
                </a:solidFill>
              </a:rPr>
              <a:t> </a:t>
            </a:r>
            <a:endParaRPr lang="en-US" sz="2000" dirty="0" smtClean="0"/>
          </a:p>
          <a:p>
            <a:pPr marL="449263" lvl="1" indent="-449263">
              <a:buFont typeface="Arial" pitchFamily="34" charset="0"/>
              <a:buChar char="•"/>
            </a:pPr>
            <a:r>
              <a:rPr lang="el-GR" sz="2400" dirty="0" smtClean="0"/>
              <a:t>Ανάγνωση </a:t>
            </a:r>
            <a:r>
              <a:rPr lang="el-GR" sz="2400" dirty="0"/>
              <a:t>αριθμών και </a:t>
            </a:r>
            <a:r>
              <a:rPr lang="el-GR" sz="2400" dirty="0" smtClean="0"/>
              <a:t>χαρακτήρων</a:t>
            </a:r>
            <a:endParaRPr lang="en-US" sz="2400" dirty="0" smtClean="0"/>
          </a:p>
          <a:p>
            <a:pPr marL="849313" lvl="2" indent="-449263"/>
            <a:r>
              <a:rPr lang="el-GR" dirty="0" smtClean="0"/>
              <a:t>Ιδιαίτερη </a:t>
            </a:r>
            <a:r>
              <a:rPr lang="el-GR" dirty="0"/>
              <a:t>προσοχή απαιτείται όταν η σειρά εισόδου περιέχει αριθμητικά δεδομένα και </a:t>
            </a:r>
            <a:r>
              <a:rPr lang="el-GR" dirty="0" smtClean="0"/>
              <a:t>χαρακτήρες</a:t>
            </a:r>
          </a:p>
          <a:p>
            <a:pPr marL="1122363" lvl="3" indent="-223838">
              <a:spcBef>
                <a:spcPts val="0"/>
              </a:spcBef>
              <a:buNone/>
            </a:pPr>
            <a:r>
              <a:rPr lang="el-GR" sz="2400" dirty="0" smtClean="0"/>
              <a:t>π.χ. </a:t>
            </a:r>
            <a:r>
              <a:rPr lang="en-US" sz="2400" b="1" dirty="0" err="1" smtClean="0"/>
              <a:t>var</a:t>
            </a:r>
            <a:r>
              <a:rPr lang="en-US" sz="2400" dirty="0" smtClean="0"/>
              <a:t> r:real;</a:t>
            </a:r>
          </a:p>
          <a:p>
            <a:pPr marL="1122363" lvl="3" indent="-223838">
              <a:spcBef>
                <a:spcPts val="0"/>
              </a:spcBef>
              <a:buNone/>
            </a:pPr>
            <a:r>
              <a:rPr lang="en-US" sz="2400" dirty="0" smtClean="0"/>
              <a:t>		 a, b, c:char;</a:t>
            </a:r>
          </a:p>
          <a:p>
            <a:pPr marL="1122363" lvl="3" indent="-223838">
              <a:spcBef>
                <a:spcPts val="0"/>
              </a:spcBef>
              <a:buNone/>
            </a:pPr>
            <a:r>
              <a:rPr lang="en-US" sz="2400" dirty="0" smtClean="0"/>
              <a:t>               x:integer</a:t>
            </a:r>
            <a:r>
              <a:rPr lang="en-US" sz="2400" dirty="0"/>
              <a:t>;</a:t>
            </a:r>
          </a:p>
          <a:p>
            <a:pPr marL="1122363" lvl="3" indent="-223838">
              <a:spcBef>
                <a:spcPts val="0"/>
              </a:spcBef>
              <a:buNone/>
            </a:pPr>
            <a:r>
              <a:rPr lang="el-GR" sz="2400" dirty="0" smtClean="0"/>
              <a:t>η </a:t>
            </a:r>
            <a:r>
              <a:rPr lang="el-GR" sz="2400" dirty="0"/>
              <a:t>εντολή </a:t>
            </a:r>
            <a:r>
              <a:rPr lang="en-US" sz="2400" dirty="0"/>
              <a:t>read(</a:t>
            </a:r>
            <a:r>
              <a:rPr lang="en-US" sz="2400" dirty="0" err="1"/>
              <a:t>r,a,b,c,x</a:t>
            </a:r>
            <a:r>
              <a:rPr lang="en-US" sz="2400" dirty="0"/>
              <a:t>)</a:t>
            </a:r>
            <a:endParaRPr lang="el-GR" sz="2400" i="1"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37</a:t>
            </a:fld>
            <a:endParaRPr lang="en-US"/>
          </a:p>
        </p:txBody>
      </p:sp>
      <p:sp>
        <p:nvSpPr>
          <p:cNvPr id="5" name="6 - Ορθογώνιο"/>
          <p:cNvSpPr/>
          <p:nvPr/>
        </p:nvSpPr>
        <p:spPr>
          <a:xfrm>
            <a:off x="4574644" y="3145532"/>
            <a:ext cx="4320480" cy="13508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39" indent="-285739">
              <a:buAutoNum type="alphaLcParenR"/>
            </a:pPr>
            <a:r>
              <a:rPr lang="en-US" sz="1600" dirty="0"/>
              <a:t>34.1r@w89  </a:t>
            </a:r>
            <a:r>
              <a:rPr lang="en-US" sz="1600" dirty="0" smtClean="0"/>
              <a:t>  r=34.1   a</a:t>
            </a:r>
            <a:r>
              <a:rPr lang="en-US" sz="1600" dirty="0"/>
              <a:t>=‘f’ </a:t>
            </a:r>
            <a:r>
              <a:rPr lang="en-US" sz="1600" dirty="0" smtClean="0"/>
              <a:t> b</a:t>
            </a:r>
            <a:r>
              <a:rPr lang="en-US" sz="1600" dirty="0"/>
              <a:t>=‘@’ c=‘w’ x=89</a:t>
            </a:r>
          </a:p>
          <a:p>
            <a:pPr marL="285739" indent="-285739">
              <a:buAutoNum type="alphaLcParenR"/>
            </a:pPr>
            <a:r>
              <a:rPr lang="en-US" sz="1600" dirty="0"/>
              <a:t>1E10EH 897K r=2E10 </a:t>
            </a:r>
            <a:r>
              <a:rPr lang="en-US" sz="1600" dirty="0" smtClean="0"/>
              <a:t> a</a:t>
            </a:r>
            <a:r>
              <a:rPr lang="en-US" sz="1600" dirty="0"/>
              <a:t>=‘E’ </a:t>
            </a:r>
            <a:r>
              <a:rPr lang="en-US" sz="1600" dirty="0" smtClean="0"/>
              <a:t> b</a:t>
            </a:r>
            <a:r>
              <a:rPr lang="en-US" sz="1600" dirty="0"/>
              <a:t>=‘H’ </a:t>
            </a:r>
            <a:r>
              <a:rPr lang="en-US" sz="1600" dirty="0" smtClean="0"/>
              <a:t> c</a:t>
            </a:r>
            <a:r>
              <a:rPr lang="en-US" sz="1600" dirty="0"/>
              <a:t>=‘ ‘ x=897</a:t>
            </a:r>
          </a:p>
          <a:p>
            <a:pPr marL="285739" indent="-285739">
              <a:buAutoNum type="alphaLcParenR"/>
            </a:pPr>
            <a:r>
              <a:rPr lang="en-US" sz="1600" dirty="0"/>
              <a:t>+23E-3D5634 r=23E-3 a=‘D’ b=‘5’ </a:t>
            </a:r>
            <a:r>
              <a:rPr lang="en-US" sz="1600" dirty="0" smtClean="0"/>
              <a:t> c</a:t>
            </a:r>
            <a:r>
              <a:rPr lang="en-US" sz="1600" dirty="0"/>
              <a:t>=‘6’ x=34</a:t>
            </a:r>
          </a:p>
          <a:p>
            <a:pPr marL="285739" indent="-285739">
              <a:buAutoNum type="alphaLcParenR"/>
            </a:pPr>
            <a:r>
              <a:rPr lang="en-US" sz="1600" dirty="0"/>
              <a:t>45F.1               </a:t>
            </a:r>
            <a:r>
              <a:rPr lang="en-US" sz="1600" dirty="0" smtClean="0"/>
              <a:t> r=45.0   </a:t>
            </a:r>
            <a:r>
              <a:rPr lang="en-US" sz="1600" dirty="0"/>
              <a:t>a=‘F’  b=‘.’  </a:t>
            </a:r>
            <a:r>
              <a:rPr lang="en-US" sz="1600" dirty="0" smtClean="0"/>
              <a:t>  c</a:t>
            </a:r>
            <a:r>
              <a:rPr lang="en-US" sz="1600" dirty="0"/>
              <a:t>=‘1’ x=62</a:t>
            </a:r>
          </a:p>
          <a:p>
            <a:pPr marL="285739" indent="-285739"/>
            <a:r>
              <a:rPr lang="en-US" sz="1600" dirty="0"/>
              <a:t>         62</a:t>
            </a:r>
            <a:endParaRPr lang="el-GR" sz="1600" dirty="0"/>
          </a:p>
        </p:txBody>
      </p:sp>
    </p:spTree>
    <p:extLst>
      <p:ext uri="{BB962C8B-B14F-4D97-AF65-F5344CB8AC3E}">
        <p14:creationId xmlns:p14="http://schemas.microsoft.com/office/powerpoint/2010/main" val="412960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a:t>Εντολή </a:t>
            </a:r>
            <a:r>
              <a:rPr lang="en-US" sz="4000" dirty="0"/>
              <a:t>Read (</a:t>
            </a:r>
            <a:r>
              <a:rPr lang="el-GR" sz="4000" dirty="0"/>
              <a:t>Εντολή </a:t>
            </a:r>
            <a:r>
              <a:rPr lang="el-GR" sz="4000" dirty="0" smtClean="0"/>
              <a:t>Εισόδου)</a:t>
            </a:r>
            <a:r>
              <a:rPr lang="en-US" sz="4000" baseline="-25000" dirty="0" smtClean="0"/>
              <a:t>7</a:t>
            </a:r>
            <a:r>
              <a:rPr lang="el-GR" sz="4000" baseline="-25000" dirty="0" smtClean="0"/>
              <a:t>/</a:t>
            </a:r>
            <a:r>
              <a:rPr lang="en-US" sz="4000" baseline="-25000" dirty="0" smtClean="0"/>
              <a:t>9</a:t>
            </a:r>
            <a:endParaRPr lang="el-GR" sz="4000" baseline="-25000" dirty="0"/>
          </a:p>
        </p:txBody>
      </p:sp>
      <p:sp>
        <p:nvSpPr>
          <p:cNvPr id="3" name="2 - Θέση περιεχομένου"/>
          <p:cNvSpPr>
            <a:spLocks noGrp="1"/>
          </p:cNvSpPr>
          <p:nvPr>
            <p:ph idx="1"/>
          </p:nvPr>
        </p:nvSpPr>
        <p:spPr/>
        <p:txBody>
          <a:bodyPr>
            <a:normAutofit lnSpcReduction="10000"/>
          </a:bodyPr>
          <a:lstStyle/>
          <a:p>
            <a:r>
              <a:rPr lang="el-GR" b="1" dirty="0" smtClean="0"/>
              <a:t>Σημείωση: </a:t>
            </a:r>
          </a:p>
          <a:p>
            <a:pPr lvl="1">
              <a:buFont typeface="Arial" pitchFamily="34" charset="0"/>
              <a:buChar char="•"/>
            </a:pPr>
            <a:r>
              <a:rPr lang="el-GR" dirty="0" smtClean="0"/>
              <a:t>σε πολλές υλοποιήσεις της </a:t>
            </a:r>
            <a:r>
              <a:rPr lang="en-US" dirty="0" smtClean="0"/>
              <a:t>Pascal </a:t>
            </a:r>
            <a:r>
              <a:rPr lang="el-GR" dirty="0" smtClean="0"/>
              <a:t>το τέλος ενός αριθμητικού δεδομένου δηλώνεται με ένα κενό χαρακτήρα</a:t>
            </a:r>
          </a:p>
          <a:p>
            <a:pPr lvl="1">
              <a:buFont typeface="Arial" pitchFamily="34" charset="0"/>
              <a:buChar char="•"/>
            </a:pPr>
            <a:r>
              <a:rPr lang="el-GR" dirty="0" smtClean="0"/>
              <a:t>Οποιοσδήποτε άλλος χαρακτήρας προκαλεί λάθος</a:t>
            </a:r>
          </a:p>
          <a:p>
            <a:pPr lvl="1">
              <a:buFont typeface="Arial" pitchFamily="34" charset="0"/>
              <a:buChar char="•"/>
            </a:pPr>
            <a:r>
              <a:rPr lang="el-GR" dirty="0" smtClean="0"/>
              <a:t>Πρόβλημα δημιουργείται όταν υπάρχει εναλλαγή αριθμητικών και μη δεδομένων</a:t>
            </a:r>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38</a:t>
            </a:fld>
            <a:endParaRPr lang="en-US" dirty="0"/>
          </a:p>
        </p:txBody>
      </p:sp>
    </p:spTree>
    <p:extLst>
      <p:ext uri="{BB962C8B-B14F-4D97-AF65-F5344CB8AC3E}">
        <p14:creationId xmlns:p14="http://schemas.microsoft.com/office/powerpoint/2010/main" val="311120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a:t>Εντολή </a:t>
            </a:r>
            <a:r>
              <a:rPr lang="en-US" sz="4000" dirty="0"/>
              <a:t>Read (</a:t>
            </a:r>
            <a:r>
              <a:rPr lang="el-GR" sz="4000" dirty="0"/>
              <a:t>Εντολή </a:t>
            </a:r>
            <a:r>
              <a:rPr lang="el-GR" sz="4000" dirty="0" smtClean="0"/>
              <a:t>Εισόδου)</a:t>
            </a:r>
            <a:r>
              <a:rPr lang="en-US" sz="4000" baseline="-25000" dirty="0" smtClean="0"/>
              <a:t>8</a:t>
            </a:r>
            <a:r>
              <a:rPr lang="el-GR" sz="4000" baseline="-25000" dirty="0" smtClean="0"/>
              <a:t>/</a:t>
            </a:r>
            <a:r>
              <a:rPr lang="en-US" sz="4000" baseline="-25000" dirty="0" smtClean="0"/>
              <a:t>9</a:t>
            </a:r>
            <a:endParaRPr lang="el-GR" sz="4000" baseline="-25000" dirty="0"/>
          </a:p>
        </p:txBody>
      </p:sp>
      <p:sp>
        <p:nvSpPr>
          <p:cNvPr id="3" name="2 - Θέση περιεχομένου"/>
          <p:cNvSpPr>
            <a:spLocks noGrp="1"/>
          </p:cNvSpPr>
          <p:nvPr>
            <p:ph idx="1"/>
          </p:nvPr>
        </p:nvSpPr>
        <p:spPr/>
        <p:txBody>
          <a:bodyPr>
            <a:noAutofit/>
          </a:bodyPr>
          <a:lstStyle/>
          <a:p>
            <a:r>
              <a:rPr lang="el-GR" sz="2800" b="1" dirty="0" smtClean="0"/>
              <a:t>Σημείωση: </a:t>
            </a:r>
          </a:p>
          <a:p>
            <a:pPr lvl="1">
              <a:buFont typeface="Wingdings" panose="05000000000000000000" pitchFamily="2" charset="2"/>
              <a:buChar char="§"/>
            </a:pPr>
            <a:r>
              <a:rPr lang="el-GR" sz="2000" dirty="0" smtClean="0"/>
              <a:t>Το πρόβλημα λύνεται γράφοντας ένα κενό χαρακτήρα μετά από κάθε αριθμητικό δεδομένο και διαβάζοντας τις μεταβλητές τύπο χαρακτήρα δύο φορές, μία για να διαβαστεί το κενό και μία για να διαβαστεί το πραγματικό δεδομένο, </a:t>
            </a:r>
            <a:r>
              <a:rPr lang="el-GR" sz="2000" b="1" dirty="0" smtClean="0"/>
              <a:t>π.χ.</a:t>
            </a:r>
            <a:r>
              <a:rPr lang="el-GR" sz="2000" dirty="0" smtClean="0"/>
              <a:t> 34 7 67 διαβάζοντας την εντολή </a:t>
            </a:r>
            <a:r>
              <a:rPr lang="en-US" sz="2000" dirty="0" smtClean="0"/>
              <a:t>read(</a:t>
            </a:r>
            <a:r>
              <a:rPr lang="en-US" sz="2000" dirty="0" err="1" smtClean="0"/>
              <a:t>x,a,a,y</a:t>
            </a:r>
            <a:r>
              <a:rPr lang="en-US" sz="2000" dirty="0" smtClean="0"/>
              <a:t>) </a:t>
            </a:r>
            <a:r>
              <a:rPr lang="el-GR" sz="2000" dirty="0" smtClean="0"/>
              <a:t>με </a:t>
            </a:r>
            <a:r>
              <a:rPr lang="en-US" sz="2000" dirty="0" err="1" smtClean="0"/>
              <a:t>x,y,:integer</a:t>
            </a:r>
            <a:r>
              <a:rPr lang="en-US" sz="2000" dirty="0" smtClean="0"/>
              <a:t> </a:t>
            </a:r>
            <a:r>
              <a:rPr lang="el-GR" sz="2000" dirty="0" smtClean="0"/>
              <a:t>και </a:t>
            </a:r>
            <a:r>
              <a:rPr lang="en-US" sz="2000" dirty="0" smtClean="0"/>
              <a:t>a:char</a:t>
            </a:r>
          </a:p>
          <a:p>
            <a:pPr lvl="1"/>
            <a:r>
              <a:rPr lang="el-GR" sz="2000" dirty="0" smtClean="0"/>
              <a:t>Αρχικά η μεταβλητή </a:t>
            </a:r>
            <a:r>
              <a:rPr lang="en-US" sz="2000" dirty="0" smtClean="0"/>
              <a:t>a </a:t>
            </a:r>
            <a:r>
              <a:rPr lang="el-GR" sz="2000" dirty="0" smtClean="0"/>
              <a:t>παίρνει τιμή ‘</a:t>
            </a:r>
            <a:r>
              <a:rPr lang="en-US" sz="2000" dirty="0" smtClean="0"/>
              <a:t> </a:t>
            </a:r>
            <a:r>
              <a:rPr lang="el-GR" sz="2000" dirty="0" smtClean="0"/>
              <a:t> ’</a:t>
            </a:r>
            <a:r>
              <a:rPr lang="en-US" sz="2000" dirty="0" smtClean="0"/>
              <a:t> </a:t>
            </a:r>
            <a:r>
              <a:rPr lang="el-GR" sz="2000" dirty="0" smtClean="0"/>
              <a:t>και στην συνέχεια την τιμή ‘</a:t>
            </a:r>
            <a:r>
              <a:rPr lang="en-US" sz="2000" dirty="0" smtClean="0"/>
              <a:t>f’</a:t>
            </a:r>
          </a:p>
          <a:p>
            <a:pPr lvl="1"/>
            <a:r>
              <a:rPr lang="el-GR" sz="2000" dirty="0" smtClean="0"/>
              <a:t>Παρατηρούμε ότι για τα ίδια δεδομένα η εντολή </a:t>
            </a:r>
            <a:r>
              <a:rPr lang="en-US" sz="2000" dirty="0" smtClean="0"/>
              <a:t>read(</a:t>
            </a:r>
            <a:r>
              <a:rPr lang="en-US" sz="2000" dirty="0" err="1" smtClean="0"/>
              <a:t>x,a,y</a:t>
            </a:r>
            <a:r>
              <a:rPr lang="en-US" sz="2000" dirty="0" smtClean="0"/>
              <a:t>) </a:t>
            </a:r>
            <a:r>
              <a:rPr lang="el-GR" sz="2000" dirty="0" smtClean="0"/>
              <a:t>προκαλεί λάθος γιατί προσπαθεί να διαβάσει την τιμή της ακεραίας μεταβλητής </a:t>
            </a:r>
            <a:r>
              <a:rPr lang="en-US" sz="2000" dirty="0" smtClean="0"/>
              <a:t>y </a:t>
            </a:r>
            <a:r>
              <a:rPr lang="el-GR" sz="2000" dirty="0" smtClean="0"/>
              <a:t>αρχίζοντας από το χαρακτήρα ‘</a:t>
            </a:r>
            <a:r>
              <a:rPr lang="en-US" sz="2000" dirty="0" smtClean="0"/>
              <a:t>f’</a:t>
            </a:r>
            <a:endParaRPr lang="el-GR" sz="2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39</a:t>
            </a:fld>
            <a:endParaRPr lang="en-US" dirty="0"/>
          </a:p>
        </p:txBody>
      </p:sp>
    </p:spTree>
    <p:extLst>
      <p:ext uri="{BB962C8B-B14F-4D97-AF65-F5344CB8AC3E}">
        <p14:creationId xmlns:p14="http://schemas.microsoft.com/office/powerpoint/2010/main" val="373558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a:t>Εντολή </a:t>
            </a:r>
            <a:r>
              <a:rPr lang="en-US" sz="4000" dirty="0"/>
              <a:t>Read (</a:t>
            </a:r>
            <a:r>
              <a:rPr lang="el-GR" sz="4000" dirty="0"/>
              <a:t>Εντολή </a:t>
            </a:r>
            <a:r>
              <a:rPr lang="el-GR" sz="4000" dirty="0" smtClean="0"/>
              <a:t>Εισόδου)</a:t>
            </a:r>
            <a:r>
              <a:rPr lang="en-US" sz="4000" baseline="-25000" dirty="0" smtClean="0"/>
              <a:t>9</a:t>
            </a:r>
            <a:r>
              <a:rPr lang="el-GR" sz="4000" baseline="-25000" dirty="0" smtClean="0"/>
              <a:t>/</a:t>
            </a:r>
            <a:r>
              <a:rPr lang="en-US" sz="4000" baseline="-25000" dirty="0" smtClean="0"/>
              <a:t>9</a:t>
            </a:r>
            <a:endParaRPr lang="el-GR" sz="6000" baseline="-25000" dirty="0"/>
          </a:p>
        </p:txBody>
      </p:sp>
      <p:sp>
        <p:nvSpPr>
          <p:cNvPr id="3" name="2 - Θέση περιεχομένου"/>
          <p:cNvSpPr>
            <a:spLocks noGrp="1"/>
          </p:cNvSpPr>
          <p:nvPr>
            <p:ph idx="1"/>
          </p:nvPr>
        </p:nvSpPr>
        <p:spPr/>
        <p:txBody>
          <a:bodyPr>
            <a:normAutofit/>
          </a:bodyPr>
          <a:lstStyle/>
          <a:p>
            <a:r>
              <a:rPr lang="el-GR" sz="2800" b="1" dirty="0" smtClean="0"/>
              <a:t>Παράδειγμα:</a:t>
            </a:r>
            <a:endParaRPr lang="el-GR" sz="2800" b="1"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40</a:t>
            </a:fld>
            <a:endParaRPr lang="en-US" dirty="0"/>
          </a:p>
        </p:txBody>
      </p:sp>
      <p:sp>
        <p:nvSpPr>
          <p:cNvPr id="7" name="6 - Διάγραμμα ροής: Έξοδος σε εκτυπωτή"/>
          <p:cNvSpPr/>
          <p:nvPr/>
        </p:nvSpPr>
        <p:spPr>
          <a:xfrm>
            <a:off x="3203848" y="1489372"/>
            <a:ext cx="3600400" cy="376790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a:t>program</a:t>
            </a:r>
            <a:r>
              <a:rPr lang="en-US" sz="2400" dirty="0"/>
              <a:t> reading(input); </a:t>
            </a:r>
          </a:p>
          <a:p>
            <a:r>
              <a:rPr lang="en-US" sz="2400" b="1" dirty="0" err="1"/>
              <a:t>var</a:t>
            </a:r>
            <a:r>
              <a:rPr lang="el-GR" sz="2400" dirty="0"/>
              <a:t>   </a:t>
            </a:r>
            <a:r>
              <a:rPr lang="en-US" sz="2400" dirty="0"/>
              <a:t>   </a:t>
            </a:r>
            <a:r>
              <a:rPr lang="en-US" sz="2400" dirty="0" err="1"/>
              <a:t>x,y</a:t>
            </a:r>
            <a:r>
              <a:rPr lang="en-US" sz="2400" dirty="0"/>
              <a:t>: integer;</a:t>
            </a:r>
          </a:p>
          <a:p>
            <a:r>
              <a:rPr lang="en-US" sz="2400" dirty="0"/>
              <a:t>	     a,b,c:real;</a:t>
            </a:r>
            <a:endParaRPr lang="el-GR" sz="2400" dirty="0"/>
          </a:p>
          <a:p>
            <a:r>
              <a:rPr lang="en-US" sz="2400" b="1" dirty="0"/>
              <a:t>begin</a:t>
            </a:r>
            <a:endParaRPr lang="el-GR" sz="2400" b="1" dirty="0"/>
          </a:p>
          <a:p>
            <a:pPr lvl="1"/>
            <a:r>
              <a:rPr lang="en-US" sz="2400" dirty="0"/>
              <a:t>read(x);</a:t>
            </a:r>
          </a:p>
          <a:p>
            <a:pPr lvl="1"/>
            <a:r>
              <a:rPr lang="en-US" sz="2400" dirty="0"/>
              <a:t>y:=x mod 2;</a:t>
            </a:r>
          </a:p>
          <a:p>
            <a:pPr lvl="1"/>
            <a:r>
              <a:rPr lang="en-US" sz="2400" dirty="0"/>
              <a:t>read(</a:t>
            </a:r>
            <a:r>
              <a:rPr lang="en-US" sz="2400" dirty="0" err="1"/>
              <a:t>a,b</a:t>
            </a:r>
            <a:r>
              <a:rPr lang="en-US" sz="2400" dirty="0"/>
              <a:t>);</a:t>
            </a:r>
          </a:p>
          <a:p>
            <a:pPr lvl="1"/>
            <a:r>
              <a:rPr lang="en-US" sz="2400" dirty="0"/>
              <a:t>c:=a/b;</a:t>
            </a:r>
          </a:p>
          <a:p>
            <a:r>
              <a:rPr lang="en-US" sz="2400" b="1" dirty="0"/>
              <a:t>end.</a:t>
            </a:r>
            <a:endParaRPr lang="el-GR" sz="2400" b="1" dirty="0"/>
          </a:p>
          <a:p>
            <a:endParaRPr lang="en-US" sz="2400" dirty="0"/>
          </a:p>
          <a:p>
            <a:endParaRPr lang="en-US" sz="2400" dirty="0"/>
          </a:p>
          <a:p>
            <a:endParaRPr lang="el-GR" sz="2400" dirty="0"/>
          </a:p>
          <a:p>
            <a:endParaRPr lang="el-GR" sz="2400" dirty="0"/>
          </a:p>
          <a:p>
            <a:endParaRPr lang="el-GR" sz="2400" dirty="0"/>
          </a:p>
          <a:p>
            <a:endParaRPr lang="el-GR" sz="2400" dirty="0"/>
          </a:p>
        </p:txBody>
      </p:sp>
    </p:spTree>
    <p:extLst>
      <p:ext uri="{BB962C8B-B14F-4D97-AF65-F5344CB8AC3E}">
        <p14:creationId xmlns:p14="http://schemas.microsoft.com/office/powerpoint/2010/main" val="2382573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Εντολή </a:t>
            </a:r>
            <a:r>
              <a:rPr lang="en-US" dirty="0" smtClean="0"/>
              <a:t>Readln</a:t>
            </a:r>
            <a:r>
              <a:rPr lang="en-US" baseline="-25000" dirty="0" smtClean="0"/>
              <a:t>1/2</a:t>
            </a:r>
            <a:endParaRPr lang="el-GR" baseline="-25000" dirty="0"/>
          </a:p>
        </p:txBody>
      </p:sp>
      <p:sp>
        <p:nvSpPr>
          <p:cNvPr id="3" name="2 - Θέση περιεχομένου"/>
          <p:cNvSpPr>
            <a:spLocks noGrp="1"/>
          </p:cNvSpPr>
          <p:nvPr>
            <p:ph idx="1"/>
          </p:nvPr>
        </p:nvSpPr>
        <p:spPr/>
        <p:txBody>
          <a:bodyPr>
            <a:noAutofit/>
          </a:bodyPr>
          <a:lstStyle/>
          <a:p>
            <a:r>
              <a:rPr lang="el-GR" sz="2400" b="1" dirty="0"/>
              <a:t>Σκοπός: </a:t>
            </a:r>
            <a:r>
              <a:rPr lang="el-GR" sz="2400" dirty="0"/>
              <a:t>Η εντολή </a:t>
            </a:r>
            <a:r>
              <a:rPr lang="en-US" sz="2400" dirty="0" err="1"/>
              <a:t>readln</a:t>
            </a:r>
            <a:r>
              <a:rPr lang="en-US" sz="2400" dirty="0"/>
              <a:t> (read until end of line)</a:t>
            </a:r>
            <a:r>
              <a:rPr lang="el-GR" sz="2400" dirty="0"/>
              <a:t> αποτελεί μια </a:t>
            </a:r>
            <a:r>
              <a:rPr lang="el-GR" sz="2400" dirty="0" err="1"/>
              <a:t>εδική</a:t>
            </a:r>
            <a:r>
              <a:rPr lang="el-GR" sz="2400" dirty="0"/>
              <a:t> μορφή της εντολής </a:t>
            </a:r>
            <a:r>
              <a:rPr lang="en-US" sz="2400" dirty="0"/>
              <a:t>read </a:t>
            </a:r>
            <a:r>
              <a:rPr lang="el-GR" sz="2400" dirty="0"/>
              <a:t>που επιτρέπει περισσότερο έλεγχο στα δεδομένα που είναι οργανωμένες σε σειρές</a:t>
            </a:r>
          </a:p>
          <a:p>
            <a:pPr>
              <a:buNone/>
            </a:pPr>
            <a:endParaRPr lang="el-GR" sz="2400" b="1" dirty="0"/>
          </a:p>
          <a:p>
            <a:endParaRPr lang="en-US" sz="2400" b="1" dirty="0" smtClean="0"/>
          </a:p>
          <a:p>
            <a:r>
              <a:rPr lang="el-GR" sz="2400" b="1" dirty="0" smtClean="0"/>
              <a:t>Εξηγήσεις</a:t>
            </a:r>
            <a:r>
              <a:rPr lang="el-GR" sz="2400" b="1" dirty="0"/>
              <a:t>:</a:t>
            </a:r>
            <a:r>
              <a:rPr lang="en-US" sz="2400" b="1" dirty="0"/>
              <a:t> </a:t>
            </a:r>
            <a:r>
              <a:rPr lang="el-GR" sz="2400" dirty="0"/>
              <a:t>η εντολή αυτή προκαλεί παράλειψη όλων των δεδομένων που έμειναν αχρησιμοποίητα στη τρέχουσα σειρά δεδομένων συμπεριλαμβανομένου και του χαρακτήρα &lt;</a:t>
            </a:r>
            <a:r>
              <a:rPr lang="en-US" sz="2400" dirty="0" err="1"/>
              <a:t>eoln</a:t>
            </a:r>
            <a:r>
              <a:rPr lang="en-US" sz="2400" dirty="0"/>
              <a:t>&gt;. </a:t>
            </a:r>
            <a:r>
              <a:rPr lang="el-GR" sz="2400" dirty="0"/>
              <a:t>Αυτό σημαίνει ότι η επόμενη εισαγωγή δεδομένου θα γίνει από την αρχή της επόμενης σειράς των δεδομένων</a:t>
            </a:r>
          </a:p>
          <a:p>
            <a:pPr marL="0" indent="0">
              <a:buNone/>
            </a:pPr>
            <a:endParaRPr lang="el-GR" sz="36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41</a:t>
            </a:fld>
            <a:endParaRPr lang="en-US" dirty="0"/>
          </a:p>
        </p:txBody>
      </p:sp>
      <p:sp>
        <p:nvSpPr>
          <p:cNvPr id="5" name="6 - Ορθογώνιο"/>
          <p:cNvSpPr/>
          <p:nvPr/>
        </p:nvSpPr>
        <p:spPr>
          <a:xfrm>
            <a:off x="1763688" y="2634870"/>
            <a:ext cx="5616624" cy="7986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indent="182563"/>
            <a:r>
              <a:rPr lang="en-US" sz="2000" b="1" dirty="0"/>
              <a:t>READLN(INPUT)                        </a:t>
            </a:r>
            <a:r>
              <a:rPr lang="el-GR" sz="2000" b="1" dirty="0"/>
              <a:t>ή   </a:t>
            </a:r>
            <a:r>
              <a:rPr lang="en-US" sz="2000" b="1" dirty="0"/>
              <a:t>READLN</a:t>
            </a:r>
          </a:p>
          <a:p>
            <a:pPr indent="182563"/>
            <a:r>
              <a:rPr lang="en-US" sz="2000" b="1" dirty="0"/>
              <a:t>READLN(INPUT,V1,V2,…</a:t>
            </a:r>
            <a:r>
              <a:rPr lang="en-US" sz="2000" b="1" dirty="0" err="1"/>
              <a:t>Vn</a:t>
            </a:r>
            <a:r>
              <a:rPr lang="en-US" sz="2000" b="1" dirty="0"/>
              <a:t>) </a:t>
            </a:r>
            <a:r>
              <a:rPr lang="el-GR" sz="2000" b="1" dirty="0" smtClean="0"/>
              <a:t>   ή  </a:t>
            </a:r>
            <a:r>
              <a:rPr lang="en-US" sz="2000" b="1" dirty="0"/>
              <a:t>READ(V1,V2,…</a:t>
            </a:r>
            <a:r>
              <a:rPr lang="en-US" sz="2000" b="1" dirty="0" err="1"/>
              <a:t>Vn</a:t>
            </a:r>
            <a:r>
              <a:rPr lang="en-US" sz="2000" b="1" dirty="0"/>
              <a:t>) </a:t>
            </a:r>
            <a:r>
              <a:rPr lang="el-GR" sz="2000" b="1" dirty="0"/>
              <a:t> </a:t>
            </a:r>
            <a:endParaRPr lang="el-GR" sz="2000" dirty="0"/>
          </a:p>
        </p:txBody>
      </p:sp>
    </p:spTree>
    <p:extLst>
      <p:ext uri="{BB962C8B-B14F-4D97-AF65-F5344CB8AC3E}">
        <p14:creationId xmlns:p14="http://schemas.microsoft.com/office/powerpoint/2010/main" val="369667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Εντολή </a:t>
            </a:r>
            <a:r>
              <a:rPr lang="en-US" dirty="0" smtClean="0"/>
              <a:t>Readln</a:t>
            </a:r>
            <a:r>
              <a:rPr lang="en-US" baseline="-25000" dirty="0" smtClean="0"/>
              <a:t>2/2</a:t>
            </a:r>
            <a:endParaRPr lang="el-GR" baseline="-25000" dirty="0"/>
          </a:p>
        </p:txBody>
      </p:sp>
      <p:sp>
        <p:nvSpPr>
          <p:cNvPr id="3" name="Θέση περιεχομένου 2"/>
          <p:cNvSpPr>
            <a:spLocks noGrp="1"/>
          </p:cNvSpPr>
          <p:nvPr>
            <p:ph idx="1"/>
          </p:nvPr>
        </p:nvSpPr>
        <p:spPr/>
        <p:txBody>
          <a:bodyPr>
            <a:normAutofit lnSpcReduction="10000"/>
          </a:bodyPr>
          <a:lstStyle/>
          <a:p>
            <a:r>
              <a:rPr lang="el-GR" sz="2800" b="1" dirty="0"/>
              <a:t>Παράδειγμα: </a:t>
            </a:r>
            <a:r>
              <a:rPr lang="el-GR" sz="2800" dirty="0" smtClean="0"/>
              <a:t>Έστω </a:t>
            </a:r>
            <a:r>
              <a:rPr lang="el-GR" sz="2800" dirty="0"/>
              <a:t>τα δεδομένα:</a:t>
            </a:r>
          </a:p>
          <a:p>
            <a:pPr lvl="2">
              <a:buNone/>
            </a:pPr>
            <a:r>
              <a:rPr lang="el-GR" sz="2800" dirty="0"/>
              <a:t>                     23 4 5</a:t>
            </a:r>
          </a:p>
          <a:p>
            <a:pPr lvl="2">
              <a:buNone/>
            </a:pPr>
            <a:r>
              <a:rPr lang="el-GR" sz="2800" dirty="0"/>
              <a:t>                     10 8 79 6</a:t>
            </a:r>
          </a:p>
          <a:p>
            <a:pPr lvl="2">
              <a:buNone/>
            </a:pPr>
            <a:r>
              <a:rPr lang="el-GR" sz="2800" dirty="0"/>
              <a:t>                     84 91 </a:t>
            </a:r>
            <a:r>
              <a:rPr lang="el-GR" sz="2800" dirty="0" smtClean="0"/>
              <a:t>30</a:t>
            </a:r>
          </a:p>
          <a:p>
            <a:pPr marL="358775" lvl="2" indent="0">
              <a:buNone/>
            </a:pPr>
            <a:r>
              <a:rPr lang="el-GR" sz="2800" dirty="0" smtClean="0"/>
              <a:t>και οι εντολές</a:t>
            </a:r>
            <a:r>
              <a:rPr lang="en-US" sz="2800" dirty="0" smtClean="0"/>
              <a:t>:</a:t>
            </a:r>
          </a:p>
          <a:p>
            <a:pPr marL="358775" lvl="2" indent="0">
              <a:buNone/>
            </a:pPr>
            <a:r>
              <a:rPr lang="en-US" sz="2800" dirty="0" err="1" smtClean="0"/>
              <a:t>readln</a:t>
            </a:r>
            <a:r>
              <a:rPr lang="en-US" sz="2800" dirty="0" smtClean="0"/>
              <a:t>(</a:t>
            </a:r>
            <a:r>
              <a:rPr lang="en-US" sz="2800" dirty="0" err="1" smtClean="0"/>
              <a:t>a,b</a:t>
            </a:r>
            <a:r>
              <a:rPr lang="en-US" sz="2800" dirty="0"/>
              <a:t>);</a:t>
            </a:r>
            <a:r>
              <a:rPr lang="en-US" sz="2800" dirty="0" err="1"/>
              <a:t>readln</a:t>
            </a:r>
            <a:r>
              <a:rPr lang="en-US" sz="2800" dirty="0"/>
              <a:t>(c);</a:t>
            </a:r>
            <a:r>
              <a:rPr lang="en-US" sz="2800" dirty="0" err="1"/>
              <a:t>readln</a:t>
            </a:r>
            <a:r>
              <a:rPr lang="en-US" sz="2800" dirty="0"/>
              <a:t>(</a:t>
            </a:r>
            <a:r>
              <a:rPr lang="en-US" sz="2800" dirty="0" err="1"/>
              <a:t>d,e</a:t>
            </a:r>
            <a:r>
              <a:rPr lang="en-US" sz="2800" dirty="0"/>
              <a:t>) </a:t>
            </a:r>
            <a:r>
              <a:rPr lang="el-GR" sz="2800" dirty="0" smtClean="0"/>
              <a:t>αποθηκεύουν</a:t>
            </a:r>
            <a:r>
              <a:rPr lang="en-US" sz="2800" dirty="0" smtClean="0"/>
              <a:t> </a:t>
            </a:r>
            <a:r>
              <a:rPr lang="en-US" sz="2800" dirty="0"/>
              <a:t>a=23, b=4, c=10, d=84, e=91’</a:t>
            </a: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dirty="0"/>
          </a:p>
        </p:txBody>
      </p:sp>
    </p:spTree>
    <p:extLst>
      <p:ext uri="{BB962C8B-B14F-4D97-AF65-F5344CB8AC3E}">
        <p14:creationId xmlns:p14="http://schemas.microsoft.com/office/powerpoint/2010/main" val="3379191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Εντολή </a:t>
            </a:r>
            <a:r>
              <a:rPr lang="en-US" dirty="0"/>
              <a:t>Write (</a:t>
            </a:r>
            <a:r>
              <a:rPr lang="el-GR" dirty="0"/>
              <a:t>Εντολή </a:t>
            </a:r>
            <a:r>
              <a:rPr lang="el-GR" dirty="0" smtClean="0"/>
              <a:t>Εξόδου)</a:t>
            </a:r>
            <a:r>
              <a:rPr lang="el-GR" baseline="-25000" dirty="0" smtClean="0"/>
              <a:t>1/</a:t>
            </a:r>
            <a:r>
              <a:rPr lang="en-US" baseline="-25000" dirty="0" smtClean="0"/>
              <a:t>7</a:t>
            </a:r>
            <a:endParaRPr lang="el-GR" baseline="-25000" dirty="0"/>
          </a:p>
        </p:txBody>
      </p:sp>
      <p:sp>
        <p:nvSpPr>
          <p:cNvPr id="3" name="2 - Θέση περιεχομένου"/>
          <p:cNvSpPr>
            <a:spLocks noGrp="1"/>
          </p:cNvSpPr>
          <p:nvPr>
            <p:ph idx="1"/>
          </p:nvPr>
        </p:nvSpPr>
        <p:spPr>
          <a:xfrm>
            <a:off x="323528" y="1524000"/>
            <a:ext cx="8496944" cy="3683000"/>
          </a:xfrm>
        </p:spPr>
        <p:txBody>
          <a:bodyPr>
            <a:noAutofit/>
          </a:bodyPr>
          <a:lstStyle/>
          <a:p>
            <a:r>
              <a:rPr lang="el-GR" sz="2800" b="1" dirty="0" smtClean="0"/>
              <a:t>Σκοπός</a:t>
            </a:r>
            <a:r>
              <a:rPr lang="el-GR" sz="2800" b="1" dirty="0"/>
              <a:t>: </a:t>
            </a:r>
            <a:r>
              <a:rPr lang="el-GR" sz="2800" dirty="0"/>
              <a:t>Μεταφορά (εγγραφή) δεδομένων στη μονάδα εξόδου</a:t>
            </a:r>
          </a:p>
          <a:p>
            <a:pPr>
              <a:buNone/>
            </a:pPr>
            <a:endParaRPr lang="el-GR" sz="2800" b="1" dirty="0"/>
          </a:p>
          <a:p>
            <a:r>
              <a:rPr lang="el-GR" sz="2800" b="1" dirty="0"/>
              <a:t>Εξηγήσεις:</a:t>
            </a:r>
            <a:r>
              <a:rPr lang="en-US" sz="2800" b="1" dirty="0"/>
              <a:t> </a:t>
            </a:r>
            <a:r>
              <a:rPr lang="el-GR" sz="2800" dirty="0"/>
              <a:t>η εντολή αυτή μεταφέρει τις τιμές των παραμέτρων της, στη βασική μονάδα εξόδου (π.χ. οθόνη) με την ίδια διάταξη που αναφέρονται στην εντολή</a:t>
            </a:r>
          </a:p>
          <a:p>
            <a:endParaRPr lang="en-US" sz="2000" b="1"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43</a:t>
            </a:fld>
            <a:endParaRPr lang="en-US" dirty="0"/>
          </a:p>
        </p:txBody>
      </p:sp>
      <p:sp>
        <p:nvSpPr>
          <p:cNvPr id="7" name="6 - Ορθογώνιο"/>
          <p:cNvSpPr/>
          <p:nvPr/>
        </p:nvSpPr>
        <p:spPr>
          <a:xfrm>
            <a:off x="1187624" y="2497460"/>
            <a:ext cx="6126088"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WRITE(OUTPUT,V1,V2,…</a:t>
            </a:r>
            <a:r>
              <a:rPr lang="en-US" sz="2000" b="1" dirty="0" err="1"/>
              <a:t>Vn</a:t>
            </a:r>
            <a:r>
              <a:rPr lang="en-US" sz="2000" b="1" dirty="0"/>
              <a:t>) </a:t>
            </a:r>
            <a:r>
              <a:rPr lang="el-GR" sz="2000" b="1" dirty="0"/>
              <a:t>ή  </a:t>
            </a:r>
            <a:r>
              <a:rPr lang="en-US" sz="2000" b="1" dirty="0"/>
              <a:t>WRITE(V1,V2,…</a:t>
            </a:r>
            <a:r>
              <a:rPr lang="en-US" sz="2000" b="1" dirty="0" err="1"/>
              <a:t>Vn</a:t>
            </a:r>
            <a:r>
              <a:rPr lang="en-US" sz="2000" b="1" dirty="0"/>
              <a:t>) </a:t>
            </a:r>
            <a:r>
              <a:rPr lang="el-GR" sz="2000" b="1" dirty="0"/>
              <a:t> </a:t>
            </a:r>
            <a:endParaRPr lang="el-GR" sz="2000" dirty="0"/>
          </a:p>
        </p:txBody>
      </p:sp>
    </p:spTree>
    <p:extLst>
      <p:ext uri="{BB962C8B-B14F-4D97-AF65-F5344CB8AC3E}">
        <p14:creationId xmlns:p14="http://schemas.microsoft.com/office/powerpoint/2010/main" val="194993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Εντολή </a:t>
            </a:r>
            <a:r>
              <a:rPr lang="en-US" dirty="0"/>
              <a:t>Write (</a:t>
            </a:r>
            <a:r>
              <a:rPr lang="el-GR" dirty="0"/>
              <a:t>Εντολή </a:t>
            </a:r>
            <a:r>
              <a:rPr lang="el-GR" dirty="0" smtClean="0"/>
              <a:t>Εξόδου)</a:t>
            </a:r>
            <a:r>
              <a:rPr lang="en-US" baseline="-25000" dirty="0" smtClean="0"/>
              <a:t>2</a:t>
            </a:r>
            <a:r>
              <a:rPr lang="el-GR" baseline="-25000" dirty="0" smtClean="0"/>
              <a:t>/</a:t>
            </a:r>
            <a:r>
              <a:rPr lang="en-US" baseline="-25000" dirty="0" smtClean="0"/>
              <a:t>7</a:t>
            </a:r>
            <a:endParaRPr lang="el-GR" dirty="0"/>
          </a:p>
        </p:txBody>
      </p:sp>
      <p:sp>
        <p:nvSpPr>
          <p:cNvPr id="3" name="Θέση περιεχομένου 2"/>
          <p:cNvSpPr>
            <a:spLocks noGrp="1"/>
          </p:cNvSpPr>
          <p:nvPr>
            <p:ph idx="1"/>
          </p:nvPr>
        </p:nvSpPr>
        <p:spPr/>
        <p:txBody>
          <a:bodyPr>
            <a:noAutofit/>
          </a:bodyPr>
          <a:lstStyle/>
          <a:p>
            <a:pPr>
              <a:tabLst>
                <a:tab pos="2689225" algn="l"/>
                <a:tab pos="2873375" algn="l"/>
              </a:tabLst>
            </a:pPr>
            <a:r>
              <a:rPr lang="el-GR" sz="2800" b="1" dirty="0"/>
              <a:t>Παράδειγμα:</a:t>
            </a:r>
            <a:r>
              <a:rPr lang="el-GR" sz="2400" b="1" dirty="0"/>
              <a:t> </a:t>
            </a:r>
            <a:r>
              <a:rPr lang="el-GR" sz="2400" b="1" dirty="0" smtClean="0"/>
              <a:t>      </a:t>
            </a:r>
            <a:r>
              <a:rPr lang="en-US" sz="2400" b="1" dirty="0" err="1" smtClean="0"/>
              <a:t>var</a:t>
            </a:r>
            <a:r>
              <a:rPr lang="en-US" sz="2400" dirty="0" smtClean="0"/>
              <a:t> </a:t>
            </a:r>
            <a:r>
              <a:rPr lang="en-US" sz="2400" dirty="0"/>
              <a:t>c:char;</a:t>
            </a:r>
            <a:endParaRPr lang="el-GR" sz="2400" dirty="0"/>
          </a:p>
          <a:p>
            <a:pPr lvl="2">
              <a:buNone/>
              <a:tabLst>
                <a:tab pos="2689225" algn="l"/>
                <a:tab pos="2873375" algn="l"/>
              </a:tabLst>
            </a:pPr>
            <a:r>
              <a:rPr lang="el-GR" dirty="0" smtClean="0"/>
              <a:t>                                  </a:t>
            </a:r>
            <a:r>
              <a:rPr lang="en-US" dirty="0" smtClean="0"/>
              <a:t>a, b:integer;</a:t>
            </a:r>
          </a:p>
          <a:p>
            <a:pPr lvl="2">
              <a:buNone/>
              <a:tabLst>
                <a:tab pos="2689225" algn="l"/>
                <a:tab pos="2873375" algn="l"/>
              </a:tabLst>
            </a:pPr>
            <a:r>
              <a:rPr lang="el-GR" dirty="0" smtClean="0"/>
              <a:t>                                  </a:t>
            </a:r>
            <a:r>
              <a:rPr lang="en-US" dirty="0" smtClean="0"/>
              <a:t>k:boolean; </a:t>
            </a:r>
            <a:endParaRPr lang="el-GR" dirty="0" smtClean="0"/>
          </a:p>
          <a:p>
            <a:pPr lvl="2" indent="-1143000">
              <a:buNone/>
            </a:pPr>
            <a:r>
              <a:rPr lang="el-GR" dirty="0" smtClean="0"/>
              <a:t>με τιμές </a:t>
            </a:r>
            <a:r>
              <a:rPr lang="en-US" dirty="0" smtClean="0"/>
              <a:t>c:=‘M’;a:=4;,b:=15;k:=false;</a:t>
            </a:r>
          </a:p>
          <a:p>
            <a:pPr marL="1706563" lvl="2" indent="-1706563">
              <a:buNone/>
            </a:pPr>
            <a:r>
              <a:rPr lang="el-GR" b="1" dirty="0" smtClean="0"/>
              <a:t>Τότε</a:t>
            </a:r>
            <a:r>
              <a:rPr lang="el-GR" b="1" dirty="0"/>
              <a:t>: </a:t>
            </a:r>
            <a:r>
              <a:rPr lang="el-GR" b="1" dirty="0" smtClean="0"/>
              <a:t> </a:t>
            </a:r>
          </a:p>
          <a:p>
            <a:pPr marL="1706563" lvl="2" indent="-1706563">
              <a:buNone/>
            </a:pPr>
            <a:r>
              <a:rPr lang="en-US" sz="2200" dirty="0" smtClean="0"/>
              <a:t>write(</a:t>
            </a:r>
            <a:r>
              <a:rPr lang="en-US" sz="2200" dirty="0" err="1" smtClean="0"/>
              <a:t>a,b,c,k</a:t>
            </a:r>
            <a:r>
              <a:rPr lang="en-US" sz="2200" dirty="0"/>
              <a:t>); </a:t>
            </a:r>
            <a:r>
              <a:rPr lang="el-GR" sz="2200" dirty="0" smtClean="0">
                <a:sym typeface="Wingdings" panose="05000000000000000000" pitchFamily="2" charset="2"/>
              </a:rPr>
              <a:t></a:t>
            </a:r>
            <a:r>
              <a:rPr lang="en-US" sz="2200" dirty="0" smtClean="0"/>
              <a:t>   </a:t>
            </a:r>
            <a:r>
              <a:rPr lang="en-US" sz="2200" dirty="0"/>
              <a:t>4 15  M FALSE</a:t>
            </a:r>
          </a:p>
          <a:p>
            <a:pPr marL="1706563" lvl="2" indent="-1706563">
              <a:buNone/>
            </a:pPr>
            <a:r>
              <a:rPr lang="en-US" sz="2200" dirty="0" smtClean="0"/>
              <a:t>write(a,b,a+b,2*b-</a:t>
            </a:r>
            <a:r>
              <a:rPr lang="en-US" sz="2200" dirty="0" err="1" smtClean="0"/>
              <a:t>a,a</a:t>
            </a:r>
            <a:r>
              <a:rPr lang="en-US" sz="2200" dirty="0" smtClean="0"/>
              <a:t>&lt;b</a:t>
            </a:r>
            <a:r>
              <a:rPr lang="en-US" sz="2200" dirty="0"/>
              <a:t>); </a:t>
            </a:r>
            <a:r>
              <a:rPr lang="el-GR" sz="2200" dirty="0" smtClean="0">
                <a:sym typeface="Wingdings" panose="05000000000000000000" pitchFamily="2" charset="2"/>
              </a:rPr>
              <a:t></a:t>
            </a:r>
            <a:r>
              <a:rPr lang="en-US" sz="2200" dirty="0" smtClean="0"/>
              <a:t> </a:t>
            </a:r>
            <a:r>
              <a:rPr lang="en-US" sz="2200" dirty="0"/>
              <a:t>4 15 19 26 TRUE</a:t>
            </a:r>
          </a:p>
          <a:p>
            <a:pPr marL="1706563" lvl="2" indent="-1706563">
              <a:buNone/>
            </a:pPr>
            <a:r>
              <a:rPr lang="en-US" sz="2200" dirty="0" smtClean="0"/>
              <a:t>write</a:t>
            </a:r>
            <a:r>
              <a:rPr lang="en-US" sz="2200" dirty="0"/>
              <a:t>(‘a=’, a, ‘b=’,b, ‘Sum=’,</a:t>
            </a:r>
            <a:r>
              <a:rPr lang="en-US" sz="2200" dirty="0" err="1"/>
              <a:t>a+b</a:t>
            </a:r>
            <a:r>
              <a:rPr lang="en-US" sz="2200" dirty="0"/>
              <a:t>,’Letter=c’); </a:t>
            </a:r>
            <a:r>
              <a:rPr lang="el-GR" sz="2200" dirty="0" smtClean="0">
                <a:sym typeface="Wingdings" panose="05000000000000000000" pitchFamily="2" charset="2"/>
              </a:rPr>
              <a:t></a:t>
            </a:r>
            <a:r>
              <a:rPr lang="en-US" sz="2200" dirty="0" smtClean="0"/>
              <a:t>  </a:t>
            </a:r>
            <a:r>
              <a:rPr lang="en-US" sz="2200" dirty="0"/>
              <a:t>a=4 </a:t>
            </a:r>
            <a:r>
              <a:rPr lang="en-US" sz="2200" dirty="0" smtClean="0"/>
              <a:t>b=15</a:t>
            </a:r>
            <a:r>
              <a:rPr lang="el-GR" sz="2200" dirty="0" smtClean="0"/>
              <a:t>,</a:t>
            </a:r>
            <a:r>
              <a:rPr lang="en-US" sz="2200" dirty="0" smtClean="0"/>
              <a:t> Sum=19 </a:t>
            </a:r>
            <a:r>
              <a:rPr lang="en-US" sz="2200" dirty="0"/>
              <a:t>Letter=M</a:t>
            </a:r>
            <a:endParaRPr lang="el-GR" sz="22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44</a:t>
            </a:fld>
            <a:endParaRPr lang="el-GR" dirty="0"/>
          </a:p>
        </p:txBody>
      </p:sp>
    </p:spTree>
    <p:extLst>
      <p:ext uri="{BB962C8B-B14F-4D97-AF65-F5344CB8AC3E}">
        <p14:creationId xmlns:p14="http://schemas.microsoft.com/office/powerpoint/2010/main" val="40946527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Εντολή </a:t>
            </a:r>
            <a:r>
              <a:rPr lang="en-US" dirty="0"/>
              <a:t>Write (</a:t>
            </a:r>
            <a:r>
              <a:rPr lang="el-GR" dirty="0"/>
              <a:t>Εντολή </a:t>
            </a:r>
            <a:r>
              <a:rPr lang="el-GR" dirty="0" smtClean="0"/>
              <a:t>Εξόδου)</a:t>
            </a:r>
            <a:r>
              <a:rPr lang="en-US" baseline="-25000" dirty="0" smtClean="0"/>
              <a:t>3</a:t>
            </a:r>
            <a:r>
              <a:rPr lang="el-GR" baseline="-25000" dirty="0" smtClean="0"/>
              <a:t>/</a:t>
            </a:r>
            <a:r>
              <a:rPr lang="en-US" baseline="-25000" dirty="0" smtClean="0"/>
              <a:t>7</a:t>
            </a:r>
            <a:endParaRPr lang="el-GR" baseline="-25000" dirty="0"/>
          </a:p>
        </p:txBody>
      </p:sp>
      <p:sp>
        <p:nvSpPr>
          <p:cNvPr id="6" name="5 - Θέση αριθμού διαφάνειας"/>
          <p:cNvSpPr>
            <a:spLocks noGrp="1"/>
          </p:cNvSpPr>
          <p:nvPr>
            <p:ph type="sldNum" sz="quarter" idx="12"/>
          </p:nvPr>
        </p:nvSpPr>
        <p:spPr>
          <a:xfrm>
            <a:off x="7380312" y="5296959"/>
            <a:ext cx="1306488" cy="304271"/>
          </a:xfrm>
        </p:spPr>
        <p:txBody>
          <a:bodyPr/>
          <a:lstStyle/>
          <a:p>
            <a:fld id="{7B8CB4D9-50DA-7B48-9615-5682E9CC2C1D}" type="slidenum">
              <a:rPr lang="en-US" smtClean="0"/>
              <a:pPr/>
              <a:t>45</a:t>
            </a:fld>
            <a:endParaRPr lang="en-US" dirty="0"/>
          </a:p>
        </p:txBody>
      </p:sp>
      <p:sp>
        <p:nvSpPr>
          <p:cNvPr id="8" name="7 - Διάγραμμα ροής: Έξοδος σε εκτυπωτή"/>
          <p:cNvSpPr/>
          <p:nvPr/>
        </p:nvSpPr>
        <p:spPr>
          <a:xfrm>
            <a:off x="3203848" y="1394312"/>
            <a:ext cx="3672408" cy="4225629"/>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print</a:t>
            </a:r>
            <a:r>
              <a:rPr lang="el-GR" sz="2000" dirty="0"/>
              <a:t>2</a:t>
            </a:r>
            <a:r>
              <a:rPr lang="en-US" sz="2000" dirty="0"/>
              <a:t>(</a:t>
            </a:r>
            <a:r>
              <a:rPr lang="en-US" sz="2000" dirty="0" err="1"/>
              <a:t>input,output</a:t>
            </a:r>
            <a:r>
              <a:rPr lang="en-US" sz="2000" dirty="0"/>
              <a:t>); </a:t>
            </a:r>
          </a:p>
          <a:p>
            <a:r>
              <a:rPr lang="en-US" sz="2000" b="1" dirty="0" err="1"/>
              <a:t>var</a:t>
            </a:r>
            <a:r>
              <a:rPr lang="el-GR" sz="2000" dirty="0"/>
              <a:t>   </a:t>
            </a:r>
            <a:r>
              <a:rPr lang="en-US" sz="2000" dirty="0" err="1" smtClean="0"/>
              <a:t>x,y</a:t>
            </a:r>
            <a:r>
              <a:rPr lang="en-US" sz="2000" dirty="0"/>
              <a:t>: integer;</a:t>
            </a:r>
          </a:p>
          <a:p>
            <a:r>
              <a:rPr lang="el-GR" sz="2000" dirty="0"/>
              <a:t> </a:t>
            </a:r>
            <a:r>
              <a:rPr lang="el-GR" sz="2000" dirty="0" smtClean="0"/>
              <a:t>        </a:t>
            </a:r>
            <a:r>
              <a:rPr lang="en-US" sz="2000" dirty="0" err="1" smtClean="0"/>
              <a:t>a,b,c,d,e:real</a:t>
            </a:r>
            <a:r>
              <a:rPr lang="en-US" sz="2000" dirty="0"/>
              <a:t>;</a:t>
            </a:r>
            <a:endParaRPr lang="el-GR" sz="2000" dirty="0"/>
          </a:p>
          <a:p>
            <a:r>
              <a:rPr lang="en-US" sz="2000" b="1" dirty="0"/>
              <a:t>begin</a:t>
            </a:r>
            <a:endParaRPr lang="el-GR" sz="2000" b="1" dirty="0"/>
          </a:p>
          <a:p>
            <a:pPr lvl="1"/>
            <a:r>
              <a:rPr lang="en-US" sz="2000" dirty="0"/>
              <a:t>read(x);</a:t>
            </a:r>
          </a:p>
          <a:p>
            <a:pPr lvl="1"/>
            <a:r>
              <a:rPr lang="en-US" sz="2000" dirty="0"/>
              <a:t>y:=x mod 2;</a:t>
            </a:r>
          </a:p>
          <a:p>
            <a:pPr lvl="1"/>
            <a:r>
              <a:rPr lang="en-US" sz="2000" dirty="0"/>
              <a:t>write(y)</a:t>
            </a:r>
          </a:p>
          <a:p>
            <a:pPr lvl="1"/>
            <a:r>
              <a:rPr lang="en-US" sz="2000" dirty="0"/>
              <a:t>read(</a:t>
            </a:r>
            <a:r>
              <a:rPr lang="en-US" sz="2000" dirty="0" err="1"/>
              <a:t>a,b</a:t>
            </a:r>
            <a:r>
              <a:rPr lang="en-US" sz="2000" dirty="0"/>
              <a:t>);</a:t>
            </a:r>
          </a:p>
          <a:p>
            <a:pPr lvl="1"/>
            <a:r>
              <a:rPr lang="en-US" sz="2000" dirty="0"/>
              <a:t>c:=</a:t>
            </a:r>
            <a:r>
              <a:rPr lang="en-US" sz="2000" dirty="0" err="1"/>
              <a:t>a+b</a:t>
            </a:r>
            <a:r>
              <a:rPr lang="en-US" sz="2000" dirty="0"/>
              <a:t>;</a:t>
            </a:r>
          </a:p>
          <a:p>
            <a:pPr lvl="1"/>
            <a:r>
              <a:rPr lang="en-US" sz="2000" dirty="0"/>
              <a:t>d:=a/b;</a:t>
            </a:r>
          </a:p>
          <a:p>
            <a:pPr lvl="1"/>
            <a:r>
              <a:rPr lang="en-US" sz="2000" dirty="0"/>
              <a:t>e:=a*b;</a:t>
            </a:r>
          </a:p>
          <a:p>
            <a:pPr lvl="1"/>
            <a:r>
              <a:rPr lang="en-US" sz="2000" dirty="0"/>
              <a:t>write(</a:t>
            </a:r>
            <a:r>
              <a:rPr lang="en-US" sz="2000" dirty="0" err="1"/>
              <a:t>a,b,c,d,e</a:t>
            </a:r>
            <a:r>
              <a:rPr lang="en-US" sz="2000" dirty="0"/>
              <a:t>);</a:t>
            </a:r>
          </a:p>
          <a:p>
            <a:r>
              <a:rPr lang="en-US" sz="2000" b="1" dirty="0"/>
              <a:t>end</a:t>
            </a:r>
            <a:r>
              <a:rPr lang="en-US" sz="2000" b="1" dirty="0" smtClean="0"/>
              <a:t>.</a:t>
            </a:r>
            <a:endParaRPr lang="el-GR" sz="1400" dirty="0"/>
          </a:p>
        </p:txBody>
      </p:sp>
      <p:sp>
        <p:nvSpPr>
          <p:cNvPr id="7" name="Θέση περιεχομένου 2"/>
          <p:cNvSpPr txBox="1">
            <a:spLocks/>
          </p:cNvSpPr>
          <p:nvPr/>
        </p:nvSpPr>
        <p:spPr>
          <a:xfrm>
            <a:off x="457200" y="1333500"/>
            <a:ext cx="8229600" cy="377163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b="1" dirty="0" smtClean="0"/>
              <a:t>Παράδειγμα:</a:t>
            </a:r>
            <a:endParaRPr lang="el-GR" sz="2800" dirty="0"/>
          </a:p>
        </p:txBody>
      </p:sp>
    </p:spTree>
    <p:extLst>
      <p:ext uri="{BB962C8B-B14F-4D97-AF65-F5344CB8AC3E}">
        <p14:creationId xmlns:p14="http://schemas.microsoft.com/office/powerpoint/2010/main" val="324693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Εντολή </a:t>
            </a:r>
            <a:r>
              <a:rPr lang="en-US" dirty="0"/>
              <a:t>Write (</a:t>
            </a:r>
            <a:r>
              <a:rPr lang="el-GR" dirty="0"/>
              <a:t>Εντολή </a:t>
            </a:r>
            <a:r>
              <a:rPr lang="el-GR" dirty="0" smtClean="0"/>
              <a:t>Εξόδου)</a:t>
            </a:r>
            <a:r>
              <a:rPr lang="en-US" baseline="-25000" dirty="0" smtClean="0"/>
              <a:t>4</a:t>
            </a:r>
            <a:r>
              <a:rPr lang="el-GR" baseline="-25000" dirty="0" smtClean="0"/>
              <a:t>/</a:t>
            </a:r>
            <a:r>
              <a:rPr lang="en-US" baseline="-25000" dirty="0" smtClean="0"/>
              <a:t>7</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46</a:t>
            </a:fld>
            <a:endParaRPr lang="en-US" dirty="0"/>
          </a:p>
        </p:txBody>
      </p:sp>
      <p:sp>
        <p:nvSpPr>
          <p:cNvPr id="8" name="7 - Διάγραμμα ροής: Έξοδος σε εκτυπωτή"/>
          <p:cNvSpPr/>
          <p:nvPr/>
        </p:nvSpPr>
        <p:spPr>
          <a:xfrm>
            <a:off x="899592" y="1980406"/>
            <a:ext cx="7920880" cy="346938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print1(</a:t>
            </a:r>
            <a:r>
              <a:rPr lang="en-US" sz="2000" dirty="0" err="1"/>
              <a:t>input,output</a:t>
            </a:r>
            <a:r>
              <a:rPr lang="en-US" sz="2000" dirty="0"/>
              <a:t>); </a:t>
            </a:r>
          </a:p>
          <a:p>
            <a:r>
              <a:rPr lang="en-US" sz="2000" b="1" dirty="0" err="1"/>
              <a:t>var</a:t>
            </a:r>
            <a:r>
              <a:rPr lang="el-GR" sz="2000" dirty="0"/>
              <a:t>  </a:t>
            </a:r>
            <a:r>
              <a:rPr lang="en-US" sz="2000" dirty="0" smtClean="0"/>
              <a:t>x</a:t>
            </a:r>
            <a:r>
              <a:rPr lang="en-US" sz="2000" dirty="0"/>
              <a:t>: </a:t>
            </a:r>
            <a:r>
              <a:rPr lang="en-US" sz="2000" dirty="0" smtClean="0"/>
              <a:t>integer;</a:t>
            </a:r>
            <a:endParaRPr lang="el-GR" sz="2000" dirty="0" smtClean="0"/>
          </a:p>
          <a:p>
            <a:r>
              <a:rPr lang="el-GR" sz="2000" dirty="0"/>
              <a:t> </a:t>
            </a:r>
            <a:r>
              <a:rPr lang="el-GR" sz="2000" dirty="0" smtClean="0"/>
              <a:t>       </a:t>
            </a:r>
            <a:r>
              <a:rPr lang="en-US" sz="2000" dirty="0" err="1" smtClean="0"/>
              <a:t>a,b:real</a:t>
            </a:r>
            <a:r>
              <a:rPr lang="en-US" sz="2000" dirty="0"/>
              <a:t>;</a:t>
            </a:r>
            <a:endParaRPr lang="el-GR" sz="2000" dirty="0"/>
          </a:p>
          <a:p>
            <a:r>
              <a:rPr lang="en-US" sz="2000" b="1" dirty="0"/>
              <a:t>begin</a:t>
            </a:r>
            <a:endParaRPr lang="el-GR" sz="2000" b="1" dirty="0"/>
          </a:p>
          <a:p>
            <a:pPr lvl="1"/>
            <a:r>
              <a:rPr lang="en-US" sz="2000" dirty="0">
                <a:solidFill>
                  <a:schemeClr val="bg1"/>
                </a:solidFill>
              </a:rPr>
              <a:t>read(x);</a:t>
            </a:r>
          </a:p>
          <a:p>
            <a:pPr lvl="1"/>
            <a:r>
              <a:rPr lang="en-US" sz="2000" dirty="0">
                <a:solidFill>
                  <a:schemeClr val="bg1"/>
                </a:solidFill>
              </a:rPr>
              <a:t>write(x mod 2); -&gt; </a:t>
            </a:r>
            <a:r>
              <a:rPr lang="en-US" sz="2000" i="1" dirty="0">
                <a:solidFill>
                  <a:schemeClr val="bg1"/>
                </a:solidFill>
              </a:rPr>
              <a:t>or write(‘</a:t>
            </a:r>
            <a:r>
              <a:rPr lang="en-US" sz="2000" i="1" dirty="0" err="1">
                <a:solidFill>
                  <a:schemeClr val="bg1"/>
                </a:solidFill>
              </a:rPr>
              <a:t>apotelesma</a:t>
            </a:r>
            <a:r>
              <a:rPr lang="en-US" sz="2000" i="1" dirty="0">
                <a:solidFill>
                  <a:schemeClr val="bg1"/>
                </a:solidFill>
              </a:rPr>
              <a:t>=‘, x mod 2);</a:t>
            </a:r>
          </a:p>
          <a:p>
            <a:pPr lvl="1"/>
            <a:r>
              <a:rPr lang="en-US" sz="2000" dirty="0">
                <a:solidFill>
                  <a:schemeClr val="bg1"/>
                </a:solidFill>
              </a:rPr>
              <a:t>read(</a:t>
            </a:r>
            <a:r>
              <a:rPr lang="en-US" sz="2000" dirty="0" err="1">
                <a:solidFill>
                  <a:schemeClr val="bg1"/>
                </a:solidFill>
              </a:rPr>
              <a:t>a,b</a:t>
            </a:r>
            <a:r>
              <a:rPr lang="en-US" sz="2000" dirty="0">
                <a:solidFill>
                  <a:schemeClr val="bg1"/>
                </a:solidFill>
              </a:rPr>
              <a:t>); </a:t>
            </a:r>
          </a:p>
          <a:p>
            <a:pPr lvl="1"/>
            <a:r>
              <a:rPr lang="en-US" sz="2000" dirty="0">
                <a:solidFill>
                  <a:schemeClr val="bg1"/>
                </a:solidFill>
              </a:rPr>
              <a:t>write(</a:t>
            </a:r>
            <a:r>
              <a:rPr lang="en-US" sz="2000" dirty="0" err="1">
                <a:solidFill>
                  <a:schemeClr val="bg1"/>
                </a:solidFill>
              </a:rPr>
              <a:t>a,b,a+b,a</a:t>
            </a:r>
            <a:r>
              <a:rPr lang="en-US" sz="2000" dirty="0">
                <a:solidFill>
                  <a:schemeClr val="bg1"/>
                </a:solidFill>
              </a:rPr>
              <a:t>/</a:t>
            </a:r>
            <a:r>
              <a:rPr lang="en-US" sz="2000" dirty="0" err="1">
                <a:solidFill>
                  <a:schemeClr val="bg1"/>
                </a:solidFill>
              </a:rPr>
              <a:t>b,a</a:t>
            </a:r>
            <a:r>
              <a:rPr lang="en-US" sz="2000" dirty="0">
                <a:solidFill>
                  <a:schemeClr val="bg1"/>
                </a:solidFill>
              </a:rPr>
              <a:t>*b</a:t>
            </a:r>
            <a:r>
              <a:rPr lang="en-US" sz="2000" i="1" dirty="0">
                <a:solidFill>
                  <a:schemeClr val="bg1"/>
                </a:solidFill>
              </a:rPr>
              <a:t>);-&gt; or </a:t>
            </a:r>
            <a:r>
              <a:rPr lang="en-US" sz="2000" i="1" dirty="0" smtClean="0">
                <a:solidFill>
                  <a:schemeClr val="bg1"/>
                </a:solidFill>
              </a:rPr>
              <a:t>write(</a:t>
            </a:r>
            <a:r>
              <a:rPr lang="en-US" sz="2000" i="1" dirty="0" err="1" smtClean="0">
                <a:solidFill>
                  <a:schemeClr val="bg1"/>
                </a:solidFill>
              </a:rPr>
              <a:t>a,b</a:t>
            </a:r>
            <a:r>
              <a:rPr lang="en-US" sz="2000" i="1" dirty="0" err="1">
                <a:solidFill>
                  <a:schemeClr val="bg1"/>
                </a:solidFill>
              </a:rPr>
              <a:t>,’sum</a:t>
            </a:r>
            <a:r>
              <a:rPr lang="en-US" sz="2000" i="1" dirty="0">
                <a:solidFill>
                  <a:schemeClr val="bg1"/>
                </a:solidFill>
              </a:rPr>
              <a:t>=‘,</a:t>
            </a:r>
            <a:r>
              <a:rPr lang="en-US" sz="2000" i="1" dirty="0" err="1">
                <a:solidFill>
                  <a:schemeClr val="bg1"/>
                </a:solidFill>
              </a:rPr>
              <a:t>a+b</a:t>
            </a:r>
            <a:r>
              <a:rPr lang="en-US" sz="2000" i="1" dirty="0">
                <a:solidFill>
                  <a:schemeClr val="bg1"/>
                </a:solidFill>
              </a:rPr>
              <a:t>,’div=‘,a/b,’</a:t>
            </a:r>
            <a:r>
              <a:rPr lang="en-US" sz="2000" i="1" dirty="0" err="1">
                <a:solidFill>
                  <a:schemeClr val="bg1"/>
                </a:solidFill>
              </a:rPr>
              <a:t>mul</a:t>
            </a:r>
            <a:r>
              <a:rPr lang="en-US" sz="2000" i="1" dirty="0">
                <a:solidFill>
                  <a:schemeClr val="bg1"/>
                </a:solidFill>
              </a:rPr>
              <a:t>=‘,a*b)</a:t>
            </a:r>
          </a:p>
          <a:p>
            <a:r>
              <a:rPr lang="en-US" sz="2000" b="1" dirty="0"/>
              <a:t>end.</a:t>
            </a:r>
            <a:endParaRPr lang="el-GR" sz="2000" b="1" dirty="0"/>
          </a:p>
          <a:p>
            <a:endParaRPr lang="en-US" sz="2000" dirty="0"/>
          </a:p>
          <a:p>
            <a:endParaRPr lang="en-US" sz="2000" dirty="0"/>
          </a:p>
          <a:p>
            <a:endParaRPr lang="el-GR" sz="2000" dirty="0"/>
          </a:p>
          <a:p>
            <a:endParaRPr lang="el-GR" sz="2000" dirty="0"/>
          </a:p>
          <a:p>
            <a:endParaRPr lang="el-GR" sz="2000" dirty="0"/>
          </a:p>
          <a:p>
            <a:endParaRPr lang="el-GR" sz="2000" dirty="0"/>
          </a:p>
        </p:txBody>
      </p:sp>
      <p:sp>
        <p:nvSpPr>
          <p:cNvPr id="7" name="Θέση περιεχομένου 2"/>
          <p:cNvSpPr txBox="1">
            <a:spLocks/>
          </p:cNvSpPr>
          <p:nvPr/>
        </p:nvSpPr>
        <p:spPr>
          <a:xfrm>
            <a:off x="457200" y="1333500"/>
            <a:ext cx="8229600" cy="377163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b="1" dirty="0" smtClean="0"/>
              <a:t>Παράδειγμα:</a:t>
            </a:r>
            <a:endParaRPr lang="el-GR" sz="2800" dirty="0"/>
          </a:p>
        </p:txBody>
      </p:sp>
    </p:spTree>
    <p:extLst>
      <p:ext uri="{BB962C8B-B14F-4D97-AF65-F5344CB8AC3E}">
        <p14:creationId xmlns:p14="http://schemas.microsoft.com/office/powerpoint/2010/main" val="361775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Εντολή </a:t>
            </a:r>
            <a:r>
              <a:rPr lang="en-US" dirty="0"/>
              <a:t>Write (</a:t>
            </a:r>
            <a:r>
              <a:rPr lang="el-GR" dirty="0"/>
              <a:t>Εντολή </a:t>
            </a:r>
            <a:r>
              <a:rPr lang="el-GR" dirty="0" smtClean="0"/>
              <a:t>Εξόδου)</a:t>
            </a:r>
            <a:r>
              <a:rPr lang="en-US" baseline="-25000" dirty="0" smtClean="0"/>
              <a:t>5</a:t>
            </a:r>
            <a:r>
              <a:rPr lang="el-GR" baseline="-25000" dirty="0" smtClean="0"/>
              <a:t>/</a:t>
            </a:r>
            <a:r>
              <a:rPr lang="en-US" baseline="-25000" dirty="0" smtClean="0"/>
              <a:t>7</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47</a:t>
            </a:fld>
            <a:endParaRPr lang="en-US" dirty="0"/>
          </a:p>
        </p:txBody>
      </p:sp>
      <p:sp>
        <p:nvSpPr>
          <p:cNvPr id="4" name="Θέση περιεχομένου 3"/>
          <p:cNvSpPr>
            <a:spLocks noGrp="1"/>
          </p:cNvSpPr>
          <p:nvPr>
            <p:ph idx="1"/>
          </p:nvPr>
        </p:nvSpPr>
        <p:spPr/>
        <p:txBody>
          <a:bodyPr>
            <a:normAutofit fontScale="70000" lnSpcReduction="20000"/>
          </a:bodyPr>
          <a:lstStyle/>
          <a:p>
            <a:r>
              <a:rPr lang="el-GR" sz="3600" b="1" dirty="0"/>
              <a:t>Παρατηρήσεις:</a:t>
            </a:r>
          </a:p>
          <a:p>
            <a:pPr lvl="1">
              <a:buFont typeface="Wingdings" panose="05000000000000000000" pitchFamily="2" charset="2"/>
              <a:buChar char="§"/>
            </a:pPr>
            <a:r>
              <a:rPr lang="el-GR" sz="2300" dirty="0"/>
              <a:t> Μπροστά από τους αριθμούς (στη μονάδα εξόδου) το (-) αν είναι αρνητικοί ή ο κενός χαρακτήρας αν είναι θετικοί. Τα δεδομένα τύπου </a:t>
            </a:r>
            <a:r>
              <a:rPr lang="en-US" sz="2300" dirty="0"/>
              <a:t>real </a:t>
            </a:r>
            <a:r>
              <a:rPr lang="el-GR" sz="2300" dirty="0"/>
              <a:t>τυπώνονται σαν αριθμοί κινητής υποδιαστολής (δηλ. </a:t>
            </a:r>
            <a:r>
              <a:rPr lang="en-US" sz="2300" dirty="0" err="1"/>
              <a:t>x.xx</a:t>
            </a:r>
            <a:r>
              <a:rPr lang="en-US" sz="2300" dirty="0"/>
              <a:t> </a:t>
            </a:r>
            <a:r>
              <a:rPr lang="en-US" sz="2300" dirty="0" err="1" smtClean="0"/>
              <a:t>Exx</a:t>
            </a:r>
            <a:r>
              <a:rPr lang="en-US" sz="2300" dirty="0" smtClean="0"/>
              <a:t>)</a:t>
            </a:r>
            <a:endParaRPr lang="el-GR" sz="2300" dirty="0" smtClean="0"/>
          </a:p>
          <a:p>
            <a:pPr marL="457200" lvl="1" indent="0">
              <a:buNone/>
            </a:pPr>
            <a:r>
              <a:rPr lang="el-GR" sz="2300" b="1" dirty="0" smtClean="0"/>
              <a:t>αν </a:t>
            </a:r>
            <a:r>
              <a:rPr lang="en-US" sz="2300" b="1" dirty="0"/>
              <a:t>r=-324.586 </a:t>
            </a:r>
            <a:r>
              <a:rPr lang="el-GR" sz="2300" b="1" dirty="0"/>
              <a:t>τότε το αποτέλεσμα της εντολής </a:t>
            </a:r>
            <a:r>
              <a:rPr lang="en-US" sz="2300" b="1" dirty="0"/>
              <a:t>write(r) </a:t>
            </a:r>
            <a:r>
              <a:rPr lang="el-GR" sz="2300" b="1" dirty="0"/>
              <a:t>είναι </a:t>
            </a:r>
            <a:r>
              <a:rPr lang="el-GR" sz="2300" b="1" dirty="0" smtClean="0"/>
              <a:t>- 3.2158600000Ε+02</a:t>
            </a:r>
            <a:endParaRPr lang="en-US" sz="2300" b="1" dirty="0"/>
          </a:p>
          <a:p>
            <a:pPr lvl="1">
              <a:buFont typeface="Wingdings" panose="05000000000000000000" pitchFamily="2" charset="2"/>
              <a:buChar char="§"/>
            </a:pPr>
            <a:r>
              <a:rPr lang="el-GR" sz="2300" dirty="0"/>
              <a:t>Μπορούμε να δηλώσουμε το μήκος (σε χαρακτήρες) της τιμής που τυπώνεται βάζοντας δίπλα από κάθε παράμετρο δύο τελείς (:) και μια ακέραια τιμή που δηλώνει το επιθυμητό μήκος </a:t>
            </a:r>
            <a:endParaRPr lang="el-GR" sz="2300" dirty="0" smtClean="0"/>
          </a:p>
          <a:p>
            <a:pPr marL="457200" lvl="1" indent="0">
              <a:buNone/>
              <a:tabLst>
                <a:tab pos="4487863" algn="l"/>
                <a:tab pos="4572000" algn="l"/>
                <a:tab pos="4664075" algn="l"/>
                <a:tab pos="4846638" algn="l"/>
              </a:tabLst>
            </a:pPr>
            <a:r>
              <a:rPr lang="el-GR" sz="2300" b="1" dirty="0" smtClean="0"/>
              <a:t>αν </a:t>
            </a:r>
            <a:r>
              <a:rPr lang="en-US" sz="2300" b="1" dirty="0"/>
              <a:t>a=-5, b=true </a:t>
            </a:r>
            <a:r>
              <a:rPr lang="el-GR" sz="2300" b="1" dirty="0"/>
              <a:t>και </a:t>
            </a:r>
            <a:r>
              <a:rPr lang="en-US" sz="2300" b="1" dirty="0"/>
              <a:t>r=-324.586 </a:t>
            </a:r>
            <a:r>
              <a:rPr lang="el-GR" sz="2300" b="1" dirty="0" smtClean="0"/>
              <a:t>τότε: </a:t>
            </a:r>
          </a:p>
          <a:p>
            <a:pPr marL="857250" lvl="2" indent="1116013">
              <a:buNone/>
              <a:tabLst>
                <a:tab pos="4487863" algn="l"/>
                <a:tab pos="4572000" algn="l"/>
                <a:tab pos="4664075" algn="l"/>
                <a:tab pos="4846638" algn="l"/>
              </a:tabLst>
            </a:pPr>
            <a:r>
              <a:rPr lang="en-US" sz="2300" b="1" dirty="0" smtClean="0"/>
              <a:t>write(</a:t>
            </a:r>
            <a:r>
              <a:rPr lang="en-US" sz="2300" b="1" dirty="0" err="1" smtClean="0"/>
              <a:t>a,b</a:t>
            </a:r>
            <a:r>
              <a:rPr lang="en-US" sz="2300" b="1" dirty="0"/>
              <a:t>) </a:t>
            </a:r>
            <a:r>
              <a:rPr lang="en-US" sz="2300" b="1" dirty="0" smtClean="0"/>
              <a:t>;</a:t>
            </a:r>
            <a:r>
              <a:rPr lang="el-GR" sz="2300" b="1" dirty="0" smtClean="0"/>
              <a:t>        </a:t>
            </a:r>
            <a:r>
              <a:rPr lang="el-GR" sz="2300" b="1" dirty="0" smtClean="0">
                <a:sym typeface="Wingdings" panose="05000000000000000000" pitchFamily="2" charset="2"/>
              </a:rPr>
              <a:t></a:t>
            </a:r>
            <a:r>
              <a:rPr lang="en-US" sz="2300" b="1" dirty="0" smtClean="0"/>
              <a:t> </a:t>
            </a:r>
            <a:r>
              <a:rPr lang="el-GR" sz="2300" b="1" dirty="0"/>
              <a:t>-</a:t>
            </a:r>
            <a:r>
              <a:rPr lang="el-GR" sz="2300" b="1" dirty="0" smtClean="0"/>
              <a:t>5 </a:t>
            </a:r>
            <a:r>
              <a:rPr lang="en-US" sz="2300" b="1" dirty="0" smtClean="0"/>
              <a:t>TRUE</a:t>
            </a:r>
            <a:endParaRPr lang="el-GR" sz="2300" b="1" dirty="0" smtClean="0"/>
          </a:p>
          <a:p>
            <a:pPr marL="857250" lvl="2" indent="1116013">
              <a:buNone/>
              <a:tabLst>
                <a:tab pos="4487863" algn="l"/>
                <a:tab pos="4572000" algn="l"/>
                <a:tab pos="4664075" algn="l"/>
                <a:tab pos="4846638" algn="l"/>
              </a:tabLst>
            </a:pPr>
            <a:r>
              <a:rPr lang="en-US" sz="2300" b="1" dirty="0" smtClean="0"/>
              <a:t>write(a:3,b:6); </a:t>
            </a:r>
            <a:r>
              <a:rPr lang="el-GR" sz="2300" b="1" dirty="0" smtClean="0"/>
              <a:t> </a:t>
            </a:r>
            <a:r>
              <a:rPr lang="el-GR" sz="2300" b="1" dirty="0" smtClean="0">
                <a:sym typeface="Wingdings" panose="05000000000000000000" pitchFamily="2" charset="2"/>
              </a:rPr>
              <a:t> </a:t>
            </a:r>
            <a:r>
              <a:rPr lang="en-US" sz="2300" b="1" dirty="0" smtClean="0"/>
              <a:t>-5</a:t>
            </a:r>
            <a:r>
              <a:rPr lang="el-GR" sz="2300" b="1" dirty="0" smtClean="0"/>
              <a:t> </a:t>
            </a:r>
            <a:r>
              <a:rPr lang="en-US" sz="2300" b="1" dirty="0" smtClean="0"/>
              <a:t>TRUE</a:t>
            </a:r>
            <a:endParaRPr lang="el-GR" sz="2300" b="1" dirty="0" smtClean="0"/>
          </a:p>
          <a:p>
            <a:pPr marL="857250" lvl="2" indent="1116013">
              <a:buNone/>
              <a:tabLst>
                <a:tab pos="4487863" algn="l"/>
                <a:tab pos="4572000" algn="l"/>
                <a:tab pos="4664075" algn="l"/>
                <a:tab pos="4846638" algn="l"/>
              </a:tabLst>
            </a:pPr>
            <a:r>
              <a:rPr lang="en-US" sz="2300" b="1" dirty="0" smtClean="0"/>
              <a:t>write(r</a:t>
            </a:r>
            <a:r>
              <a:rPr lang="en-US" sz="2300" b="1" dirty="0"/>
              <a:t>: 10); </a:t>
            </a:r>
            <a:r>
              <a:rPr lang="el-GR" sz="2300" b="1" dirty="0" smtClean="0"/>
              <a:t>     </a:t>
            </a:r>
            <a:r>
              <a:rPr lang="el-GR" sz="2300" b="1" dirty="0" smtClean="0">
                <a:sym typeface="Wingdings" panose="05000000000000000000" pitchFamily="2" charset="2"/>
              </a:rPr>
              <a:t> </a:t>
            </a:r>
            <a:r>
              <a:rPr lang="el-GR" sz="2300" b="1" dirty="0" smtClean="0"/>
              <a:t>-</a:t>
            </a:r>
            <a:r>
              <a:rPr lang="en-US" sz="2300" b="1" dirty="0" smtClean="0"/>
              <a:t>3.246E+02</a:t>
            </a:r>
            <a:endParaRPr lang="en-US" sz="2300" b="1" dirty="0"/>
          </a:p>
        </p:txBody>
      </p:sp>
    </p:spTree>
    <p:extLst>
      <p:ext uri="{BB962C8B-B14F-4D97-AF65-F5344CB8AC3E}">
        <p14:creationId xmlns:p14="http://schemas.microsoft.com/office/powerpoint/2010/main" val="199696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Εντολή </a:t>
            </a:r>
            <a:r>
              <a:rPr lang="en-US" dirty="0"/>
              <a:t>Write (</a:t>
            </a:r>
            <a:r>
              <a:rPr lang="el-GR" dirty="0"/>
              <a:t>Εντολή </a:t>
            </a:r>
            <a:r>
              <a:rPr lang="el-GR" dirty="0" smtClean="0"/>
              <a:t>Εξόδου)</a:t>
            </a:r>
            <a:r>
              <a:rPr lang="en-US" baseline="-25000" dirty="0" smtClean="0"/>
              <a:t>6</a:t>
            </a:r>
            <a:r>
              <a:rPr lang="el-GR" baseline="-25000" dirty="0" smtClean="0"/>
              <a:t>/</a:t>
            </a:r>
            <a:r>
              <a:rPr lang="en-US" baseline="-25000" dirty="0" smtClean="0"/>
              <a:t>7</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48</a:t>
            </a:fld>
            <a:endParaRPr lang="en-US" dirty="0"/>
          </a:p>
        </p:txBody>
      </p:sp>
      <p:sp>
        <p:nvSpPr>
          <p:cNvPr id="4" name="Θέση περιεχομένου 3"/>
          <p:cNvSpPr>
            <a:spLocks noGrp="1"/>
          </p:cNvSpPr>
          <p:nvPr>
            <p:ph idx="1"/>
          </p:nvPr>
        </p:nvSpPr>
        <p:spPr/>
        <p:txBody>
          <a:bodyPr/>
          <a:lstStyle/>
          <a:p>
            <a:r>
              <a:rPr lang="el-GR" sz="2800" b="1" dirty="0" smtClean="0"/>
              <a:t>Παρατηρήσεις:</a:t>
            </a:r>
          </a:p>
          <a:p>
            <a:pPr lvl="1">
              <a:buFont typeface="Wingdings" panose="05000000000000000000" pitchFamily="2" charset="2"/>
              <a:buChar char="§"/>
            </a:pPr>
            <a:r>
              <a:rPr lang="el-GR" sz="2400" dirty="0" smtClean="0"/>
              <a:t>Επίσης </a:t>
            </a:r>
            <a:r>
              <a:rPr lang="el-GR" sz="2400" dirty="0"/>
              <a:t>μπορούμε να δηλώσουμε και τον αριθμό των δεκαδικών ψηφίων που θέλουμε να τυπωθούν μετά από το δεκαδικό σημείο, θέτοντα πάλι (:) και μια δεύτερη ακέραια τιμή που δηλώνει τον επιθυμητό αριθμό των δεκαδικών </a:t>
            </a:r>
            <a:endParaRPr lang="en-US" sz="2400" dirty="0"/>
          </a:p>
          <a:p>
            <a:pPr marL="857250" lvl="2" indent="0">
              <a:buNone/>
            </a:pPr>
            <a:r>
              <a:rPr lang="en-US" b="1" dirty="0"/>
              <a:t>	</a:t>
            </a:r>
            <a:r>
              <a:rPr lang="el-GR" b="1" dirty="0"/>
              <a:t>π.χ. αν </a:t>
            </a:r>
            <a:r>
              <a:rPr lang="en-US" b="1" dirty="0"/>
              <a:t>r=-324.586, </a:t>
            </a:r>
            <a:r>
              <a:rPr lang="el-GR" b="1" dirty="0"/>
              <a:t>τότε: </a:t>
            </a:r>
            <a:r>
              <a:rPr lang="en-US" b="1" dirty="0"/>
              <a:t>write(r:6:1); -&gt; -324.6</a:t>
            </a:r>
            <a:endParaRPr lang="el-GR" b="1" dirty="0"/>
          </a:p>
          <a:p>
            <a:endParaRPr lang="el-GR" dirty="0"/>
          </a:p>
        </p:txBody>
      </p:sp>
    </p:spTree>
    <p:extLst>
      <p:ext uri="{BB962C8B-B14F-4D97-AF65-F5344CB8AC3E}">
        <p14:creationId xmlns:p14="http://schemas.microsoft.com/office/powerpoint/2010/main" val="54304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Εντολή </a:t>
            </a:r>
            <a:r>
              <a:rPr lang="en-US" dirty="0"/>
              <a:t>Write (</a:t>
            </a:r>
            <a:r>
              <a:rPr lang="el-GR" dirty="0"/>
              <a:t>Εντολή </a:t>
            </a:r>
            <a:r>
              <a:rPr lang="el-GR" dirty="0" smtClean="0"/>
              <a:t>Εξόδου)</a:t>
            </a:r>
            <a:r>
              <a:rPr lang="en-US" baseline="-25000" dirty="0" smtClean="0"/>
              <a:t>7</a:t>
            </a:r>
            <a:r>
              <a:rPr lang="el-GR" baseline="-25000" dirty="0" smtClean="0"/>
              <a:t>/</a:t>
            </a:r>
            <a:r>
              <a:rPr lang="en-US" baseline="-25000" dirty="0" smtClean="0"/>
              <a:t>7</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49</a:t>
            </a:fld>
            <a:endParaRPr lang="en-US" dirty="0"/>
          </a:p>
        </p:txBody>
      </p:sp>
      <p:sp>
        <p:nvSpPr>
          <p:cNvPr id="9" name="8 - Διάγραμμα ροής: Έξοδος σε εκτυπωτή"/>
          <p:cNvSpPr/>
          <p:nvPr/>
        </p:nvSpPr>
        <p:spPr>
          <a:xfrm>
            <a:off x="4355976" y="1333500"/>
            <a:ext cx="4248472" cy="3615765"/>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solidFill>
                  <a:schemeClr val="bg1"/>
                </a:solidFill>
              </a:rPr>
              <a:t>program</a:t>
            </a:r>
            <a:r>
              <a:rPr lang="en-US" sz="2000" dirty="0">
                <a:solidFill>
                  <a:schemeClr val="bg1"/>
                </a:solidFill>
              </a:rPr>
              <a:t>  circle</a:t>
            </a:r>
            <a:r>
              <a:rPr lang="el-GR" sz="2000" dirty="0">
                <a:solidFill>
                  <a:schemeClr val="bg1"/>
                </a:solidFill>
              </a:rPr>
              <a:t>(</a:t>
            </a:r>
            <a:r>
              <a:rPr lang="en-US" sz="2000" dirty="0">
                <a:solidFill>
                  <a:schemeClr val="bg1"/>
                </a:solidFill>
              </a:rPr>
              <a:t>input</a:t>
            </a:r>
            <a:r>
              <a:rPr lang="el-GR" sz="2000" dirty="0">
                <a:solidFill>
                  <a:schemeClr val="bg1"/>
                </a:solidFill>
              </a:rPr>
              <a:t>,</a:t>
            </a:r>
            <a:r>
              <a:rPr lang="en-US" sz="2000" dirty="0">
                <a:solidFill>
                  <a:schemeClr val="bg1"/>
                </a:solidFill>
              </a:rPr>
              <a:t>output); -&gt;circle; </a:t>
            </a:r>
          </a:p>
          <a:p>
            <a:r>
              <a:rPr lang="en-US" sz="2000" b="1" dirty="0">
                <a:solidFill>
                  <a:schemeClr val="bg1"/>
                </a:solidFill>
              </a:rPr>
              <a:t>const</a:t>
            </a:r>
            <a:r>
              <a:rPr lang="en-US" sz="2000" dirty="0">
                <a:solidFill>
                  <a:schemeClr val="bg1"/>
                </a:solidFill>
              </a:rPr>
              <a:t>  pi=3.1459265;</a:t>
            </a:r>
            <a:endParaRPr lang="en-US" sz="2000" b="1" dirty="0">
              <a:solidFill>
                <a:schemeClr val="bg1"/>
              </a:solidFill>
            </a:endParaRPr>
          </a:p>
          <a:p>
            <a:r>
              <a:rPr lang="en-US" sz="2000" b="1" dirty="0" err="1">
                <a:solidFill>
                  <a:schemeClr val="bg1"/>
                </a:solidFill>
              </a:rPr>
              <a:t>var</a:t>
            </a:r>
            <a:r>
              <a:rPr lang="el-GR" sz="2000" dirty="0">
                <a:solidFill>
                  <a:schemeClr val="bg1"/>
                </a:solidFill>
              </a:rPr>
              <a:t>   </a:t>
            </a:r>
            <a:r>
              <a:rPr lang="en-US" sz="2000" dirty="0">
                <a:solidFill>
                  <a:schemeClr val="bg1"/>
                </a:solidFill>
              </a:rPr>
              <a:t>    </a:t>
            </a:r>
            <a:r>
              <a:rPr lang="en-US" sz="2000" dirty="0" err="1">
                <a:solidFill>
                  <a:schemeClr val="bg1"/>
                </a:solidFill>
              </a:rPr>
              <a:t>r,per,emb:real</a:t>
            </a:r>
            <a:r>
              <a:rPr lang="en-US" sz="2000" dirty="0">
                <a:solidFill>
                  <a:schemeClr val="bg1"/>
                </a:solidFill>
              </a:rPr>
              <a:t>;</a:t>
            </a:r>
            <a:endParaRPr lang="el-GR" sz="2000" dirty="0">
              <a:solidFill>
                <a:schemeClr val="bg1"/>
              </a:solidFill>
            </a:endParaRPr>
          </a:p>
          <a:p>
            <a:r>
              <a:rPr lang="en-US" sz="2000" b="1" dirty="0">
                <a:solidFill>
                  <a:schemeClr val="bg1"/>
                </a:solidFill>
              </a:rPr>
              <a:t>begin</a:t>
            </a:r>
            <a:endParaRPr lang="el-GR" sz="2000" b="1" dirty="0">
              <a:solidFill>
                <a:schemeClr val="bg1"/>
              </a:solidFill>
            </a:endParaRPr>
          </a:p>
          <a:p>
            <a:pPr lvl="1"/>
            <a:r>
              <a:rPr lang="en-US" sz="2000" dirty="0">
                <a:solidFill>
                  <a:schemeClr val="bg1"/>
                </a:solidFill>
              </a:rPr>
              <a:t>read(r);</a:t>
            </a:r>
          </a:p>
          <a:p>
            <a:pPr lvl="1"/>
            <a:r>
              <a:rPr lang="en-US" sz="2000" dirty="0">
                <a:solidFill>
                  <a:schemeClr val="bg1"/>
                </a:solidFill>
              </a:rPr>
              <a:t>per:=2*pi*r;</a:t>
            </a:r>
          </a:p>
          <a:p>
            <a:pPr lvl="1"/>
            <a:r>
              <a:rPr lang="en-US" sz="2000" dirty="0" err="1">
                <a:solidFill>
                  <a:schemeClr val="bg1"/>
                </a:solidFill>
              </a:rPr>
              <a:t>emb</a:t>
            </a:r>
            <a:r>
              <a:rPr lang="en-US" sz="2000" dirty="0">
                <a:solidFill>
                  <a:schemeClr val="bg1"/>
                </a:solidFill>
              </a:rPr>
              <a:t>:=pi*r*r; </a:t>
            </a:r>
            <a:r>
              <a:rPr lang="el-GR" sz="2000" i="1" dirty="0" smtClean="0">
                <a:solidFill>
                  <a:schemeClr val="bg1"/>
                </a:solidFill>
                <a:sym typeface="Wingdings" panose="05000000000000000000" pitchFamily="2" charset="2"/>
              </a:rPr>
              <a:t></a:t>
            </a:r>
            <a:r>
              <a:rPr lang="en-US" sz="2000" i="1" dirty="0" smtClean="0">
                <a:solidFill>
                  <a:schemeClr val="bg1"/>
                </a:solidFill>
              </a:rPr>
              <a:t> </a:t>
            </a:r>
            <a:r>
              <a:rPr lang="en-US" sz="2000" i="1" dirty="0">
                <a:solidFill>
                  <a:schemeClr val="bg1"/>
                </a:solidFill>
              </a:rPr>
              <a:t>or </a:t>
            </a:r>
            <a:r>
              <a:rPr lang="en-US" sz="2000" i="1" dirty="0" err="1">
                <a:solidFill>
                  <a:schemeClr val="bg1"/>
                </a:solidFill>
              </a:rPr>
              <a:t>emb</a:t>
            </a:r>
            <a:r>
              <a:rPr lang="en-US" sz="2000" i="1" dirty="0">
                <a:solidFill>
                  <a:schemeClr val="bg1"/>
                </a:solidFill>
              </a:rPr>
              <a:t>:=pi*</a:t>
            </a:r>
            <a:r>
              <a:rPr lang="en-US" sz="2000" i="1" dirty="0" err="1">
                <a:solidFill>
                  <a:schemeClr val="bg1"/>
                </a:solidFill>
              </a:rPr>
              <a:t>sqr</a:t>
            </a:r>
            <a:r>
              <a:rPr lang="en-US" sz="2000" i="1" dirty="0">
                <a:solidFill>
                  <a:schemeClr val="bg1"/>
                </a:solidFill>
              </a:rPr>
              <a:t>(r); </a:t>
            </a:r>
          </a:p>
          <a:p>
            <a:pPr lvl="1"/>
            <a:r>
              <a:rPr lang="en-US" sz="2000" dirty="0" err="1">
                <a:solidFill>
                  <a:schemeClr val="bg1"/>
                </a:solidFill>
              </a:rPr>
              <a:t>writeln</a:t>
            </a:r>
            <a:r>
              <a:rPr lang="en-US" sz="2000" dirty="0">
                <a:solidFill>
                  <a:schemeClr val="bg1"/>
                </a:solidFill>
              </a:rPr>
              <a:t>(</a:t>
            </a:r>
            <a:r>
              <a:rPr lang="en-US" sz="2000" dirty="0" err="1">
                <a:solidFill>
                  <a:schemeClr val="bg1"/>
                </a:solidFill>
              </a:rPr>
              <a:t>r,per,emb</a:t>
            </a:r>
            <a:r>
              <a:rPr lang="en-US" sz="2000" dirty="0">
                <a:solidFill>
                  <a:schemeClr val="bg1"/>
                </a:solidFill>
              </a:rPr>
              <a:t>);</a:t>
            </a:r>
          </a:p>
          <a:p>
            <a:r>
              <a:rPr lang="en-US" sz="2000" b="1" dirty="0">
                <a:solidFill>
                  <a:schemeClr val="bg1"/>
                </a:solidFill>
              </a:rPr>
              <a:t>end.</a:t>
            </a:r>
            <a:endParaRPr lang="el-GR" sz="2000" b="1" dirty="0">
              <a:solidFill>
                <a:schemeClr val="bg1"/>
              </a:solidFill>
            </a:endParaRPr>
          </a:p>
          <a:p>
            <a:endParaRPr lang="el-GR" sz="2000" dirty="0">
              <a:solidFill>
                <a:schemeClr val="bg1"/>
              </a:solidFill>
            </a:endParaRPr>
          </a:p>
          <a:p>
            <a:endParaRPr lang="el-GR" sz="2000" dirty="0">
              <a:solidFill>
                <a:schemeClr val="bg1"/>
              </a:solidFill>
            </a:endParaRPr>
          </a:p>
          <a:p>
            <a:endParaRPr lang="el-GR" sz="2000" dirty="0">
              <a:solidFill>
                <a:schemeClr val="bg1"/>
              </a:solidFill>
            </a:endParaRPr>
          </a:p>
        </p:txBody>
      </p:sp>
      <p:sp>
        <p:nvSpPr>
          <p:cNvPr id="4" name="Θέση περιεχομένου 3"/>
          <p:cNvSpPr>
            <a:spLocks noGrp="1"/>
          </p:cNvSpPr>
          <p:nvPr>
            <p:ph idx="1"/>
          </p:nvPr>
        </p:nvSpPr>
        <p:spPr>
          <a:xfrm>
            <a:off x="457200" y="1333500"/>
            <a:ext cx="3797301" cy="1956048"/>
          </a:xfrm>
        </p:spPr>
        <p:txBody>
          <a:bodyPr>
            <a:normAutofit fontScale="55000" lnSpcReduction="20000"/>
          </a:bodyPr>
          <a:lstStyle/>
          <a:p>
            <a:r>
              <a:rPr lang="el-GR" sz="5100" b="1" dirty="0"/>
              <a:t>Παράδειγμα: </a:t>
            </a:r>
            <a:endParaRPr lang="el-GR" sz="5100" b="1" dirty="0" smtClean="0"/>
          </a:p>
          <a:p>
            <a:pPr>
              <a:buFont typeface="Wingdings" panose="05000000000000000000" pitchFamily="2" charset="2"/>
              <a:buChar char="§"/>
            </a:pPr>
            <a:r>
              <a:rPr lang="el-GR" sz="3300" dirty="0" smtClean="0"/>
              <a:t>Να </a:t>
            </a:r>
            <a:r>
              <a:rPr lang="el-GR" sz="3300" dirty="0"/>
              <a:t>γραφεί πρόγραμμα το οποίο να διαβάζει την ακτίνα ενός κύκλου (πραγματικός αριθμός) και να τυπώνει την ακτίνα, την περιφέρεια και το εμβαδόν του </a:t>
            </a:r>
            <a:r>
              <a:rPr lang="el-GR" sz="3300" dirty="0" smtClean="0"/>
              <a:t>κύκλου</a:t>
            </a:r>
          </a:p>
          <a:p>
            <a:pPr marL="0" indent="0">
              <a:buNone/>
            </a:pPr>
            <a:endParaRPr lang="el-GR" sz="2000" dirty="0" smtClean="0"/>
          </a:p>
          <a:p>
            <a:endParaRPr lang="el-GR" dirty="0"/>
          </a:p>
        </p:txBody>
      </p:sp>
      <p:sp>
        <p:nvSpPr>
          <p:cNvPr id="5" name="Ορθογώνιο 4"/>
          <p:cNvSpPr/>
          <p:nvPr/>
        </p:nvSpPr>
        <p:spPr>
          <a:xfrm>
            <a:off x="827584" y="3246812"/>
            <a:ext cx="4572000" cy="2492990"/>
          </a:xfrm>
          <a:prstGeom prst="rect">
            <a:avLst/>
          </a:prstGeom>
        </p:spPr>
        <p:txBody>
          <a:bodyPr>
            <a:spAutoFit/>
          </a:bodyPr>
          <a:lstStyle/>
          <a:p>
            <a:pPr marL="285750" indent="-285750">
              <a:lnSpc>
                <a:spcPct val="120000"/>
              </a:lnSpc>
              <a:buFont typeface="Wingdings" panose="05000000000000000000" pitchFamily="2" charset="2"/>
              <a:buChar char="§"/>
            </a:pPr>
            <a:r>
              <a:rPr lang="el-GR" sz="1600" dirty="0"/>
              <a:t>Για δεδομένο 3 τότε:</a:t>
            </a:r>
          </a:p>
          <a:p>
            <a:pPr marL="0" lvl="1" indent="266700">
              <a:lnSpc>
                <a:spcPct val="120000"/>
              </a:lnSpc>
            </a:pPr>
            <a:r>
              <a:rPr lang="el-GR" sz="1600" dirty="0"/>
              <a:t>3.0000000000Ε+00 </a:t>
            </a:r>
          </a:p>
          <a:p>
            <a:pPr marL="0" lvl="1" indent="266700">
              <a:lnSpc>
                <a:spcPct val="120000"/>
              </a:lnSpc>
            </a:pPr>
            <a:r>
              <a:rPr lang="el-GR" sz="1600" dirty="0"/>
              <a:t>1.884955590οΕ+01</a:t>
            </a:r>
          </a:p>
          <a:p>
            <a:pPr marL="0" lvl="1" indent="266700">
              <a:lnSpc>
                <a:spcPct val="120000"/>
              </a:lnSpc>
            </a:pPr>
            <a:r>
              <a:rPr lang="el-GR" sz="1600" dirty="0"/>
              <a:t>2.8274333850Ε+01 </a:t>
            </a:r>
          </a:p>
          <a:p>
            <a:pPr marL="285750" indent="-285750">
              <a:lnSpc>
                <a:spcPct val="120000"/>
              </a:lnSpc>
              <a:buFont typeface="Wingdings" panose="05000000000000000000" pitchFamily="2" charset="2"/>
              <a:buChar char="§"/>
            </a:pPr>
            <a:r>
              <a:rPr lang="en-US" sz="1600" dirty="0">
                <a:solidFill>
                  <a:srgbClr val="000000"/>
                </a:solidFill>
              </a:rPr>
              <a:t>write(r:8,perif:10,emb:10) </a:t>
            </a:r>
            <a:r>
              <a:rPr lang="el-GR" sz="1600" dirty="0">
                <a:solidFill>
                  <a:srgbClr val="000000"/>
                </a:solidFill>
              </a:rPr>
              <a:t>τότε:</a:t>
            </a:r>
          </a:p>
          <a:p>
            <a:pPr marL="0" lvl="1" indent="266700">
              <a:lnSpc>
                <a:spcPct val="120000"/>
              </a:lnSpc>
            </a:pPr>
            <a:r>
              <a:rPr lang="el-GR" sz="1600" dirty="0">
                <a:solidFill>
                  <a:srgbClr val="000000"/>
                </a:solidFill>
              </a:rPr>
              <a:t>3.0Ε+00 </a:t>
            </a:r>
          </a:p>
          <a:p>
            <a:pPr marL="0" lvl="1" indent="266700">
              <a:lnSpc>
                <a:spcPct val="120000"/>
              </a:lnSpc>
            </a:pPr>
            <a:r>
              <a:rPr lang="el-GR" sz="1600" dirty="0">
                <a:solidFill>
                  <a:srgbClr val="000000"/>
                </a:solidFill>
              </a:rPr>
              <a:t>1.88</a:t>
            </a:r>
            <a:r>
              <a:rPr lang="en-US" sz="1600" dirty="0">
                <a:solidFill>
                  <a:srgbClr val="000000"/>
                </a:solidFill>
              </a:rPr>
              <a:t>5</a:t>
            </a:r>
            <a:r>
              <a:rPr lang="el-GR" sz="1600" dirty="0">
                <a:solidFill>
                  <a:srgbClr val="000000"/>
                </a:solidFill>
              </a:rPr>
              <a:t>Ε+01</a:t>
            </a:r>
          </a:p>
          <a:p>
            <a:pPr marL="0" lvl="1" indent="266700">
              <a:lnSpc>
                <a:spcPct val="120000"/>
              </a:lnSpc>
            </a:pPr>
            <a:r>
              <a:rPr lang="el-GR" sz="1600" dirty="0">
                <a:solidFill>
                  <a:srgbClr val="000000"/>
                </a:solidFill>
              </a:rPr>
              <a:t>2.827Ε+01 </a:t>
            </a:r>
            <a:endParaRPr lang="el-GR" sz="1600" dirty="0"/>
          </a:p>
        </p:txBody>
      </p:sp>
    </p:spTree>
    <p:extLst>
      <p:ext uri="{BB962C8B-B14F-4D97-AF65-F5344CB8AC3E}">
        <p14:creationId xmlns:p14="http://schemas.microsoft.com/office/powerpoint/2010/main" val="12145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57200" y="1333500"/>
            <a:ext cx="8229600" cy="3900264"/>
          </a:xfrm>
        </p:spPr>
        <p:txBody>
          <a:bodyPr>
            <a:normAutofit fontScale="25000" lnSpcReduction="20000"/>
          </a:bodyPr>
          <a:lstStyle/>
          <a:p>
            <a:r>
              <a:rPr lang="el-GR" sz="8000" dirty="0" smtClean="0"/>
              <a:t>Να </a:t>
            </a:r>
            <a:r>
              <a:rPr lang="el-GR" sz="8000" dirty="0"/>
              <a:t>αναλυθεί/περιγραφεί πλήρως η δομή του τμήματος δηλώσεων</a:t>
            </a:r>
          </a:p>
          <a:p>
            <a:r>
              <a:rPr lang="el-GR" sz="8000" dirty="0">
                <a:solidFill>
                  <a:schemeClr val="tx1">
                    <a:lumMod val="90000"/>
                    <a:lumOff val="10000"/>
                  </a:schemeClr>
                </a:solidFill>
              </a:rPr>
              <a:t>Να αναλυθεί πλήρως η συντακτική δομή και ο τρόπος χρήσης της εντολής ανάθεσης στην </a:t>
            </a:r>
            <a:r>
              <a:rPr lang="en-US" sz="8000" dirty="0" err="1">
                <a:solidFill>
                  <a:schemeClr val="tx1">
                    <a:lumMod val="90000"/>
                    <a:lumOff val="10000"/>
                  </a:schemeClr>
                </a:solidFill>
              </a:rPr>
              <a:t>pascal</a:t>
            </a:r>
            <a:endParaRPr lang="el-GR" sz="8000" dirty="0">
              <a:solidFill>
                <a:schemeClr val="tx1">
                  <a:lumMod val="90000"/>
                  <a:lumOff val="10000"/>
                </a:schemeClr>
              </a:solidFill>
            </a:endParaRPr>
          </a:p>
          <a:p>
            <a:r>
              <a:rPr lang="el-GR" sz="8000" dirty="0">
                <a:solidFill>
                  <a:schemeClr val="tx1">
                    <a:lumMod val="90000"/>
                    <a:lumOff val="10000"/>
                  </a:schemeClr>
                </a:solidFill>
              </a:rPr>
              <a:t>Να αναλυθεί πλήρως η συντακτική δομή και ο τρόπος χρήσης των εντολών εισόδου/εξόδου </a:t>
            </a:r>
            <a:r>
              <a:rPr lang="en-US" sz="8000" dirty="0">
                <a:solidFill>
                  <a:schemeClr val="tx1">
                    <a:lumMod val="90000"/>
                    <a:lumOff val="10000"/>
                  </a:schemeClr>
                </a:solidFill>
              </a:rPr>
              <a:t>Read/</a:t>
            </a:r>
            <a:r>
              <a:rPr lang="en-US" sz="8000" dirty="0" err="1">
                <a:solidFill>
                  <a:schemeClr val="tx1">
                    <a:lumMod val="90000"/>
                    <a:lumOff val="10000"/>
                  </a:schemeClr>
                </a:solidFill>
              </a:rPr>
              <a:t>Readln</a:t>
            </a:r>
            <a:r>
              <a:rPr lang="el-GR" sz="8000" dirty="0">
                <a:solidFill>
                  <a:schemeClr val="tx1">
                    <a:lumMod val="90000"/>
                    <a:lumOff val="10000"/>
                  </a:schemeClr>
                </a:solidFill>
              </a:rPr>
              <a:t> και </a:t>
            </a:r>
            <a:r>
              <a:rPr lang="en-US" sz="8000" dirty="0">
                <a:solidFill>
                  <a:schemeClr val="tx1">
                    <a:lumMod val="90000"/>
                    <a:lumOff val="10000"/>
                  </a:schemeClr>
                </a:solidFill>
              </a:rPr>
              <a:t>Write, </a:t>
            </a:r>
            <a:r>
              <a:rPr lang="en-US" sz="8000" dirty="0" err="1">
                <a:solidFill>
                  <a:schemeClr val="tx1">
                    <a:lumMod val="90000"/>
                    <a:lumOff val="10000"/>
                  </a:schemeClr>
                </a:solidFill>
              </a:rPr>
              <a:t>Writeln</a:t>
            </a:r>
            <a:endParaRPr lang="en-US" sz="8000" dirty="0">
              <a:solidFill>
                <a:schemeClr val="tx1">
                  <a:lumMod val="90000"/>
                  <a:lumOff val="10000"/>
                </a:schemeClr>
              </a:solidFill>
            </a:endParaRPr>
          </a:p>
          <a:p>
            <a:r>
              <a:rPr lang="el-GR" sz="8000" dirty="0" smtClean="0"/>
              <a:t>Να περιγραφούν αναλυτικά οι δυνατότητες των εντολών συνθήκης</a:t>
            </a:r>
            <a:r>
              <a:rPr lang="en-US" sz="8000" dirty="0" smtClean="0"/>
              <a:t>.</a:t>
            </a:r>
            <a:endParaRPr lang="el-GR" sz="8000" dirty="0" smtClean="0"/>
          </a:p>
          <a:p>
            <a:r>
              <a:rPr lang="el-GR" sz="8000" dirty="0" smtClean="0"/>
              <a:t>Να αναλυθεί με ακρίβεια η χρησιμότητα/σκοπός των εντολών συνθήκης</a:t>
            </a:r>
            <a:r>
              <a:rPr lang="en-US" sz="8000" dirty="0" smtClean="0"/>
              <a:t>.</a:t>
            </a:r>
            <a:endParaRPr lang="el-GR" sz="8000" dirty="0" smtClean="0"/>
          </a:p>
          <a:p>
            <a:r>
              <a:rPr lang="el-GR" sz="8000" dirty="0" smtClean="0"/>
              <a:t>Να περιγραφούν οι συντακτικοί κανόνες των εντολών συνθήκης </a:t>
            </a:r>
            <a:r>
              <a:rPr lang="en-US" sz="8000" b="1" dirty="0" smtClean="0"/>
              <a:t>if</a:t>
            </a:r>
            <a:r>
              <a:rPr lang="el-GR" sz="8000" dirty="0" smtClean="0"/>
              <a:t>, </a:t>
            </a:r>
            <a:r>
              <a:rPr lang="el-GR" sz="8000" b="1" dirty="0" smtClean="0"/>
              <a:t>φωλιασμένων</a:t>
            </a:r>
            <a:r>
              <a:rPr lang="en-US" sz="8000" b="1" dirty="0" smtClean="0"/>
              <a:t> </a:t>
            </a:r>
            <a:r>
              <a:rPr lang="el-GR" sz="8000" b="1" dirty="0" smtClean="0"/>
              <a:t>εντολών </a:t>
            </a:r>
            <a:r>
              <a:rPr lang="en-US" sz="8000" b="1" dirty="0" smtClean="0"/>
              <a:t>if</a:t>
            </a:r>
            <a:r>
              <a:rPr lang="en-US" sz="8000" dirty="0" smtClean="0"/>
              <a:t> </a:t>
            </a:r>
            <a:r>
              <a:rPr lang="el-GR" sz="8000" dirty="0" smtClean="0"/>
              <a:t>και </a:t>
            </a:r>
            <a:r>
              <a:rPr lang="en-US" sz="8000" b="1" dirty="0" smtClean="0"/>
              <a:t>case</a:t>
            </a:r>
            <a:r>
              <a:rPr lang="en-US" sz="8000" dirty="0" smtClean="0"/>
              <a:t>.</a:t>
            </a:r>
            <a:endParaRPr lang="el-GR" sz="8000" dirty="0" smtClean="0"/>
          </a:p>
          <a:p>
            <a:endParaRPr lang="en-US" sz="2400" dirty="0" smtClean="0"/>
          </a:p>
          <a:p>
            <a:endParaRPr lang="el-GR" sz="2000" dirty="0"/>
          </a:p>
          <a:p>
            <a:pPr marL="0"/>
            <a:endParaRPr lang="el-GR" sz="24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Εντολή </a:t>
            </a:r>
            <a:r>
              <a:rPr lang="en-US" dirty="0" err="1" smtClean="0"/>
              <a:t>Writeln</a:t>
            </a:r>
            <a:r>
              <a:rPr lang="el-GR" baseline="-25000" dirty="0" smtClean="0"/>
              <a:t>1/2</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50</a:t>
            </a:fld>
            <a:endParaRPr lang="en-US" dirty="0"/>
          </a:p>
        </p:txBody>
      </p:sp>
      <p:sp>
        <p:nvSpPr>
          <p:cNvPr id="8" name="7 - Ορθογώνιο"/>
          <p:cNvSpPr/>
          <p:nvPr/>
        </p:nvSpPr>
        <p:spPr>
          <a:xfrm>
            <a:off x="1763688" y="2497460"/>
            <a:ext cx="5334000" cy="5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a:t>WRITELN(OUTPUT)                        </a:t>
            </a:r>
            <a:r>
              <a:rPr lang="el-GR" b="1" dirty="0"/>
              <a:t>ή   </a:t>
            </a:r>
            <a:r>
              <a:rPr lang="en-US" b="1" dirty="0"/>
              <a:t>WRITELN</a:t>
            </a:r>
          </a:p>
          <a:p>
            <a:r>
              <a:rPr lang="en-US" b="1" dirty="0"/>
              <a:t>WRITELN(INPUT,V1,V2,…</a:t>
            </a:r>
            <a:r>
              <a:rPr lang="en-US" b="1" dirty="0" err="1"/>
              <a:t>Vn</a:t>
            </a:r>
            <a:r>
              <a:rPr lang="en-US" b="1" dirty="0"/>
              <a:t>) </a:t>
            </a:r>
            <a:r>
              <a:rPr lang="el-GR" b="1" dirty="0" smtClean="0"/>
              <a:t> </a:t>
            </a:r>
            <a:r>
              <a:rPr lang="en-US" b="1" dirty="0" smtClean="0"/>
              <a:t>      </a:t>
            </a:r>
            <a:r>
              <a:rPr lang="el-GR" b="1" dirty="0"/>
              <a:t>ή  </a:t>
            </a:r>
            <a:r>
              <a:rPr lang="en-US" b="1" dirty="0"/>
              <a:t> WRITE(V1,V2,…</a:t>
            </a:r>
            <a:r>
              <a:rPr lang="en-US" b="1" dirty="0" err="1"/>
              <a:t>Vn</a:t>
            </a:r>
            <a:r>
              <a:rPr lang="en-US" b="1" dirty="0"/>
              <a:t>) </a:t>
            </a:r>
            <a:r>
              <a:rPr lang="el-GR" b="1" dirty="0"/>
              <a:t> </a:t>
            </a:r>
            <a:endParaRPr lang="el-GR" dirty="0"/>
          </a:p>
        </p:txBody>
      </p:sp>
      <p:sp>
        <p:nvSpPr>
          <p:cNvPr id="7" name="Θέση περιεχομένου 3"/>
          <p:cNvSpPr txBox="1">
            <a:spLocks/>
          </p:cNvSpPr>
          <p:nvPr/>
        </p:nvSpPr>
        <p:spPr>
          <a:xfrm>
            <a:off x="457200" y="1333500"/>
            <a:ext cx="8229600" cy="377163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b="1" dirty="0" smtClean="0"/>
              <a:t>Σκοπός</a:t>
            </a:r>
            <a:r>
              <a:rPr lang="el-GR" sz="2400" b="1" dirty="0"/>
              <a:t>:</a:t>
            </a:r>
            <a:r>
              <a:rPr lang="en-US" sz="2400" b="1" dirty="0"/>
              <a:t> </a:t>
            </a:r>
            <a:r>
              <a:rPr lang="en-US" sz="2400" dirty="0" err="1"/>
              <a:t>writeln</a:t>
            </a:r>
            <a:r>
              <a:rPr lang="en-US" sz="2400" dirty="0"/>
              <a:t> (write until line)</a:t>
            </a:r>
            <a:r>
              <a:rPr lang="en-US" sz="2400" b="1" dirty="0"/>
              <a:t> </a:t>
            </a:r>
            <a:r>
              <a:rPr lang="el-GR" sz="2400" dirty="0"/>
              <a:t>αποτελεί</a:t>
            </a:r>
            <a:r>
              <a:rPr lang="en-US" sz="2400" dirty="0"/>
              <a:t> </a:t>
            </a:r>
            <a:r>
              <a:rPr lang="el-GR" sz="2400" dirty="0"/>
              <a:t>μια ειδική μορφή της εντολής </a:t>
            </a:r>
            <a:r>
              <a:rPr lang="en-US" sz="2400" dirty="0"/>
              <a:t>write </a:t>
            </a:r>
            <a:r>
              <a:rPr lang="el-GR" sz="2400" dirty="0"/>
              <a:t>που επιτρέπει την οργάνωση των δεδομένων εξόδου (αποτελεσμάτων) σε σειρές</a:t>
            </a:r>
          </a:p>
          <a:p>
            <a:endParaRPr lang="el-GR" sz="2400" b="1" dirty="0"/>
          </a:p>
          <a:p>
            <a:r>
              <a:rPr lang="el-GR" sz="2400" b="1" dirty="0"/>
              <a:t>Εξηγήσεις: </a:t>
            </a:r>
            <a:r>
              <a:rPr lang="en-US" sz="2400" dirty="0"/>
              <a:t>H</a:t>
            </a:r>
            <a:r>
              <a:rPr lang="el-GR" sz="2400" dirty="0"/>
              <a:t> εντολή αυτή μεταφέρει </a:t>
            </a:r>
            <a:r>
              <a:rPr lang="el-GR" sz="2400" dirty="0" smtClean="0"/>
              <a:t>ένα </a:t>
            </a:r>
            <a:r>
              <a:rPr lang="el-GR" sz="2400" dirty="0"/>
              <a:t>χαρακτήρα ελέγχου &lt;</a:t>
            </a:r>
            <a:r>
              <a:rPr lang="en-US" sz="2400" dirty="0" err="1"/>
              <a:t>eoln</a:t>
            </a:r>
            <a:r>
              <a:rPr lang="en-US" sz="2400" dirty="0"/>
              <a:t>&gt; </a:t>
            </a:r>
            <a:r>
              <a:rPr lang="el-GR" sz="2400" dirty="0"/>
              <a:t>στη συσκευή εξόδου προκαλώντας έτσι τη δημιουργία μιας νέας (κενής) σειράς</a:t>
            </a:r>
          </a:p>
          <a:p>
            <a:pPr marL="342900" lvl="1" indent="-342900">
              <a:buFont typeface="Arial" pitchFamily="34" charset="0"/>
              <a:buChar char="•"/>
              <a:tabLst>
                <a:tab pos="1790700" algn="l"/>
                <a:tab pos="2155825" algn="l"/>
              </a:tabLst>
            </a:pPr>
            <a:r>
              <a:rPr lang="el-GR" sz="2400" b="1" dirty="0"/>
              <a:t>Παράδειγμα: </a:t>
            </a:r>
            <a:r>
              <a:rPr lang="el-GR" sz="2400" b="1" dirty="0" smtClean="0"/>
              <a:t>  </a:t>
            </a:r>
            <a:r>
              <a:rPr lang="en-US" sz="2400" b="1" dirty="0" smtClean="0"/>
              <a:t>write(</a:t>
            </a:r>
            <a:r>
              <a:rPr lang="el-GR" sz="2400" b="1" dirty="0"/>
              <a:t>5+2,5-2,5*2</a:t>
            </a:r>
            <a:r>
              <a:rPr lang="en-US" sz="2400" b="1" dirty="0" smtClean="0"/>
              <a:t>)</a:t>
            </a:r>
            <a:r>
              <a:rPr lang="el-GR" sz="2400" b="1" dirty="0" smtClean="0"/>
              <a:t>             </a:t>
            </a:r>
            <a:r>
              <a:rPr lang="el-GR" sz="2400" b="1" dirty="0" smtClean="0">
                <a:sym typeface="Wingdings" panose="05000000000000000000" pitchFamily="2" charset="2"/>
              </a:rPr>
              <a:t> </a:t>
            </a:r>
            <a:r>
              <a:rPr lang="el-GR" sz="2400" b="1" dirty="0"/>
              <a:t>7 3 10</a:t>
            </a:r>
          </a:p>
          <a:p>
            <a:pPr lvl="1" indent="1139825">
              <a:spcBef>
                <a:spcPts val="600"/>
              </a:spcBef>
              <a:buNone/>
              <a:tabLst>
                <a:tab pos="1790700" algn="l"/>
                <a:tab pos="2155825" algn="l"/>
              </a:tabLst>
            </a:pPr>
            <a:r>
              <a:rPr lang="el-GR" sz="2400" b="1" dirty="0" smtClean="0"/>
              <a:t>     </a:t>
            </a:r>
            <a:r>
              <a:rPr lang="en-US" sz="2400" b="1" dirty="0" smtClean="0"/>
              <a:t>write(</a:t>
            </a:r>
            <a:r>
              <a:rPr lang="el-GR" sz="2400" b="1" dirty="0"/>
              <a:t>5 </a:t>
            </a:r>
            <a:r>
              <a:rPr lang="en-US" sz="2400" b="1" dirty="0"/>
              <a:t>DIV 2</a:t>
            </a:r>
            <a:r>
              <a:rPr lang="el-GR" sz="2400" b="1" dirty="0"/>
              <a:t>,5</a:t>
            </a:r>
            <a:r>
              <a:rPr lang="en-US" sz="2400" b="1" dirty="0"/>
              <a:t> MOD </a:t>
            </a:r>
            <a:r>
              <a:rPr lang="el-GR" sz="2400" b="1" dirty="0"/>
              <a:t>2</a:t>
            </a:r>
            <a:r>
              <a:rPr lang="en-US" sz="2400" b="1" dirty="0"/>
              <a:t>); </a:t>
            </a:r>
            <a:r>
              <a:rPr lang="el-GR" sz="2400" b="1" dirty="0" smtClean="0"/>
              <a:t>  </a:t>
            </a:r>
            <a:r>
              <a:rPr lang="el-GR" sz="2400" b="1" dirty="0" smtClean="0">
                <a:sym typeface="Wingdings" panose="05000000000000000000" pitchFamily="2" charset="2"/>
              </a:rPr>
              <a:t> </a:t>
            </a:r>
            <a:r>
              <a:rPr lang="el-GR" sz="2400" b="1" dirty="0"/>
              <a:t>2 </a:t>
            </a:r>
            <a:r>
              <a:rPr lang="el-GR" sz="2400" b="1" dirty="0" smtClean="0"/>
              <a:t>1</a:t>
            </a:r>
          </a:p>
        </p:txBody>
      </p:sp>
    </p:spTree>
    <p:extLst>
      <p:ext uri="{BB962C8B-B14F-4D97-AF65-F5344CB8AC3E}">
        <p14:creationId xmlns:p14="http://schemas.microsoft.com/office/powerpoint/2010/main" val="4060037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Εντολή </a:t>
            </a:r>
            <a:r>
              <a:rPr lang="en-US" dirty="0" smtClean="0"/>
              <a:t>Writeln</a:t>
            </a:r>
            <a:r>
              <a:rPr lang="en-US" baseline="-25000" dirty="0" smtClean="0"/>
              <a:t>2</a:t>
            </a:r>
            <a:r>
              <a:rPr lang="el-GR" baseline="-25000" dirty="0"/>
              <a:t>/</a:t>
            </a:r>
            <a:r>
              <a:rPr lang="en-US" baseline="-25000" dirty="0" smtClean="0"/>
              <a:t>2</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51</a:t>
            </a:fld>
            <a:endParaRPr lang="en-US" dirty="0"/>
          </a:p>
        </p:txBody>
      </p:sp>
      <p:sp>
        <p:nvSpPr>
          <p:cNvPr id="9" name="8 - Διάγραμμα ροής: Έξοδος σε εκτυπωτή"/>
          <p:cNvSpPr/>
          <p:nvPr/>
        </p:nvSpPr>
        <p:spPr>
          <a:xfrm>
            <a:off x="4237341" y="1431279"/>
            <a:ext cx="3635374" cy="3615765"/>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a:t>
            </a:r>
            <a:r>
              <a:rPr lang="en-US" sz="2000" dirty="0" err="1"/>
              <a:t>ektiposi</a:t>
            </a:r>
            <a:r>
              <a:rPr lang="el-GR" sz="2000" dirty="0"/>
              <a:t>(</a:t>
            </a:r>
            <a:r>
              <a:rPr lang="en-US" sz="2000" dirty="0"/>
              <a:t>input</a:t>
            </a:r>
            <a:r>
              <a:rPr lang="el-GR" sz="2000" dirty="0"/>
              <a:t>,</a:t>
            </a:r>
            <a:r>
              <a:rPr lang="en-US" sz="2000" dirty="0"/>
              <a:t>output); </a:t>
            </a:r>
          </a:p>
          <a:p>
            <a:r>
              <a:rPr lang="en-US" sz="2000" b="1" dirty="0" err="1"/>
              <a:t>var</a:t>
            </a:r>
            <a:r>
              <a:rPr lang="el-GR" sz="2000" dirty="0"/>
              <a:t>   </a:t>
            </a:r>
            <a:r>
              <a:rPr lang="en-US" sz="2000" dirty="0"/>
              <a:t>    </a:t>
            </a:r>
            <a:r>
              <a:rPr lang="en-US" sz="2000" dirty="0" err="1"/>
              <a:t>x,y,d,m:integer</a:t>
            </a:r>
            <a:r>
              <a:rPr lang="en-US" sz="2000" dirty="0"/>
              <a:t>;</a:t>
            </a:r>
            <a:endParaRPr lang="el-GR" sz="2000" dirty="0"/>
          </a:p>
          <a:p>
            <a:r>
              <a:rPr lang="en-US" sz="2000" b="1" dirty="0"/>
              <a:t>begin</a:t>
            </a:r>
            <a:endParaRPr lang="el-GR" sz="2000" b="1" dirty="0"/>
          </a:p>
          <a:p>
            <a:pPr lvl="1"/>
            <a:r>
              <a:rPr lang="en-US" sz="2000" dirty="0" err="1"/>
              <a:t>readln</a:t>
            </a:r>
            <a:r>
              <a:rPr lang="en-US" sz="2000" dirty="0"/>
              <a:t>(x);</a:t>
            </a:r>
          </a:p>
          <a:p>
            <a:pPr lvl="1"/>
            <a:r>
              <a:rPr lang="en-US" sz="2000" dirty="0" err="1"/>
              <a:t>readln</a:t>
            </a:r>
            <a:r>
              <a:rPr lang="en-US" sz="2000" dirty="0"/>
              <a:t>(y);</a:t>
            </a:r>
          </a:p>
          <a:p>
            <a:pPr lvl="1"/>
            <a:r>
              <a:rPr lang="en-US" sz="2000" dirty="0"/>
              <a:t>d:=x div y;</a:t>
            </a:r>
            <a:r>
              <a:rPr lang="en-US" sz="2000" dirty="0">
                <a:solidFill>
                  <a:srgbClr val="000000"/>
                </a:solidFill>
              </a:rPr>
              <a:t> </a:t>
            </a:r>
          </a:p>
          <a:p>
            <a:pPr lvl="1"/>
            <a:r>
              <a:rPr lang="en-US" sz="2000" dirty="0"/>
              <a:t>writeln(‘Div=’,d);</a:t>
            </a:r>
          </a:p>
          <a:p>
            <a:pPr lvl="1"/>
            <a:r>
              <a:rPr lang="en-US" sz="2000" dirty="0"/>
              <a:t>writeln;</a:t>
            </a:r>
          </a:p>
          <a:p>
            <a:pPr lvl="1"/>
            <a:r>
              <a:rPr lang="en-US" sz="2000" dirty="0"/>
              <a:t>z:=x mod y;</a:t>
            </a:r>
          </a:p>
          <a:p>
            <a:pPr lvl="1"/>
            <a:r>
              <a:rPr lang="en-US" sz="2000" dirty="0"/>
              <a:t>write(‘Mod=’,m);</a:t>
            </a:r>
          </a:p>
          <a:p>
            <a:r>
              <a:rPr lang="en-US" sz="2000" b="1" dirty="0"/>
              <a:t>end.</a:t>
            </a:r>
            <a:endParaRPr lang="el-GR" sz="2000" b="1" dirty="0"/>
          </a:p>
          <a:p>
            <a:endParaRPr lang="el-GR" sz="2000" dirty="0"/>
          </a:p>
          <a:p>
            <a:endParaRPr lang="el-GR" sz="2000" dirty="0"/>
          </a:p>
          <a:p>
            <a:endParaRPr lang="el-GR" sz="2000" dirty="0"/>
          </a:p>
        </p:txBody>
      </p:sp>
      <p:sp>
        <p:nvSpPr>
          <p:cNvPr id="4" name="Θέση περιεχομένου 3"/>
          <p:cNvSpPr>
            <a:spLocks noGrp="1"/>
          </p:cNvSpPr>
          <p:nvPr>
            <p:ph idx="1"/>
          </p:nvPr>
        </p:nvSpPr>
        <p:spPr>
          <a:xfrm>
            <a:off x="457200" y="1333500"/>
            <a:ext cx="3797301" cy="3771636"/>
          </a:xfrm>
        </p:spPr>
        <p:txBody>
          <a:bodyPr>
            <a:normAutofit/>
          </a:bodyPr>
          <a:lstStyle/>
          <a:p>
            <a:r>
              <a:rPr lang="el-GR" sz="3000" b="1" dirty="0"/>
              <a:t>Παράδειγμα:</a:t>
            </a:r>
            <a:r>
              <a:rPr lang="en-US" sz="3000" b="1" dirty="0"/>
              <a:t> </a:t>
            </a:r>
            <a:endParaRPr lang="el-GR" sz="3000" b="1" dirty="0" smtClean="0"/>
          </a:p>
          <a:p>
            <a:pPr marL="0" indent="0">
              <a:buClr>
                <a:srgbClr val="FF7F01"/>
              </a:buClr>
              <a:buNone/>
            </a:pPr>
            <a:r>
              <a:rPr lang="el-GR" sz="2400" dirty="0" smtClean="0"/>
              <a:t>Ποια </a:t>
            </a:r>
            <a:r>
              <a:rPr lang="el-GR" sz="2400" dirty="0"/>
              <a:t>είναι η εκτύπωση του ακόλουθου προγράμματος, όταν τα δεδομένα έχουν την μορφή: </a:t>
            </a:r>
          </a:p>
          <a:p>
            <a:pPr lvl="2">
              <a:buClr>
                <a:srgbClr val="FF7F01"/>
              </a:buClr>
              <a:buNone/>
            </a:pPr>
            <a:r>
              <a:rPr lang="el-GR" sz="2000" dirty="0"/>
              <a:t>       9 7 6 </a:t>
            </a:r>
          </a:p>
          <a:p>
            <a:pPr lvl="2">
              <a:buClr>
                <a:srgbClr val="FF7F01"/>
              </a:buClr>
              <a:buNone/>
            </a:pPr>
            <a:r>
              <a:rPr lang="el-GR" sz="2000" dirty="0"/>
              <a:t>        4 5</a:t>
            </a:r>
            <a:endParaRPr lang="en-US" sz="2000" dirty="0"/>
          </a:p>
          <a:p>
            <a:endParaRPr lang="el-GR" dirty="0"/>
          </a:p>
        </p:txBody>
      </p:sp>
    </p:spTree>
    <p:extLst>
      <p:ext uri="{BB962C8B-B14F-4D97-AF65-F5344CB8AC3E}">
        <p14:creationId xmlns:p14="http://schemas.microsoft.com/office/powerpoint/2010/main" val="29591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Διάγραμμα ροής: Έξοδος σε εκτυπωτή"/>
          <p:cNvSpPr/>
          <p:nvPr/>
        </p:nvSpPr>
        <p:spPr>
          <a:xfrm>
            <a:off x="3812932" y="1333500"/>
            <a:ext cx="4191000" cy="438150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200" b="1" dirty="0"/>
              <a:t>program</a:t>
            </a:r>
            <a:r>
              <a:rPr lang="en-US" sz="1200" dirty="0"/>
              <a:t>  askisi1</a:t>
            </a:r>
            <a:r>
              <a:rPr lang="el-GR" sz="1200" dirty="0"/>
              <a:t>(</a:t>
            </a:r>
            <a:r>
              <a:rPr lang="en-US" sz="1200" dirty="0"/>
              <a:t>input</a:t>
            </a:r>
            <a:r>
              <a:rPr lang="el-GR" sz="1200" dirty="0"/>
              <a:t>,</a:t>
            </a:r>
            <a:r>
              <a:rPr lang="en-US" sz="1200" dirty="0"/>
              <a:t>output); </a:t>
            </a:r>
          </a:p>
          <a:p>
            <a:r>
              <a:rPr lang="en-US" sz="1200" b="1" dirty="0"/>
              <a:t>Const </a:t>
            </a:r>
            <a:r>
              <a:rPr lang="en-US" sz="1200" dirty="0"/>
              <a:t>mark=‘@’</a:t>
            </a:r>
          </a:p>
          <a:p>
            <a:r>
              <a:rPr lang="en-US" sz="1200" dirty="0"/>
              <a:t>              price=456.89;</a:t>
            </a:r>
          </a:p>
          <a:p>
            <a:r>
              <a:rPr lang="en-US" sz="1200" b="1" dirty="0" err="1"/>
              <a:t>var</a:t>
            </a:r>
            <a:r>
              <a:rPr lang="el-GR" sz="1200" dirty="0"/>
              <a:t>   </a:t>
            </a:r>
            <a:r>
              <a:rPr lang="en-US" sz="1200" dirty="0"/>
              <a:t>    </a:t>
            </a:r>
            <a:r>
              <a:rPr lang="en-US" sz="1200" dirty="0" err="1"/>
              <a:t>x,y,z:integer</a:t>
            </a:r>
            <a:r>
              <a:rPr lang="en-US" sz="1200" dirty="0"/>
              <a:t>;</a:t>
            </a:r>
          </a:p>
          <a:p>
            <a:r>
              <a:rPr lang="en-US" sz="1200" dirty="0"/>
              <a:t>              </a:t>
            </a:r>
            <a:r>
              <a:rPr lang="en-US" sz="1200" dirty="0" err="1"/>
              <a:t>a,b:real</a:t>
            </a:r>
            <a:r>
              <a:rPr lang="en-US" sz="1200" dirty="0"/>
              <a:t>;</a:t>
            </a:r>
          </a:p>
          <a:p>
            <a:r>
              <a:rPr lang="en-US" sz="1200" dirty="0"/>
              <a:t>              </a:t>
            </a:r>
            <a:r>
              <a:rPr lang="en-US" sz="1200" dirty="0" err="1"/>
              <a:t>k,m:char</a:t>
            </a:r>
            <a:r>
              <a:rPr lang="en-US" sz="1200" dirty="0"/>
              <a:t>;</a:t>
            </a:r>
          </a:p>
          <a:p>
            <a:r>
              <a:rPr lang="en-US" sz="1200" dirty="0"/>
              <a:t>              </a:t>
            </a:r>
            <a:r>
              <a:rPr lang="en-US" sz="1200" dirty="0" err="1"/>
              <a:t>flag:boolean</a:t>
            </a:r>
            <a:r>
              <a:rPr lang="en-US" sz="1200" dirty="0"/>
              <a:t>;</a:t>
            </a:r>
            <a:endParaRPr lang="el-GR" sz="1200" dirty="0"/>
          </a:p>
          <a:p>
            <a:r>
              <a:rPr lang="en-US" sz="1200" b="1" dirty="0"/>
              <a:t>begin</a:t>
            </a:r>
            <a:endParaRPr lang="el-GR" sz="1200" b="1" dirty="0"/>
          </a:p>
          <a:p>
            <a:pPr lvl="1"/>
            <a:r>
              <a:rPr lang="en-US" sz="1200" dirty="0"/>
              <a:t>x:=245; </a:t>
            </a:r>
          </a:p>
          <a:p>
            <a:pPr lvl="1"/>
            <a:r>
              <a:rPr lang="en-US" sz="1200" dirty="0"/>
              <a:t>y:=x+45+56*6;</a:t>
            </a:r>
          </a:p>
          <a:p>
            <a:pPr lvl="1"/>
            <a:r>
              <a:rPr lang="en-US" sz="1200" dirty="0"/>
              <a:t>z:=x div y+5*(x mod y);</a:t>
            </a:r>
          </a:p>
          <a:p>
            <a:pPr lvl="1"/>
            <a:r>
              <a:rPr lang="en-US" sz="1200" dirty="0"/>
              <a:t>z:=</a:t>
            </a:r>
            <a:r>
              <a:rPr lang="en-US" sz="1200" dirty="0" err="1"/>
              <a:t>z+a</a:t>
            </a:r>
            <a:r>
              <a:rPr lang="en-US" sz="1200" dirty="0"/>
              <a:t> div b;</a:t>
            </a:r>
          </a:p>
          <a:p>
            <a:pPr lvl="1"/>
            <a:r>
              <a:rPr lang="en-US" sz="1200" dirty="0"/>
              <a:t>a:=</a:t>
            </a:r>
            <a:r>
              <a:rPr lang="en-US" sz="1200" dirty="0" err="1"/>
              <a:t>x+y+z</a:t>
            </a:r>
            <a:r>
              <a:rPr lang="en-US" sz="1200" dirty="0"/>
              <a:t>;</a:t>
            </a:r>
          </a:p>
          <a:p>
            <a:pPr lvl="1"/>
            <a:r>
              <a:rPr lang="en-US" sz="1200" dirty="0"/>
              <a:t>b:=x/y;</a:t>
            </a:r>
          </a:p>
          <a:p>
            <a:pPr lvl="1"/>
            <a:r>
              <a:rPr lang="en-US" sz="1200" dirty="0"/>
              <a:t>z:=x/y;</a:t>
            </a:r>
          </a:p>
          <a:p>
            <a:pPr lvl="1"/>
            <a:r>
              <a:rPr lang="en-US" sz="1200" dirty="0"/>
              <a:t>y:=23*x*180;</a:t>
            </a:r>
          </a:p>
          <a:p>
            <a:pPr lvl="1"/>
            <a:r>
              <a:rPr lang="en-US" sz="1200" dirty="0"/>
              <a:t>b:=23*x*180;</a:t>
            </a:r>
          </a:p>
          <a:p>
            <a:pPr lvl="1"/>
            <a:r>
              <a:rPr lang="en-US" sz="1200" dirty="0"/>
              <a:t>k:=‘1’;</a:t>
            </a:r>
          </a:p>
          <a:p>
            <a:pPr lvl="1"/>
            <a:r>
              <a:rPr lang="en-US" sz="1200" dirty="0"/>
              <a:t>x:=</a:t>
            </a:r>
            <a:r>
              <a:rPr lang="en-US" sz="1200" dirty="0" err="1"/>
              <a:t>x+k</a:t>
            </a:r>
            <a:r>
              <a:rPr lang="en-US" sz="1200" dirty="0"/>
              <a:t>;</a:t>
            </a:r>
          </a:p>
          <a:p>
            <a:pPr lvl="1"/>
            <a:r>
              <a:rPr lang="en-US" sz="1200" dirty="0"/>
              <a:t>m:=‘</a:t>
            </a:r>
            <a:r>
              <a:rPr lang="en-US" sz="1200" dirty="0" err="1"/>
              <a:t>ab</a:t>
            </a:r>
            <a:r>
              <a:rPr lang="en-US" sz="1200" dirty="0"/>
              <a:t>’;</a:t>
            </a:r>
          </a:p>
          <a:p>
            <a:pPr lvl="1"/>
            <a:r>
              <a:rPr lang="en-US" sz="1200" dirty="0"/>
              <a:t>flag:=(x&gt;y) and (a&lt;b) or (k&lt;&gt;m);</a:t>
            </a:r>
          </a:p>
          <a:p>
            <a:r>
              <a:rPr lang="en-US" sz="1200" b="1" dirty="0"/>
              <a:t>end.</a:t>
            </a:r>
            <a:endParaRPr lang="el-GR" sz="1200" b="1" dirty="0"/>
          </a:p>
          <a:p>
            <a:endParaRPr lang="el-GR" sz="1200" dirty="0"/>
          </a:p>
          <a:p>
            <a:endParaRPr lang="el-GR" sz="1200" dirty="0"/>
          </a:p>
          <a:p>
            <a:endParaRPr lang="el-GR" sz="1200" dirty="0"/>
          </a:p>
        </p:txBody>
      </p:sp>
      <p:sp>
        <p:nvSpPr>
          <p:cNvPr id="2" name="1 - Τίτλος"/>
          <p:cNvSpPr>
            <a:spLocks noGrp="1"/>
          </p:cNvSpPr>
          <p:nvPr>
            <p:ph type="title"/>
          </p:nvPr>
        </p:nvSpPr>
        <p:spPr/>
        <p:txBody>
          <a:bodyPr>
            <a:normAutofit/>
          </a:bodyPr>
          <a:lstStyle/>
          <a:p>
            <a:r>
              <a:rPr lang="el-GR" dirty="0" smtClean="0"/>
              <a:t>Ασκήσεις</a:t>
            </a:r>
            <a:r>
              <a:rPr lang="el-GR" baseline="-25000" dirty="0" smtClean="0"/>
              <a:t>1/</a:t>
            </a:r>
            <a:r>
              <a:rPr lang="en-US" baseline="-25000" dirty="0" smtClean="0"/>
              <a:t>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52</a:t>
            </a:fld>
            <a:endParaRPr lang="en-US" dirty="0"/>
          </a:p>
        </p:txBody>
      </p:sp>
      <p:sp>
        <p:nvSpPr>
          <p:cNvPr id="10" name="9 - TextBox"/>
          <p:cNvSpPr txBox="1"/>
          <p:nvPr/>
        </p:nvSpPr>
        <p:spPr>
          <a:xfrm>
            <a:off x="6350000" y="2685209"/>
            <a:ext cx="889000" cy="2759666"/>
          </a:xfrm>
          <a:prstGeom prst="rect">
            <a:avLst/>
          </a:prstGeom>
          <a:noFill/>
        </p:spPr>
        <p:txBody>
          <a:bodyPr wrap="square" rtlCol="0" anchor="ctr">
            <a:spAutoFit/>
          </a:bodyPr>
          <a:lstStyle/>
          <a:p>
            <a:pPr>
              <a:lnSpc>
                <a:spcPts val="1500"/>
              </a:lnSpc>
            </a:pPr>
            <a:r>
              <a:rPr lang="el-GR" sz="1083" b="1" dirty="0">
                <a:solidFill>
                  <a:srgbClr val="000000"/>
                </a:solidFill>
              </a:rPr>
              <a:t>Σωστό</a:t>
            </a:r>
          </a:p>
          <a:p>
            <a:pPr>
              <a:lnSpc>
                <a:spcPts val="1500"/>
              </a:lnSpc>
            </a:pPr>
            <a:r>
              <a:rPr lang="el-GR" sz="1083" b="1" dirty="0">
                <a:solidFill>
                  <a:srgbClr val="000000"/>
                </a:solidFill>
              </a:rPr>
              <a:t>Σωστό</a:t>
            </a:r>
          </a:p>
          <a:p>
            <a:pPr>
              <a:lnSpc>
                <a:spcPts val="1500"/>
              </a:lnSpc>
            </a:pPr>
            <a:r>
              <a:rPr lang="el-GR" sz="1083" b="1" dirty="0">
                <a:solidFill>
                  <a:srgbClr val="000000"/>
                </a:solidFill>
              </a:rPr>
              <a:t>Σωστό</a:t>
            </a:r>
          </a:p>
          <a:p>
            <a:pPr>
              <a:lnSpc>
                <a:spcPts val="1500"/>
              </a:lnSpc>
            </a:pPr>
            <a:r>
              <a:rPr lang="el-GR" sz="1083" b="1" dirty="0">
                <a:solidFill>
                  <a:srgbClr val="FF0000"/>
                </a:solidFill>
              </a:rPr>
              <a:t>Λάθος</a:t>
            </a:r>
          </a:p>
          <a:p>
            <a:pPr>
              <a:lnSpc>
                <a:spcPts val="1500"/>
              </a:lnSpc>
            </a:pPr>
            <a:r>
              <a:rPr lang="el-GR" sz="1083" b="1" dirty="0">
                <a:solidFill>
                  <a:srgbClr val="000000"/>
                </a:solidFill>
              </a:rPr>
              <a:t>Σωστό</a:t>
            </a:r>
          </a:p>
          <a:p>
            <a:pPr>
              <a:lnSpc>
                <a:spcPts val="1500"/>
              </a:lnSpc>
            </a:pPr>
            <a:r>
              <a:rPr lang="el-GR" sz="1083" b="1" dirty="0">
                <a:solidFill>
                  <a:srgbClr val="000000"/>
                </a:solidFill>
              </a:rPr>
              <a:t>Σωστό</a:t>
            </a:r>
          </a:p>
          <a:p>
            <a:pPr>
              <a:lnSpc>
                <a:spcPts val="1500"/>
              </a:lnSpc>
            </a:pPr>
            <a:r>
              <a:rPr lang="el-GR" sz="1083" b="1" dirty="0">
                <a:solidFill>
                  <a:srgbClr val="FF0000"/>
                </a:solidFill>
              </a:rPr>
              <a:t>Λάθος</a:t>
            </a:r>
          </a:p>
          <a:p>
            <a:pPr>
              <a:lnSpc>
                <a:spcPts val="1500"/>
              </a:lnSpc>
            </a:pPr>
            <a:r>
              <a:rPr lang="el-GR" sz="1083" b="1" dirty="0">
                <a:solidFill>
                  <a:srgbClr val="000000"/>
                </a:solidFill>
              </a:rPr>
              <a:t>Σωστό </a:t>
            </a:r>
          </a:p>
          <a:p>
            <a:pPr>
              <a:lnSpc>
                <a:spcPts val="1500"/>
              </a:lnSpc>
            </a:pPr>
            <a:r>
              <a:rPr lang="el-GR" sz="1083" b="1" dirty="0">
                <a:solidFill>
                  <a:srgbClr val="000000"/>
                </a:solidFill>
              </a:rPr>
              <a:t>Σωστό</a:t>
            </a:r>
          </a:p>
          <a:p>
            <a:pPr>
              <a:lnSpc>
                <a:spcPts val="1500"/>
              </a:lnSpc>
            </a:pPr>
            <a:r>
              <a:rPr lang="el-GR" sz="1083" b="1" dirty="0">
                <a:solidFill>
                  <a:srgbClr val="000000"/>
                </a:solidFill>
              </a:rPr>
              <a:t>Σωστό</a:t>
            </a:r>
          </a:p>
          <a:p>
            <a:pPr>
              <a:lnSpc>
                <a:spcPts val="1500"/>
              </a:lnSpc>
            </a:pPr>
            <a:r>
              <a:rPr lang="el-GR" sz="1083" b="1" dirty="0">
                <a:solidFill>
                  <a:srgbClr val="FF0000"/>
                </a:solidFill>
              </a:rPr>
              <a:t>Λάθος</a:t>
            </a:r>
          </a:p>
          <a:p>
            <a:pPr>
              <a:lnSpc>
                <a:spcPts val="1500"/>
              </a:lnSpc>
            </a:pPr>
            <a:r>
              <a:rPr lang="el-GR" sz="1083" b="1" dirty="0">
                <a:solidFill>
                  <a:srgbClr val="FF0000"/>
                </a:solidFill>
              </a:rPr>
              <a:t>Λάθος </a:t>
            </a:r>
          </a:p>
          <a:p>
            <a:pPr>
              <a:lnSpc>
                <a:spcPts val="1500"/>
              </a:lnSpc>
            </a:pPr>
            <a:r>
              <a:rPr lang="el-GR" sz="1083" b="1" dirty="0">
                <a:solidFill>
                  <a:srgbClr val="000000"/>
                </a:solidFill>
              </a:rPr>
              <a:t>Σωστό</a:t>
            </a:r>
          </a:p>
          <a:p>
            <a:endParaRPr lang="el-GR" sz="1083" b="1" dirty="0">
              <a:solidFill>
                <a:srgbClr val="000000"/>
              </a:solidFill>
            </a:endParaRPr>
          </a:p>
        </p:txBody>
      </p:sp>
      <p:sp>
        <p:nvSpPr>
          <p:cNvPr id="4" name="Θέση περιεχομένου 3"/>
          <p:cNvSpPr>
            <a:spLocks noGrp="1"/>
          </p:cNvSpPr>
          <p:nvPr>
            <p:ph idx="1"/>
          </p:nvPr>
        </p:nvSpPr>
        <p:spPr>
          <a:xfrm>
            <a:off x="457200" y="1333500"/>
            <a:ext cx="3322712" cy="3771636"/>
          </a:xfrm>
        </p:spPr>
        <p:txBody>
          <a:bodyPr/>
          <a:lstStyle/>
          <a:p>
            <a:pPr marL="0" lvl="0" indent="0">
              <a:buNone/>
            </a:pPr>
            <a:r>
              <a:rPr lang="el-GR" sz="2400" dirty="0"/>
              <a:t>Ποιες αντικαταστάσεις είναι σωστές και ποιες όχι;</a:t>
            </a:r>
            <a:endParaRPr lang="en-US" sz="2400" dirty="0"/>
          </a:p>
          <a:p>
            <a:endParaRPr lang="el-GR" dirty="0"/>
          </a:p>
        </p:txBody>
      </p:sp>
    </p:spTree>
    <p:extLst>
      <p:ext uri="{BB962C8B-B14F-4D97-AF65-F5344CB8AC3E}">
        <p14:creationId xmlns:p14="http://schemas.microsoft.com/office/powerpoint/2010/main" val="1988639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Διάγραμμα ροής: Έξοδος σε εκτυπωτή"/>
          <p:cNvSpPr/>
          <p:nvPr/>
        </p:nvSpPr>
        <p:spPr>
          <a:xfrm>
            <a:off x="3779912" y="1489348"/>
            <a:ext cx="5040560" cy="3230529"/>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a:t>
            </a:r>
            <a:r>
              <a:rPr lang="en-US" sz="2000" dirty="0" err="1"/>
              <a:t>pelatis</a:t>
            </a:r>
            <a:r>
              <a:rPr lang="el-GR" sz="2000" dirty="0"/>
              <a:t>(</a:t>
            </a:r>
            <a:r>
              <a:rPr lang="en-US" sz="2000" dirty="0"/>
              <a:t>input</a:t>
            </a:r>
            <a:r>
              <a:rPr lang="el-GR" sz="2000" dirty="0"/>
              <a:t>,</a:t>
            </a:r>
            <a:r>
              <a:rPr lang="en-US" sz="2000" dirty="0"/>
              <a:t>output); </a:t>
            </a:r>
          </a:p>
          <a:p>
            <a:r>
              <a:rPr lang="en-US" sz="2000" b="1" dirty="0" err="1"/>
              <a:t>var</a:t>
            </a:r>
            <a:r>
              <a:rPr lang="el-GR" sz="2000" dirty="0"/>
              <a:t> </a:t>
            </a:r>
            <a:r>
              <a:rPr lang="en-US" sz="2000" dirty="0" err="1" smtClean="0"/>
              <a:t>cost,amount,change:real</a:t>
            </a:r>
            <a:r>
              <a:rPr lang="en-US" sz="2000" dirty="0"/>
              <a:t>;</a:t>
            </a:r>
          </a:p>
          <a:p>
            <a:r>
              <a:rPr lang="en-US" sz="2000" b="1" dirty="0"/>
              <a:t>begin</a:t>
            </a:r>
            <a:endParaRPr lang="el-GR" sz="2000" b="1" dirty="0"/>
          </a:p>
          <a:p>
            <a:pPr lvl="1"/>
            <a:r>
              <a:rPr lang="en-US" sz="2000" dirty="0"/>
              <a:t>write(‘cost=’); </a:t>
            </a:r>
            <a:r>
              <a:rPr lang="en-US" sz="2000" dirty="0" err="1"/>
              <a:t>readln</a:t>
            </a:r>
            <a:r>
              <a:rPr lang="en-US" sz="2000" dirty="0"/>
              <a:t>(cost);</a:t>
            </a:r>
          </a:p>
          <a:p>
            <a:pPr lvl="1"/>
            <a:r>
              <a:rPr lang="en-US" sz="2000" dirty="0"/>
              <a:t>write(‘amount=’); </a:t>
            </a:r>
            <a:r>
              <a:rPr lang="en-US" sz="2000" dirty="0" err="1"/>
              <a:t>readln</a:t>
            </a:r>
            <a:r>
              <a:rPr lang="en-US" sz="2000" dirty="0"/>
              <a:t>(amount);</a:t>
            </a:r>
          </a:p>
          <a:p>
            <a:pPr lvl="1"/>
            <a:r>
              <a:rPr lang="en-US" sz="2000" dirty="0"/>
              <a:t>writeln(‘cost             $’,cost:6:2);</a:t>
            </a:r>
          </a:p>
          <a:p>
            <a:pPr lvl="1"/>
            <a:r>
              <a:rPr lang="en-US" sz="2000" dirty="0"/>
              <a:t>writeln(‘amount      $’,amount:6:2);</a:t>
            </a:r>
          </a:p>
          <a:p>
            <a:pPr lvl="1"/>
            <a:r>
              <a:rPr lang="en-US" sz="2000" dirty="0"/>
              <a:t>writeln(‘change      $’,(amount-cost):6:2);</a:t>
            </a:r>
          </a:p>
          <a:p>
            <a:r>
              <a:rPr lang="en-US" sz="2000" b="1" dirty="0"/>
              <a:t>end.</a:t>
            </a:r>
            <a:endParaRPr lang="el-GR" sz="2000" b="1" dirty="0"/>
          </a:p>
          <a:p>
            <a:endParaRPr lang="el-GR" sz="2000" dirty="0"/>
          </a:p>
          <a:p>
            <a:endParaRPr lang="el-GR" sz="2000" dirty="0"/>
          </a:p>
          <a:p>
            <a:endParaRPr lang="el-GR" sz="2000" dirty="0"/>
          </a:p>
        </p:txBody>
      </p:sp>
      <p:sp>
        <p:nvSpPr>
          <p:cNvPr id="2" name="1 - Τίτλος"/>
          <p:cNvSpPr>
            <a:spLocks noGrp="1"/>
          </p:cNvSpPr>
          <p:nvPr>
            <p:ph type="title"/>
          </p:nvPr>
        </p:nvSpPr>
        <p:spPr/>
        <p:txBody>
          <a:bodyPr>
            <a:normAutofit/>
          </a:bodyPr>
          <a:lstStyle/>
          <a:p>
            <a:r>
              <a:rPr lang="el-GR" dirty="0" smtClean="0"/>
              <a:t>Ασκήσεις</a:t>
            </a:r>
            <a:r>
              <a:rPr lang="en-US" baseline="-25000" dirty="0" smtClean="0"/>
              <a:t>2</a:t>
            </a:r>
            <a:r>
              <a:rPr lang="el-GR" baseline="-25000" dirty="0"/>
              <a:t>/</a:t>
            </a:r>
            <a:r>
              <a:rPr lang="en-US" baseline="-25000" dirty="0" smtClean="0"/>
              <a:t>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53</a:t>
            </a:fld>
            <a:endParaRPr lang="en-US" dirty="0"/>
          </a:p>
        </p:txBody>
      </p:sp>
      <p:sp>
        <p:nvSpPr>
          <p:cNvPr id="4" name="Θέση περιεχομένου 3"/>
          <p:cNvSpPr>
            <a:spLocks noGrp="1"/>
          </p:cNvSpPr>
          <p:nvPr>
            <p:ph idx="1"/>
          </p:nvPr>
        </p:nvSpPr>
        <p:spPr>
          <a:xfrm>
            <a:off x="457200" y="1333500"/>
            <a:ext cx="3322712" cy="3771636"/>
          </a:xfrm>
        </p:spPr>
        <p:txBody>
          <a:bodyPr/>
          <a:lstStyle/>
          <a:p>
            <a:pPr marL="0" lvl="0" indent="0">
              <a:buClr>
                <a:srgbClr val="FF7F01"/>
              </a:buClr>
              <a:buNone/>
            </a:pPr>
            <a:r>
              <a:rPr lang="el-GR" sz="2000" dirty="0"/>
              <a:t>Να γραφεί ένα πρόγραμμα το οποίο να διαβάζει το κόστος ενός είδους, το ποσό που έδωσε ο πελάτη και να τυπώνει το κόστος, το ποσό και τα ρέστα με την εξής μορφή:</a:t>
            </a:r>
          </a:p>
          <a:p>
            <a:pPr lvl="1" indent="-26988">
              <a:buClr>
                <a:srgbClr val="FF7F01"/>
              </a:buClr>
              <a:buNone/>
            </a:pPr>
            <a:r>
              <a:rPr lang="en-US" sz="2000" dirty="0"/>
              <a:t>cost $</a:t>
            </a:r>
            <a:r>
              <a:rPr lang="en-US" sz="2000" dirty="0" err="1"/>
              <a:t>xxx.xx</a:t>
            </a:r>
            <a:endParaRPr lang="en-US" sz="2000" dirty="0"/>
          </a:p>
          <a:p>
            <a:pPr lvl="1" indent="-26988">
              <a:buClr>
                <a:srgbClr val="FF7F01"/>
              </a:buClr>
              <a:buNone/>
            </a:pPr>
            <a:r>
              <a:rPr lang="en-US" sz="2000" dirty="0"/>
              <a:t>amount $</a:t>
            </a:r>
            <a:r>
              <a:rPr lang="en-US" sz="2000" dirty="0" err="1"/>
              <a:t>xxx.xx</a:t>
            </a:r>
            <a:endParaRPr lang="en-US" sz="2000" dirty="0"/>
          </a:p>
          <a:p>
            <a:pPr lvl="1" indent="-26988">
              <a:buClr>
                <a:srgbClr val="FF7F01"/>
              </a:buClr>
              <a:buNone/>
            </a:pPr>
            <a:r>
              <a:rPr lang="en-US" sz="2000" dirty="0"/>
              <a:t>change $</a:t>
            </a:r>
            <a:r>
              <a:rPr lang="en-US" sz="2000" dirty="0" err="1"/>
              <a:t>xxx.xx</a:t>
            </a:r>
            <a:endParaRPr lang="en-US" sz="2000" dirty="0"/>
          </a:p>
          <a:p>
            <a:endParaRPr lang="el-GR" dirty="0"/>
          </a:p>
        </p:txBody>
      </p:sp>
    </p:spTree>
    <p:extLst>
      <p:ext uri="{BB962C8B-B14F-4D97-AF65-F5344CB8AC3E}">
        <p14:creationId xmlns:p14="http://schemas.microsoft.com/office/powerpoint/2010/main" val="1480118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Διάγραμμα ροής: Έξοδος σε εκτυπωτή"/>
          <p:cNvSpPr/>
          <p:nvPr/>
        </p:nvSpPr>
        <p:spPr>
          <a:xfrm>
            <a:off x="3783340" y="1461823"/>
            <a:ext cx="4191000" cy="3339893"/>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seconds</a:t>
            </a:r>
            <a:r>
              <a:rPr lang="el-GR" sz="2000" dirty="0"/>
              <a:t>(</a:t>
            </a:r>
            <a:r>
              <a:rPr lang="en-US" sz="2000" dirty="0"/>
              <a:t>input</a:t>
            </a:r>
            <a:r>
              <a:rPr lang="el-GR" sz="2000" dirty="0"/>
              <a:t>,</a:t>
            </a:r>
            <a:r>
              <a:rPr lang="en-US" sz="2000" dirty="0"/>
              <a:t>output); </a:t>
            </a:r>
          </a:p>
          <a:p>
            <a:r>
              <a:rPr lang="en-US" sz="2000" b="1" dirty="0" err="1"/>
              <a:t>var</a:t>
            </a:r>
            <a:r>
              <a:rPr lang="el-GR" sz="2000" dirty="0"/>
              <a:t>   </a:t>
            </a:r>
            <a:r>
              <a:rPr lang="en-US" sz="2000" dirty="0"/>
              <a:t>   </a:t>
            </a:r>
            <a:r>
              <a:rPr lang="en-US" sz="2000" dirty="0" err="1"/>
              <a:t>h,m,s:integer</a:t>
            </a:r>
            <a:r>
              <a:rPr lang="en-US" sz="2000" dirty="0"/>
              <a:t>;</a:t>
            </a:r>
          </a:p>
          <a:p>
            <a:r>
              <a:rPr lang="en-US" sz="2000" dirty="0"/>
              <a:t>             </a:t>
            </a:r>
            <a:r>
              <a:rPr lang="en-US" sz="2000" dirty="0" err="1"/>
              <a:t>total:real</a:t>
            </a:r>
            <a:r>
              <a:rPr lang="en-US" sz="2000" dirty="0"/>
              <a:t>;</a:t>
            </a:r>
          </a:p>
          <a:p>
            <a:r>
              <a:rPr lang="en-US" sz="2000" b="1" dirty="0"/>
              <a:t>begin</a:t>
            </a:r>
            <a:endParaRPr lang="el-GR" sz="2000" b="1" dirty="0"/>
          </a:p>
          <a:p>
            <a:pPr lvl="1"/>
            <a:r>
              <a:rPr lang="en-US" sz="2000" dirty="0"/>
              <a:t>write(‘hours=’); </a:t>
            </a:r>
            <a:r>
              <a:rPr lang="en-US" sz="2000" dirty="0" err="1"/>
              <a:t>readln</a:t>
            </a:r>
            <a:r>
              <a:rPr lang="en-US" sz="2000" dirty="0"/>
              <a:t>(h);</a:t>
            </a:r>
          </a:p>
          <a:p>
            <a:pPr lvl="1"/>
            <a:r>
              <a:rPr lang="en-US" sz="2000" dirty="0"/>
              <a:t>write(‘minutes=’); </a:t>
            </a:r>
            <a:r>
              <a:rPr lang="en-US" sz="2000" dirty="0" err="1"/>
              <a:t>readln</a:t>
            </a:r>
            <a:r>
              <a:rPr lang="en-US" sz="2000" dirty="0"/>
              <a:t>(m);</a:t>
            </a:r>
          </a:p>
          <a:p>
            <a:pPr lvl="1"/>
            <a:r>
              <a:rPr lang="en-US" sz="2000" dirty="0"/>
              <a:t>write(‘seconds=’); </a:t>
            </a:r>
            <a:r>
              <a:rPr lang="en-US" sz="2000" dirty="0" err="1"/>
              <a:t>readln</a:t>
            </a:r>
            <a:r>
              <a:rPr lang="en-US" sz="2000" dirty="0"/>
              <a:t>(s);</a:t>
            </a:r>
          </a:p>
          <a:p>
            <a:pPr lvl="1"/>
            <a:r>
              <a:rPr lang="en-US" sz="2000" dirty="0"/>
              <a:t>total:=h*3600+m*60+s;</a:t>
            </a:r>
          </a:p>
          <a:p>
            <a:pPr lvl="1"/>
            <a:r>
              <a:rPr lang="en-US" sz="2000" dirty="0"/>
              <a:t>writeln(‘total=’,total:8:2);</a:t>
            </a:r>
          </a:p>
          <a:p>
            <a:r>
              <a:rPr lang="en-US" sz="2000" b="1" dirty="0"/>
              <a:t>end.</a:t>
            </a:r>
            <a:endParaRPr lang="el-GR" sz="2000" b="1" dirty="0"/>
          </a:p>
          <a:p>
            <a:endParaRPr lang="el-GR" sz="2000" dirty="0"/>
          </a:p>
          <a:p>
            <a:endParaRPr lang="el-GR" sz="2000" dirty="0"/>
          </a:p>
          <a:p>
            <a:endParaRPr lang="el-GR" sz="2000" dirty="0"/>
          </a:p>
        </p:txBody>
      </p:sp>
      <p:sp>
        <p:nvSpPr>
          <p:cNvPr id="2" name="1 - Τίτλος"/>
          <p:cNvSpPr>
            <a:spLocks noGrp="1"/>
          </p:cNvSpPr>
          <p:nvPr>
            <p:ph type="title"/>
          </p:nvPr>
        </p:nvSpPr>
        <p:spPr/>
        <p:txBody>
          <a:bodyPr>
            <a:normAutofit/>
          </a:bodyPr>
          <a:lstStyle/>
          <a:p>
            <a:r>
              <a:rPr lang="el-GR" dirty="0" smtClean="0"/>
              <a:t>Ασκήσεις</a:t>
            </a:r>
            <a:r>
              <a:rPr lang="en-US" baseline="-25000" dirty="0" smtClean="0"/>
              <a:t>3</a:t>
            </a:r>
            <a:r>
              <a:rPr lang="el-GR" baseline="-25000" dirty="0"/>
              <a:t>/</a:t>
            </a:r>
            <a:r>
              <a:rPr lang="en-US" baseline="-25000" dirty="0" smtClean="0"/>
              <a:t>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54</a:t>
            </a:fld>
            <a:endParaRPr lang="en-US" dirty="0"/>
          </a:p>
        </p:txBody>
      </p:sp>
      <p:sp>
        <p:nvSpPr>
          <p:cNvPr id="4" name="Θέση περιεχομένου 3"/>
          <p:cNvSpPr>
            <a:spLocks noGrp="1"/>
          </p:cNvSpPr>
          <p:nvPr>
            <p:ph idx="1"/>
          </p:nvPr>
        </p:nvSpPr>
        <p:spPr>
          <a:xfrm>
            <a:off x="457200" y="1333500"/>
            <a:ext cx="3322712" cy="3771636"/>
          </a:xfrm>
        </p:spPr>
        <p:txBody>
          <a:bodyPr>
            <a:normAutofit/>
          </a:bodyPr>
          <a:lstStyle/>
          <a:p>
            <a:pPr marL="0" lvl="0" indent="0">
              <a:buClr>
                <a:srgbClr val="FF7F01"/>
              </a:buClr>
              <a:buNone/>
            </a:pPr>
            <a:r>
              <a:rPr lang="el-GR" sz="2400" dirty="0"/>
              <a:t>Να γραφεί πρόγραμμα που να διαβάζει τις ώρες, τα λεπτά και τα δευτερόλεπτα και να τυπώνει το συνολικό αριθμό δευτερολέπτων</a:t>
            </a:r>
            <a:endParaRPr lang="en-US" sz="2400" dirty="0"/>
          </a:p>
          <a:p>
            <a:pPr lvl="0">
              <a:buClr>
                <a:srgbClr val="FF7F01"/>
              </a:buClr>
              <a:buNone/>
            </a:pPr>
            <a:r>
              <a:rPr lang="en-US" sz="2400" b="1" i="1" dirty="0"/>
              <a:t> </a:t>
            </a:r>
            <a:endParaRPr lang="el-GR" sz="2400" b="1" i="1" dirty="0"/>
          </a:p>
          <a:p>
            <a:endParaRPr lang="el-GR" sz="2400" dirty="0"/>
          </a:p>
        </p:txBody>
      </p:sp>
    </p:spTree>
    <p:extLst>
      <p:ext uri="{BB962C8B-B14F-4D97-AF65-F5344CB8AC3E}">
        <p14:creationId xmlns:p14="http://schemas.microsoft.com/office/powerpoint/2010/main" val="2171590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Ασκήσεις</a:t>
            </a:r>
            <a:r>
              <a:rPr lang="el-GR" baseline="-25000" dirty="0" smtClean="0"/>
              <a:t>4/</a:t>
            </a:r>
            <a:r>
              <a:rPr lang="en-US" baseline="-25000" dirty="0" smtClean="0"/>
              <a:t>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55</a:t>
            </a:fld>
            <a:endParaRPr lang="en-US" dirty="0"/>
          </a:p>
        </p:txBody>
      </p:sp>
      <p:sp>
        <p:nvSpPr>
          <p:cNvPr id="7" name="6 - Διάγραμμα ροής: Έξοδος σε εκτυπωτή"/>
          <p:cNvSpPr/>
          <p:nvPr/>
        </p:nvSpPr>
        <p:spPr>
          <a:xfrm>
            <a:off x="3923928" y="1352442"/>
            <a:ext cx="4680520" cy="436255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b="1" dirty="0"/>
              <a:t>program</a:t>
            </a:r>
            <a:r>
              <a:rPr lang="en-US" dirty="0"/>
              <a:t>  askisi4; </a:t>
            </a:r>
          </a:p>
          <a:p>
            <a:r>
              <a:rPr lang="en-US" b="1" dirty="0" err="1"/>
              <a:t>var</a:t>
            </a:r>
            <a:r>
              <a:rPr lang="el-GR" dirty="0"/>
              <a:t>   </a:t>
            </a:r>
            <a:r>
              <a:rPr lang="en-US" dirty="0"/>
              <a:t>   </a:t>
            </a:r>
            <a:r>
              <a:rPr lang="en-US" dirty="0" err="1"/>
              <a:t>a,b,c,d,e,sum:integer</a:t>
            </a:r>
            <a:r>
              <a:rPr lang="en-US" dirty="0"/>
              <a:t>;</a:t>
            </a:r>
          </a:p>
          <a:p>
            <a:r>
              <a:rPr lang="en-US" dirty="0"/>
              <a:t>             </a:t>
            </a:r>
            <a:r>
              <a:rPr lang="en-US" dirty="0" err="1"/>
              <a:t>mo:real</a:t>
            </a:r>
            <a:r>
              <a:rPr lang="en-US" dirty="0"/>
              <a:t>;</a:t>
            </a:r>
          </a:p>
          <a:p>
            <a:r>
              <a:rPr lang="en-US" b="1" dirty="0"/>
              <a:t>begin</a:t>
            </a:r>
            <a:endParaRPr lang="el-GR" b="1" dirty="0"/>
          </a:p>
          <a:p>
            <a:pPr lvl="1"/>
            <a:r>
              <a:rPr lang="en-US" dirty="0"/>
              <a:t>write(‘</a:t>
            </a:r>
            <a:r>
              <a:rPr lang="en-US" dirty="0" err="1"/>
              <a:t>dwse</a:t>
            </a:r>
            <a:r>
              <a:rPr lang="en-US" dirty="0"/>
              <a:t> </a:t>
            </a:r>
            <a:r>
              <a:rPr lang="en-US" dirty="0" err="1"/>
              <a:t>arithmo</a:t>
            </a:r>
            <a:r>
              <a:rPr lang="en-US" dirty="0"/>
              <a:t> 1=’); </a:t>
            </a:r>
            <a:r>
              <a:rPr lang="en-US" dirty="0" err="1"/>
              <a:t>readln</a:t>
            </a:r>
            <a:r>
              <a:rPr lang="en-US" dirty="0"/>
              <a:t>(a);</a:t>
            </a:r>
          </a:p>
          <a:p>
            <a:pPr lvl="1"/>
            <a:r>
              <a:rPr lang="en-US" dirty="0"/>
              <a:t>write(‘</a:t>
            </a:r>
            <a:r>
              <a:rPr lang="en-US" dirty="0" err="1"/>
              <a:t>dwse</a:t>
            </a:r>
            <a:r>
              <a:rPr lang="en-US" dirty="0"/>
              <a:t> </a:t>
            </a:r>
            <a:r>
              <a:rPr lang="en-US" dirty="0" err="1"/>
              <a:t>arithmo</a:t>
            </a:r>
            <a:r>
              <a:rPr lang="en-US" dirty="0"/>
              <a:t> 2 =’); </a:t>
            </a:r>
            <a:r>
              <a:rPr lang="en-US" dirty="0" err="1"/>
              <a:t>readln</a:t>
            </a:r>
            <a:r>
              <a:rPr lang="en-US" dirty="0"/>
              <a:t>(b);</a:t>
            </a:r>
          </a:p>
          <a:p>
            <a:pPr lvl="1"/>
            <a:r>
              <a:rPr lang="en-US" dirty="0"/>
              <a:t>write(‘</a:t>
            </a:r>
            <a:r>
              <a:rPr lang="en-US" dirty="0" err="1"/>
              <a:t>dwse</a:t>
            </a:r>
            <a:r>
              <a:rPr lang="en-US" dirty="0"/>
              <a:t> </a:t>
            </a:r>
            <a:r>
              <a:rPr lang="en-US" dirty="0" err="1"/>
              <a:t>arithmo</a:t>
            </a:r>
            <a:r>
              <a:rPr lang="en-US" dirty="0"/>
              <a:t> 3 =’); </a:t>
            </a:r>
            <a:r>
              <a:rPr lang="en-US" dirty="0" err="1"/>
              <a:t>readln</a:t>
            </a:r>
            <a:r>
              <a:rPr lang="en-US" dirty="0"/>
              <a:t>(c);</a:t>
            </a:r>
          </a:p>
          <a:p>
            <a:pPr lvl="1"/>
            <a:r>
              <a:rPr lang="en-US" dirty="0"/>
              <a:t>write(‘</a:t>
            </a:r>
            <a:r>
              <a:rPr lang="en-US" dirty="0" err="1"/>
              <a:t>dwse</a:t>
            </a:r>
            <a:r>
              <a:rPr lang="en-US" dirty="0"/>
              <a:t> </a:t>
            </a:r>
            <a:r>
              <a:rPr lang="en-US" dirty="0" err="1"/>
              <a:t>arithmo</a:t>
            </a:r>
            <a:r>
              <a:rPr lang="en-US" dirty="0"/>
              <a:t> 4 =’); </a:t>
            </a:r>
            <a:r>
              <a:rPr lang="en-US" dirty="0" err="1"/>
              <a:t>readln</a:t>
            </a:r>
            <a:r>
              <a:rPr lang="en-US" dirty="0"/>
              <a:t>(d);</a:t>
            </a:r>
          </a:p>
          <a:p>
            <a:pPr lvl="1"/>
            <a:r>
              <a:rPr lang="en-US" dirty="0"/>
              <a:t>write(‘</a:t>
            </a:r>
            <a:r>
              <a:rPr lang="en-US" dirty="0" err="1"/>
              <a:t>dwse</a:t>
            </a:r>
            <a:r>
              <a:rPr lang="en-US" dirty="0"/>
              <a:t> </a:t>
            </a:r>
            <a:r>
              <a:rPr lang="en-US" dirty="0" err="1"/>
              <a:t>arithmo</a:t>
            </a:r>
            <a:r>
              <a:rPr lang="en-US" dirty="0"/>
              <a:t> 5 =’); </a:t>
            </a:r>
            <a:r>
              <a:rPr lang="en-US" dirty="0" err="1"/>
              <a:t>readln</a:t>
            </a:r>
            <a:r>
              <a:rPr lang="en-US" dirty="0"/>
              <a:t>(e);</a:t>
            </a:r>
          </a:p>
          <a:p>
            <a:pPr lvl="1"/>
            <a:r>
              <a:rPr lang="en-US" dirty="0"/>
              <a:t>sum:=(</a:t>
            </a:r>
            <a:r>
              <a:rPr lang="en-US" dirty="0" err="1"/>
              <a:t>a+b+c+d+e</a:t>
            </a:r>
            <a:r>
              <a:rPr lang="en-US" dirty="0"/>
              <a:t>);</a:t>
            </a:r>
          </a:p>
          <a:p>
            <a:pPr lvl="1"/>
            <a:r>
              <a:rPr lang="en-US" dirty="0"/>
              <a:t>mo:=sum/5;</a:t>
            </a:r>
            <a:endParaRPr lang="el-GR" dirty="0"/>
          </a:p>
          <a:p>
            <a:pPr lvl="1"/>
            <a:r>
              <a:rPr lang="en-US" dirty="0"/>
              <a:t>writeln(‘to </a:t>
            </a:r>
            <a:r>
              <a:rPr lang="en-US" dirty="0" err="1"/>
              <a:t>athroisma</a:t>
            </a:r>
            <a:r>
              <a:rPr lang="en-US" dirty="0"/>
              <a:t> </a:t>
            </a:r>
            <a:r>
              <a:rPr lang="en-US" dirty="0" err="1"/>
              <a:t>einai’,sum</a:t>
            </a:r>
            <a:r>
              <a:rPr lang="en-US" dirty="0"/>
              <a:t>);</a:t>
            </a:r>
          </a:p>
          <a:p>
            <a:pPr lvl="1"/>
            <a:r>
              <a:rPr lang="en-US" dirty="0"/>
              <a:t>writeln(‘o </a:t>
            </a:r>
            <a:r>
              <a:rPr lang="en-US" dirty="0" err="1"/>
              <a:t>mesos</a:t>
            </a:r>
            <a:r>
              <a:rPr lang="en-US" dirty="0"/>
              <a:t> </a:t>
            </a:r>
            <a:r>
              <a:rPr lang="en-US" dirty="0" err="1"/>
              <a:t>oros</a:t>
            </a:r>
            <a:r>
              <a:rPr lang="en-US" dirty="0"/>
              <a:t> </a:t>
            </a:r>
            <a:r>
              <a:rPr lang="en-US" dirty="0" err="1"/>
              <a:t>einai’,mo</a:t>
            </a:r>
            <a:r>
              <a:rPr lang="en-US" dirty="0"/>
              <a:t>);</a:t>
            </a:r>
          </a:p>
          <a:p>
            <a:r>
              <a:rPr lang="en-US" b="1" dirty="0"/>
              <a:t>end.</a:t>
            </a:r>
            <a:endParaRPr lang="el-GR" b="1" dirty="0"/>
          </a:p>
          <a:p>
            <a:endParaRPr lang="el-GR" b="1" dirty="0"/>
          </a:p>
          <a:p>
            <a:endParaRPr lang="el-GR" dirty="0"/>
          </a:p>
          <a:p>
            <a:endParaRPr lang="el-GR" dirty="0"/>
          </a:p>
          <a:p>
            <a:endParaRPr lang="el-GR" dirty="0"/>
          </a:p>
        </p:txBody>
      </p:sp>
      <p:sp>
        <p:nvSpPr>
          <p:cNvPr id="5" name="Θέση περιεχομένου 4"/>
          <p:cNvSpPr>
            <a:spLocks noGrp="1"/>
          </p:cNvSpPr>
          <p:nvPr>
            <p:ph idx="1"/>
          </p:nvPr>
        </p:nvSpPr>
        <p:spPr>
          <a:xfrm>
            <a:off x="457200" y="1333500"/>
            <a:ext cx="3538736" cy="3771636"/>
          </a:xfrm>
        </p:spPr>
        <p:txBody>
          <a:bodyPr>
            <a:normAutofit/>
          </a:bodyPr>
          <a:lstStyle/>
          <a:p>
            <a:pPr marL="0" lvl="0" indent="0">
              <a:buNone/>
            </a:pPr>
            <a:r>
              <a:rPr lang="el-GR" sz="2400" dirty="0"/>
              <a:t>Να γραφεί πρόγραμμα</a:t>
            </a:r>
            <a:r>
              <a:rPr lang="en-US" sz="2400" dirty="0"/>
              <a:t> </a:t>
            </a:r>
            <a:r>
              <a:rPr lang="el-GR" sz="2400" dirty="0"/>
              <a:t>το οποίο διαβάζει 5 αριθμούς και να τυπώνει το άθροισμα και τον μέσο όρο</a:t>
            </a:r>
            <a:endParaRPr lang="en-US" sz="2400" dirty="0"/>
          </a:p>
          <a:p>
            <a:endParaRPr lang="el-GR" sz="2400" dirty="0"/>
          </a:p>
        </p:txBody>
      </p:sp>
    </p:spTree>
    <p:extLst>
      <p:ext uri="{BB962C8B-B14F-4D97-AF65-F5344CB8AC3E}">
        <p14:creationId xmlns:p14="http://schemas.microsoft.com/office/powerpoint/2010/main" val="89451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457200" y="1333500"/>
            <a:ext cx="3826768" cy="3771636"/>
          </a:xfrm>
        </p:spPr>
        <p:txBody>
          <a:bodyPr>
            <a:noAutofit/>
          </a:bodyPr>
          <a:lstStyle/>
          <a:p>
            <a:pPr marL="0" lvl="0" indent="0">
              <a:buNone/>
            </a:pPr>
            <a:r>
              <a:rPr lang="el-GR" sz="2400" dirty="0"/>
              <a:t>Να γραφεί πρόγραμμα</a:t>
            </a:r>
            <a:r>
              <a:rPr lang="en-US" sz="2400" dirty="0"/>
              <a:t> </a:t>
            </a:r>
            <a:r>
              <a:rPr lang="el-GR" sz="2400" dirty="0"/>
              <a:t>που να υπολογίζει το εμβαδόν ενός τριγώνου με πλευρές </a:t>
            </a:r>
            <a:r>
              <a:rPr lang="en-US" sz="2400" dirty="0" err="1"/>
              <a:t>a,b,c</a:t>
            </a:r>
            <a:r>
              <a:rPr lang="en-US" sz="2400" dirty="0"/>
              <a:t>. T</a:t>
            </a:r>
            <a:r>
              <a:rPr lang="el-GR" sz="2400" dirty="0"/>
              <a:t>ο εμβαδόν δίνεται από τον τύπο:</a:t>
            </a:r>
          </a:p>
          <a:p>
            <a:pPr lvl="0">
              <a:buNone/>
            </a:pPr>
            <a:r>
              <a:rPr lang="el-GR" sz="2400" dirty="0"/>
              <a:t>Εμβαδόν=</a:t>
            </a:r>
            <a:endParaRPr lang="en-US" sz="2400" dirty="0"/>
          </a:p>
          <a:p>
            <a:pPr>
              <a:buNone/>
            </a:pPr>
            <a:r>
              <a:rPr lang="el-GR" sz="2400" dirty="0" smtClean="0"/>
              <a:t>όπου</a:t>
            </a:r>
            <a:r>
              <a:rPr lang="en-US" sz="2400" dirty="0" smtClean="0"/>
              <a:t>:</a:t>
            </a:r>
            <a:endParaRPr lang="el-GR" sz="2400" dirty="0"/>
          </a:p>
          <a:p>
            <a:endParaRPr lang="el-GR" sz="2400" dirty="0"/>
          </a:p>
        </p:txBody>
      </p:sp>
      <p:sp>
        <p:nvSpPr>
          <p:cNvPr id="2" name="1 - Τίτλος"/>
          <p:cNvSpPr>
            <a:spLocks noGrp="1"/>
          </p:cNvSpPr>
          <p:nvPr>
            <p:ph type="title"/>
          </p:nvPr>
        </p:nvSpPr>
        <p:spPr/>
        <p:txBody>
          <a:bodyPr>
            <a:normAutofit/>
          </a:bodyPr>
          <a:lstStyle/>
          <a:p>
            <a:r>
              <a:rPr lang="el-GR" dirty="0" smtClean="0"/>
              <a:t>Ασκήσεις</a:t>
            </a:r>
            <a:r>
              <a:rPr lang="en-US" baseline="-25000" dirty="0" smtClean="0"/>
              <a:t>5</a:t>
            </a:r>
            <a:r>
              <a:rPr lang="el-GR" baseline="-25000" dirty="0"/>
              <a:t>/</a:t>
            </a:r>
            <a:r>
              <a:rPr lang="en-US" baseline="-25000" dirty="0" smtClean="0"/>
              <a:t>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56</a:t>
            </a:fld>
            <a:endParaRPr lang="en-US" dirty="0"/>
          </a:p>
        </p:txBody>
      </p:sp>
      <p:sp>
        <p:nvSpPr>
          <p:cNvPr id="7" name="6 - Διάγραμμα ροής: Έξοδος σε εκτυπωτή"/>
          <p:cNvSpPr/>
          <p:nvPr/>
        </p:nvSpPr>
        <p:spPr>
          <a:xfrm>
            <a:off x="5014392" y="1417340"/>
            <a:ext cx="3672408" cy="3195877"/>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a:t>
            </a:r>
            <a:r>
              <a:rPr lang="en-US" sz="2000" dirty="0" err="1"/>
              <a:t>embado</a:t>
            </a:r>
            <a:r>
              <a:rPr lang="en-US" sz="2000" dirty="0"/>
              <a:t>; </a:t>
            </a:r>
          </a:p>
          <a:p>
            <a:r>
              <a:rPr lang="en-US" sz="2000" b="1" dirty="0" err="1"/>
              <a:t>var</a:t>
            </a:r>
            <a:r>
              <a:rPr lang="el-GR" sz="2000" dirty="0"/>
              <a:t> </a:t>
            </a:r>
            <a:r>
              <a:rPr lang="en-US" sz="2000" dirty="0" err="1" smtClean="0"/>
              <a:t>a,b,c,s,e:real</a:t>
            </a:r>
            <a:r>
              <a:rPr lang="en-US" sz="2000" dirty="0"/>
              <a:t>;</a:t>
            </a:r>
          </a:p>
          <a:p>
            <a:r>
              <a:rPr lang="en-US" sz="2000" b="1" dirty="0"/>
              <a:t>begin</a:t>
            </a:r>
            <a:endParaRPr lang="el-GR" sz="2000" b="1" dirty="0"/>
          </a:p>
          <a:p>
            <a:pPr lvl="1"/>
            <a:r>
              <a:rPr lang="en-US" sz="2000" dirty="0"/>
              <a:t>write(‘</a:t>
            </a:r>
            <a:r>
              <a:rPr lang="en-US" sz="2000" dirty="0" err="1"/>
              <a:t>dwse</a:t>
            </a:r>
            <a:r>
              <a:rPr lang="en-US" sz="2000" dirty="0"/>
              <a:t> </a:t>
            </a:r>
            <a:r>
              <a:rPr lang="en-US" sz="2000" dirty="0" err="1"/>
              <a:t>tis</a:t>
            </a:r>
            <a:r>
              <a:rPr lang="en-US" sz="2000" dirty="0"/>
              <a:t> </a:t>
            </a:r>
            <a:r>
              <a:rPr lang="en-US" sz="2000" dirty="0" err="1"/>
              <a:t>pleyres</a:t>
            </a:r>
            <a:r>
              <a:rPr lang="en-US" sz="2000" dirty="0"/>
              <a:t>:’); </a:t>
            </a:r>
            <a:r>
              <a:rPr lang="en-US" sz="2000" dirty="0" err="1"/>
              <a:t>readln</a:t>
            </a:r>
            <a:r>
              <a:rPr lang="en-US" sz="2000" dirty="0"/>
              <a:t>(</a:t>
            </a:r>
            <a:r>
              <a:rPr lang="en-US" sz="2000" dirty="0" err="1"/>
              <a:t>a,b,c</a:t>
            </a:r>
            <a:r>
              <a:rPr lang="en-US" sz="2000" dirty="0"/>
              <a:t>);</a:t>
            </a:r>
          </a:p>
          <a:p>
            <a:pPr lvl="1"/>
            <a:r>
              <a:rPr lang="en-US" sz="2000" dirty="0"/>
              <a:t>s:=(</a:t>
            </a:r>
            <a:r>
              <a:rPr lang="en-US" sz="2000" dirty="0" err="1"/>
              <a:t>a+b+c</a:t>
            </a:r>
            <a:r>
              <a:rPr lang="en-US" sz="2000" dirty="0"/>
              <a:t>)/2;</a:t>
            </a:r>
          </a:p>
          <a:p>
            <a:pPr lvl="1"/>
            <a:r>
              <a:rPr lang="en-US" sz="2000" dirty="0"/>
              <a:t>e:=</a:t>
            </a:r>
            <a:r>
              <a:rPr lang="en-US" sz="2000" dirty="0" err="1"/>
              <a:t>sqrt</a:t>
            </a:r>
            <a:r>
              <a:rPr lang="en-US" sz="2000" dirty="0"/>
              <a:t>(s*(s-a)*(s-b)*(s-c));</a:t>
            </a:r>
            <a:endParaRPr lang="el-GR" sz="2000" dirty="0"/>
          </a:p>
          <a:p>
            <a:pPr lvl="1"/>
            <a:r>
              <a:rPr lang="en-US" sz="2000" dirty="0"/>
              <a:t>writeln(‘</a:t>
            </a:r>
            <a:r>
              <a:rPr lang="en-US" sz="2000" dirty="0" err="1"/>
              <a:t>embadon</a:t>
            </a:r>
            <a:r>
              <a:rPr lang="en-US" sz="2000" dirty="0"/>
              <a:t>=’,e);</a:t>
            </a:r>
          </a:p>
          <a:p>
            <a:r>
              <a:rPr lang="en-US" sz="2000" b="1" dirty="0"/>
              <a:t>end.</a:t>
            </a:r>
            <a:endParaRPr lang="el-GR" sz="2000" b="1" dirty="0"/>
          </a:p>
          <a:p>
            <a:endParaRPr lang="el-GR" sz="2000" b="1" dirty="0"/>
          </a:p>
          <a:p>
            <a:endParaRPr lang="el-GR" sz="2000" dirty="0"/>
          </a:p>
          <a:p>
            <a:endParaRPr lang="el-GR" sz="2000" dirty="0"/>
          </a:p>
          <a:p>
            <a:endParaRPr lang="el-GR" sz="2000" dirty="0"/>
          </a:p>
        </p:txBody>
      </p:sp>
      <p:graphicFrame>
        <p:nvGraphicFramePr>
          <p:cNvPr id="8" name="7 - Αντικείμενο"/>
          <p:cNvGraphicFramePr>
            <a:graphicFrameLocks noChangeAspect="1"/>
          </p:cNvGraphicFramePr>
          <p:nvPr>
            <p:extLst/>
          </p:nvPr>
        </p:nvGraphicFramePr>
        <p:xfrm>
          <a:off x="1842409" y="3292156"/>
          <a:ext cx="3009900" cy="455613"/>
        </p:xfrm>
        <a:graphic>
          <a:graphicData uri="http://schemas.openxmlformats.org/presentationml/2006/ole">
            <mc:AlternateContent xmlns:mc="http://schemas.openxmlformats.org/markup-compatibility/2006">
              <mc:Choice xmlns:v="urn:schemas-microsoft-com:vml" Requires="v">
                <p:oleObj spid="_x0000_s1042" name="Equation" r:id="rId4" imgW="2349360" imgH="355320" progId="Equation.DSMT4">
                  <p:embed/>
                </p:oleObj>
              </mc:Choice>
              <mc:Fallback>
                <p:oleObj name="Equation" r:id="rId4" imgW="2349360" imgH="355320" progId="Equation.DSMT4">
                  <p:embed/>
                  <p:pic>
                    <p:nvPicPr>
                      <p:cNvPr id="0" name=""/>
                      <p:cNvPicPr>
                        <a:picLocks noChangeAspect="1" noChangeArrowheads="1"/>
                      </p:cNvPicPr>
                      <p:nvPr/>
                    </p:nvPicPr>
                    <p:blipFill>
                      <a:blip r:embed="rId5"/>
                      <a:srcRect/>
                      <a:stretch>
                        <a:fillRect/>
                      </a:stretch>
                    </p:blipFill>
                    <p:spPr bwMode="auto">
                      <a:xfrm>
                        <a:off x="1842409" y="3292156"/>
                        <a:ext cx="3009900"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extLst/>
          </p:nvPr>
        </p:nvGraphicFramePr>
        <p:xfrm>
          <a:off x="1378818" y="3887375"/>
          <a:ext cx="1983531" cy="371778"/>
        </p:xfrm>
        <a:graphic>
          <a:graphicData uri="http://schemas.openxmlformats.org/presentationml/2006/ole">
            <mc:AlternateContent xmlns:mc="http://schemas.openxmlformats.org/markup-compatibility/2006">
              <mc:Choice xmlns:v="urn:schemas-microsoft-com:vml" Requires="v">
                <p:oleObj spid="_x0000_s1043" name="Equation" r:id="rId6" imgW="952200" imgH="177480" progId="Equation.DSMT4">
                  <p:embed/>
                </p:oleObj>
              </mc:Choice>
              <mc:Fallback>
                <p:oleObj name="Equation" r:id="rId6" imgW="95220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8818" y="3887375"/>
                        <a:ext cx="1983531" cy="371778"/>
                      </a:xfrm>
                      <a:prstGeom prst="rect">
                        <a:avLst/>
                      </a:prstGeom>
                      <a:noFill/>
                      <a:extLst/>
                    </p:spPr>
                  </p:pic>
                </p:oleObj>
              </mc:Fallback>
            </mc:AlternateContent>
          </a:graphicData>
        </a:graphic>
      </p:graphicFrame>
    </p:spTree>
    <p:extLst>
      <p:ext uri="{BB962C8B-B14F-4D97-AF65-F5344CB8AC3E}">
        <p14:creationId xmlns:p14="http://schemas.microsoft.com/office/powerpoint/2010/main" val="355745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Εντολές συνθήκης</a:t>
            </a:r>
          </a:p>
        </p:txBody>
      </p:sp>
      <p:sp>
        <p:nvSpPr>
          <p:cNvPr id="5" name="Slide Number Placeholder 4"/>
          <p:cNvSpPr>
            <a:spLocks noGrp="1"/>
          </p:cNvSpPr>
          <p:nvPr>
            <p:ph type="sldNum" sz="quarter" idx="12"/>
          </p:nvPr>
        </p:nvSpPr>
        <p:spPr/>
        <p:txBody>
          <a:bodyPr/>
          <a:lstStyle/>
          <a:p>
            <a:fld id="{7B8CB4D9-50DA-7B48-9615-5682E9CC2C1D}" type="slidenum">
              <a:rPr lang="en-US" smtClean="0"/>
              <a:pPr/>
              <a:t>57</a:t>
            </a:fld>
            <a:endParaRPr lang="en-US" dirty="0"/>
          </a:p>
        </p:txBody>
      </p:sp>
      <p:sp>
        <p:nvSpPr>
          <p:cNvPr id="9" name="8 - Θέση περιεχομένου"/>
          <p:cNvSpPr>
            <a:spLocks noGrp="1"/>
          </p:cNvSpPr>
          <p:nvPr>
            <p:ph idx="1"/>
          </p:nvPr>
        </p:nvSpPr>
        <p:spPr>
          <a:xfrm>
            <a:off x="251520" y="1199717"/>
            <a:ext cx="8568951" cy="3097943"/>
          </a:xfrm>
        </p:spPr>
        <p:txBody>
          <a:bodyPr>
            <a:noAutofit/>
          </a:bodyPr>
          <a:lstStyle/>
          <a:p>
            <a:r>
              <a:rPr lang="el-GR" sz="2200" dirty="0" smtClean="0"/>
              <a:t>Οι προτάσεις ενός προγράμματος εκτελούνται σειριακά, αρχίζοντας από την πρόταση του κύριου προγράμματος και συνεχίζοντας με τις επόμενες προτάσεις έως ότου εκτελεστεί και η τελευταία</a:t>
            </a:r>
          </a:p>
          <a:p>
            <a:r>
              <a:rPr lang="el-GR" sz="2200" dirty="0" smtClean="0"/>
              <a:t>Υπάρχουν περιπτώσεις όπου απαιτείται η εκτέλεση μια πρότασης ανάλογα με την ισχύ ή όχι κάποιας συνθήκης ή η επιλογή και η εκτέλεση μιας πρότασης ανάμεσα από πολλές άλλες προτάσεις ανάλογα με την τιμή μιας έκφρασης</a:t>
            </a:r>
          </a:p>
          <a:p>
            <a:r>
              <a:rPr lang="el-GR" sz="2200" dirty="0" smtClean="0"/>
              <a:t> Η</a:t>
            </a:r>
            <a:r>
              <a:rPr lang="en-US" sz="2200" dirty="0" smtClean="0"/>
              <a:t> Pascal </a:t>
            </a:r>
            <a:r>
              <a:rPr lang="el-GR" sz="2200" dirty="0" smtClean="0"/>
              <a:t>υποστηρίζει για το σκοπό αυτό δύο εντολές συνθήκης, την </a:t>
            </a:r>
            <a:r>
              <a:rPr lang="en-US" sz="2200" b="1" dirty="0" smtClean="0"/>
              <a:t>if</a:t>
            </a:r>
            <a:r>
              <a:rPr lang="en-US" sz="2200" dirty="0" smtClean="0"/>
              <a:t> </a:t>
            </a:r>
            <a:r>
              <a:rPr lang="el-GR" sz="2200" dirty="0" smtClean="0"/>
              <a:t>και την </a:t>
            </a:r>
            <a:r>
              <a:rPr lang="en-US" sz="2200" b="1" dirty="0" smtClean="0"/>
              <a:t>case</a:t>
            </a:r>
            <a:endParaRPr lang="el-GR" sz="2200" b="1" dirty="0"/>
          </a:p>
        </p:txBody>
      </p:sp>
      <p:sp>
        <p:nvSpPr>
          <p:cNvPr id="11" name="10 - Ορθογώνιο"/>
          <p:cNvSpPr/>
          <p:nvPr/>
        </p:nvSpPr>
        <p:spPr>
          <a:xfrm>
            <a:off x="2680697" y="4401265"/>
            <a:ext cx="3710596" cy="792088"/>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lvl="0" defTabSz="457200"/>
            <a:r>
              <a:rPr lang="el-GR" sz="2000" dirty="0">
                <a:solidFill>
                  <a:srgbClr val="FFFFFF"/>
                </a:solidFill>
              </a:rPr>
              <a:t>Εντολή Συνθήκης = Εντολή </a:t>
            </a:r>
            <a:r>
              <a:rPr lang="en-US" sz="2000" b="1" dirty="0">
                <a:solidFill>
                  <a:srgbClr val="FFFFFF"/>
                </a:solidFill>
              </a:rPr>
              <a:t>if</a:t>
            </a:r>
            <a:endParaRPr lang="el-GR" sz="2000" b="1" dirty="0">
              <a:solidFill>
                <a:srgbClr val="FFFFFF"/>
              </a:solidFill>
            </a:endParaRPr>
          </a:p>
          <a:p>
            <a:pPr lvl="0" defTabSz="457200"/>
            <a:r>
              <a:rPr lang="en-US" sz="2000" dirty="0">
                <a:solidFill>
                  <a:srgbClr val="FFFFFF"/>
                </a:solidFill>
              </a:rPr>
              <a:t>				 </a:t>
            </a:r>
            <a:r>
              <a:rPr lang="el-GR" sz="2000" dirty="0" smtClean="0">
                <a:solidFill>
                  <a:srgbClr val="FFFFFF"/>
                </a:solidFill>
              </a:rPr>
              <a:t>  Εντολή </a:t>
            </a:r>
            <a:r>
              <a:rPr lang="en-US" sz="2000" b="1" dirty="0">
                <a:solidFill>
                  <a:srgbClr val="FFFFFF"/>
                </a:solidFill>
              </a:rPr>
              <a:t>case</a:t>
            </a:r>
          </a:p>
          <a:p>
            <a:r>
              <a:rPr lang="en-US" sz="2000" dirty="0" smtClean="0"/>
              <a:t>            </a:t>
            </a:r>
            <a:endParaRPr lang="el-GR" sz="2000" dirty="0"/>
          </a:p>
        </p:txBody>
      </p:sp>
    </p:spTree>
    <p:extLst>
      <p:ext uri="{BB962C8B-B14F-4D97-AF65-F5344CB8AC3E}">
        <p14:creationId xmlns:p14="http://schemas.microsoft.com/office/powerpoint/2010/main" val="379461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Σύνθετες Προτάσεις</a:t>
            </a:r>
          </a:p>
        </p:txBody>
      </p:sp>
      <p:sp>
        <p:nvSpPr>
          <p:cNvPr id="3" name="2 - Θέση περιεχομένου"/>
          <p:cNvSpPr>
            <a:spLocks noGrp="1"/>
          </p:cNvSpPr>
          <p:nvPr>
            <p:ph idx="1"/>
          </p:nvPr>
        </p:nvSpPr>
        <p:spPr>
          <a:xfrm>
            <a:off x="611560" y="1273324"/>
            <a:ext cx="5099630" cy="4023635"/>
          </a:xfrm>
        </p:spPr>
        <p:txBody>
          <a:bodyPr>
            <a:noAutofit/>
          </a:bodyPr>
          <a:lstStyle/>
          <a:p>
            <a:pPr lvl="0"/>
            <a:r>
              <a:rPr lang="el-GR" sz="2000" dirty="0"/>
              <a:t>Υπάρχουν περιπτώσεις που απαιτείται η ισχύς μια εντολής να μην αναφέρεται σε μια μόνο πρόταση αλλά σε μια ακολουθία προτάσεων που πρέπει να εκτελεστούν</a:t>
            </a:r>
          </a:p>
          <a:p>
            <a:pPr lvl="0"/>
            <a:r>
              <a:rPr lang="el-GR" sz="2000" dirty="0"/>
              <a:t>Σύνθετη πρόταση ονομάζεται μια ακολουθία προτάσεων που περικλείεται μεταξύ των λέξεων-κλειδιών  </a:t>
            </a:r>
            <a:r>
              <a:rPr lang="en-US" sz="2000" b="1" dirty="0"/>
              <a:t>begin, end </a:t>
            </a:r>
            <a:r>
              <a:rPr lang="el-GR" sz="2000" dirty="0"/>
              <a:t>και χωρίζονται με το διαχωριστικό </a:t>
            </a:r>
            <a:r>
              <a:rPr lang="en-US" sz="2000" dirty="0"/>
              <a:t>(</a:t>
            </a:r>
            <a:r>
              <a:rPr lang="en-US" sz="2000" b="1" dirty="0"/>
              <a:t>;</a:t>
            </a:r>
            <a:r>
              <a:rPr lang="en-US" sz="2000" dirty="0"/>
              <a:t>)</a:t>
            </a:r>
          </a:p>
          <a:p>
            <a:pPr lvl="0"/>
            <a:r>
              <a:rPr lang="el-GR" sz="2000" dirty="0"/>
              <a:t>Εκτέλεση μιας σύνθετης πρότασης σημαίνει εκτέλεση των περιεχομένων προτάσεων με τη σειρά που είναι γραμμένες</a:t>
            </a:r>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58</a:t>
            </a:fld>
            <a:endParaRPr lang="en-US" dirty="0"/>
          </a:p>
        </p:txBody>
      </p:sp>
      <p:grpSp>
        <p:nvGrpSpPr>
          <p:cNvPr id="4" name="Ομάδα 3"/>
          <p:cNvGrpSpPr>
            <a:grpSpLocks noChangeAspect="1"/>
          </p:cNvGrpSpPr>
          <p:nvPr/>
        </p:nvGrpSpPr>
        <p:grpSpPr>
          <a:xfrm>
            <a:off x="6084168" y="1345332"/>
            <a:ext cx="2514163" cy="3600000"/>
            <a:chOff x="6308700" y="1659002"/>
            <a:chExt cx="2159000" cy="3091454"/>
          </a:xfrm>
        </p:grpSpPr>
        <p:sp>
          <p:nvSpPr>
            <p:cNvPr id="10" name="9 - Ορθογώνιο"/>
            <p:cNvSpPr/>
            <p:nvPr/>
          </p:nvSpPr>
          <p:spPr>
            <a:xfrm>
              <a:off x="6372200" y="1913002"/>
              <a:ext cx="2095500" cy="254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500" dirty="0"/>
            </a:p>
          </p:txBody>
        </p:sp>
        <p:sp>
          <p:nvSpPr>
            <p:cNvPr id="11" name="10 - Ορθογώνιο"/>
            <p:cNvSpPr/>
            <p:nvPr/>
          </p:nvSpPr>
          <p:spPr>
            <a:xfrm>
              <a:off x="6753200" y="2103502"/>
              <a:ext cx="139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500" b="1" dirty="0"/>
                <a:t>Πρόταση 1 </a:t>
              </a:r>
            </a:p>
          </p:txBody>
        </p:sp>
        <p:sp>
          <p:nvSpPr>
            <p:cNvPr id="12" name="11 - Ορθογώνιο"/>
            <p:cNvSpPr/>
            <p:nvPr/>
          </p:nvSpPr>
          <p:spPr>
            <a:xfrm>
              <a:off x="6753200" y="2802002"/>
              <a:ext cx="139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500" b="1" dirty="0"/>
                <a:t>Πρόταση 2 </a:t>
              </a:r>
            </a:p>
          </p:txBody>
        </p:sp>
        <p:sp>
          <p:nvSpPr>
            <p:cNvPr id="13" name="12 - Ορθογώνιο"/>
            <p:cNvSpPr/>
            <p:nvPr/>
          </p:nvSpPr>
          <p:spPr>
            <a:xfrm>
              <a:off x="6816700" y="4008502"/>
              <a:ext cx="139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500" b="1" dirty="0"/>
                <a:t>Πρόταση Ν</a:t>
              </a:r>
            </a:p>
          </p:txBody>
        </p:sp>
        <p:sp>
          <p:nvSpPr>
            <p:cNvPr id="14" name="13 - TextBox"/>
            <p:cNvSpPr txBox="1"/>
            <p:nvPr/>
          </p:nvSpPr>
          <p:spPr>
            <a:xfrm>
              <a:off x="6308700" y="1659002"/>
              <a:ext cx="627801" cy="297454"/>
            </a:xfrm>
            <a:prstGeom prst="rect">
              <a:avLst/>
            </a:prstGeom>
            <a:noFill/>
          </p:spPr>
          <p:txBody>
            <a:bodyPr wrap="none" rtlCol="0">
              <a:spAutoFit/>
            </a:bodyPr>
            <a:lstStyle/>
            <a:p>
              <a:r>
                <a:rPr lang="en-US" sz="1333" b="1" dirty="0"/>
                <a:t>BEGIN</a:t>
              </a:r>
              <a:endParaRPr lang="el-GR" sz="1500" b="1" dirty="0"/>
            </a:p>
          </p:txBody>
        </p:sp>
        <p:sp>
          <p:nvSpPr>
            <p:cNvPr id="15" name="14 - TextBox"/>
            <p:cNvSpPr txBox="1"/>
            <p:nvPr/>
          </p:nvSpPr>
          <p:spPr>
            <a:xfrm>
              <a:off x="6308700" y="4453002"/>
              <a:ext cx="487634" cy="297454"/>
            </a:xfrm>
            <a:prstGeom prst="rect">
              <a:avLst/>
            </a:prstGeom>
            <a:noFill/>
          </p:spPr>
          <p:txBody>
            <a:bodyPr wrap="none" rtlCol="0">
              <a:spAutoFit/>
            </a:bodyPr>
            <a:lstStyle/>
            <a:p>
              <a:r>
                <a:rPr lang="en-US" sz="1333" b="1" dirty="0"/>
                <a:t>END</a:t>
              </a:r>
              <a:endParaRPr lang="el-GR" sz="1500" b="1" dirty="0"/>
            </a:p>
          </p:txBody>
        </p:sp>
        <p:cxnSp>
          <p:nvCxnSpPr>
            <p:cNvPr id="19" name="18 - Ευθύγραμμο βέλος σύνδεσης"/>
            <p:cNvCxnSpPr>
              <a:stCxn id="11" idx="2"/>
            </p:cNvCxnSpPr>
            <p:nvPr/>
          </p:nvCxnSpPr>
          <p:spPr>
            <a:xfrm>
              <a:off x="7451700" y="2484502"/>
              <a:ext cx="0" cy="3175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21 - Ευθύγραμμο βέλος σύνδεσης"/>
            <p:cNvCxnSpPr/>
            <p:nvPr/>
          </p:nvCxnSpPr>
          <p:spPr>
            <a:xfrm>
              <a:off x="7451700" y="1722502"/>
              <a:ext cx="0" cy="3175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22 - Ευθύγραμμο βέλος σύνδεσης"/>
            <p:cNvCxnSpPr/>
            <p:nvPr/>
          </p:nvCxnSpPr>
          <p:spPr>
            <a:xfrm>
              <a:off x="7451700" y="3691002"/>
              <a:ext cx="0" cy="3175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23 - Ευθύγραμμο βέλος σύνδεσης"/>
            <p:cNvCxnSpPr/>
            <p:nvPr/>
          </p:nvCxnSpPr>
          <p:spPr>
            <a:xfrm>
              <a:off x="7451700" y="4389502"/>
              <a:ext cx="0" cy="3175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5" name="24 - TextBox"/>
            <p:cNvSpPr txBox="1"/>
            <p:nvPr/>
          </p:nvSpPr>
          <p:spPr>
            <a:xfrm>
              <a:off x="7354718" y="3075449"/>
              <a:ext cx="197972" cy="631135"/>
            </a:xfrm>
            <a:prstGeom prst="rect">
              <a:avLst/>
            </a:prstGeom>
            <a:noFill/>
          </p:spPr>
          <p:txBody>
            <a:bodyPr wrap="square" rtlCol="0">
              <a:spAutoFit/>
            </a:bodyPr>
            <a:lstStyle/>
            <a:p>
              <a:r>
                <a:rPr lang="el-GR" sz="1167" b="1" dirty="0"/>
                <a:t>.</a:t>
              </a:r>
            </a:p>
            <a:p>
              <a:r>
                <a:rPr lang="el-GR" sz="1167" b="1" dirty="0"/>
                <a:t>.</a:t>
              </a:r>
            </a:p>
            <a:p>
              <a:r>
                <a:rPr lang="el-GR" sz="1167" b="1" dirty="0"/>
                <a:t>.</a:t>
              </a:r>
            </a:p>
          </p:txBody>
        </p:sp>
      </p:grpSp>
    </p:spTree>
    <p:extLst>
      <p:ext uri="{BB962C8B-B14F-4D97-AF65-F5344CB8AC3E}">
        <p14:creationId xmlns:p14="http://schemas.microsoft.com/office/powerpoint/2010/main" val="381807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Εντολή </a:t>
            </a:r>
            <a:r>
              <a:rPr lang="en-US" dirty="0"/>
              <a:t>i</a:t>
            </a:r>
            <a:r>
              <a:rPr lang="en-US" dirty="0" smtClean="0"/>
              <a:t>f</a:t>
            </a:r>
            <a:r>
              <a:rPr lang="el-GR" baseline="-25000" dirty="0" smtClean="0"/>
              <a:t>1/</a:t>
            </a:r>
            <a:r>
              <a:rPr lang="en-US" baseline="-25000" dirty="0" smtClean="0"/>
              <a:t>3</a:t>
            </a:r>
            <a:endParaRPr lang="el-GR" baseline="-25000" dirty="0"/>
          </a:p>
        </p:txBody>
      </p:sp>
      <p:sp>
        <p:nvSpPr>
          <p:cNvPr id="3" name="2 - Θέση περιεχομένου"/>
          <p:cNvSpPr>
            <a:spLocks noGrp="1"/>
          </p:cNvSpPr>
          <p:nvPr>
            <p:ph idx="1"/>
          </p:nvPr>
        </p:nvSpPr>
        <p:spPr>
          <a:xfrm>
            <a:off x="251520" y="1272630"/>
            <a:ext cx="8568952" cy="4176464"/>
          </a:xfrm>
        </p:spPr>
        <p:txBody>
          <a:bodyPr>
            <a:noAutofit/>
          </a:bodyPr>
          <a:lstStyle/>
          <a:p>
            <a:r>
              <a:rPr lang="el-GR" sz="2000" b="1" dirty="0" smtClean="0"/>
              <a:t>Σκοπός</a:t>
            </a:r>
            <a:r>
              <a:rPr lang="el-GR" sz="2000" b="1" dirty="0"/>
              <a:t>: </a:t>
            </a:r>
            <a:r>
              <a:rPr lang="el-GR" sz="2000" dirty="0"/>
              <a:t>Εκτέλεση μια πρότασης αν ισχύει κάποια συνθήκη ή επιλογή ανάμεσα από δύο προτάσεις</a:t>
            </a:r>
          </a:p>
          <a:p>
            <a:pPr>
              <a:buNone/>
            </a:pPr>
            <a:endParaRPr lang="el-GR" sz="2000" b="1" dirty="0"/>
          </a:p>
          <a:p>
            <a:pPr marL="0" indent="0">
              <a:buNone/>
            </a:pPr>
            <a:endParaRPr lang="en-US" sz="2000" b="1" dirty="0" smtClean="0"/>
          </a:p>
          <a:p>
            <a:r>
              <a:rPr lang="el-GR" sz="2000" b="1" dirty="0" smtClean="0"/>
              <a:t>Εξηγήσεις</a:t>
            </a:r>
            <a:r>
              <a:rPr lang="el-GR" sz="2000" b="1" dirty="0"/>
              <a:t>:</a:t>
            </a:r>
            <a:r>
              <a:rPr lang="en-US" sz="2000" b="1" dirty="0"/>
              <a:t> </a:t>
            </a:r>
            <a:r>
              <a:rPr lang="el-GR" sz="2000" dirty="0"/>
              <a:t>Στην πλήρη μορφή της εντολής (δηλαδή όταν υπάρχει τμήμα </a:t>
            </a:r>
            <a:r>
              <a:rPr lang="en-US" sz="2000" b="1" dirty="0"/>
              <a:t>then</a:t>
            </a:r>
            <a:r>
              <a:rPr lang="en-US" sz="2000" dirty="0"/>
              <a:t> </a:t>
            </a:r>
            <a:r>
              <a:rPr lang="el-GR" sz="2000" dirty="0"/>
              <a:t>και τμήμα </a:t>
            </a:r>
            <a:r>
              <a:rPr lang="en-US" sz="2000" b="1" dirty="0"/>
              <a:t>else</a:t>
            </a:r>
            <a:r>
              <a:rPr lang="en-US" sz="2000" dirty="0"/>
              <a:t>) </a:t>
            </a:r>
            <a:r>
              <a:rPr lang="el-GR" sz="2000" dirty="0"/>
              <a:t>αρχικά υπολογίζεται η τιμή της λογικής έκφρασης και αν είναι αληθής </a:t>
            </a:r>
            <a:r>
              <a:rPr lang="en-US" sz="2000" dirty="0"/>
              <a:t>(</a:t>
            </a:r>
            <a:r>
              <a:rPr lang="en-US" sz="2000" b="1" dirty="0"/>
              <a:t>true</a:t>
            </a:r>
            <a:r>
              <a:rPr lang="en-US" sz="2000" dirty="0"/>
              <a:t>) </a:t>
            </a:r>
            <a:r>
              <a:rPr lang="el-GR" sz="2000" dirty="0"/>
              <a:t>τότε (</a:t>
            </a:r>
            <a:r>
              <a:rPr lang="en-US" sz="2000" b="1" dirty="0"/>
              <a:t>then</a:t>
            </a:r>
            <a:r>
              <a:rPr lang="en-US" sz="2000" dirty="0"/>
              <a:t>)</a:t>
            </a:r>
            <a:r>
              <a:rPr lang="el-GR" sz="2000" dirty="0"/>
              <a:t> εκτελείται η </a:t>
            </a:r>
            <a:r>
              <a:rPr lang="el-GR" sz="2000" b="1" dirty="0"/>
              <a:t>Πρόταση 1</a:t>
            </a:r>
            <a:r>
              <a:rPr lang="el-GR" sz="2000" dirty="0"/>
              <a:t>, αλλιώς </a:t>
            </a:r>
            <a:r>
              <a:rPr lang="en-US" sz="2000" dirty="0"/>
              <a:t>(</a:t>
            </a:r>
            <a:r>
              <a:rPr lang="en-US" sz="2000" b="1" dirty="0"/>
              <a:t>else</a:t>
            </a:r>
            <a:r>
              <a:rPr lang="en-US" sz="2000" dirty="0"/>
              <a:t>) </a:t>
            </a:r>
            <a:r>
              <a:rPr lang="el-GR" sz="2000" dirty="0"/>
              <a:t>εκτελείται η </a:t>
            </a:r>
            <a:r>
              <a:rPr lang="el-GR" sz="2000" b="1" dirty="0"/>
              <a:t>Πρόταση 2</a:t>
            </a:r>
          </a:p>
          <a:p>
            <a:r>
              <a:rPr lang="el-GR" sz="2000" dirty="0"/>
              <a:t>Αν δεν υπάρχει </a:t>
            </a:r>
            <a:r>
              <a:rPr lang="en-US" sz="2000" b="1" dirty="0"/>
              <a:t>else</a:t>
            </a:r>
            <a:r>
              <a:rPr lang="en-US" sz="2000" dirty="0"/>
              <a:t> </a:t>
            </a:r>
            <a:r>
              <a:rPr lang="el-GR" sz="2000" dirty="0"/>
              <a:t>στην εντολή, τότε αν η τιμή της λογικής έκφρασης είναι </a:t>
            </a:r>
            <a:r>
              <a:rPr lang="en-US" sz="2000" b="1" dirty="0"/>
              <a:t>true</a:t>
            </a:r>
            <a:r>
              <a:rPr lang="en-US" sz="2000" dirty="0"/>
              <a:t> </a:t>
            </a:r>
            <a:r>
              <a:rPr lang="el-GR" sz="2000" dirty="0"/>
              <a:t>εκτελείται η πρόταση του τμήματος </a:t>
            </a:r>
            <a:r>
              <a:rPr lang="en-US" sz="2000" dirty="0"/>
              <a:t>then </a:t>
            </a:r>
            <a:r>
              <a:rPr lang="el-GR" sz="2000" dirty="0"/>
              <a:t>ενώ αν είναι</a:t>
            </a:r>
            <a:r>
              <a:rPr lang="en-US" sz="2000" dirty="0"/>
              <a:t> </a:t>
            </a:r>
            <a:r>
              <a:rPr lang="en-US" sz="2000" b="1" dirty="0"/>
              <a:t>false</a:t>
            </a:r>
            <a:r>
              <a:rPr lang="en-US" sz="2000" dirty="0"/>
              <a:t> </a:t>
            </a:r>
            <a:r>
              <a:rPr lang="el-GR" sz="2000" dirty="0"/>
              <a:t>η εκτέλεση συνεχίζεται με τις προτάσεις που υπάρχουν μετά την εντολή </a:t>
            </a:r>
            <a:r>
              <a:rPr lang="en-US" sz="2000" b="1" dirty="0"/>
              <a:t>if</a:t>
            </a:r>
            <a:endParaRPr lang="el-GR" sz="2000" b="1" dirty="0"/>
          </a:p>
          <a:p>
            <a:endParaRPr lang="en-US" sz="2000" b="1"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59</a:t>
            </a:fld>
            <a:endParaRPr lang="en-US" dirty="0"/>
          </a:p>
        </p:txBody>
      </p:sp>
      <p:sp>
        <p:nvSpPr>
          <p:cNvPr id="7" name="6 - Ορθογώνιο"/>
          <p:cNvSpPr/>
          <p:nvPr/>
        </p:nvSpPr>
        <p:spPr>
          <a:xfrm>
            <a:off x="2592760" y="2065412"/>
            <a:ext cx="3960440"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b="1" dirty="0"/>
              <a:t>IF</a:t>
            </a:r>
            <a:r>
              <a:rPr lang="en-US" dirty="0"/>
              <a:t> </a:t>
            </a:r>
            <a:r>
              <a:rPr lang="el-GR" dirty="0"/>
              <a:t>Λογική Έκφραση</a:t>
            </a:r>
            <a:r>
              <a:rPr lang="en-US" b="1" dirty="0"/>
              <a:t>THEN</a:t>
            </a:r>
            <a:r>
              <a:rPr lang="en-US" dirty="0"/>
              <a:t> </a:t>
            </a:r>
            <a:r>
              <a:rPr lang="el-GR" dirty="0"/>
              <a:t>Πρόταση 1</a:t>
            </a:r>
            <a:endParaRPr lang="en-US" dirty="0"/>
          </a:p>
          <a:p>
            <a:r>
              <a:rPr lang="el-GR" dirty="0"/>
              <a:t>                                  </a:t>
            </a:r>
            <a:r>
              <a:rPr lang="en-US" dirty="0" smtClean="0"/>
              <a:t>[</a:t>
            </a:r>
            <a:r>
              <a:rPr lang="en-US" b="1" dirty="0"/>
              <a:t>ELSE</a:t>
            </a:r>
            <a:r>
              <a:rPr lang="en-US" dirty="0"/>
              <a:t> </a:t>
            </a:r>
            <a:r>
              <a:rPr lang="el-GR" dirty="0" smtClean="0"/>
              <a:t>Πρόταση 2]</a:t>
            </a:r>
            <a:endParaRPr lang="en-US" dirty="0" smtClean="0"/>
          </a:p>
          <a:p>
            <a:endParaRPr lang="el-GR" dirty="0" smtClean="0"/>
          </a:p>
          <a:p>
            <a:endParaRPr lang="el-GR" dirty="0"/>
          </a:p>
        </p:txBody>
      </p:sp>
    </p:spTree>
    <p:extLst>
      <p:ext uri="{BB962C8B-B14F-4D97-AF65-F5344CB8AC3E}">
        <p14:creationId xmlns:p14="http://schemas.microsoft.com/office/powerpoint/2010/main" val="657200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Autofit/>
          </a:bodyPr>
          <a:lstStyle/>
          <a:p>
            <a:r>
              <a:rPr lang="el-GR" sz="2000" dirty="0"/>
              <a:t>Επικεφαλίδα Προγράμματος</a:t>
            </a:r>
          </a:p>
          <a:p>
            <a:r>
              <a:rPr lang="el-GR" sz="2000" dirty="0"/>
              <a:t>Τμήμα Δηλώσεων</a:t>
            </a:r>
          </a:p>
          <a:p>
            <a:r>
              <a:rPr lang="el-GR" sz="2000" dirty="0">
                <a:solidFill>
                  <a:schemeClr val="tx1">
                    <a:lumMod val="90000"/>
                    <a:lumOff val="10000"/>
                  </a:schemeClr>
                </a:solidFill>
              </a:rPr>
              <a:t>Τελεστές Ανάθεσης </a:t>
            </a:r>
          </a:p>
          <a:p>
            <a:r>
              <a:rPr lang="el-GR" sz="2000" dirty="0">
                <a:solidFill>
                  <a:schemeClr val="tx1">
                    <a:lumMod val="90000"/>
                    <a:lumOff val="10000"/>
                  </a:schemeClr>
                </a:solidFill>
              </a:rPr>
              <a:t>Τελεστές Εισόδου </a:t>
            </a:r>
            <a:r>
              <a:rPr lang="en-US" sz="2000" dirty="0">
                <a:solidFill>
                  <a:schemeClr val="tx1">
                    <a:lumMod val="90000"/>
                    <a:lumOff val="10000"/>
                  </a:schemeClr>
                </a:solidFill>
              </a:rPr>
              <a:t>Read, </a:t>
            </a:r>
            <a:r>
              <a:rPr lang="en-US" sz="2000" dirty="0" err="1">
                <a:solidFill>
                  <a:schemeClr val="tx1">
                    <a:lumMod val="90000"/>
                    <a:lumOff val="10000"/>
                  </a:schemeClr>
                </a:solidFill>
              </a:rPr>
              <a:t>Readln</a:t>
            </a:r>
            <a:endParaRPr lang="en-US" sz="2000" dirty="0">
              <a:solidFill>
                <a:schemeClr val="tx1">
                  <a:lumMod val="90000"/>
                  <a:lumOff val="10000"/>
                </a:schemeClr>
              </a:solidFill>
            </a:endParaRPr>
          </a:p>
          <a:p>
            <a:r>
              <a:rPr lang="el-GR" sz="2000" dirty="0">
                <a:solidFill>
                  <a:schemeClr val="tx1">
                    <a:lumMod val="90000"/>
                    <a:lumOff val="10000"/>
                  </a:schemeClr>
                </a:solidFill>
              </a:rPr>
              <a:t>Τελεστές Ανάθεσης </a:t>
            </a:r>
            <a:r>
              <a:rPr lang="en-US" sz="2000" dirty="0">
                <a:solidFill>
                  <a:schemeClr val="tx1">
                    <a:lumMod val="90000"/>
                    <a:lumOff val="10000"/>
                  </a:schemeClr>
                </a:solidFill>
              </a:rPr>
              <a:t>Write, </a:t>
            </a:r>
            <a:r>
              <a:rPr lang="en-US" sz="2000" dirty="0" err="1">
                <a:solidFill>
                  <a:schemeClr val="tx1">
                    <a:lumMod val="90000"/>
                    <a:lumOff val="10000"/>
                  </a:schemeClr>
                </a:solidFill>
              </a:rPr>
              <a:t>Writeln</a:t>
            </a:r>
            <a:endParaRPr lang="en-US" sz="2000" dirty="0">
              <a:solidFill>
                <a:schemeClr val="tx1">
                  <a:lumMod val="90000"/>
                  <a:lumOff val="10000"/>
                </a:schemeClr>
              </a:solidFill>
            </a:endParaRPr>
          </a:p>
          <a:p>
            <a:r>
              <a:rPr lang="el-GR" sz="2000" dirty="0" smtClean="0"/>
              <a:t>Χρησιμότητα</a:t>
            </a:r>
            <a:r>
              <a:rPr lang="en-US" sz="2000" dirty="0" smtClean="0"/>
              <a:t>/</a:t>
            </a:r>
            <a:r>
              <a:rPr lang="el-GR" sz="2000" dirty="0" smtClean="0"/>
              <a:t>Σκοπός </a:t>
            </a:r>
            <a:r>
              <a:rPr lang="el-GR" sz="2000" dirty="0"/>
              <a:t>Εντολών Συνθήκης</a:t>
            </a:r>
          </a:p>
          <a:p>
            <a:r>
              <a:rPr lang="el-GR" sz="2000" dirty="0"/>
              <a:t>Εντολή </a:t>
            </a:r>
            <a:r>
              <a:rPr lang="en-US" sz="2000" dirty="0"/>
              <a:t>if</a:t>
            </a:r>
            <a:endParaRPr lang="el-GR" sz="2000" dirty="0"/>
          </a:p>
          <a:p>
            <a:r>
              <a:rPr lang="el-GR" sz="2000" dirty="0"/>
              <a:t>Φωλιασμένες Εντολές </a:t>
            </a:r>
            <a:r>
              <a:rPr lang="en-US" sz="2000" dirty="0"/>
              <a:t>if</a:t>
            </a:r>
            <a:endParaRPr lang="el-GR" sz="2000" dirty="0"/>
          </a:p>
          <a:p>
            <a:r>
              <a:rPr lang="el-GR" sz="2000" dirty="0"/>
              <a:t>Εντολή </a:t>
            </a:r>
            <a:r>
              <a:rPr lang="en-US" sz="2000" dirty="0"/>
              <a:t>Case</a:t>
            </a:r>
            <a:endParaRPr lang="el-GR" sz="2000" dirty="0"/>
          </a:p>
          <a:p>
            <a:endParaRPr lang="el-GR" sz="2000" dirty="0">
              <a:solidFill>
                <a:srgbClr val="FF0000"/>
              </a:solidFill>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Εντολή </a:t>
            </a:r>
            <a:r>
              <a:rPr lang="en-US" dirty="0" smtClean="0"/>
              <a:t>if</a:t>
            </a:r>
            <a:r>
              <a:rPr lang="en-US" baseline="-25000" dirty="0" smtClean="0"/>
              <a:t>2</a:t>
            </a:r>
            <a:r>
              <a:rPr lang="el-GR" baseline="-25000" dirty="0" smtClean="0"/>
              <a:t>/</a:t>
            </a:r>
            <a:r>
              <a:rPr lang="en-US" baseline="-25000" dirty="0"/>
              <a:t>3</a:t>
            </a:r>
            <a:endParaRPr lang="el-GR" baseline="-25000" dirty="0"/>
          </a:p>
        </p:txBody>
      </p:sp>
      <p:sp>
        <p:nvSpPr>
          <p:cNvPr id="3" name="2 - Θέση περιεχομένου"/>
          <p:cNvSpPr>
            <a:spLocks noGrp="1"/>
          </p:cNvSpPr>
          <p:nvPr>
            <p:ph idx="1"/>
          </p:nvPr>
        </p:nvSpPr>
        <p:spPr>
          <a:xfrm>
            <a:off x="510158" y="1113076"/>
            <a:ext cx="4557458" cy="997940"/>
          </a:xfrm>
        </p:spPr>
        <p:txBody>
          <a:bodyPr>
            <a:noAutofit/>
          </a:bodyPr>
          <a:lstStyle/>
          <a:p>
            <a:pPr marL="0" indent="0">
              <a:buNone/>
            </a:pPr>
            <a:r>
              <a:rPr lang="el-GR" sz="2000" dirty="0" smtClean="0"/>
              <a:t>Αν </a:t>
            </a:r>
            <a:r>
              <a:rPr lang="en-US" sz="2000" b="1" dirty="0"/>
              <a:t>e</a:t>
            </a:r>
            <a:r>
              <a:rPr lang="el-GR" sz="2000" b="1" dirty="0"/>
              <a:t> </a:t>
            </a:r>
            <a:r>
              <a:rPr lang="el-GR" sz="2000" dirty="0"/>
              <a:t>μια Λογική Έκφραση και </a:t>
            </a:r>
            <a:r>
              <a:rPr lang="en-US" sz="2000" b="1" dirty="0"/>
              <a:t>S, S1, S2 </a:t>
            </a:r>
            <a:r>
              <a:rPr lang="el-GR" sz="2000" dirty="0"/>
              <a:t>είναι εκτελέσιμες προτάσεις τότε η ροή εκτέλεσης των προτάσεων: </a:t>
            </a:r>
            <a:r>
              <a:rPr lang="en-US" sz="2000" b="1" dirty="0"/>
              <a:t>if e then s1 else s2 </a:t>
            </a:r>
            <a:endParaRPr lang="el-GR" sz="2000" b="1" dirty="0"/>
          </a:p>
          <a:p>
            <a:pPr>
              <a:buNone/>
            </a:pPr>
            <a:endParaRPr lang="el-GR" sz="1800" b="1" dirty="0"/>
          </a:p>
          <a:p>
            <a:endParaRPr lang="en-US" sz="1800" b="1"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60</a:t>
            </a:fld>
            <a:endParaRPr lang="en-US" dirty="0"/>
          </a:p>
        </p:txBody>
      </p:sp>
      <p:grpSp>
        <p:nvGrpSpPr>
          <p:cNvPr id="4" name="Ομάδα 3"/>
          <p:cNvGrpSpPr>
            <a:grpSpLocks noChangeAspect="1"/>
          </p:cNvGrpSpPr>
          <p:nvPr/>
        </p:nvGrpSpPr>
        <p:grpSpPr>
          <a:xfrm>
            <a:off x="5612847" y="1279329"/>
            <a:ext cx="2012089" cy="3919666"/>
            <a:chOff x="5207000" y="1397000"/>
            <a:chExt cx="2012089" cy="3919666"/>
          </a:xfrm>
        </p:grpSpPr>
        <p:sp>
          <p:nvSpPr>
            <p:cNvPr id="8" name="7 - Ορθογώνιο"/>
            <p:cNvSpPr/>
            <p:nvPr/>
          </p:nvSpPr>
          <p:spPr>
            <a:xfrm>
              <a:off x="5207000" y="2095500"/>
              <a:ext cx="1968500" cy="241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500" dirty="0"/>
            </a:p>
          </p:txBody>
        </p:sp>
        <p:sp>
          <p:nvSpPr>
            <p:cNvPr id="10" name="9 - Ορθογώνιο"/>
            <p:cNvSpPr/>
            <p:nvPr/>
          </p:nvSpPr>
          <p:spPr>
            <a:xfrm>
              <a:off x="5480792" y="3302000"/>
              <a:ext cx="139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t>S1</a:t>
              </a:r>
              <a:endParaRPr lang="el-GR" sz="1500" b="1" dirty="0"/>
            </a:p>
          </p:txBody>
        </p:sp>
        <p:sp>
          <p:nvSpPr>
            <p:cNvPr id="12" name="11 - TextBox"/>
            <p:cNvSpPr txBox="1"/>
            <p:nvPr/>
          </p:nvSpPr>
          <p:spPr>
            <a:xfrm>
              <a:off x="5623411" y="1397000"/>
              <a:ext cx="1064715" cy="297454"/>
            </a:xfrm>
            <a:prstGeom prst="rect">
              <a:avLst/>
            </a:prstGeom>
            <a:noFill/>
          </p:spPr>
          <p:txBody>
            <a:bodyPr wrap="none" rtlCol="0">
              <a:spAutoFit/>
            </a:bodyPr>
            <a:lstStyle/>
            <a:p>
              <a:r>
                <a:rPr lang="en-US" sz="1333" b="1" dirty="0"/>
                <a:t>IF e THEN S1</a:t>
              </a:r>
              <a:endParaRPr lang="el-GR" sz="1500" b="1" dirty="0"/>
            </a:p>
          </p:txBody>
        </p:sp>
        <p:cxnSp>
          <p:nvCxnSpPr>
            <p:cNvPr id="14" name="13 - Ευθύγραμμο βέλος σύνδεσης"/>
            <p:cNvCxnSpPr>
              <a:stCxn id="19" idx="2"/>
              <a:endCxn id="10" idx="0"/>
            </p:cNvCxnSpPr>
            <p:nvPr/>
          </p:nvCxnSpPr>
          <p:spPr>
            <a:xfrm>
              <a:off x="6177000" y="3048000"/>
              <a:ext cx="2292" cy="2540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 name="14 - Ευθύγραμμο βέλος σύνδεσης"/>
            <p:cNvCxnSpPr>
              <a:stCxn id="12" idx="2"/>
              <a:endCxn id="19" idx="0"/>
            </p:cNvCxnSpPr>
            <p:nvPr/>
          </p:nvCxnSpPr>
          <p:spPr>
            <a:xfrm>
              <a:off x="6155769" y="1694454"/>
              <a:ext cx="21231" cy="783546"/>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16 - Ευθύγραμμο βέλος σύνδεσης"/>
            <p:cNvCxnSpPr/>
            <p:nvPr/>
          </p:nvCxnSpPr>
          <p:spPr>
            <a:xfrm flipH="1">
              <a:off x="6159500" y="3683000"/>
              <a:ext cx="0" cy="10795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9" name="18 - Διάγραμμα ροής: Απόφαση"/>
            <p:cNvSpPr/>
            <p:nvPr/>
          </p:nvSpPr>
          <p:spPr>
            <a:xfrm>
              <a:off x="5877000" y="2478000"/>
              <a:ext cx="600000" cy="570000"/>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67" b="1" dirty="0"/>
                <a:t>e?</a:t>
              </a:r>
              <a:endParaRPr lang="el-GR" sz="1167" b="1" dirty="0"/>
            </a:p>
          </p:txBody>
        </p:sp>
        <p:cxnSp>
          <p:nvCxnSpPr>
            <p:cNvPr id="30" name="29 - Γωνιακή σύνδεση"/>
            <p:cNvCxnSpPr>
              <a:stCxn id="19" idx="3"/>
            </p:cNvCxnSpPr>
            <p:nvPr/>
          </p:nvCxnSpPr>
          <p:spPr>
            <a:xfrm flipH="1">
              <a:off x="6191250" y="2763000"/>
              <a:ext cx="285750" cy="1428000"/>
            </a:xfrm>
            <a:prstGeom prst="bentConnector3">
              <a:avLst>
                <a:gd name="adj1" fmla="val -205195"/>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5" name="34 - TextBox"/>
            <p:cNvSpPr txBox="1"/>
            <p:nvPr/>
          </p:nvSpPr>
          <p:spPr>
            <a:xfrm>
              <a:off x="6423396" y="2496292"/>
              <a:ext cx="575414" cy="323165"/>
            </a:xfrm>
            <a:prstGeom prst="rect">
              <a:avLst/>
            </a:prstGeom>
            <a:noFill/>
          </p:spPr>
          <p:txBody>
            <a:bodyPr wrap="none" rtlCol="0">
              <a:spAutoFit/>
            </a:bodyPr>
            <a:lstStyle/>
            <a:p>
              <a:r>
                <a:rPr lang="en-US" sz="1500" dirty="0"/>
                <a:t>False</a:t>
              </a:r>
              <a:endParaRPr lang="el-GR" sz="1500" dirty="0"/>
            </a:p>
          </p:txBody>
        </p:sp>
        <p:sp>
          <p:nvSpPr>
            <p:cNvPr id="36" name="35 - TextBox"/>
            <p:cNvSpPr txBox="1"/>
            <p:nvPr/>
          </p:nvSpPr>
          <p:spPr>
            <a:xfrm>
              <a:off x="6159500" y="2994224"/>
              <a:ext cx="530210" cy="323165"/>
            </a:xfrm>
            <a:prstGeom prst="rect">
              <a:avLst/>
            </a:prstGeom>
            <a:noFill/>
          </p:spPr>
          <p:txBody>
            <a:bodyPr wrap="none" rtlCol="0">
              <a:spAutoFit/>
            </a:bodyPr>
            <a:lstStyle/>
            <a:p>
              <a:r>
                <a:rPr lang="en-US" sz="1500" dirty="0"/>
                <a:t>True</a:t>
              </a:r>
              <a:endParaRPr lang="el-GR" sz="1500" dirty="0"/>
            </a:p>
          </p:txBody>
        </p:sp>
        <p:sp>
          <p:nvSpPr>
            <p:cNvPr id="70" name="69 - TextBox"/>
            <p:cNvSpPr txBox="1"/>
            <p:nvPr/>
          </p:nvSpPr>
          <p:spPr>
            <a:xfrm>
              <a:off x="5207000" y="4731891"/>
              <a:ext cx="2012089" cy="584775"/>
            </a:xfrm>
            <a:prstGeom prst="rect">
              <a:avLst/>
            </a:prstGeom>
            <a:noFill/>
          </p:spPr>
          <p:txBody>
            <a:bodyPr wrap="none" rtlCol="0">
              <a:spAutoFit/>
            </a:bodyPr>
            <a:lstStyle/>
            <a:p>
              <a:r>
                <a:rPr lang="el-GR" sz="1600" dirty="0"/>
                <a:t>Υπόλοιπες προτάσεις </a:t>
              </a:r>
            </a:p>
            <a:p>
              <a:pPr algn="ctr"/>
              <a:r>
                <a:rPr lang="el-GR" sz="1600" dirty="0"/>
                <a:t>προγράμματος</a:t>
              </a:r>
            </a:p>
          </p:txBody>
        </p:sp>
      </p:grpSp>
      <p:grpSp>
        <p:nvGrpSpPr>
          <p:cNvPr id="5" name="Ομάδα 4"/>
          <p:cNvGrpSpPr/>
          <p:nvPr/>
        </p:nvGrpSpPr>
        <p:grpSpPr>
          <a:xfrm>
            <a:off x="1678618" y="2242448"/>
            <a:ext cx="3016250" cy="3505775"/>
            <a:chOff x="1778000" y="2286000"/>
            <a:chExt cx="3016250" cy="3505775"/>
          </a:xfrm>
        </p:grpSpPr>
        <p:sp>
          <p:nvSpPr>
            <p:cNvPr id="37" name="36 - Ορθογώνιο"/>
            <p:cNvSpPr/>
            <p:nvPr/>
          </p:nvSpPr>
          <p:spPr>
            <a:xfrm>
              <a:off x="1778000" y="2621560"/>
              <a:ext cx="3016250" cy="241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500" dirty="0"/>
            </a:p>
          </p:txBody>
        </p:sp>
        <p:sp>
          <p:nvSpPr>
            <p:cNvPr id="38" name="37 - Ορθογώνιο"/>
            <p:cNvSpPr/>
            <p:nvPr/>
          </p:nvSpPr>
          <p:spPr>
            <a:xfrm>
              <a:off x="1817583" y="3911352"/>
              <a:ext cx="139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t>S1</a:t>
              </a:r>
              <a:endParaRPr lang="el-GR" sz="1500" b="1" dirty="0"/>
            </a:p>
          </p:txBody>
        </p:sp>
        <p:sp>
          <p:nvSpPr>
            <p:cNvPr id="39" name="38 - TextBox"/>
            <p:cNvSpPr txBox="1"/>
            <p:nvPr/>
          </p:nvSpPr>
          <p:spPr>
            <a:xfrm>
              <a:off x="2476500" y="2286000"/>
              <a:ext cx="1627369" cy="297454"/>
            </a:xfrm>
            <a:prstGeom prst="rect">
              <a:avLst/>
            </a:prstGeom>
            <a:noFill/>
          </p:spPr>
          <p:txBody>
            <a:bodyPr wrap="none" rtlCol="0">
              <a:spAutoFit/>
            </a:bodyPr>
            <a:lstStyle/>
            <a:p>
              <a:r>
                <a:rPr lang="en-US" sz="1333" b="1" dirty="0"/>
                <a:t>IF e THEN S1</a:t>
              </a:r>
              <a:r>
                <a:rPr lang="el-GR" sz="1333" b="1" dirty="0"/>
                <a:t> </a:t>
              </a:r>
              <a:r>
                <a:rPr lang="en-US" sz="1333" b="1" dirty="0"/>
                <a:t>ELSE S2</a:t>
              </a:r>
              <a:endParaRPr lang="el-GR" sz="1500" b="1" dirty="0"/>
            </a:p>
          </p:txBody>
        </p:sp>
        <p:cxnSp>
          <p:nvCxnSpPr>
            <p:cNvPr id="41" name="40 - Ευθύγραμμο βέλος σύνδεσης"/>
            <p:cNvCxnSpPr>
              <a:stCxn id="39" idx="2"/>
            </p:cNvCxnSpPr>
            <p:nvPr/>
          </p:nvCxnSpPr>
          <p:spPr>
            <a:xfrm>
              <a:off x="3290185" y="2583454"/>
              <a:ext cx="48064" cy="420606"/>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3" name="42 - Διάγραμμα ροής: Απόφαση"/>
            <p:cNvSpPr/>
            <p:nvPr/>
          </p:nvSpPr>
          <p:spPr>
            <a:xfrm>
              <a:off x="3039332" y="3002560"/>
              <a:ext cx="600000" cy="570000"/>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67" b="1" dirty="0"/>
                <a:t>e?</a:t>
              </a:r>
              <a:endParaRPr lang="el-GR" sz="1167" b="1" dirty="0"/>
            </a:p>
          </p:txBody>
        </p:sp>
        <p:sp>
          <p:nvSpPr>
            <p:cNvPr id="45" name="44 - TextBox"/>
            <p:cNvSpPr txBox="1"/>
            <p:nvPr/>
          </p:nvSpPr>
          <p:spPr>
            <a:xfrm>
              <a:off x="3546144" y="2993415"/>
              <a:ext cx="575414" cy="323165"/>
            </a:xfrm>
            <a:prstGeom prst="rect">
              <a:avLst/>
            </a:prstGeom>
            <a:noFill/>
          </p:spPr>
          <p:txBody>
            <a:bodyPr wrap="none" rtlCol="0">
              <a:spAutoFit/>
            </a:bodyPr>
            <a:lstStyle/>
            <a:p>
              <a:r>
                <a:rPr lang="en-US" sz="1500" dirty="0"/>
                <a:t>False</a:t>
              </a:r>
              <a:endParaRPr lang="el-GR" sz="1500" dirty="0"/>
            </a:p>
          </p:txBody>
        </p:sp>
        <p:sp>
          <p:nvSpPr>
            <p:cNvPr id="46" name="45 - TextBox"/>
            <p:cNvSpPr txBox="1"/>
            <p:nvPr/>
          </p:nvSpPr>
          <p:spPr>
            <a:xfrm>
              <a:off x="2489277" y="2984769"/>
              <a:ext cx="530210" cy="323165"/>
            </a:xfrm>
            <a:prstGeom prst="rect">
              <a:avLst/>
            </a:prstGeom>
            <a:noFill/>
          </p:spPr>
          <p:txBody>
            <a:bodyPr wrap="none" rtlCol="0">
              <a:spAutoFit/>
            </a:bodyPr>
            <a:lstStyle/>
            <a:p>
              <a:r>
                <a:rPr lang="en-US" sz="1500" dirty="0"/>
                <a:t>True</a:t>
              </a:r>
              <a:endParaRPr lang="el-GR" sz="1500" dirty="0"/>
            </a:p>
          </p:txBody>
        </p:sp>
        <p:sp>
          <p:nvSpPr>
            <p:cNvPr id="50" name="49 - Ορθογώνιο"/>
            <p:cNvSpPr/>
            <p:nvPr/>
          </p:nvSpPr>
          <p:spPr>
            <a:xfrm>
              <a:off x="3343646" y="3937000"/>
              <a:ext cx="139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t>S2</a:t>
              </a:r>
              <a:endParaRPr lang="el-GR" sz="1500" b="1" dirty="0"/>
            </a:p>
          </p:txBody>
        </p:sp>
        <p:cxnSp>
          <p:nvCxnSpPr>
            <p:cNvPr id="52" name="51 - Γωνιακή σύνδεση"/>
            <p:cNvCxnSpPr/>
            <p:nvPr/>
          </p:nvCxnSpPr>
          <p:spPr>
            <a:xfrm rot="16200000" flipH="1">
              <a:off x="3540984" y="3410189"/>
              <a:ext cx="599513" cy="402812"/>
            </a:xfrm>
            <a:prstGeom prst="bentConnector3">
              <a:avLst>
                <a:gd name="adj1" fmla="val -2822"/>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7" name="56 - Shape"/>
            <p:cNvCxnSpPr>
              <a:stCxn id="43" idx="1"/>
              <a:endCxn id="38" idx="0"/>
            </p:cNvCxnSpPr>
            <p:nvPr/>
          </p:nvCxnSpPr>
          <p:spPr>
            <a:xfrm rot="10800000" flipV="1">
              <a:off x="2516084" y="3287560"/>
              <a:ext cx="523248" cy="623792"/>
            </a:xfrm>
            <a:prstGeom prst="bentConnector2">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3" name="62 - Γωνιακή σύνδεση"/>
            <p:cNvCxnSpPr/>
            <p:nvPr/>
          </p:nvCxnSpPr>
          <p:spPr>
            <a:xfrm rot="16200000" flipH="1">
              <a:off x="2429061" y="4379373"/>
              <a:ext cx="996208" cy="822166"/>
            </a:xfrm>
            <a:prstGeom prst="bentConnector3">
              <a:avLst>
                <a:gd name="adj1" fmla="val 50968"/>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7" name="66 - Γωνιακή σύνδεση"/>
            <p:cNvCxnSpPr/>
            <p:nvPr/>
          </p:nvCxnSpPr>
          <p:spPr>
            <a:xfrm rot="5400000">
              <a:off x="3200576" y="4430025"/>
              <a:ext cx="979244" cy="703898"/>
            </a:xfrm>
            <a:prstGeom prst="bentConnector3">
              <a:avLst>
                <a:gd name="adj1" fmla="val 51970"/>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71" name="70 - TextBox"/>
            <p:cNvSpPr txBox="1"/>
            <p:nvPr/>
          </p:nvSpPr>
          <p:spPr>
            <a:xfrm>
              <a:off x="2412297" y="5207000"/>
              <a:ext cx="2012089" cy="584775"/>
            </a:xfrm>
            <a:prstGeom prst="rect">
              <a:avLst/>
            </a:prstGeom>
            <a:noFill/>
          </p:spPr>
          <p:txBody>
            <a:bodyPr wrap="none" rtlCol="0">
              <a:spAutoFit/>
            </a:bodyPr>
            <a:lstStyle/>
            <a:p>
              <a:r>
                <a:rPr lang="el-GR" sz="1600" dirty="0"/>
                <a:t>Υπόλοιπες προτάσεις </a:t>
              </a:r>
            </a:p>
            <a:p>
              <a:pPr algn="ctr"/>
              <a:r>
                <a:rPr lang="el-GR" sz="1600" dirty="0">
                  <a:solidFill>
                    <a:schemeClr val="bg1"/>
                  </a:solidFill>
                </a:rPr>
                <a:t>προγράμματος</a:t>
              </a:r>
            </a:p>
          </p:txBody>
        </p:sp>
      </p:grpSp>
    </p:spTree>
    <p:extLst>
      <p:ext uri="{BB962C8B-B14F-4D97-AF65-F5344CB8AC3E}">
        <p14:creationId xmlns:p14="http://schemas.microsoft.com/office/powerpoint/2010/main" val="427794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Εντολή </a:t>
            </a:r>
            <a:r>
              <a:rPr lang="en-US" dirty="0"/>
              <a:t>if</a:t>
            </a:r>
            <a:r>
              <a:rPr lang="en-US" baseline="-25000" dirty="0" smtClean="0"/>
              <a:t>3</a:t>
            </a:r>
            <a:r>
              <a:rPr lang="el-GR" baseline="-25000" dirty="0"/>
              <a:t>/</a:t>
            </a:r>
            <a:r>
              <a:rPr lang="en-US" baseline="-25000" dirty="0" smtClean="0"/>
              <a:t>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61</a:t>
            </a:fld>
            <a:endParaRPr lang="en-US" dirty="0"/>
          </a:p>
        </p:txBody>
      </p:sp>
      <p:sp>
        <p:nvSpPr>
          <p:cNvPr id="31" name="30 - Διάγραμμα ροής: Έξοδος σε εκτυπωτή"/>
          <p:cNvSpPr/>
          <p:nvPr/>
        </p:nvSpPr>
        <p:spPr>
          <a:xfrm>
            <a:off x="4000500" y="1520264"/>
            <a:ext cx="4064000" cy="3497475"/>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min_max1; </a:t>
            </a:r>
          </a:p>
          <a:p>
            <a:r>
              <a:rPr lang="en-US" sz="2000" b="1" dirty="0" err="1"/>
              <a:t>var</a:t>
            </a:r>
            <a:r>
              <a:rPr lang="el-GR" sz="2000" dirty="0"/>
              <a:t>   </a:t>
            </a:r>
            <a:r>
              <a:rPr lang="en-US" sz="2000" dirty="0"/>
              <a:t>   </a:t>
            </a:r>
            <a:r>
              <a:rPr lang="en-US" sz="2000" dirty="0" err="1"/>
              <a:t>k,m:real</a:t>
            </a:r>
            <a:r>
              <a:rPr lang="en-US" sz="2000" dirty="0"/>
              <a:t>;</a:t>
            </a:r>
          </a:p>
          <a:p>
            <a:r>
              <a:rPr lang="en-US" sz="2000" b="1" dirty="0"/>
              <a:t>begin</a:t>
            </a:r>
            <a:endParaRPr lang="el-GR" sz="2000" b="1" dirty="0"/>
          </a:p>
          <a:p>
            <a:pPr lvl="1"/>
            <a:r>
              <a:rPr lang="en-US" sz="2000" dirty="0"/>
              <a:t>write(‘give 2 numbers:’); </a:t>
            </a:r>
            <a:r>
              <a:rPr lang="en-US" sz="2000" dirty="0" err="1"/>
              <a:t>readln</a:t>
            </a:r>
            <a:r>
              <a:rPr lang="en-US" sz="2000" dirty="0"/>
              <a:t>(</a:t>
            </a:r>
            <a:r>
              <a:rPr lang="en-US" sz="2000" dirty="0" err="1"/>
              <a:t>k,m</a:t>
            </a:r>
            <a:r>
              <a:rPr lang="en-US" sz="2000" dirty="0"/>
              <a:t>);</a:t>
            </a:r>
          </a:p>
          <a:p>
            <a:pPr lvl="1"/>
            <a:r>
              <a:rPr lang="en-US" sz="2000" dirty="0"/>
              <a:t>If k&gt;m then writeln(‘max=’,</a:t>
            </a:r>
            <a:r>
              <a:rPr lang="en-US" sz="2000" dirty="0" err="1"/>
              <a:t>k,‘min</a:t>
            </a:r>
            <a:r>
              <a:rPr lang="en-US" sz="2000" dirty="0"/>
              <a:t>=’,m)</a:t>
            </a:r>
            <a:endParaRPr lang="el-GR" sz="2000" dirty="0"/>
          </a:p>
          <a:p>
            <a:pPr lvl="1"/>
            <a:r>
              <a:rPr lang="en-US" sz="2000" dirty="0" smtClean="0"/>
              <a:t>             else   </a:t>
            </a:r>
            <a:r>
              <a:rPr lang="en-US" sz="2000" dirty="0"/>
              <a:t>writeln(‘max=’,</a:t>
            </a:r>
            <a:r>
              <a:rPr lang="en-US" sz="2000" dirty="0" err="1"/>
              <a:t>m,‘min</a:t>
            </a:r>
            <a:r>
              <a:rPr lang="en-US" sz="2000" dirty="0"/>
              <a:t>=’,k)</a:t>
            </a:r>
          </a:p>
          <a:p>
            <a:r>
              <a:rPr lang="en-US" sz="2000" b="1" dirty="0"/>
              <a:t>end.</a:t>
            </a:r>
            <a:endParaRPr lang="el-GR" sz="2000" b="1" dirty="0"/>
          </a:p>
          <a:p>
            <a:endParaRPr lang="el-GR" sz="2000" b="1" dirty="0"/>
          </a:p>
          <a:p>
            <a:endParaRPr lang="el-GR" sz="2000" dirty="0"/>
          </a:p>
          <a:p>
            <a:endParaRPr lang="el-GR" sz="2000" dirty="0"/>
          </a:p>
          <a:p>
            <a:endParaRPr lang="el-GR" sz="2000" dirty="0"/>
          </a:p>
        </p:txBody>
      </p:sp>
      <p:sp>
        <p:nvSpPr>
          <p:cNvPr id="4" name="Θέση περιεχομένου 3"/>
          <p:cNvSpPr>
            <a:spLocks noGrp="1"/>
          </p:cNvSpPr>
          <p:nvPr>
            <p:ph idx="1"/>
          </p:nvPr>
        </p:nvSpPr>
        <p:spPr>
          <a:xfrm>
            <a:off x="457200" y="1333500"/>
            <a:ext cx="3466728" cy="3771636"/>
          </a:xfrm>
        </p:spPr>
        <p:txBody>
          <a:bodyPr>
            <a:normAutofit/>
          </a:bodyPr>
          <a:lstStyle/>
          <a:p>
            <a:r>
              <a:rPr lang="el-GR" sz="2800" b="1" dirty="0"/>
              <a:t>Παράδειγμα: </a:t>
            </a:r>
            <a:endParaRPr lang="en-US" sz="2800" b="1" dirty="0"/>
          </a:p>
          <a:p>
            <a:pPr marL="0" indent="0">
              <a:buNone/>
            </a:pPr>
            <a:r>
              <a:rPr lang="el-GR" sz="2400" dirty="0"/>
              <a:t>Να γραφεί πρόγραμμα το οποίο να διαβάζει δύο αριθμούς και να τυπώνει το μεγαλύτερο και το μικρότερο</a:t>
            </a:r>
            <a:r>
              <a:rPr lang="el-GR" sz="2400" b="1" dirty="0"/>
              <a:t> </a:t>
            </a:r>
          </a:p>
          <a:p>
            <a:endParaRPr lang="el-GR" dirty="0"/>
          </a:p>
        </p:txBody>
      </p:sp>
    </p:spTree>
    <p:extLst>
      <p:ext uri="{BB962C8B-B14F-4D97-AF65-F5344CB8AC3E}">
        <p14:creationId xmlns:p14="http://schemas.microsoft.com/office/powerpoint/2010/main" val="150354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Φωλιασμένες Εντολές </a:t>
            </a:r>
            <a:r>
              <a:rPr lang="en-US" dirty="0"/>
              <a:t>if</a:t>
            </a:r>
            <a:r>
              <a:rPr lang="el-GR" baseline="-25000" dirty="0" smtClean="0"/>
              <a:t>1/</a:t>
            </a:r>
            <a:r>
              <a:rPr lang="en-US" baseline="-25000" dirty="0" smtClean="0"/>
              <a:t>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62</a:t>
            </a:fld>
            <a:endParaRPr lang="en-US" dirty="0"/>
          </a:p>
        </p:txBody>
      </p:sp>
      <p:sp>
        <p:nvSpPr>
          <p:cNvPr id="4" name="Θέση περιεχομένου 3"/>
          <p:cNvSpPr>
            <a:spLocks noGrp="1"/>
          </p:cNvSpPr>
          <p:nvPr>
            <p:ph idx="1"/>
          </p:nvPr>
        </p:nvSpPr>
        <p:spPr/>
        <p:txBody>
          <a:bodyPr>
            <a:normAutofit fontScale="85000" lnSpcReduction="20000"/>
          </a:bodyPr>
          <a:lstStyle/>
          <a:p>
            <a:r>
              <a:rPr lang="el-GR" sz="2600" dirty="0"/>
              <a:t>Οι προτάσεις που υπάρχουν στο τμήμα </a:t>
            </a:r>
            <a:r>
              <a:rPr lang="en-US" sz="2600" b="1" dirty="0"/>
              <a:t>then </a:t>
            </a:r>
            <a:r>
              <a:rPr lang="el-GR" sz="2600" dirty="0"/>
              <a:t>ή στο τμήμα </a:t>
            </a:r>
            <a:r>
              <a:rPr lang="en-US" sz="2600" b="1" dirty="0"/>
              <a:t>else</a:t>
            </a:r>
            <a:r>
              <a:rPr lang="en-US" sz="2600" dirty="0"/>
              <a:t> </a:t>
            </a:r>
            <a:r>
              <a:rPr lang="el-GR" sz="2600" dirty="0"/>
              <a:t>μιας εντολής </a:t>
            </a:r>
            <a:r>
              <a:rPr lang="en-US" sz="2600" b="1" dirty="0"/>
              <a:t>if</a:t>
            </a:r>
            <a:r>
              <a:rPr lang="en-US" sz="2600" dirty="0"/>
              <a:t> </a:t>
            </a:r>
            <a:r>
              <a:rPr lang="el-GR" sz="2600" dirty="0"/>
              <a:t>μπορούν να περιέχουν επίσης μια άλλη εντολή </a:t>
            </a:r>
            <a:r>
              <a:rPr lang="en-US" sz="2600" b="1" dirty="0"/>
              <a:t>if</a:t>
            </a:r>
            <a:r>
              <a:rPr lang="en-US" sz="2600" dirty="0"/>
              <a:t>, </a:t>
            </a:r>
            <a:r>
              <a:rPr lang="el-GR" sz="2600" dirty="0"/>
              <a:t>κοκ. Για παράδειγμα:  </a:t>
            </a:r>
            <a:endParaRPr lang="en-US" sz="2600" dirty="0"/>
          </a:p>
          <a:p>
            <a:pPr lvl="1">
              <a:buNone/>
            </a:pPr>
            <a:r>
              <a:rPr lang="en-US" sz="2200" b="1" dirty="0"/>
              <a:t>if</a:t>
            </a:r>
            <a:r>
              <a:rPr lang="en-US" sz="2200" dirty="0"/>
              <a:t> x&gt;0 </a:t>
            </a:r>
            <a:r>
              <a:rPr lang="en-US" sz="2200" b="1" dirty="0"/>
              <a:t>then</a:t>
            </a:r>
            <a:r>
              <a:rPr lang="en-US" sz="2200" dirty="0"/>
              <a:t> </a:t>
            </a:r>
            <a:r>
              <a:rPr lang="en-US" sz="2200" dirty="0" err="1"/>
              <a:t>writeln</a:t>
            </a:r>
            <a:r>
              <a:rPr lang="en-US" sz="2200" dirty="0"/>
              <a:t>(‘positive’) </a:t>
            </a:r>
          </a:p>
          <a:p>
            <a:pPr lvl="1">
              <a:buNone/>
            </a:pPr>
            <a:r>
              <a:rPr lang="en-US" sz="2200" dirty="0"/>
              <a:t>           </a:t>
            </a:r>
            <a:r>
              <a:rPr lang="en-US" sz="2200" b="1" dirty="0" smtClean="0"/>
              <a:t>else </a:t>
            </a:r>
            <a:r>
              <a:rPr lang="en-US" sz="2200" b="1" dirty="0"/>
              <a:t>if </a:t>
            </a:r>
            <a:r>
              <a:rPr lang="en-US" sz="2200" dirty="0"/>
              <a:t>x&lt;0 </a:t>
            </a:r>
            <a:r>
              <a:rPr lang="en-US" sz="2200" b="1" dirty="0"/>
              <a:t>then</a:t>
            </a:r>
            <a:r>
              <a:rPr lang="en-US" sz="2200" dirty="0"/>
              <a:t> </a:t>
            </a:r>
            <a:r>
              <a:rPr lang="en-US" sz="2200" dirty="0" err="1"/>
              <a:t>writeln</a:t>
            </a:r>
            <a:r>
              <a:rPr lang="en-US" sz="2200" dirty="0"/>
              <a:t>(‘negative’) </a:t>
            </a:r>
          </a:p>
          <a:p>
            <a:pPr lvl="1">
              <a:buNone/>
            </a:pPr>
            <a:r>
              <a:rPr lang="en-US" sz="2200" dirty="0" smtClean="0"/>
              <a:t>                               </a:t>
            </a:r>
            <a:r>
              <a:rPr lang="en-US" sz="2200" b="1" dirty="0" smtClean="0"/>
              <a:t>else </a:t>
            </a:r>
            <a:r>
              <a:rPr lang="en-US" sz="2200" dirty="0" err="1" smtClean="0"/>
              <a:t>writeln</a:t>
            </a:r>
            <a:r>
              <a:rPr lang="en-US" sz="2200" dirty="0"/>
              <a:t>(‘zero</a:t>
            </a:r>
            <a:r>
              <a:rPr lang="en-US" sz="2200" dirty="0" smtClean="0"/>
              <a:t>’)</a:t>
            </a:r>
          </a:p>
          <a:p>
            <a:pPr defTabSz="761970">
              <a:spcBef>
                <a:spcPts val="1667"/>
              </a:spcBef>
              <a:buSzPct val="100000"/>
              <a:buFont typeface="Wingdings" panose="05000000000000000000" pitchFamily="2" charset="2"/>
              <a:buChar char="§"/>
              <a:defRPr/>
            </a:pPr>
            <a:r>
              <a:rPr lang="en-US" sz="2600" dirty="0"/>
              <a:t>O </a:t>
            </a:r>
            <a:r>
              <a:rPr lang="el-GR" sz="2600" dirty="0"/>
              <a:t>γενικός κανόνας που ισχύει είναι ότι κάθε </a:t>
            </a:r>
            <a:r>
              <a:rPr lang="en-US" sz="2600" dirty="0"/>
              <a:t>else</a:t>
            </a:r>
            <a:r>
              <a:rPr lang="el-GR" sz="2600" dirty="0"/>
              <a:t> αντιστοιχεί στο πιο πρόσφατο </a:t>
            </a:r>
            <a:r>
              <a:rPr lang="en-US" sz="2600" dirty="0"/>
              <a:t>if. </a:t>
            </a:r>
            <a:r>
              <a:rPr lang="el-GR" sz="2600" dirty="0"/>
              <a:t>Για παράδειγμα:  </a:t>
            </a:r>
            <a:endParaRPr lang="en-US" sz="2600" dirty="0"/>
          </a:p>
          <a:p>
            <a:pPr marL="691080" lvl="2" indent="0" defTabSz="761970">
              <a:spcBef>
                <a:spcPts val="500"/>
              </a:spcBef>
              <a:buClr>
                <a:schemeClr val="accent1"/>
              </a:buClr>
              <a:buSzPct val="90000"/>
              <a:buNone/>
            </a:pPr>
            <a:r>
              <a:rPr lang="en-US" sz="2200" b="1" dirty="0"/>
              <a:t>if</a:t>
            </a:r>
            <a:r>
              <a:rPr lang="en-US" sz="2200" dirty="0"/>
              <a:t> </a:t>
            </a:r>
            <a:r>
              <a:rPr lang="el-GR" sz="2200" dirty="0"/>
              <a:t>(1)</a:t>
            </a:r>
            <a:r>
              <a:rPr lang="en-US" sz="2200" dirty="0"/>
              <a:t> x&gt;0 </a:t>
            </a:r>
            <a:r>
              <a:rPr lang="en-US" sz="2200" b="1" dirty="0"/>
              <a:t>then</a:t>
            </a:r>
            <a:r>
              <a:rPr lang="el-GR" sz="2200" dirty="0"/>
              <a:t> (1)</a:t>
            </a:r>
            <a:r>
              <a:rPr lang="en-US" sz="2200" dirty="0"/>
              <a:t> </a:t>
            </a:r>
            <a:r>
              <a:rPr lang="en-US" sz="2200" dirty="0" err="1"/>
              <a:t>writeln</a:t>
            </a:r>
            <a:r>
              <a:rPr lang="en-US" sz="2200" dirty="0"/>
              <a:t>(‘positive’) </a:t>
            </a:r>
          </a:p>
          <a:p>
            <a:pPr marL="691080" lvl="2" indent="0" defTabSz="761970">
              <a:spcBef>
                <a:spcPts val="500"/>
              </a:spcBef>
              <a:buClr>
                <a:schemeClr val="accent1"/>
              </a:buClr>
              <a:buSzPct val="90000"/>
              <a:buNone/>
            </a:pPr>
            <a:r>
              <a:rPr lang="en-US" sz="2200" dirty="0"/>
              <a:t>            </a:t>
            </a:r>
            <a:r>
              <a:rPr lang="el-GR" sz="2200" dirty="0"/>
              <a:t>  </a:t>
            </a:r>
            <a:r>
              <a:rPr lang="en-US" sz="2200" dirty="0"/>
              <a:t>   </a:t>
            </a:r>
            <a:r>
              <a:rPr lang="en-US" sz="2200" b="1" dirty="0"/>
              <a:t>else</a:t>
            </a:r>
            <a:r>
              <a:rPr lang="el-GR" sz="2200" dirty="0"/>
              <a:t> </a:t>
            </a:r>
            <a:r>
              <a:rPr lang="en-US" sz="2200" dirty="0"/>
              <a:t> </a:t>
            </a:r>
            <a:r>
              <a:rPr lang="el-GR" sz="2200" dirty="0"/>
              <a:t>(1)</a:t>
            </a:r>
            <a:r>
              <a:rPr lang="en-US" sz="2200" dirty="0"/>
              <a:t> if </a:t>
            </a:r>
            <a:r>
              <a:rPr lang="el-GR" sz="2200" dirty="0"/>
              <a:t>(2) </a:t>
            </a:r>
            <a:r>
              <a:rPr lang="en-US" sz="2200" dirty="0"/>
              <a:t>x&lt;0 </a:t>
            </a:r>
            <a:r>
              <a:rPr lang="en-US" sz="2200" b="1" dirty="0"/>
              <a:t>then</a:t>
            </a:r>
            <a:r>
              <a:rPr lang="el-GR" sz="2200" dirty="0"/>
              <a:t> (2)</a:t>
            </a:r>
            <a:r>
              <a:rPr lang="en-US" sz="2200" dirty="0"/>
              <a:t> </a:t>
            </a:r>
            <a:r>
              <a:rPr lang="en-US" sz="2200" dirty="0" err="1"/>
              <a:t>writeln</a:t>
            </a:r>
            <a:r>
              <a:rPr lang="en-US" sz="2200" dirty="0"/>
              <a:t>(‘negative’) </a:t>
            </a:r>
          </a:p>
          <a:p>
            <a:pPr marL="691080" lvl="2" indent="0" defTabSz="761970">
              <a:spcBef>
                <a:spcPts val="500"/>
              </a:spcBef>
              <a:buClr>
                <a:schemeClr val="accent1"/>
              </a:buClr>
              <a:buSzPct val="90000"/>
              <a:buNone/>
            </a:pPr>
            <a:r>
              <a:rPr lang="en-US" sz="2200" dirty="0"/>
              <a:t>                                  </a:t>
            </a:r>
            <a:r>
              <a:rPr lang="el-GR" sz="2200" dirty="0"/>
              <a:t>            </a:t>
            </a:r>
            <a:r>
              <a:rPr lang="en-US" sz="2200" dirty="0"/>
              <a:t>   </a:t>
            </a:r>
            <a:r>
              <a:rPr lang="en-US" sz="2200" b="1" dirty="0"/>
              <a:t>else</a:t>
            </a:r>
            <a:r>
              <a:rPr lang="el-GR" sz="2200" dirty="0"/>
              <a:t> </a:t>
            </a:r>
            <a:r>
              <a:rPr lang="en-US" sz="2200" dirty="0"/>
              <a:t> </a:t>
            </a:r>
            <a:r>
              <a:rPr lang="el-GR" sz="2200" dirty="0"/>
              <a:t>(2)</a:t>
            </a:r>
            <a:r>
              <a:rPr lang="en-US" sz="2200" dirty="0"/>
              <a:t> </a:t>
            </a:r>
            <a:r>
              <a:rPr lang="en-US" sz="2200" dirty="0" err="1"/>
              <a:t>writeln</a:t>
            </a:r>
            <a:r>
              <a:rPr lang="en-US" sz="2200" dirty="0"/>
              <a:t>(‘zero’)  </a:t>
            </a:r>
            <a:r>
              <a:rPr lang="en-US" dirty="0"/>
              <a:t>                       </a:t>
            </a:r>
          </a:p>
          <a:p>
            <a:pPr lvl="1">
              <a:buNone/>
            </a:pPr>
            <a:endParaRPr lang="el-GR" dirty="0"/>
          </a:p>
        </p:txBody>
      </p:sp>
    </p:spTree>
    <p:extLst>
      <p:ext uri="{BB962C8B-B14F-4D97-AF65-F5344CB8AC3E}">
        <p14:creationId xmlns:p14="http://schemas.microsoft.com/office/powerpoint/2010/main" val="2953374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Φωλιασμένες Εντολές </a:t>
            </a:r>
            <a:r>
              <a:rPr lang="en-US" dirty="0"/>
              <a:t>if</a:t>
            </a:r>
            <a:r>
              <a:rPr lang="en-US" baseline="-25000" dirty="0" smtClean="0"/>
              <a:t>2</a:t>
            </a:r>
            <a:r>
              <a:rPr lang="el-GR" baseline="-25000" dirty="0" smtClean="0"/>
              <a:t>/</a:t>
            </a:r>
            <a:r>
              <a:rPr lang="en-US" baseline="-25000" dirty="0" smtClean="0"/>
              <a:t>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63</a:t>
            </a:fld>
            <a:endParaRPr lang="en-US" dirty="0"/>
          </a:p>
        </p:txBody>
      </p:sp>
      <p:sp>
        <p:nvSpPr>
          <p:cNvPr id="4" name="Θέση περιεχομένου 3"/>
          <p:cNvSpPr>
            <a:spLocks noGrp="1"/>
          </p:cNvSpPr>
          <p:nvPr>
            <p:ph idx="1"/>
          </p:nvPr>
        </p:nvSpPr>
        <p:spPr/>
        <p:txBody>
          <a:bodyPr>
            <a:noAutofit/>
          </a:bodyPr>
          <a:lstStyle/>
          <a:p>
            <a:r>
              <a:rPr lang="el-GR" sz="2000" dirty="0"/>
              <a:t>Σε περιπτώσεις όπου λείπουν κάποια τμήματα </a:t>
            </a:r>
            <a:r>
              <a:rPr lang="el-GR" sz="2000" dirty="0" err="1"/>
              <a:t>else</a:t>
            </a:r>
            <a:r>
              <a:rPr lang="el-GR" sz="2000" dirty="0"/>
              <a:t> ή υπάρχουν πολλές φωλιασμένες εντολές </a:t>
            </a:r>
            <a:r>
              <a:rPr lang="el-GR" sz="2000" dirty="0" err="1"/>
              <a:t>if</a:t>
            </a:r>
            <a:r>
              <a:rPr lang="el-GR" sz="2000" dirty="0"/>
              <a:t> ή γενικότερα όταν υπάρχει ασάφεια </a:t>
            </a:r>
            <a:r>
              <a:rPr lang="el-GR" sz="2000" dirty="0" smtClean="0"/>
              <a:t>αντιστοίχισης, </a:t>
            </a:r>
            <a:r>
              <a:rPr lang="el-GR" sz="2000" dirty="0"/>
              <a:t>σχηματίζουμε σύνθετες προτάσεις χρησιμοποιώντας </a:t>
            </a:r>
            <a:r>
              <a:rPr lang="el-GR" sz="2000" dirty="0" err="1"/>
              <a:t>begin</a:t>
            </a:r>
            <a:r>
              <a:rPr lang="el-GR" sz="2000" dirty="0"/>
              <a:t>, </a:t>
            </a:r>
            <a:r>
              <a:rPr lang="el-GR" sz="2000" dirty="0" err="1"/>
              <a:t>end</a:t>
            </a:r>
            <a:r>
              <a:rPr lang="el-GR" sz="2000" dirty="0"/>
              <a:t>. Για παράδειγμα: </a:t>
            </a:r>
            <a:endParaRPr lang="en-US" sz="2000" dirty="0" smtClean="0"/>
          </a:p>
          <a:p>
            <a:pPr marL="0" indent="0" algn="ctr">
              <a:buNone/>
            </a:pPr>
            <a:r>
              <a:rPr lang="el-GR" sz="2000" dirty="0" err="1" smtClean="0"/>
              <a:t>if</a:t>
            </a:r>
            <a:r>
              <a:rPr lang="el-GR" sz="2000" dirty="0" smtClean="0"/>
              <a:t> e1 </a:t>
            </a:r>
            <a:r>
              <a:rPr lang="el-GR" sz="2000" dirty="0" err="1" smtClean="0"/>
              <a:t>then</a:t>
            </a:r>
            <a:r>
              <a:rPr lang="el-GR" sz="2000" dirty="0" smtClean="0"/>
              <a:t> </a:t>
            </a:r>
            <a:r>
              <a:rPr lang="el-GR" sz="2000" dirty="0" err="1" smtClean="0"/>
              <a:t>if</a:t>
            </a:r>
            <a:r>
              <a:rPr lang="el-GR" sz="2000" dirty="0" smtClean="0"/>
              <a:t> e2 </a:t>
            </a:r>
            <a:r>
              <a:rPr lang="el-GR" sz="2000" dirty="0" err="1" smtClean="0"/>
              <a:t>then</a:t>
            </a:r>
            <a:r>
              <a:rPr lang="el-GR" sz="2000" dirty="0" smtClean="0"/>
              <a:t> S1 </a:t>
            </a:r>
            <a:r>
              <a:rPr lang="el-GR" sz="2000" dirty="0" err="1" smtClean="0"/>
              <a:t>else</a:t>
            </a:r>
            <a:r>
              <a:rPr lang="el-GR" sz="2000" dirty="0" smtClean="0"/>
              <a:t> S2</a:t>
            </a:r>
            <a:endParaRPr lang="en-US" sz="2000" dirty="0" smtClean="0"/>
          </a:p>
          <a:p>
            <a:pPr lvl="0">
              <a:spcBef>
                <a:spcPts val="2000"/>
              </a:spcBef>
              <a:buSzPct val="90000"/>
              <a:defRPr/>
            </a:pPr>
            <a:r>
              <a:rPr lang="el-GR" sz="2000" dirty="0" smtClean="0"/>
              <a:t>Σύμφωνα </a:t>
            </a:r>
            <a:r>
              <a:rPr lang="el-GR" sz="2000" dirty="0"/>
              <a:t>με το γενικό κανόνα το </a:t>
            </a:r>
            <a:r>
              <a:rPr lang="en-US" sz="2000" dirty="0"/>
              <a:t>else S2 </a:t>
            </a:r>
            <a:r>
              <a:rPr lang="el-GR" sz="2000" dirty="0"/>
              <a:t>αντιστοιχεί στο </a:t>
            </a:r>
            <a:r>
              <a:rPr lang="en-US" sz="2000" dirty="0"/>
              <a:t>if </a:t>
            </a:r>
            <a:r>
              <a:rPr lang="el-GR" sz="2000" dirty="0"/>
              <a:t>με τη λογική έκφραση</a:t>
            </a:r>
            <a:r>
              <a:rPr lang="en-US" sz="2000" dirty="0"/>
              <a:t> e2. </a:t>
            </a:r>
            <a:r>
              <a:rPr lang="el-GR" sz="2000" dirty="0"/>
              <a:t>Η πρόταση γράφεται </a:t>
            </a:r>
            <a:r>
              <a:rPr lang="el-GR" sz="2000" dirty="0" smtClean="0"/>
              <a:t>ισοδύναμα:</a:t>
            </a:r>
            <a:endParaRPr lang="en-US" sz="2000" dirty="0"/>
          </a:p>
          <a:p>
            <a:pPr marL="0" lvl="0" indent="2332038">
              <a:spcBef>
                <a:spcPts val="2000"/>
              </a:spcBef>
              <a:buSzPct val="90000"/>
              <a:buNone/>
              <a:defRPr/>
            </a:pPr>
            <a:r>
              <a:rPr lang="en-US" sz="2000" dirty="0"/>
              <a:t>if e1 then </a:t>
            </a:r>
            <a:r>
              <a:rPr lang="en-US" sz="2000" b="1" dirty="0" smtClean="0"/>
              <a:t>begin </a:t>
            </a:r>
          </a:p>
          <a:p>
            <a:pPr marL="0" lvl="0" indent="2332038">
              <a:spcBef>
                <a:spcPts val="2000"/>
              </a:spcBef>
              <a:buSzPct val="90000"/>
              <a:buNone/>
              <a:defRPr/>
            </a:pPr>
            <a:r>
              <a:rPr lang="en-US" sz="2000" dirty="0" smtClean="0"/>
              <a:t>	           if e2 </a:t>
            </a:r>
            <a:r>
              <a:rPr lang="en-US" sz="2000" dirty="0"/>
              <a:t>then S1 else </a:t>
            </a:r>
            <a:r>
              <a:rPr lang="en-US" sz="2000" dirty="0" smtClean="0"/>
              <a:t>S2 </a:t>
            </a:r>
          </a:p>
          <a:p>
            <a:pPr marL="0" lvl="0" indent="2332038">
              <a:spcBef>
                <a:spcPts val="2000"/>
              </a:spcBef>
              <a:buSzPct val="90000"/>
              <a:buNone/>
              <a:defRPr/>
            </a:pPr>
            <a:r>
              <a:rPr lang="en-US" sz="2000" dirty="0" smtClean="0"/>
              <a:t>                 </a:t>
            </a:r>
            <a:r>
              <a:rPr lang="en-US" sz="2000" b="1" dirty="0" smtClean="0"/>
              <a:t>end</a:t>
            </a:r>
            <a:endParaRPr lang="el-GR" sz="2000" b="1" dirty="0"/>
          </a:p>
        </p:txBody>
      </p:sp>
    </p:spTree>
    <p:extLst>
      <p:ext uri="{BB962C8B-B14F-4D97-AF65-F5344CB8AC3E}">
        <p14:creationId xmlns:p14="http://schemas.microsoft.com/office/powerpoint/2010/main" val="3183739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Φωλιασμένες Εντολές </a:t>
            </a:r>
            <a:r>
              <a:rPr lang="en-US" dirty="0" smtClean="0"/>
              <a:t>if</a:t>
            </a:r>
            <a:r>
              <a:rPr lang="en-US" baseline="-25000" dirty="0"/>
              <a:t>3</a:t>
            </a:r>
            <a:r>
              <a:rPr lang="el-GR" baseline="-25000" dirty="0" smtClean="0"/>
              <a:t>/</a:t>
            </a:r>
            <a:r>
              <a:rPr lang="en-US" baseline="-25000" dirty="0" smtClean="0"/>
              <a:t>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64</a:t>
            </a:fld>
            <a:endParaRPr lang="en-US" dirty="0"/>
          </a:p>
        </p:txBody>
      </p:sp>
      <p:sp>
        <p:nvSpPr>
          <p:cNvPr id="7" name="2 - Θέση περιεχομένου"/>
          <p:cNvSpPr txBox="1">
            <a:spLocks/>
          </p:cNvSpPr>
          <p:nvPr/>
        </p:nvSpPr>
        <p:spPr>
          <a:xfrm>
            <a:off x="457200" y="1411705"/>
            <a:ext cx="7583488" cy="1905000"/>
          </a:xfrm>
          <a:prstGeom prst="rect">
            <a:avLst/>
          </a:prstGeom>
        </p:spPr>
        <p:txBody>
          <a:bodyPr vert="horz" lIns="91440" tIns="45720" rIns="91440" bIns="45720" rtlCol="0">
            <a:noAutofit/>
          </a:bodyPr>
          <a:lstStyle/>
          <a:p>
            <a:pPr marL="342900" lvl="0" indent="-342900" defTabSz="914400">
              <a:spcBef>
                <a:spcPts val="2000"/>
              </a:spcBef>
              <a:buSzPct val="90000"/>
              <a:buFont typeface="Arial" panose="020B0604020202020204" pitchFamily="34" charset="0"/>
              <a:buChar char="•"/>
            </a:pPr>
            <a:r>
              <a:rPr lang="el-GR" sz="2400" dirty="0" smtClean="0">
                <a:solidFill>
                  <a:schemeClr val="tx1">
                    <a:lumMod val="90000"/>
                    <a:lumOff val="10000"/>
                  </a:schemeClr>
                </a:solidFill>
              </a:rPr>
              <a:t>Αν θέλαμε το </a:t>
            </a:r>
            <a:r>
              <a:rPr lang="en-US" sz="2400" dirty="0" smtClean="0">
                <a:solidFill>
                  <a:schemeClr val="tx1">
                    <a:lumMod val="90000"/>
                    <a:lumOff val="10000"/>
                  </a:schemeClr>
                </a:solidFill>
              </a:rPr>
              <a:t>else S2</a:t>
            </a:r>
            <a:r>
              <a:rPr lang="el-GR" sz="2400" dirty="0" smtClean="0">
                <a:solidFill>
                  <a:schemeClr val="tx1">
                    <a:lumMod val="90000"/>
                    <a:lumOff val="10000"/>
                  </a:schemeClr>
                </a:solidFill>
              </a:rPr>
              <a:t> να αντιστοιχεί στο πρώτο </a:t>
            </a:r>
            <a:r>
              <a:rPr lang="en-US" sz="2400" dirty="0" smtClean="0">
                <a:solidFill>
                  <a:schemeClr val="tx1">
                    <a:lumMod val="90000"/>
                    <a:lumOff val="10000"/>
                  </a:schemeClr>
                </a:solidFill>
              </a:rPr>
              <a:t>if </a:t>
            </a:r>
            <a:r>
              <a:rPr lang="el-GR" sz="2400" dirty="0" smtClean="0">
                <a:solidFill>
                  <a:schemeClr val="tx1">
                    <a:lumMod val="90000"/>
                    <a:lumOff val="10000"/>
                  </a:schemeClr>
                </a:solidFill>
              </a:rPr>
              <a:t>με τη λογική έκφραση </a:t>
            </a:r>
            <a:r>
              <a:rPr lang="en-US" sz="2400" dirty="0" smtClean="0">
                <a:solidFill>
                  <a:schemeClr val="tx1">
                    <a:lumMod val="90000"/>
                    <a:lumOff val="10000"/>
                  </a:schemeClr>
                </a:solidFill>
              </a:rPr>
              <a:t>e1 </a:t>
            </a:r>
            <a:r>
              <a:rPr lang="el-GR" sz="2400" dirty="0" smtClean="0">
                <a:solidFill>
                  <a:schemeClr val="tx1">
                    <a:lumMod val="90000"/>
                    <a:lumOff val="10000"/>
                  </a:schemeClr>
                </a:solidFill>
              </a:rPr>
              <a:t>θα έπρεπε να γράψουμε την πρόταση ως εξής:   </a:t>
            </a:r>
            <a:endParaRPr lang="en-US" sz="2400" dirty="0">
              <a:solidFill>
                <a:schemeClr val="tx1">
                  <a:lumMod val="90000"/>
                  <a:lumOff val="10000"/>
                </a:schemeClr>
              </a:solidFill>
            </a:endParaRPr>
          </a:p>
          <a:p>
            <a:pPr lvl="0" indent="2332038">
              <a:spcBef>
                <a:spcPts val="2000"/>
              </a:spcBef>
              <a:buSzPct val="90000"/>
              <a:defRPr/>
            </a:pPr>
            <a:r>
              <a:rPr lang="en-US" sz="2400" dirty="0"/>
              <a:t>if e1 then </a:t>
            </a:r>
            <a:r>
              <a:rPr lang="en-US" sz="2400" b="1" dirty="0"/>
              <a:t>begin </a:t>
            </a:r>
          </a:p>
          <a:p>
            <a:pPr lvl="0" indent="2332038">
              <a:spcBef>
                <a:spcPts val="2000"/>
              </a:spcBef>
              <a:buSzPct val="90000"/>
              <a:defRPr/>
            </a:pPr>
            <a:r>
              <a:rPr lang="en-US" sz="2400" dirty="0"/>
              <a:t>	          </a:t>
            </a:r>
            <a:r>
              <a:rPr lang="en-US" sz="2400" dirty="0" smtClean="0"/>
              <a:t>  </a:t>
            </a:r>
            <a:r>
              <a:rPr lang="en-US" sz="2400" dirty="0"/>
              <a:t>if e2 then </a:t>
            </a:r>
            <a:r>
              <a:rPr lang="en-US" sz="2400" dirty="0" smtClean="0"/>
              <a:t>S1</a:t>
            </a:r>
            <a:endParaRPr lang="en-US" sz="2400" dirty="0"/>
          </a:p>
          <a:p>
            <a:pPr lvl="0" indent="2332038">
              <a:spcBef>
                <a:spcPts val="2000"/>
              </a:spcBef>
              <a:buSzPct val="90000"/>
              <a:defRPr/>
            </a:pPr>
            <a:r>
              <a:rPr lang="en-US" sz="2400" dirty="0"/>
              <a:t>                 </a:t>
            </a:r>
            <a:r>
              <a:rPr lang="en-US" sz="2400" dirty="0" smtClean="0"/>
              <a:t> </a:t>
            </a:r>
            <a:r>
              <a:rPr lang="en-US" sz="2400" b="1" dirty="0" smtClean="0"/>
              <a:t>end</a:t>
            </a:r>
          </a:p>
          <a:p>
            <a:pPr lvl="0" indent="2332038">
              <a:spcBef>
                <a:spcPts val="2000"/>
              </a:spcBef>
              <a:buSzPct val="90000"/>
              <a:defRPr/>
            </a:pPr>
            <a:r>
              <a:rPr lang="en-US" sz="2400" b="1" dirty="0"/>
              <a:t>	 </a:t>
            </a:r>
            <a:r>
              <a:rPr lang="en-US" sz="2400" b="1" dirty="0" smtClean="0"/>
              <a:t>           </a:t>
            </a:r>
            <a:r>
              <a:rPr lang="en-US" sz="2400" dirty="0" smtClean="0"/>
              <a:t>else </a:t>
            </a:r>
            <a:r>
              <a:rPr lang="en-US" sz="2400" dirty="0"/>
              <a:t>S2</a:t>
            </a:r>
            <a:endParaRPr lang="el-GR" sz="2400" b="1" dirty="0"/>
          </a:p>
          <a:p>
            <a:pPr lvl="0" defTabSz="914400">
              <a:spcBef>
                <a:spcPts val="2000"/>
              </a:spcBef>
              <a:buSzPct val="90000"/>
            </a:pPr>
            <a:r>
              <a:rPr lang="en-US" sz="2400" dirty="0">
                <a:solidFill>
                  <a:schemeClr val="tx1">
                    <a:lumMod val="90000"/>
                    <a:lumOff val="10000"/>
                  </a:schemeClr>
                </a:solidFill>
              </a:rPr>
              <a:t>	</a:t>
            </a:r>
            <a:endParaRPr kumimoji="0" lang="el-GR" sz="2400" b="1" i="0" u="none" strike="noStrike" kern="1200" cap="none" spc="0" normalizeH="0" baseline="0" noProof="0" dirty="0" smtClean="0">
              <a:ln>
                <a:noFill/>
              </a:ln>
              <a:solidFill>
                <a:schemeClr val="tx1">
                  <a:lumMod val="90000"/>
                  <a:lumOff val="1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SzPct val="90000"/>
              <a:buFont typeface="Wingdings" panose="05000000000000000000" pitchFamily="2" charset="2"/>
              <a:buChar char="Ø"/>
              <a:tabLst/>
              <a:defRPr/>
            </a:pPr>
            <a:endParaRPr kumimoji="0" lang="el-GR" sz="1600" b="1" i="0" u="none" strike="noStrike" kern="1200" cap="none" spc="0" normalizeH="0" baseline="0" noProof="0" dirty="0" smtClean="0">
              <a:ln>
                <a:noFill/>
              </a:ln>
              <a:solidFill>
                <a:schemeClr val="tx1">
                  <a:lumMod val="90000"/>
                  <a:lumOff val="1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SzPct val="90000"/>
              <a:buFont typeface="Wingdings" panose="05000000000000000000" pitchFamily="2" charset="2"/>
              <a:buChar char="Ø"/>
              <a:tabLst/>
              <a:defRPr/>
            </a:pPr>
            <a:endParaRPr kumimoji="0" lang="en-US" sz="1600" b="1" i="0" u="none" strike="noStrike" kern="1200" cap="none" spc="0" normalizeH="0" baseline="0" noProof="0" dirty="0" smtClean="0">
              <a:ln>
                <a:noFill/>
              </a:ln>
              <a:solidFill>
                <a:schemeClr val="tx1">
                  <a:lumMod val="90000"/>
                  <a:lumOff val="10000"/>
                </a:schemeClr>
              </a:solidFill>
              <a:effectLst/>
              <a:uLnTx/>
              <a:uFillTx/>
              <a:latin typeface="+mn-lt"/>
              <a:ea typeface="+mn-ea"/>
              <a:cs typeface="+mn-cs"/>
            </a:endParaRPr>
          </a:p>
        </p:txBody>
      </p:sp>
    </p:spTree>
    <p:extLst>
      <p:ext uri="{BB962C8B-B14F-4D97-AF65-F5344CB8AC3E}">
        <p14:creationId xmlns:p14="http://schemas.microsoft.com/office/powerpoint/2010/main" val="202319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Φωλιασμένες Εντολές </a:t>
            </a:r>
            <a:r>
              <a:rPr lang="en-US" dirty="0" smtClean="0"/>
              <a:t>if</a:t>
            </a:r>
            <a:r>
              <a:rPr lang="en-US" baseline="-25000" dirty="0" smtClean="0"/>
              <a:t>4/5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65</a:t>
            </a:fld>
            <a:endParaRPr lang="en-US" dirty="0"/>
          </a:p>
        </p:txBody>
      </p:sp>
      <p:sp>
        <p:nvSpPr>
          <p:cNvPr id="31" name="30 - Διάγραμμα ροής: Έξοδος σε εκτυπωτή"/>
          <p:cNvSpPr/>
          <p:nvPr/>
        </p:nvSpPr>
        <p:spPr>
          <a:xfrm>
            <a:off x="4000500" y="1520264"/>
            <a:ext cx="4315916" cy="392952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a:t>
            </a:r>
            <a:r>
              <a:rPr lang="en-US" sz="2000" dirty="0" err="1"/>
              <a:t>min_max</a:t>
            </a:r>
            <a:r>
              <a:rPr lang="el-GR" sz="2000" dirty="0"/>
              <a:t>2</a:t>
            </a:r>
            <a:r>
              <a:rPr lang="en-US" sz="2000" dirty="0"/>
              <a:t>; </a:t>
            </a:r>
          </a:p>
          <a:p>
            <a:r>
              <a:rPr lang="en-US" sz="2000" b="1" dirty="0" err="1"/>
              <a:t>var</a:t>
            </a:r>
            <a:r>
              <a:rPr lang="el-GR" sz="2000" dirty="0"/>
              <a:t>   </a:t>
            </a:r>
            <a:r>
              <a:rPr lang="en-US" sz="2000" dirty="0"/>
              <a:t>   </a:t>
            </a:r>
            <a:r>
              <a:rPr lang="en-US" sz="2000" dirty="0" err="1"/>
              <a:t>k,m:real</a:t>
            </a:r>
            <a:r>
              <a:rPr lang="en-US" sz="2000" dirty="0"/>
              <a:t>;</a:t>
            </a:r>
          </a:p>
          <a:p>
            <a:r>
              <a:rPr lang="en-US" sz="2000" b="1" dirty="0"/>
              <a:t>begin</a:t>
            </a:r>
            <a:endParaRPr lang="el-GR" sz="2000" b="1" dirty="0"/>
          </a:p>
          <a:p>
            <a:pPr lvl="1"/>
            <a:r>
              <a:rPr lang="en-US" sz="2000" dirty="0"/>
              <a:t>write(‘give 2 numbers:’); </a:t>
            </a:r>
            <a:r>
              <a:rPr lang="en-US" sz="2000" dirty="0" err="1"/>
              <a:t>readln</a:t>
            </a:r>
            <a:r>
              <a:rPr lang="en-US" sz="2000" dirty="0"/>
              <a:t>(</a:t>
            </a:r>
            <a:r>
              <a:rPr lang="en-US" sz="2000" dirty="0" err="1"/>
              <a:t>k,m</a:t>
            </a:r>
            <a:r>
              <a:rPr lang="en-US" sz="2000" dirty="0"/>
              <a:t>);</a:t>
            </a:r>
          </a:p>
          <a:p>
            <a:pPr lvl="1"/>
            <a:r>
              <a:rPr lang="en-US" sz="2000" dirty="0"/>
              <a:t>If k&gt;m then writeln(‘max=’,</a:t>
            </a:r>
            <a:r>
              <a:rPr lang="en-US" sz="2000" dirty="0" err="1"/>
              <a:t>k,‘min</a:t>
            </a:r>
            <a:r>
              <a:rPr lang="en-US" sz="2000" dirty="0"/>
              <a:t>=’,m)</a:t>
            </a:r>
            <a:endParaRPr lang="el-GR" sz="2000" dirty="0"/>
          </a:p>
          <a:p>
            <a:pPr lvl="1"/>
            <a:r>
              <a:rPr lang="en-US" sz="2000" dirty="0"/>
              <a:t>              else if k&lt;m then writeln(‘max=’,</a:t>
            </a:r>
            <a:r>
              <a:rPr lang="en-US" sz="2000" dirty="0" err="1"/>
              <a:t>m,‘min</a:t>
            </a:r>
            <a:r>
              <a:rPr lang="en-US" sz="2000" dirty="0"/>
              <a:t>=’,k)</a:t>
            </a:r>
          </a:p>
          <a:p>
            <a:pPr lvl="1"/>
            <a:r>
              <a:rPr lang="en-US" sz="2000" dirty="0"/>
              <a:t>              else writeln(</a:t>
            </a:r>
            <a:r>
              <a:rPr lang="en-US" sz="2000" dirty="0" err="1"/>
              <a:t>k,m,‘equal</a:t>
            </a:r>
            <a:r>
              <a:rPr lang="en-US" sz="2000" dirty="0"/>
              <a:t>’)</a:t>
            </a:r>
          </a:p>
          <a:p>
            <a:r>
              <a:rPr lang="en-US" sz="2000" b="1" dirty="0"/>
              <a:t>end.</a:t>
            </a:r>
            <a:endParaRPr lang="el-GR" sz="2000" b="1" dirty="0"/>
          </a:p>
          <a:p>
            <a:endParaRPr lang="el-GR" sz="2000" b="1" dirty="0"/>
          </a:p>
          <a:p>
            <a:endParaRPr lang="el-GR" sz="2000" dirty="0"/>
          </a:p>
          <a:p>
            <a:endParaRPr lang="el-GR" sz="2000" dirty="0"/>
          </a:p>
          <a:p>
            <a:endParaRPr lang="el-GR" sz="2000" dirty="0"/>
          </a:p>
        </p:txBody>
      </p:sp>
      <p:sp>
        <p:nvSpPr>
          <p:cNvPr id="4" name="Θέση περιεχομένου 3"/>
          <p:cNvSpPr>
            <a:spLocks noGrp="1"/>
          </p:cNvSpPr>
          <p:nvPr>
            <p:ph idx="1"/>
          </p:nvPr>
        </p:nvSpPr>
        <p:spPr>
          <a:xfrm>
            <a:off x="457200" y="1345332"/>
            <a:ext cx="3466728" cy="3771636"/>
          </a:xfrm>
        </p:spPr>
        <p:txBody>
          <a:bodyPr>
            <a:normAutofit/>
          </a:bodyPr>
          <a:lstStyle/>
          <a:p>
            <a:r>
              <a:rPr lang="el-GR" sz="2800" b="1" dirty="0"/>
              <a:t>Παράδειγμα: </a:t>
            </a:r>
            <a:endParaRPr lang="en-US" sz="2800" b="1" dirty="0" smtClean="0"/>
          </a:p>
          <a:p>
            <a:pPr marL="0" indent="0">
              <a:buNone/>
            </a:pPr>
            <a:r>
              <a:rPr lang="el-GR" sz="2400" dirty="0" smtClean="0"/>
              <a:t>Να </a:t>
            </a:r>
            <a:r>
              <a:rPr lang="el-GR" sz="2400" dirty="0"/>
              <a:t>γραφεί πρόγραμμα το οποίο να διαβάζει δύο αριθμούς και να τυπώνει το μεγαλύτερο και το μικρότερο</a:t>
            </a:r>
            <a:r>
              <a:rPr lang="el-GR" sz="2400" b="1" dirty="0"/>
              <a:t> </a:t>
            </a:r>
            <a:r>
              <a:rPr lang="el-GR" sz="2400" dirty="0"/>
              <a:t>ή ότι είναι ίσοι</a:t>
            </a:r>
            <a:endParaRPr lang="el-GR" sz="2400" b="1" dirty="0"/>
          </a:p>
          <a:p>
            <a:endParaRPr lang="el-GR" dirty="0"/>
          </a:p>
        </p:txBody>
      </p:sp>
    </p:spTree>
    <p:extLst>
      <p:ext uri="{BB962C8B-B14F-4D97-AF65-F5344CB8AC3E}">
        <p14:creationId xmlns:p14="http://schemas.microsoft.com/office/powerpoint/2010/main" val="243425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Φωλιασμένες Εντολές </a:t>
            </a:r>
            <a:r>
              <a:rPr lang="en-US" dirty="0" smtClean="0"/>
              <a:t>if</a:t>
            </a:r>
            <a:r>
              <a:rPr lang="en-US" baseline="-25000" dirty="0"/>
              <a:t>5</a:t>
            </a:r>
            <a:r>
              <a:rPr lang="el-GR" baseline="-25000" dirty="0" smtClean="0"/>
              <a:t>/</a:t>
            </a:r>
            <a:r>
              <a:rPr lang="en-US" baseline="-25000" dirty="0" smtClean="0"/>
              <a:t>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66</a:t>
            </a:fld>
            <a:endParaRPr lang="en-US" dirty="0"/>
          </a:p>
        </p:txBody>
      </p:sp>
      <p:sp>
        <p:nvSpPr>
          <p:cNvPr id="31" name="30 - Διάγραμμα ροής: Έξοδος σε εκτυπωτή"/>
          <p:cNvSpPr/>
          <p:nvPr/>
        </p:nvSpPr>
        <p:spPr>
          <a:xfrm>
            <a:off x="3707904" y="1333500"/>
            <a:ext cx="5400600" cy="404428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a:t>
            </a:r>
            <a:r>
              <a:rPr lang="en-US" sz="2000" dirty="0" err="1"/>
              <a:t>exisosi</a:t>
            </a:r>
            <a:r>
              <a:rPr lang="en-US" sz="2000" dirty="0"/>
              <a:t>; </a:t>
            </a:r>
          </a:p>
          <a:p>
            <a:r>
              <a:rPr lang="en-US" sz="2000" b="1" dirty="0" err="1"/>
              <a:t>var</a:t>
            </a:r>
            <a:r>
              <a:rPr lang="el-GR" sz="2000" dirty="0"/>
              <a:t>   </a:t>
            </a:r>
            <a:r>
              <a:rPr lang="en-US" sz="2000" dirty="0"/>
              <a:t>   </a:t>
            </a:r>
            <a:r>
              <a:rPr lang="en-US" sz="2000" dirty="0" err="1"/>
              <a:t>a,b,x:real</a:t>
            </a:r>
            <a:r>
              <a:rPr lang="en-US" sz="2000" dirty="0"/>
              <a:t>;</a:t>
            </a:r>
          </a:p>
          <a:p>
            <a:r>
              <a:rPr lang="en-US" sz="2000" b="1" dirty="0"/>
              <a:t>begin</a:t>
            </a:r>
            <a:endParaRPr lang="el-GR" sz="2000" b="1" dirty="0"/>
          </a:p>
          <a:p>
            <a:pPr lvl="1"/>
            <a:r>
              <a:rPr lang="en-US" sz="2000" dirty="0"/>
              <a:t>write(‘a=’); </a:t>
            </a:r>
            <a:r>
              <a:rPr lang="en-US" sz="2000" dirty="0" err="1"/>
              <a:t>readln</a:t>
            </a:r>
            <a:r>
              <a:rPr lang="en-US" sz="2000" dirty="0"/>
              <a:t>(a);</a:t>
            </a:r>
          </a:p>
          <a:p>
            <a:pPr lvl="1"/>
            <a:r>
              <a:rPr lang="en-US" sz="2000" dirty="0"/>
              <a:t>write(‘b=’); </a:t>
            </a:r>
            <a:r>
              <a:rPr lang="en-US" sz="2000" dirty="0" err="1"/>
              <a:t>readln</a:t>
            </a:r>
            <a:r>
              <a:rPr lang="en-US" sz="2000" dirty="0"/>
              <a:t>(b);</a:t>
            </a:r>
          </a:p>
          <a:p>
            <a:pPr lvl="1"/>
            <a:r>
              <a:rPr lang="en-US" sz="2000" dirty="0"/>
              <a:t>If a=o then if b=0 then writeln(‘AORISTH’)</a:t>
            </a:r>
            <a:endParaRPr lang="el-GR" sz="2000" dirty="0"/>
          </a:p>
          <a:p>
            <a:pPr lvl="1"/>
            <a:r>
              <a:rPr lang="en-US" sz="2000" dirty="0" smtClean="0"/>
              <a:t>                                    else </a:t>
            </a:r>
            <a:r>
              <a:rPr lang="en-US" sz="2000" dirty="0"/>
              <a:t>writeln(‘ADYNATH’)</a:t>
            </a:r>
          </a:p>
          <a:p>
            <a:r>
              <a:rPr lang="en-US" sz="2000" dirty="0" smtClean="0"/>
              <a:t>                                             else </a:t>
            </a:r>
            <a:r>
              <a:rPr lang="en-US" sz="2000" b="1" dirty="0" smtClean="0"/>
              <a:t>begin</a:t>
            </a:r>
          </a:p>
          <a:p>
            <a:pPr marL="3048000" indent="-3048000"/>
            <a:r>
              <a:rPr lang="en-US" sz="2000" b="1" dirty="0"/>
              <a:t> </a:t>
            </a:r>
            <a:r>
              <a:rPr lang="en-US" sz="2000" b="1" dirty="0" smtClean="0"/>
              <a:t>                                                     </a:t>
            </a:r>
            <a:r>
              <a:rPr lang="en-US" sz="2000" dirty="0" smtClean="0"/>
              <a:t>x</a:t>
            </a:r>
            <a:r>
              <a:rPr lang="en-US" sz="2000" dirty="0"/>
              <a:t>:=-</a:t>
            </a:r>
            <a:r>
              <a:rPr lang="en-US" sz="2000" dirty="0" smtClean="0"/>
              <a:t>b/a;                </a:t>
            </a:r>
            <a:r>
              <a:rPr lang="en-US" sz="2000" dirty="0" err="1" smtClean="0"/>
              <a:t>writeln</a:t>
            </a:r>
            <a:r>
              <a:rPr lang="en-US" sz="2000" dirty="0"/>
              <a:t>(‘x=’,x)</a:t>
            </a:r>
          </a:p>
          <a:p>
            <a:r>
              <a:rPr lang="en-US" sz="2000" b="1" dirty="0" smtClean="0"/>
              <a:t>                                                      end</a:t>
            </a:r>
            <a:endParaRPr lang="en-US" sz="2000" b="1" dirty="0"/>
          </a:p>
          <a:p>
            <a:r>
              <a:rPr lang="en-US" sz="2000" b="1" dirty="0"/>
              <a:t>end.</a:t>
            </a:r>
            <a:endParaRPr lang="el-GR" sz="2000" b="1" dirty="0"/>
          </a:p>
          <a:p>
            <a:endParaRPr lang="el-GR" sz="2000" b="1" dirty="0"/>
          </a:p>
          <a:p>
            <a:endParaRPr lang="el-GR" sz="2000" dirty="0"/>
          </a:p>
          <a:p>
            <a:endParaRPr lang="el-GR" sz="2000" dirty="0"/>
          </a:p>
          <a:p>
            <a:endParaRPr lang="el-GR" sz="2000" dirty="0"/>
          </a:p>
        </p:txBody>
      </p:sp>
      <p:sp>
        <p:nvSpPr>
          <p:cNvPr id="4" name="Θέση περιεχομένου 3"/>
          <p:cNvSpPr>
            <a:spLocks noGrp="1"/>
          </p:cNvSpPr>
          <p:nvPr>
            <p:ph idx="1"/>
          </p:nvPr>
        </p:nvSpPr>
        <p:spPr>
          <a:xfrm>
            <a:off x="457200" y="1333500"/>
            <a:ext cx="3394720" cy="3771636"/>
          </a:xfrm>
        </p:spPr>
        <p:txBody>
          <a:bodyPr/>
          <a:lstStyle/>
          <a:p>
            <a:r>
              <a:rPr lang="el-GR" sz="2800" b="1" dirty="0"/>
              <a:t>Παράδειγμα: </a:t>
            </a:r>
            <a:endParaRPr lang="en-US" sz="2800" b="1" dirty="0" smtClean="0"/>
          </a:p>
          <a:p>
            <a:pPr marL="0" indent="0">
              <a:buNone/>
            </a:pPr>
            <a:r>
              <a:rPr lang="el-GR" sz="2400" dirty="0" smtClean="0"/>
              <a:t>Λύση </a:t>
            </a:r>
            <a:r>
              <a:rPr lang="el-GR" sz="2400" dirty="0"/>
              <a:t>(με διερεύνηση) της πρωτοβάθμιας εξίσωσης: </a:t>
            </a:r>
            <a:r>
              <a:rPr lang="en-US" sz="2400" dirty="0" err="1"/>
              <a:t>ax+b</a:t>
            </a:r>
            <a:r>
              <a:rPr lang="en-US" sz="2400" dirty="0"/>
              <a:t>=0</a:t>
            </a:r>
            <a:endParaRPr lang="el-GR" sz="2400" b="1" dirty="0"/>
          </a:p>
          <a:p>
            <a:endParaRPr lang="el-GR" dirty="0"/>
          </a:p>
        </p:txBody>
      </p:sp>
    </p:spTree>
    <p:extLst>
      <p:ext uri="{BB962C8B-B14F-4D97-AF65-F5344CB8AC3E}">
        <p14:creationId xmlns:p14="http://schemas.microsoft.com/office/powerpoint/2010/main" val="2866819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Εντολή </a:t>
            </a:r>
            <a:r>
              <a:rPr lang="en-US" dirty="0" smtClean="0"/>
              <a:t>Case</a:t>
            </a:r>
            <a:r>
              <a:rPr lang="el-GR" baseline="-25000" dirty="0" smtClean="0"/>
              <a:t>1/</a:t>
            </a:r>
            <a:r>
              <a:rPr lang="en-US" baseline="-25000" dirty="0" smtClean="0"/>
              <a:t>4</a:t>
            </a:r>
            <a:endParaRPr lang="el-GR" baseline="-25000" dirty="0"/>
          </a:p>
        </p:txBody>
      </p:sp>
      <p:sp>
        <p:nvSpPr>
          <p:cNvPr id="3" name="2 - Θέση περιεχομένου"/>
          <p:cNvSpPr>
            <a:spLocks noGrp="1"/>
          </p:cNvSpPr>
          <p:nvPr>
            <p:ph idx="1"/>
          </p:nvPr>
        </p:nvSpPr>
        <p:spPr>
          <a:xfrm>
            <a:off x="457200" y="1273324"/>
            <a:ext cx="8363272" cy="3933676"/>
          </a:xfrm>
        </p:spPr>
        <p:txBody>
          <a:bodyPr>
            <a:noAutofit/>
          </a:bodyPr>
          <a:lstStyle/>
          <a:p>
            <a:r>
              <a:rPr lang="el-GR" sz="2400" b="1" dirty="0" smtClean="0"/>
              <a:t>Σκοπός</a:t>
            </a:r>
            <a:r>
              <a:rPr lang="el-GR" sz="2400" b="1" dirty="0"/>
              <a:t>: </a:t>
            </a:r>
            <a:r>
              <a:rPr lang="el-GR" sz="2400" dirty="0"/>
              <a:t>Η επιλογή μιας πρότασης, ανάμεσα από μια ομάδα προτάσεων, σύμφωνα με την τιμή μιας έκφρασης</a:t>
            </a:r>
          </a:p>
          <a:p>
            <a:pPr>
              <a:buNone/>
            </a:pPr>
            <a:endParaRPr lang="el-GR" sz="2400" b="1" dirty="0"/>
          </a:p>
          <a:p>
            <a:endParaRPr lang="en-US" sz="2400" b="1" dirty="0"/>
          </a:p>
          <a:p>
            <a:pPr>
              <a:buNone/>
            </a:pPr>
            <a:endParaRPr lang="en-US" sz="2400" b="1" dirty="0"/>
          </a:p>
          <a:p>
            <a:endParaRPr lang="en-US" sz="2400" b="1" dirty="0" smtClean="0"/>
          </a:p>
          <a:p>
            <a:r>
              <a:rPr lang="el-GR" sz="2400" b="1" dirty="0" smtClean="0"/>
              <a:t>Εξηγήσεις</a:t>
            </a:r>
            <a:r>
              <a:rPr lang="el-GR" sz="2400" b="1" dirty="0"/>
              <a:t>:</a:t>
            </a:r>
            <a:r>
              <a:rPr lang="en-US" sz="2400" b="1" dirty="0"/>
              <a:t> </a:t>
            </a:r>
            <a:r>
              <a:rPr lang="el-GR" sz="2400" dirty="0"/>
              <a:t>Αρχικά υπολογίζεται η τιμή της έκφρασης (ονομάζεται και επιλογέας) και στην συνέχεια η τιμή αυτή συγκρίνεται με τις τιμές του </a:t>
            </a:r>
            <a:r>
              <a:rPr lang="en-US" sz="2400" dirty="0"/>
              <a:t>case</a:t>
            </a:r>
            <a:endParaRPr lang="el-GR" sz="2400" dirty="0"/>
          </a:p>
          <a:p>
            <a:pPr>
              <a:buNone/>
            </a:pPr>
            <a:endParaRPr lang="en-US" sz="2000" b="1"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67</a:t>
            </a:fld>
            <a:endParaRPr lang="en-US" dirty="0"/>
          </a:p>
        </p:txBody>
      </p:sp>
      <p:sp>
        <p:nvSpPr>
          <p:cNvPr id="7" name="6 - Ορθογώνιο"/>
          <p:cNvSpPr/>
          <p:nvPr/>
        </p:nvSpPr>
        <p:spPr>
          <a:xfrm>
            <a:off x="2627784" y="2137420"/>
            <a:ext cx="3175000" cy="1872208"/>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CASE</a:t>
            </a:r>
            <a:r>
              <a:rPr lang="en-US" sz="2000" dirty="0"/>
              <a:t>  E</a:t>
            </a:r>
            <a:r>
              <a:rPr lang="el-GR" sz="2000" dirty="0" err="1"/>
              <a:t>κφραση</a:t>
            </a:r>
            <a:r>
              <a:rPr lang="en-US" sz="2000" dirty="0"/>
              <a:t> </a:t>
            </a:r>
            <a:r>
              <a:rPr lang="en-US" sz="2000" b="1" dirty="0"/>
              <a:t>OF</a:t>
            </a:r>
          </a:p>
          <a:p>
            <a:r>
              <a:rPr lang="el-GR" sz="2000" dirty="0"/>
              <a:t>Τιμή1:</a:t>
            </a:r>
            <a:r>
              <a:rPr lang="en-US" sz="2000" dirty="0"/>
              <a:t> </a:t>
            </a:r>
            <a:r>
              <a:rPr lang="el-GR" sz="2000" dirty="0"/>
              <a:t>Πρόταση1</a:t>
            </a:r>
            <a:r>
              <a:rPr lang="en-US" sz="2000" dirty="0"/>
              <a:t>;</a:t>
            </a:r>
          </a:p>
          <a:p>
            <a:r>
              <a:rPr lang="el-GR" sz="2000" dirty="0"/>
              <a:t>Τιμή</a:t>
            </a:r>
            <a:r>
              <a:rPr lang="en-US" sz="2000" dirty="0"/>
              <a:t>2</a:t>
            </a:r>
            <a:r>
              <a:rPr lang="el-GR" sz="2000" dirty="0"/>
              <a:t>:</a:t>
            </a:r>
            <a:r>
              <a:rPr lang="en-US" sz="2000" dirty="0"/>
              <a:t> </a:t>
            </a:r>
            <a:r>
              <a:rPr lang="el-GR" sz="2000" dirty="0"/>
              <a:t>Πρόταση</a:t>
            </a:r>
            <a:r>
              <a:rPr lang="en-US" sz="2000" dirty="0"/>
              <a:t>2;</a:t>
            </a:r>
          </a:p>
          <a:p>
            <a:r>
              <a:rPr lang="en-US" sz="2000" dirty="0"/>
              <a:t>        :                :</a:t>
            </a:r>
          </a:p>
          <a:p>
            <a:r>
              <a:rPr lang="el-GR" sz="2000" dirty="0"/>
              <a:t>Τιμή</a:t>
            </a:r>
            <a:r>
              <a:rPr lang="en-US" sz="2000" dirty="0"/>
              <a:t>N</a:t>
            </a:r>
            <a:r>
              <a:rPr lang="el-GR" sz="2000" dirty="0"/>
              <a:t>:</a:t>
            </a:r>
            <a:r>
              <a:rPr lang="en-US" sz="2000" dirty="0"/>
              <a:t> </a:t>
            </a:r>
            <a:r>
              <a:rPr lang="el-GR" sz="2000" dirty="0"/>
              <a:t>Πρόταση</a:t>
            </a:r>
            <a:r>
              <a:rPr lang="en-US" sz="2000" dirty="0"/>
              <a:t>2;</a:t>
            </a:r>
            <a:endParaRPr lang="en-US" sz="2000" b="1" dirty="0"/>
          </a:p>
          <a:p>
            <a:r>
              <a:rPr lang="en-US" sz="2000" b="1" dirty="0"/>
              <a:t>END</a:t>
            </a:r>
          </a:p>
          <a:p>
            <a:endParaRPr lang="en-US" sz="2000" dirty="0"/>
          </a:p>
          <a:p>
            <a:endParaRPr lang="en-US" sz="2000" dirty="0"/>
          </a:p>
          <a:p>
            <a:endParaRPr lang="el-GR" sz="2000" dirty="0"/>
          </a:p>
          <a:p>
            <a:endParaRPr lang="el-GR" sz="2000" dirty="0"/>
          </a:p>
        </p:txBody>
      </p:sp>
    </p:spTree>
    <p:extLst>
      <p:ext uri="{BB962C8B-B14F-4D97-AF65-F5344CB8AC3E}">
        <p14:creationId xmlns:p14="http://schemas.microsoft.com/office/powerpoint/2010/main" val="82287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Εντολή </a:t>
            </a:r>
            <a:r>
              <a:rPr lang="en-US" dirty="0" smtClean="0"/>
              <a:t>Case</a:t>
            </a:r>
            <a:r>
              <a:rPr lang="en-US" baseline="-25000" dirty="0" smtClean="0"/>
              <a:t>2</a:t>
            </a:r>
            <a:r>
              <a:rPr lang="el-GR" baseline="-25000" dirty="0" smtClean="0"/>
              <a:t>/</a:t>
            </a:r>
            <a:r>
              <a:rPr lang="en-US" baseline="-25000" dirty="0" smtClean="0"/>
              <a:t>4</a:t>
            </a:r>
            <a:endParaRPr lang="el-GR" baseline="-25000" dirty="0"/>
          </a:p>
        </p:txBody>
      </p:sp>
      <p:sp>
        <p:nvSpPr>
          <p:cNvPr id="3" name="2 - Θέση περιεχομένου"/>
          <p:cNvSpPr>
            <a:spLocks noGrp="1"/>
          </p:cNvSpPr>
          <p:nvPr>
            <p:ph idx="1"/>
          </p:nvPr>
        </p:nvSpPr>
        <p:spPr>
          <a:xfrm>
            <a:off x="457200" y="1524000"/>
            <a:ext cx="8229600" cy="3683000"/>
          </a:xfrm>
        </p:spPr>
        <p:txBody>
          <a:bodyPr>
            <a:noAutofit/>
          </a:bodyPr>
          <a:lstStyle/>
          <a:p>
            <a:r>
              <a:rPr lang="el-GR" sz="2800" dirty="0" smtClean="0"/>
              <a:t>Όταν </a:t>
            </a:r>
            <a:r>
              <a:rPr lang="el-GR" sz="2800" dirty="0"/>
              <a:t>βρεθεί μια τιμή ίση με την τιμή της έκφρασης, τότε η αντίστοιχη πρόταση εκτελείται</a:t>
            </a:r>
          </a:p>
          <a:p>
            <a:r>
              <a:rPr lang="el-GR" sz="2800" dirty="0"/>
              <a:t>Η τιμή της έκφρασης μπορεί να είναι οποιουδήποτε διατεταγμένου τύπου, δηλαδή στοιχειώδη τύπου εκτός από </a:t>
            </a:r>
            <a:r>
              <a:rPr lang="en-US" sz="2800" dirty="0"/>
              <a:t>real </a:t>
            </a:r>
            <a:r>
              <a:rPr lang="el-GR" sz="2800" dirty="0"/>
              <a:t>ή </a:t>
            </a:r>
            <a:r>
              <a:rPr lang="el-GR" sz="2800" dirty="0" err="1"/>
              <a:t>απαριθμητού</a:t>
            </a:r>
            <a:r>
              <a:rPr lang="el-GR" sz="2800" dirty="0"/>
              <a:t> τύπου ή τύπου υποπεριοχής</a:t>
            </a:r>
          </a:p>
          <a:p>
            <a:pPr>
              <a:buNone/>
            </a:pPr>
            <a:endParaRPr lang="en-US" sz="2000" b="1"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68</a:t>
            </a:fld>
            <a:endParaRPr lang="en-US" dirty="0"/>
          </a:p>
        </p:txBody>
      </p:sp>
    </p:spTree>
    <p:extLst>
      <p:ext uri="{BB962C8B-B14F-4D97-AF65-F5344CB8AC3E}">
        <p14:creationId xmlns:p14="http://schemas.microsoft.com/office/powerpoint/2010/main" val="2821297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Εντολή </a:t>
            </a:r>
            <a:r>
              <a:rPr lang="en-US" dirty="0" smtClean="0"/>
              <a:t>Case</a:t>
            </a:r>
            <a:r>
              <a:rPr lang="en-US" baseline="-25000" dirty="0" smtClean="0"/>
              <a:t>3</a:t>
            </a:r>
            <a:r>
              <a:rPr lang="el-GR" baseline="-25000" dirty="0" smtClean="0"/>
              <a:t>/</a:t>
            </a:r>
            <a:r>
              <a:rPr lang="en-US" baseline="-25000" dirty="0" smtClean="0"/>
              <a:t>4</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69</a:t>
            </a:fld>
            <a:endParaRPr lang="en-US" dirty="0"/>
          </a:p>
        </p:txBody>
      </p:sp>
      <p:grpSp>
        <p:nvGrpSpPr>
          <p:cNvPr id="7" name="Ομάδα 6"/>
          <p:cNvGrpSpPr/>
          <p:nvPr/>
        </p:nvGrpSpPr>
        <p:grpSpPr>
          <a:xfrm>
            <a:off x="1907704" y="2281436"/>
            <a:ext cx="5184576" cy="2736304"/>
            <a:chOff x="2295646" y="2032000"/>
            <a:chExt cx="4710250" cy="2417021"/>
          </a:xfrm>
        </p:grpSpPr>
        <p:sp>
          <p:nvSpPr>
            <p:cNvPr id="8" name="7 - Στρογγυλεμένο ορθογώνιο"/>
            <p:cNvSpPr/>
            <p:nvPr/>
          </p:nvSpPr>
          <p:spPr>
            <a:xfrm>
              <a:off x="4127500" y="2032000"/>
              <a:ext cx="1143000" cy="4445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t>e?</a:t>
              </a:r>
              <a:endParaRPr lang="el-GR" sz="1500" b="1" dirty="0"/>
            </a:p>
          </p:txBody>
        </p:sp>
        <p:sp>
          <p:nvSpPr>
            <p:cNvPr id="9" name="8 - Ορθογώνιο"/>
            <p:cNvSpPr/>
            <p:nvPr/>
          </p:nvSpPr>
          <p:spPr>
            <a:xfrm>
              <a:off x="2295646" y="3242521"/>
              <a:ext cx="889000" cy="444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t>S1</a:t>
              </a:r>
              <a:endParaRPr lang="el-GR" sz="1500" b="1" dirty="0"/>
            </a:p>
          </p:txBody>
        </p:sp>
        <p:sp>
          <p:nvSpPr>
            <p:cNvPr id="10" name="9 - Ορθογώνιο"/>
            <p:cNvSpPr/>
            <p:nvPr/>
          </p:nvSpPr>
          <p:spPr>
            <a:xfrm>
              <a:off x="3567250" y="3242521"/>
              <a:ext cx="889000" cy="444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t>S2</a:t>
              </a:r>
              <a:endParaRPr lang="el-GR" sz="1500" b="1" dirty="0"/>
            </a:p>
          </p:txBody>
        </p:sp>
        <p:sp>
          <p:nvSpPr>
            <p:cNvPr id="11" name="10 - Ορθογώνιο"/>
            <p:cNvSpPr/>
            <p:nvPr/>
          </p:nvSpPr>
          <p:spPr>
            <a:xfrm>
              <a:off x="4837250" y="3242521"/>
              <a:ext cx="889000" cy="444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t>S3</a:t>
              </a:r>
              <a:endParaRPr lang="el-GR" sz="1500" b="1" dirty="0"/>
            </a:p>
          </p:txBody>
        </p:sp>
        <p:sp>
          <p:nvSpPr>
            <p:cNvPr id="12" name="11 - Ορθογώνιο"/>
            <p:cNvSpPr/>
            <p:nvPr/>
          </p:nvSpPr>
          <p:spPr>
            <a:xfrm>
              <a:off x="6116896" y="3242521"/>
              <a:ext cx="889000" cy="444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t>S4</a:t>
              </a:r>
              <a:endParaRPr lang="el-GR" sz="1500" b="1" dirty="0"/>
            </a:p>
          </p:txBody>
        </p:sp>
        <p:sp>
          <p:nvSpPr>
            <p:cNvPr id="14" name="13 - TextBox"/>
            <p:cNvSpPr txBox="1"/>
            <p:nvPr/>
          </p:nvSpPr>
          <p:spPr>
            <a:xfrm>
              <a:off x="2407575" y="2671021"/>
              <a:ext cx="679994" cy="323165"/>
            </a:xfrm>
            <a:prstGeom prst="rect">
              <a:avLst/>
            </a:prstGeom>
            <a:noFill/>
          </p:spPr>
          <p:txBody>
            <a:bodyPr wrap="none" rtlCol="0">
              <a:spAutoFit/>
            </a:bodyPr>
            <a:lstStyle/>
            <a:p>
              <a:r>
                <a:rPr lang="el-GR" sz="1500" dirty="0"/>
                <a:t>Τιμή 1</a:t>
              </a:r>
            </a:p>
          </p:txBody>
        </p:sp>
        <p:sp>
          <p:nvSpPr>
            <p:cNvPr id="15" name="14 - TextBox"/>
            <p:cNvSpPr txBox="1"/>
            <p:nvPr/>
          </p:nvSpPr>
          <p:spPr>
            <a:xfrm>
              <a:off x="3671368" y="2671021"/>
              <a:ext cx="679994" cy="323165"/>
            </a:xfrm>
            <a:prstGeom prst="rect">
              <a:avLst/>
            </a:prstGeom>
            <a:noFill/>
          </p:spPr>
          <p:txBody>
            <a:bodyPr wrap="none" rtlCol="0">
              <a:spAutoFit/>
            </a:bodyPr>
            <a:lstStyle/>
            <a:p>
              <a:r>
                <a:rPr lang="el-GR" sz="1500" dirty="0"/>
                <a:t>Τιμή 2</a:t>
              </a:r>
            </a:p>
          </p:txBody>
        </p:sp>
        <p:sp>
          <p:nvSpPr>
            <p:cNvPr id="16" name="15 - TextBox"/>
            <p:cNvSpPr txBox="1"/>
            <p:nvPr/>
          </p:nvSpPr>
          <p:spPr>
            <a:xfrm>
              <a:off x="4947184" y="2671021"/>
              <a:ext cx="679994" cy="323165"/>
            </a:xfrm>
            <a:prstGeom prst="rect">
              <a:avLst/>
            </a:prstGeom>
            <a:noFill/>
          </p:spPr>
          <p:txBody>
            <a:bodyPr wrap="none" rtlCol="0">
              <a:spAutoFit/>
            </a:bodyPr>
            <a:lstStyle/>
            <a:p>
              <a:r>
                <a:rPr lang="el-GR" sz="1500" dirty="0"/>
                <a:t>Τιμή 3</a:t>
              </a:r>
            </a:p>
          </p:txBody>
        </p:sp>
        <p:sp>
          <p:nvSpPr>
            <p:cNvPr id="17" name="16 - TextBox"/>
            <p:cNvSpPr txBox="1"/>
            <p:nvPr/>
          </p:nvSpPr>
          <p:spPr>
            <a:xfrm>
              <a:off x="6223000" y="2671021"/>
              <a:ext cx="679994" cy="323165"/>
            </a:xfrm>
            <a:prstGeom prst="rect">
              <a:avLst/>
            </a:prstGeom>
            <a:noFill/>
          </p:spPr>
          <p:txBody>
            <a:bodyPr wrap="none" rtlCol="0">
              <a:spAutoFit/>
            </a:bodyPr>
            <a:lstStyle/>
            <a:p>
              <a:r>
                <a:rPr lang="el-GR" sz="1500" dirty="0"/>
                <a:t>Τιμή 4</a:t>
              </a:r>
            </a:p>
          </p:txBody>
        </p:sp>
        <p:sp>
          <p:nvSpPr>
            <p:cNvPr id="18" name="17 - Ορθογώνιο"/>
            <p:cNvSpPr/>
            <p:nvPr/>
          </p:nvSpPr>
          <p:spPr>
            <a:xfrm>
              <a:off x="4191001" y="4068021"/>
              <a:ext cx="1068259"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t>end</a:t>
              </a:r>
              <a:endParaRPr lang="el-GR" sz="1500" b="1" dirty="0"/>
            </a:p>
          </p:txBody>
        </p:sp>
        <p:cxnSp>
          <p:nvCxnSpPr>
            <p:cNvPr id="20" name="19 - Shape"/>
            <p:cNvCxnSpPr>
              <a:endCxn id="14" idx="0"/>
            </p:cNvCxnSpPr>
            <p:nvPr/>
          </p:nvCxnSpPr>
          <p:spPr>
            <a:xfrm rot="10800000" flipV="1">
              <a:off x="2747572" y="2254251"/>
              <a:ext cx="1379930" cy="416770"/>
            </a:xfrm>
            <a:prstGeom prst="bentConnector2">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21 - Shape"/>
            <p:cNvCxnSpPr>
              <a:stCxn id="8" idx="3"/>
              <a:endCxn id="17" idx="0"/>
            </p:cNvCxnSpPr>
            <p:nvPr/>
          </p:nvCxnSpPr>
          <p:spPr>
            <a:xfrm>
              <a:off x="5270500" y="2254250"/>
              <a:ext cx="1292497" cy="416771"/>
            </a:xfrm>
            <a:prstGeom prst="bentConnector2">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23 - Ευθύγραμμο βέλος σύνδεσης"/>
            <p:cNvCxnSpPr>
              <a:stCxn id="14" idx="2"/>
              <a:endCxn id="9" idx="0"/>
            </p:cNvCxnSpPr>
            <p:nvPr/>
          </p:nvCxnSpPr>
          <p:spPr>
            <a:xfrm flipH="1">
              <a:off x="2740146" y="2994186"/>
              <a:ext cx="7426" cy="248335"/>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6" name="25 - Ευθύγραμμο βέλος σύνδεσης"/>
            <p:cNvCxnSpPr>
              <a:stCxn id="17" idx="2"/>
              <a:endCxn id="12" idx="0"/>
            </p:cNvCxnSpPr>
            <p:nvPr/>
          </p:nvCxnSpPr>
          <p:spPr>
            <a:xfrm flipH="1">
              <a:off x="6561396" y="2994186"/>
              <a:ext cx="1601" cy="248335"/>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8" name="27 - Ευθύγραμμο βέλος σύνδεσης"/>
            <p:cNvCxnSpPr>
              <a:stCxn id="16" idx="2"/>
              <a:endCxn id="11" idx="0"/>
            </p:cNvCxnSpPr>
            <p:nvPr/>
          </p:nvCxnSpPr>
          <p:spPr>
            <a:xfrm flipH="1">
              <a:off x="5281750" y="2994186"/>
              <a:ext cx="5431" cy="248335"/>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1" name="30 - Ευθύγραμμο βέλος σύνδεσης"/>
            <p:cNvCxnSpPr>
              <a:stCxn id="15" idx="2"/>
              <a:endCxn id="10" idx="0"/>
            </p:cNvCxnSpPr>
            <p:nvPr/>
          </p:nvCxnSpPr>
          <p:spPr>
            <a:xfrm>
              <a:off x="4011365" y="2994186"/>
              <a:ext cx="385" cy="248335"/>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6" name="35 - Γωνιακή σύνδεση"/>
            <p:cNvCxnSpPr>
              <a:endCxn id="18" idx="1"/>
            </p:cNvCxnSpPr>
            <p:nvPr/>
          </p:nvCxnSpPr>
          <p:spPr>
            <a:xfrm>
              <a:off x="2740145" y="3687021"/>
              <a:ext cx="1450855" cy="571500"/>
            </a:xfrm>
            <a:prstGeom prst="bentConnector3">
              <a:avLst>
                <a:gd name="adj1" fmla="val 139"/>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9" name="38 - Shape"/>
            <p:cNvCxnSpPr>
              <a:stCxn id="12" idx="2"/>
              <a:endCxn id="18" idx="3"/>
            </p:cNvCxnSpPr>
            <p:nvPr/>
          </p:nvCxnSpPr>
          <p:spPr>
            <a:xfrm rot="5400000">
              <a:off x="5624578" y="3321702"/>
              <a:ext cx="571500" cy="1302137"/>
            </a:xfrm>
            <a:prstGeom prst="bentConnector2">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7" name="46 - Ευθύγραμμο βέλος σύνδεσης"/>
            <p:cNvCxnSpPr/>
            <p:nvPr/>
          </p:nvCxnSpPr>
          <p:spPr>
            <a:xfrm flipH="1">
              <a:off x="4000305" y="2544021"/>
              <a:ext cx="698695" cy="1270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9" name="48 - Ευθύγραμμο βέλος σύνδεσης"/>
            <p:cNvCxnSpPr>
              <a:endCxn id="16" idx="0"/>
            </p:cNvCxnSpPr>
            <p:nvPr/>
          </p:nvCxnSpPr>
          <p:spPr>
            <a:xfrm>
              <a:off x="4699000" y="2544021"/>
              <a:ext cx="588181" cy="1270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4" name="53 - Ευθύγραμμο βέλος σύνδεσης"/>
            <p:cNvCxnSpPr>
              <a:endCxn id="18" idx="0"/>
            </p:cNvCxnSpPr>
            <p:nvPr/>
          </p:nvCxnSpPr>
          <p:spPr>
            <a:xfrm>
              <a:off x="4000305" y="3687021"/>
              <a:ext cx="724825" cy="3810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6" name="55 - Ευθύγραμμο βέλος σύνδεσης"/>
            <p:cNvCxnSpPr/>
            <p:nvPr/>
          </p:nvCxnSpPr>
          <p:spPr>
            <a:xfrm flipH="1">
              <a:off x="4725130" y="3687021"/>
              <a:ext cx="556620" cy="3810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4" name="Θέση περιεχομένου 3"/>
          <p:cNvSpPr>
            <a:spLocks noGrp="1"/>
          </p:cNvSpPr>
          <p:nvPr>
            <p:ph idx="1"/>
          </p:nvPr>
        </p:nvSpPr>
        <p:spPr>
          <a:xfrm>
            <a:off x="457200" y="1333500"/>
            <a:ext cx="8229600" cy="1315082"/>
          </a:xfrm>
        </p:spPr>
        <p:txBody>
          <a:bodyPr>
            <a:normAutofit/>
          </a:bodyPr>
          <a:lstStyle/>
          <a:p>
            <a:r>
              <a:rPr lang="el-GR" sz="2400" dirty="0"/>
              <a:t>Αν e είναι μια έκφραση και </a:t>
            </a:r>
            <a:r>
              <a:rPr lang="el-GR" sz="2400" dirty="0" err="1"/>
              <a:t>Si</a:t>
            </a:r>
            <a:r>
              <a:rPr lang="el-GR" sz="2400" dirty="0"/>
              <a:t> είναι εκτελέσιμες προτάσεις τότε η ροή εκτέλεσης της εντολή </a:t>
            </a:r>
            <a:r>
              <a:rPr lang="el-GR" sz="2400" dirty="0" err="1" smtClean="0"/>
              <a:t>case</a:t>
            </a:r>
            <a:r>
              <a:rPr lang="el-GR" sz="2400" dirty="0" smtClean="0"/>
              <a:t>. Δίνεται</a:t>
            </a:r>
            <a:r>
              <a:rPr lang="en-US" sz="2400" dirty="0" smtClean="0"/>
              <a:t>:</a:t>
            </a:r>
            <a:endParaRPr lang="el-GR" sz="2400" dirty="0"/>
          </a:p>
          <a:p>
            <a:endParaRPr lang="el-GR" sz="2800" dirty="0"/>
          </a:p>
        </p:txBody>
      </p:sp>
    </p:spTree>
    <p:extLst>
      <p:ext uri="{BB962C8B-B14F-4D97-AF65-F5344CB8AC3E}">
        <p14:creationId xmlns:p14="http://schemas.microsoft.com/office/powerpoint/2010/main" val="4050766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1">
                    <a:lumMod val="90000"/>
                    <a:lumOff val="10000"/>
                  </a:schemeClr>
                </a:solidFill>
              </a:rPr>
              <a:t>Δομή Προγράμματος </a:t>
            </a:r>
            <a:r>
              <a:rPr lang="en-US" dirty="0">
                <a:solidFill>
                  <a:schemeClr val="tx1">
                    <a:lumMod val="90000"/>
                    <a:lumOff val="10000"/>
                  </a:schemeClr>
                </a:solidFill>
              </a:rPr>
              <a:t>Pascal</a:t>
            </a:r>
            <a:endParaRPr lang="el-GR" dirty="0"/>
          </a:p>
        </p:txBody>
      </p:sp>
      <p:sp>
        <p:nvSpPr>
          <p:cNvPr id="3" name="Θέση περιεχομένου 2"/>
          <p:cNvSpPr>
            <a:spLocks noGrp="1"/>
          </p:cNvSpPr>
          <p:nvPr>
            <p:ph idx="1"/>
          </p:nvPr>
        </p:nvSpPr>
        <p:spPr/>
        <p:txBody>
          <a:bodyPr/>
          <a:lstStyle/>
          <a:p>
            <a:r>
              <a:rPr lang="el-GR" sz="2800" dirty="0"/>
              <a:t>Ένα </a:t>
            </a:r>
            <a:r>
              <a:rPr lang="en-US" sz="2800" dirty="0"/>
              <a:t>Pascal </a:t>
            </a:r>
            <a:r>
              <a:rPr lang="el-GR" sz="2800" dirty="0"/>
              <a:t>πρόγραμμα αποτελείται:</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graphicFrame>
        <p:nvGraphicFramePr>
          <p:cNvPr id="10" name="11 - Διάγραμμα"/>
          <p:cNvGraphicFramePr>
            <a:graphicFrameLocks/>
          </p:cNvGraphicFramePr>
          <p:nvPr>
            <p:extLst/>
          </p:nvPr>
        </p:nvGraphicFramePr>
        <p:xfrm>
          <a:off x="899592" y="2137420"/>
          <a:ext cx="633670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58486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Εντολή </a:t>
            </a:r>
            <a:r>
              <a:rPr lang="en-US" dirty="0" smtClean="0"/>
              <a:t>Case</a:t>
            </a:r>
            <a:r>
              <a:rPr lang="en-US" baseline="-25000" dirty="0" smtClean="0"/>
              <a:t>4</a:t>
            </a:r>
            <a:r>
              <a:rPr lang="el-GR" baseline="-25000" dirty="0" smtClean="0"/>
              <a:t>/</a:t>
            </a:r>
            <a:r>
              <a:rPr lang="en-US" baseline="-25000" dirty="0" smtClean="0"/>
              <a:t>4</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70</a:t>
            </a:fld>
            <a:endParaRPr lang="en-US" dirty="0"/>
          </a:p>
        </p:txBody>
      </p:sp>
      <p:sp>
        <p:nvSpPr>
          <p:cNvPr id="31" name="30 - Διάγραμμα ροής: Έξοδος σε εκτυπωτή"/>
          <p:cNvSpPr/>
          <p:nvPr/>
        </p:nvSpPr>
        <p:spPr>
          <a:xfrm>
            <a:off x="3923928" y="1333500"/>
            <a:ext cx="4243908" cy="4329906"/>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a:t>
            </a:r>
            <a:r>
              <a:rPr lang="en-US" sz="2000" dirty="0" err="1"/>
              <a:t>alex</a:t>
            </a:r>
            <a:r>
              <a:rPr lang="en-US" sz="2000" dirty="0"/>
              <a:t>; </a:t>
            </a:r>
          </a:p>
          <a:p>
            <a:r>
              <a:rPr lang="en-US" sz="2000" b="1" dirty="0" err="1"/>
              <a:t>var</a:t>
            </a:r>
            <a:r>
              <a:rPr lang="el-GR" sz="2000" dirty="0"/>
              <a:t>   </a:t>
            </a:r>
            <a:r>
              <a:rPr lang="en-US" sz="2000" dirty="0"/>
              <a:t>   </a:t>
            </a:r>
            <a:r>
              <a:rPr lang="en-US" sz="2000" dirty="0" err="1"/>
              <a:t>ch:char</a:t>
            </a:r>
            <a:r>
              <a:rPr lang="en-US" sz="2000" dirty="0"/>
              <a:t>;</a:t>
            </a:r>
          </a:p>
          <a:p>
            <a:r>
              <a:rPr lang="en-US" sz="2000" b="1" dirty="0"/>
              <a:t>begin</a:t>
            </a:r>
            <a:endParaRPr lang="el-GR" sz="2000" b="1" dirty="0"/>
          </a:p>
          <a:p>
            <a:pPr lvl="1"/>
            <a:r>
              <a:rPr lang="en-US" sz="2000" dirty="0"/>
              <a:t>read(</a:t>
            </a:r>
            <a:r>
              <a:rPr lang="en-US" sz="2000" dirty="0" err="1"/>
              <a:t>ch</a:t>
            </a:r>
            <a:r>
              <a:rPr lang="en-US" sz="2000" dirty="0"/>
              <a:t>);</a:t>
            </a:r>
          </a:p>
          <a:p>
            <a:pPr lvl="1"/>
            <a:r>
              <a:rPr lang="en-US" sz="2000" dirty="0"/>
              <a:t>           </a:t>
            </a:r>
            <a:r>
              <a:rPr lang="en-US" sz="2000" b="1" dirty="0"/>
              <a:t>case</a:t>
            </a:r>
            <a:r>
              <a:rPr lang="en-US" sz="2000" dirty="0"/>
              <a:t> </a:t>
            </a:r>
            <a:r>
              <a:rPr lang="en-US" sz="2000" dirty="0" err="1"/>
              <a:t>ch</a:t>
            </a:r>
            <a:r>
              <a:rPr lang="en-US" sz="2000" dirty="0"/>
              <a:t> </a:t>
            </a:r>
            <a:r>
              <a:rPr lang="en-US" sz="2000" b="1" dirty="0"/>
              <a:t>of</a:t>
            </a:r>
          </a:p>
          <a:p>
            <a:pPr lvl="1"/>
            <a:r>
              <a:rPr lang="en-US" sz="2000" b="1" dirty="0"/>
              <a:t>           ‘</a:t>
            </a:r>
            <a:r>
              <a:rPr lang="en-US" sz="2000" dirty="0"/>
              <a:t>A’: writeln(‘Excellent’);</a:t>
            </a:r>
          </a:p>
          <a:p>
            <a:pPr lvl="1"/>
            <a:r>
              <a:rPr lang="en-US" sz="2000" b="1" dirty="0"/>
              <a:t>           ‘</a:t>
            </a:r>
            <a:r>
              <a:rPr lang="en-US" sz="2000" dirty="0"/>
              <a:t>B’: writeln(‘Very good’);</a:t>
            </a:r>
          </a:p>
          <a:p>
            <a:pPr lvl="1"/>
            <a:r>
              <a:rPr lang="en-US" sz="2000" b="1" dirty="0"/>
              <a:t>           ‘</a:t>
            </a:r>
            <a:r>
              <a:rPr lang="en-US" sz="2000" dirty="0"/>
              <a:t>C’: writeln(‘Good’);</a:t>
            </a:r>
          </a:p>
          <a:p>
            <a:pPr lvl="1"/>
            <a:r>
              <a:rPr lang="en-US" sz="2000" b="1" dirty="0"/>
              <a:t>           ‘</a:t>
            </a:r>
            <a:r>
              <a:rPr lang="en-US" sz="2000" dirty="0"/>
              <a:t>D’: writeln(‘Fair’);</a:t>
            </a:r>
          </a:p>
          <a:p>
            <a:pPr lvl="1"/>
            <a:r>
              <a:rPr lang="en-US" sz="2000" b="1" dirty="0"/>
              <a:t>           ‘</a:t>
            </a:r>
            <a:r>
              <a:rPr lang="en-US" sz="2000" dirty="0"/>
              <a:t>E’: writeln(‘Poor’);</a:t>
            </a:r>
          </a:p>
          <a:p>
            <a:pPr lvl="1"/>
            <a:r>
              <a:rPr lang="en-US" sz="2000" b="1" dirty="0"/>
              <a:t>           ‘</a:t>
            </a:r>
            <a:r>
              <a:rPr lang="en-US" sz="2000" dirty="0"/>
              <a:t>F’: writeln(‘End’);</a:t>
            </a:r>
          </a:p>
          <a:p>
            <a:pPr lvl="1"/>
            <a:r>
              <a:rPr lang="en-US" sz="2000" b="1" dirty="0"/>
              <a:t>            end</a:t>
            </a:r>
          </a:p>
          <a:p>
            <a:r>
              <a:rPr lang="en-US" sz="2000" b="1" dirty="0"/>
              <a:t>end</a:t>
            </a:r>
            <a:r>
              <a:rPr lang="en-US" sz="2000" b="1" dirty="0" smtClean="0"/>
              <a:t>.</a:t>
            </a:r>
            <a:endParaRPr lang="el-GR" sz="2000" b="1" dirty="0"/>
          </a:p>
        </p:txBody>
      </p:sp>
      <p:sp>
        <p:nvSpPr>
          <p:cNvPr id="4" name="Θέση περιεχομένου 3"/>
          <p:cNvSpPr>
            <a:spLocks noGrp="1"/>
          </p:cNvSpPr>
          <p:nvPr>
            <p:ph idx="1"/>
          </p:nvPr>
        </p:nvSpPr>
        <p:spPr>
          <a:xfrm>
            <a:off x="457200" y="1333500"/>
            <a:ext cx="3466728" cy="3771636"/>
          </a:xfrm>
        </p:spPr>
        <p:txBody>
          <a:bodyPr>
            <a:normAutofit/>
          </a:bodyPr>
          <a:lstStyle/>
          <a:p>
            <a:r>
              <a:rPr lang="el-GR" sz="2800" b="1" dirty="0"/>
              <a:t>Παράδειγμα: </a:t>
            </a:r>
            <a:endParaRPr lang="en-US" sz="2800" b="1" dirty="0" smtClean="0"/>
          </a:p>
          <a:p>
            <a:pPr marL="0" indent="0">
              <a:buNone/>
            </a:pPr>
            <a:r>
              <a:rPr lang="en-US" sz="2200" dirty="0" smtClean="0"/>
              <a:t>N</a:t>
            </a:r>
            <a:r>
              <a:rPr lang="el-GR" sz="2200" dirty="0"/>
              <a:t>α γραφεί πρόγραμμα το οποίο να διαβάζει ένα χαρακτήρα Α..</a:t>
            </a:r>
            <a:r>
              <a:rPr lang="en-US" sz="2200" dirty="0"/>
              <a:t>F </a:t>
            </a:r>
            <a:r>
              <a:rPr lang="el-GR" sz="2200" dirty="0"/>
              <a:t>και να τυπώνει τα μηνύματα ¨</a:t>
            </a:r>
            <a:r>
              <a:rPr lang="en-US" sz="2200" dirty="0"/>
              <a:t>Excellent”, “Very good”, “Good”, “Fair”, “Poor” </a:t>
            </a:r>
            <a:r>
              <a:rPr lang="el-GR" sz="2200" dirty="0"/>
              <a:t>και </a:t>
            </a:r>
            <a:r>
              <a:rPr lang="en-US" sz="2200" dirty="0"/>
              <a:t>“Bad” </a:t>
            </a:r>
            <a:r>
              <a:rPr lang="el-GR" sz="2200" dirty="0"/>
              <a:t>αντίστοιχα για τις τιμές </a:t>
            </a:r>
            <a:r>
              <a:rPr lang="en-US" sz="2200" dirty="0"/>
              <a:t>A,B,C,D,E </a:t>
            </a:r>
            <a:r>
              <a:rPr lang="el-GR" sz="2200" dirty="0"/>
              <a:t>και</a:t>
            </a:r>
            <a:r>
              <a:rPr lang="en-US" sz="2200" dirty="0"/>
              <a:t> F </a:t>
            </a:r>
            <a:endParaRPr lang="el-GR" sz="2200" b="1" dirty="0"/>
          </a:p>
          <a:p>
            <a:endParaRPr lang="el-GR" dirty="0"/>
          </a:p>
        </p:txBody>
      </p:sp>
    </p:spTree>
    <p:extLst>
      <p:ext uri="{BB962C8B-B14F-4D97-AF65-F5344CB8AC3E}">
        <p14:creationId xmlns:p14="http://schemas.microsoft.com/office/powerpoint/2010/main" val="1839001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a:t>Ασκήση</a:t>
            </a:r>
            <a:endParaRPr lang="el-GR"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71</a:t>
            </a:fld>
            <a:endParaRPr lang="en-US" dirty="0"/>
          </a:p>
        </p:txBody>
      </p:sp>
      <p:sp>
        <p:nvSpPr>
          <p:cNvPr id="31" name="30 - Διάγραμμα ροής: Έξοδος σε εκτυπωτή"/>
          <p:cNvSpPr/>
          <p:nvPr/>
        </p:nvSpPr>
        <p:spPr>
          <a:xfrm>
            <a:off x="3707904" y="991646"/>
            <a:ext cx="5214871" cy="496219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a:t>program</a:t>
            </a:r>
            <a:r>
              <a:rPr lang="en-US" sz="1400" dirty="0"/>
              <a:t>  </a:t>
            </a:r>
            <a:r>
              <a:rPr lang="en-US" sz="1400" dirty="0" err="1"/>
              <a:t>exisosi</a:t>
            </a:r>
            <a:r>
              <a:rPr lang="en-US" sz="1400" dirty="0"/>
              <a:t>; </a:t>
            </a:r>
          </a:p>
          <a:p>
            <a:r>
              <a:rPr lang="en-US" sz="1400" b="1" dirty="0" err="1" smtClean="0"/>
              <a:t>var</a:t>
            </a:r>
            <a:r>
              <a:rPr lang="en-US" sz="1400" b="1" dirty="0" smtClean="0"/>
              <a:t> </a:t>
            </a:r>
            <a:r>
              <a:rPr lang="en-US" sz="1400" dirty="0" smtClean="0"/>
              <a:t>a,b,c,D,x,x1,x2:real</a:t>
            </a:r>
            <a:r>
              <a:rPr lang="en-US" sz="1400" dirty="0"/>
              <a:t>;</a:t>
            </a:r>
          </a:p>
          <a:p>
            <a:r>
              <a:rPr lang="en-US" sz="1400" b="1" dirty="0"/>
              <a:t>begin</a:t>
            </a:r>
            <a:endParaRPr lang="el-GR" sz="1400" b="1" dirty="0"/>
          </a:p>
          <a:p>
            <a:pPr lvl="1"/>
            <a:r>
              <a:rPr lang="en-US" sz="1400" dirty="0"/>
              <a:t>write( </a:t>
            </a:r>
            <a:r>
              <a:rPr lang="el-GR" sz="1400" dirty="0"/>
              <a:t>‘</a:t>
            </a:r>
            <a:r>
              <a:rPr lang="en-US" sz="1400" dirty="0"/>
              <a:t>Dose </a:t>
            </a:r>
            <a:r>
              <a:rPr lang="en-US" sz="1400" dirty="0" err="1"/>
              <a:t>ta</a:t>
            </a:r>
            <a:r>
              <a:rPr lang="en-US" sz="1400" dirty="0"/>
              <a:t> </a:t>
            </a:r>
            <a:r>
              <a:rPr lang="en-US" sz="1400" dirty="0" err="1"/>
              <a:t>a,b,c</a:t>
            </a:r>
            <a:r>
              <a:rPr lang="en-US" sz="1400" dirty="0"/>
              <a:t>:’)</a:t>
            </a:r>
          </a:p>
          <a:p>
            <a:pPr lvl="1"/>
            <a:r>
              <a:rPr lang="en-US" sz="1400" dirty="0" err="1"/>
              <a:t>readln</a:t>
            </a:r>
            <a:r>
              <a:rPr lang="en-US" sz="1400" dirty="0"/>
              <a:t>(</a:t>
            </a:r>
            <a:r>
              <a:rPr lang="en-US" sz="1400" dirty="0" err="1"/>
              <a:t>a,b,c</a:t>
            </a:r>
            <a:r>
              <a:rPr lang="en-US" sz="1400" dirty="0"/>
              <a:t>);</a:t>
            </a:r>
          </a:p>
          <a:p>
            <a:pPr lvl="1"/>
            <a:r>
              <a:rPr lang="en-US" sz="1400" dirty="0"/>
              <a:t>If a=0 then if b=o then if c=0 then writeln(‘</a:t>
            </a:r>
            <a:r>
              <a:rPr lang="en-US" sz="1400" dirty="0" err="1"/>
              <a:t>Aoristh</a:t>
            </a:r>
            <a:r>
              <a:rPr lang="en-US" sz="1400" dirty="0"/>
              <a:t>’)</a:t>
            </a:r>
          </a:p>
          <a:p>
            <a:pPr lvl="1"/>
            <a:r>
              <a:rPr lang="en-US" sz="1400" dirty="0" smtClean="0"/>
              <a:t>		                  else </a:t>
            </a:r>
            <a:r>
              <a:rPr lang="en-US" sz="1400" dirty="0"/>
              <a:t>writeln(‘</a:t>
            </a:r>
            <a:r>
              <a:rPr lang="en-US" sz="1400" dirty="0" err="1"/>
              <a:t>Adynath</a:t>
            </a:r>
            <a:r>
              <a:rPr lang="en-US" sz="1400" dirty="0"/>
              <a:t>’)</a:t>
            </a:r>
          </a:p>
          <a:p>
            <a:pPr lvl="1"/>
            <a:r>
              <a:rPr lang="en-US" sz="1400" dirty="0" smtClean="0"/>
              <a:t>                                 else </a:t>
            </a:r>
            <a:r>
              <a:rPr lang="en-US" sz="1400" b="1" dirty="0"/>
              <a:t>begin </a:t>
            </a:r>
            <a:r>
              <a:rPr lang="en-US" sz="1400" dirty="0"/>
              <a:t>{b=0}</a:t>
            </a:r>
          </a:p>
          <a:p>
            <a:pPr lvl="1" indent="1698625"/>
            <a:r>
              <a:rPr lang="en-US" sz="1400" dirty="0" smtClean="0"/>
              <a:t>x</a:t>
            </a:r>
            <a:r>
              <a:rPr lang="en-US" sz="1400" dirty="0"/>
              <a:t>:=-c/b;</a:t>
            </a:r>
          </a:p>
          <a:p>
            <a:pPr lvl="1" indent="1698625"/>
            <a:r>
              <a:rPr lang="en-US" sz="1400" dirty="0" err="1" smtClean="0"/>
              <a:t>writeln</a:t>
            </a:r>
            <a:r>
              <a:rPr lang="en-US" sz="1400" b="1" dirty="0"/>
              <a:t>(‘</a:t>
            </a:r>
            <a:r>
              <a:rPr lang="en-US" sz="1400" dirty="0"/>
              <a:t>1 lysh x=</a:t>
            </a:r>
            <a:r>
              <a:rPr lang="en-US" sz="1400" b="1" dirty="0"/>
              <a:t>’</a:t>
            </a:r>
            <a:r>
              <a:rPr lang="en-US" sz="1400" dirty="0"/>
              <a:t>,x);</a:t>
            </a:r>
          </a:p>
          <a:p>
            <a:pPr lvl="1"/>
            <a:r>
              <a:rPr lang="en-US" sz="1400" dirty="0"/>
              <a:t>                                          </a:t>
            </a:r>
            <a:r>
              <a:rPr lang="en-US" sz="1400" b="1" dirty="0" smtClean="0"/>
              <a:t>end</a:t>
            </a:r>
            <a:endParaRPr lang="en-US" sz="1400" b="1" dirty="0"/>
          </a:p>
          <a:p>
            <a:pPr lvl="1"/>
            <a:r>
              <a:rPr lang="en-US" sz="1400" dirty="0"/>
              <a:t>               else </a:t>
            </a:r>
            <a:r>
              <a:rPr lang="en-US" sz="1400" b="1" dirty="0"/>
              <a:t>begin</a:t>
            </a:r>
          </a:p>
          <a:p>
            <a:pPr lvl="1"/>
            <a:r>
              <a:rPr lang="en-US" sz="1400" b="1" dirty="0"/>
              <a:t>                        </a:t>
            </a:r>
            <a:r>
              <a:rPr lang="en-US" sz="1400" dirty="0"/>
              <a:t>D:=sqr(b)-4*a*c;</a:t>
            </a:r>
          </a:p>
          <a:p>
            <a:pPr lvl="1"/>
            <a:r>
              <a:rPr lang="en-US" sz="1400" dirty="0"/>
              <a:t>                         if D&lt;0 then writeln(‘2 </a:t>
            </a:r>
            <a:r>
              <a:rPr lang="en-US" sz="1400" dirty="0" err="1"/>
              <a:t>rizes</a:t>
            </a:r>
            <a:r>
              <a:rPr lang="en-US" sz="1400" dirty="0"/>
              <a:t> </a:t>
            </a:r>
            <a:r>
              <a:rPr lang="en-US" sz="1400" dirty="0" err="1"/>
              <a:t>migadikes</a:t>
            </a:r>
            <a:r>
              <a:rPr lang="en-US" sz="1400" dirty="0"/>
              <a:t>’)</a:t>
            </a:r>
          </a:p>
          <a:p>
            <a:pPr lvl="1"/>
            <a:r>
              <a:rPr lang="en-US" sz="1400" dirty="0"/>
              <a:t>                         else if D=0 then writeln</a:t>
            </a:r>
            <a:r>
              <a:rPr lang="en-US" sz="1400" b="1" dirty="0"/>
              <a:t>(‘</a:t>
            </a:r>
            <a:r>
              <a:rPr lang="en-US" sz="1400" dirty="0" err="1"/>
              <a:t>diplh</a:t>
            </a:r>
            <a:r>
              <a:rPr lang="en-US" sz="1400" dirty="0"/>
              <a:t> </a:t>
            </a:r>
            <a:r>
              <a:rPr lang="en-US" sz="1400" dirty="0" err="1"/>
              <a:t>riza</a:t>
            </a:r>
            <a:r>
              <a:rPr lang="en-US" sz="1400" dirty="0"/>
              <a:t> x=</a:t>
            </a:r>
            <a:r>
              <a:rPr lang="en-US" sz="1400" b="1" dirty="0"/>
              <a:t>’</a:t>
            </a:r>
            <a:r>
              <a:rPr lang="en-US" sz="1400" dirty="0"/>
              <a:t>, -b/(2*a))</a:t>
            </a:r>
          </a:p>
          <a:p>
            <a:pPr lvl="1"/>
            <a:r>
              <a:rPr lang="en-US" sz="1400" dirty="0"/>
              <a:t>                         else </a:t>
            </a:r>
            <a:r>
              <a:rPr lang="en-US" sz="1400" b="1" dirty="0"/>
              <a:t>begin</a:t>
            </a:r>
          </a:p>
          <a:p>
            <a:pPr lvl="1"/>
            <a:r>
              <a:rPr lang="en-US" sz="1400" b="1" dirty="0"/>
              <a:t>                                   </a:t>
            </a:r>
            <a:r>
              <a:rPr lang="en-US" sz="1400" dirty="0"/>
              <a:t>x1=(-</a:t>
            </a:r>
            <a:r>
              <a:rPr lang="en-US" sz="1400" dirty="0" err="1"/>
              <a:t>b+sqr</a:t>
            </a:r>
            <a:r>
              <a:rPr lang="en-US" sz="1400" dirty="0"/>
              <a:t>(D))/(2*a);</a:t>
            </a:r>
          </a:p>
          <a:p>
            <a:pPr lvl="1"/>
            <a:r>
              <a:rPr lang="en-US" sz="1400" dirty="0"/>
              <a:t>                                   x2=(-b-</a:t>
            </a:r>
            <a:r>
              <a:rPr lang="en-US" sz="1400" dirty="0" err="1"/>
              <a:t>sqr</a:t>
            </a:r>
            <a:r>
              <a:rPr lang="en-US" sz="1400" dirty="0"/>
              <a:t>(D))/(2*a);</a:t>
            </a:r>
          </a:p>
          <a:p>
            <a:pPr lvl="1"/>
            <a:r>
              <a:rPr lang="en-US" sz="1400" b="1" dirty="0"/>
              <a:t>                                   </a:t>
            </a:r>
            <a:r>
              <a:rPr lang="en-US" sz="1400" dirty="0"/>
              <a:t>writeln</a:t>
            </a:r>
            <a:r>
              <a:rPr lang="en-US" sz="1400" b="1" dirty="0"/>
              <a:t>(‘</a:t>
            </a:r>
            <a:r>
              <a:rPr lang="en-US" sz="1400" dirty="0"/>
              <a:t>2 rizes:</a:t>
            </a:r>
            <a:r>
              <a:rPr lang="en-US" sz="1400" b="1" dirty="0"/>
              <a:t>’</a:t>
            </a:r>
            <a:r>
              <a:rPr lang="en-US" sz="1400" dirty="0"/>
              <a:t>,x1,x2) </a:t>
            </a:r>
          </a:p>
          <a:p>
            <a:pPr lvl="1"/>
            <a:r>
              <a:rPr lang="en-US" sz="1400" dirty="0"/>
              <a:t>                                    </a:t>
            </a:r>
            <a:r>
              <a:rPr lang="en-US" sz="1400" b="1" dirty="0"/>
              <a:t>end</a:t>
            </a:r>
          </a:p>
          <a:p>
            <a:pPr lvl="1"/>
            <a:r>
              <a:rPr lang="en-US" sz="1400" b="1" dirty="0"/>
              <a:t>                           end</a:t>
            </a:r>
          </a:p>
          <a:p>
            <a:r>
              <a:rPr lang="en-US" sz="1400" b="1" dirty="0"/>
              <a:t>end</a:t>
            </a:r>
            <a:r>
              <a:rPr lang="en-US" sz="1400" b="1" dirty="0" smtClean="0"/>
              <a:t>.</a:t>
            </a:r>
            <a:endParaRPr lang="el-GR" sz="1400" dirty="0"/>
          </a:p>
          <a:p>
            <a:endParaRPr lang="el-GR" sz="1400" dirty="0"/>
          </a:p>
          <a:p>
            <a:endParaRPr lang="el-GR" sz="1400" dirty="0"/>
          </a:p>
        </p:txBody>
      </p:sp>
      <p:sp>
        <p:nvSpPr>
          <p:cNvPr id="4" name="Θέση περιεχομένου 3"/>
          <p:cNvSpPr>
            <a:spLocks noGrp="1"/>
          </p:cNvSpPr>
          <p:nvPr>
            <p:ph idx="1"/>
          </p:nvPr>
        </p:nvSpPr>
        <p:spPr>
          <a:xfrm>
            <a:off x="457200" y="1333500"/>
            <a:ext cx="3250704" cy="3771636"/>
          </a:xfrm>
        </p:spPr>
        <p:txBody>
          <a:bodyPr>
            <a:normAutofit/>
          </a:bodyPr>
          <a:lstStyle/>
          <a:p>
            <a:r>
              <a:rPr lang="el-GR" sz="2800" b="1" dirty="0"/>
              <a:t>Παράδειγμα: </a:t>
            </a:r>
            <a:endParaRPr lang="en-US" sz="2800" b="1" dirty="0" smtClean="0"/>
          </a:p>
          <a:p>
            <a:pPr marL="0" indent="0">
              <a:buNone/>
            </a:pPr>
            <a:r>
              <a:rPr lang="en-US" sz="2400" dirty="0" smtClean="0"/>
              <a:t>N</a:t>
            </a:r>
            <a:r>
              <a:rPr lang="el-GR" sz="2400" dirty="0"/>
              <a:t>α γραφεί πρόγραμμα για την επίλυση της δευτεροβάθμιας εξίσωσης </a:t>
            </a:r>
            <a:r>
              <a:rPr lang="en-US" sz="2400" b="1" dirty="0"/>
              <a:t>ax</a:t>
            </a:r>
            <a:r>
              <a:rPr lang="en-US" sz="2400" b="1" baseline="30000" dirty="0"/>
              <a:t>2</a:t>
            </a:r>
            <a:r>
              <a:rPr lang="en-US" sz="2400" b="1" dirty="0"/>
              <a:t>+bx+c </a:t>
            </a:r>
            <a:r>
              <a:rPr lang="el-GR" sz="2400" dirty="0"/>
              <a:t>όπου </a:t>
            </a:r>
            <a:r>
              <a:rPr lang="en-US" sz="2400" dirty="0"/>
              <a:t>a, b </a:t>
            </a:r>
            <a:r>
              <a:rPr lang="el-GR" sz="2400" dirty="0"/>
              <a:t>και </a:t>
            </a:r>
            <a:r>
              <a:rPr lang="en-US" sz="2400" dirty="0"/>
              <a:t>c </a:t>
            </a:r>
            <a:r>
              <a:rPr lang="el-GR" sz="2400" dirty="0"/>
              <a:t>πραγματικοί αριθμοί</a:t>
            </a:r>
            <a:endParaRPr lang="el-GR" sz="2400" b="1" dirty="0"/>
          </a:p>
          <a:p>
            <a:endParaRPr lang="el-GR" dirty="0"/>
          </a:p>
        </p:txBody>
      </p:sp>
    </p:spTree>
    <p:extLst>
      <p:ext uri="{BB962C8B-B14F-4D97-AF65-F5344CB8AC3E}">
        <p14:creationId xmlns:p14="http://schemas.microsoft.com/office/powerpoint/2010/main" val="3588549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spcAft>
                <a:spcPts val="0"/>
              </a:spcAft>
              <a:buClr>
                <a:srgbClr val="000000"/>
              </a:buClr>
              <a:buSzPts val="1200"/>
              <a:buNone/>
            </a:pPr>
            <a:r>
              <a:rPr lang="el-GR" sz="1400" dirty="0" err="1" smtClean="0">
                <a:solidFill>
                  <a:srgbClr val="000000"/>
                </a:solidFill>
                <a:ea typeface="Arial Unicode MS"/>
                <a:cs typeface="Times New Roman" pitchFamily="18" charset="0"/>
              </a:rPr>
              <a:t>Βλαχάβας</a:t>
            </a:r>
            <a:r>
              <a:rPr lang="el-GR" sz="1400" dirty="0" smtClean="0">
                <a:solidFill>
                  <a:srgbClr val="000000"/>
                </a:solidFill>
                <a:ea typeface="Arial Unicode MS"/>
                <a:cs typeface="Times New Roman" pitchFamily="18" charset="0"/>
              </a:rPr>
              <a:t> Ι</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1994</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Η </a:t>
            </a:r>
            <a:r>
              <a:rPr lang="el-GR" sz="1400" dirty="0">
                <a:solidFill>
                  <a:srgbClr val="000000"/>
                </a:solidFill>
                <a:ea typeface="Arial Unicode MS"/>
                <a:cs typeface="Times New Roman" pitchFamily="18" charset="0"/>
              </a:rPr>
              <a:t>γλώσσα προγραμματισμού </a:t>
            </a:r>
            <a:r>
              <a:rPr lang="en-US" sz="1400" dirty="0" smtClean="0">
                <a:solidFill>
                  <a:srgbClr val="000000"/>
                </a:solidFill>
                <a:ea typeface="Arial Unicode MS"/>
                <a:cs typeface="Times New Roman" pitchFamily="18" charset="0"/>
              </a:rPr>
              <a:t>Pascal</a:t>
            </a:r>
            <a:r>
              <a:rPr lang="el-GR" sz="1400" dirty="0" smtClean="0">
                <a:solidFill>
                  <a:srgbClr val="000000"/>
                </a:solidFill>
                <a:ea typeface="Arial Unicode MS"/>
                <a:cs typeface="Times New Roman" pitchFamily="18" charset="0"/>
              </a:rPr>
              <a:t>. Εκδόσεις </a:t>
            </a:r>
            <a:r>
              <a:rPr lang="el-GR" sz="1400" dirty="0" err="1" smtClean="0"/>
              <a:t>Γαρταγάνης</a:t>
            </a:r>
            <a:r>
              <a:rPr lang="el-GR" sz="1400" dirty="0" smtClean="0"/>
              <a:t> Διονύσιος.</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l-GR" sz="1400" dirty="0" err="1" smtClean="0">
                <a:solidFill>
                  <a:srgbClr val="000000"/>
                </a:solidFill>
                <a:ea typeface="Arial Unicode MS"/>
                <a:cs typeface="Times New Roman" pitchFamily="18" charset="0"/>
              </a:rPr>
              <a:t>Κάβουρας</a:t>
            </a:r>
            <a:r>
              <a:rPr lang="el-GR" sz="1400" dirty="0" smtClean="0">
                <a:solidFill>
                  <a:srgbClr val="000000"/>
                </a:solidFill>
                <a:ea typeface="Arial Unicode MS"/>
                <a:cs typeface="Times New Roman" pitchFamily="18" charset="0"/>
              </a:rPr>
              <a:t> Ι.Κ. (1999). </a:t>
            </a:r>
            <a:r>
              <a:rPr lang="el-GR" sz="1400" dirty="0" err="1" smtClean="0">
                <a:solidFill>
                  <a:srgbClr val="000000"/>
                </a:solidFill>
                <a:ea typeface="Arial Unicode MS"/>
                <a:cs typeface="Times New Roman" pitchFamily="18" charset="0"/>
              </a:rPr>
              <a:t>Δομημένος</a:t>
            </a:r>
            <a:r>
              <a:rPr lang="el-GR" sz="1400" dirty="0" smtClean="0">
                <a:solidFill>
                  <a:srgbClr val="000000"/>
                </a:solidFill>
                <a:ea typeface="Arial Unicode MS"/>
                <a:cs typeface="Times New Roman" pitchFamily="18" charset="0"/>
              </a:rPr>
              <a:t> </a:t>
            </a:r>
            <a:r>
              <a:rPr lang="el-GR" sz="1400" dirty="0" err="1">
                <a:solidFill>
                  <a:srgbClr val="000000"/>
                </a:solidFill>
                <a:ea typeface="Arial Unicode MS"/>
                <a:cs typeface="Times New Roman" pitchFamily="18" charset="0"/>
              </a:rPr>
              <a:t>Προγραμματισμός</a:t>
            </a:r>
            <a:r>
              <a:rPr lang="el-GR" sz="1400" dirty="0">
                <a:solidFill>
                  <a:srgbClr val="000000"/>
                </a:solidFill>
                <a:ea typeface="Arial Unicode MS"/>
                <a:cs typeface="Times New Roman" pitchFamily="18" charset="0"/>
              </a:rPr>
              <a:t> με </a:t>
            </a:r>
            <a:r>
              <a:rPr lang="en-US" sz="1400" dirty="0" smtClean="0">
                <a:solidFill>
                  <a:srgbClr val="000000"/>
                </a:solidFill>
                <a:ea typeface="Arial Unicode MS"/>
                <a:cs typeface="Times New Roman" pitchFamily="18" charset="0"/>
              </a:rPr>
              <a:t>Pascal</a:t>
            </a:r>
            <a:r>
              <a:rPr lang="el-GR" sz="1400" dirty="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r>
              <a:rPr lang="el-GR" sz="1400" dirty="0" err="1">
                <a:solidFill>
                  <a:srgbClr val="000000"/>
                </a:solidFill>
                <a:ea typeface="Arial Unicode MS"/>
                <a:cs typeface="Times New Roman" pitchFamily="18" charset="0"/>
              </a:rPr>
              <a:t>Εκδόσεις</a:t>
            </a:r>
            <a:r>
              <a:rPr lang="el-GR" sz="1400" dirty="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Κλειδάριθμος</a:t>
            </a:r>
            <a:r>
              <a:rPr lang="el-GR" sz="1400" dirty="0" smtClean="0">
                <a:solidFill>
                  <a:srgbClr val="000000"/>
                </a:solidFill>
                <a:ea typeface="Arial Unicode MS"/>
                <a:cs typeface="Times New Roman" pitchFamily="18" charset="0"/>
              </a:rPr>
              <a:t>.</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l-GR" sz="1400" dirty="0" smtClean="0"/>
              <a:t>Αλεβίζου Θ</a:t>
            </a:r>
            <a:r>
              <a:rPr lang="el-GR" sz="1400" dirty="0"/>
              <a:t>.</a:t>
            </a:r>
            <a:r>
              <a:rPr lang="el-GR" sz="1400" dirty="0" smtClean="0"/>
              <a:t>, </a:t>
            </a:r>
            <a:r>
              <a:rPr lang="en-US" sz="1400" dirty="0">
                <a:solidFill>
                  <a:srgbClr val="000000"/>
                </a:solidFill>
                <a:ea typeface="Arial Unicode MS"/>
                <a:cs typeface="Times New Roman" pitchFamily="18" charset="0"/>
              </a:rPr>
              <a:t>&amp; </a:t>
            </a:r>
            <a:r>
              <a:rPr lang="el-GR" sz="1400" dirty="0" err="1" smtClean="0"/>
              <a:t>Καμπουρέλης</a:t>
            </a:r>
            <a:r>
              <a:rPr lang="el-GR" sz="1400" dirty="0" smtClean="0"/>
              <a:t> Α. (1995). </a:t>
            </a:r>
            <a:r>
              <a:rPr lang="el-GR" sz="1400" dirty="0" err="1" smtClean="0">
                <a:solidFill>
                  <a:srgbClr val="000000"/>
                </a:solidFill>
                <a:ea typeface="Arial Unicode MS"/>
                <a:cs typeface="Times New Roman" pitchFamily="18" charset="0"/>
              </a:rPr>
              <a:t>Μαθήματα</a:t>
            </a:r>
            <a:r>
              <a:rPr lang="el-GR" sz="1400" dirty="0" smtClean="0">
                <a:solidFill>
                  <a:srgbClr val="000000"/>
                </a:solidFill>
                <a:ea typeface="Arial Unicode MS"/>
                <a:cs typeface="Times New Roman" pitchFamily="18" charset="0"/>
              </a:rPr>
              <a:t> </a:t>
            </a:r>
            <a:r>
              <a:rPr lang="el-GR" sz="1400" dirty="0">
                <a:solidFill>
                  <a:srgbClr val="000000"/>
                </a:solidFill>
                <a:ea typeface="Arial Unicode MS"/>
                <a:cs typeface="Times New Roman" pitchFamily="18" charset="0"/>
              </a:rPr>
              <a:t>Προγραμματισμού: </a:t>
            </a:r>
            <a:r>
              <a:rPr lang="el-GR" sz="1400" dirty="0" err="1">
                <a:solidFill>
                  <a:srgbClr val="000000"/>
                </a:solidFill>
                <a:ea typeface="Arial Unicode MS"/>
                <a:cs typeface="Times New Roman" pitchFamily="18" charset="0"/>
              </a:rPr>
              <a:t>Εισαγωγη</a:t>
            </a:r>
            <a:r>
              <a:rPr lang="el-GR" sz="1400" dirty="0">
                <a:solidFill>
                  <a:srgbClr val="000000"/>
                </a:solidFill>
                <a:ea typeface="Arial Unicode MS"/>
                <a:cs typeface="Times New Roman" pitchFamily="18" charset="0"/>
              </a:rPr>
              <a:t>́ με τη Γλώσσα </a:t>
            </a:r>
            <a:r>
              <a:rPr lang="en-US" sz="1400" dirty="0" smtClean="0">
                <a:solidFill>
                  <a:srgbClr val="000000"/>
                </a:solidFill>
                <a:ea typeface="Arial Unicode MS"/>
                <a:cs typeface="Times New Roman" pitchFamily="18" charset="0"/>
              </a:rPr>
              <a:t>Pascal</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Εκδόσεις</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Παπασωτηρίου</a:t>
            </a:r>
            <a:r>
              <a:rPr lang="el-GR" sz="1400" dirty="0" smtClean="0">
                <a:solidFill>
                  <a:srgbClr val="000000"/>
                </a:solidFill>
                <a:ea typeface="Arial Unicode MS"/>
                <a:cs typeface="Times New Roman" pitchFamily="18" charset="0"/>
              </a:rPr>
              <a:t>.</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n-US" sz="1400" dirty="0" smtClean="0">
                <a:solidFill>
                  <a:srgbClr val="000000"/>
                </a:solidFill>
                <a:ea typeface="Arial Unicode MS"/>
                <a:cs typeface="Times New Roman" pitchFamily="18" charset="0"/>
              </a:rPr>
              <a:t>Cooper</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D.</a:t>
            </a:r>
            <a:r>
              <a:rPr lang="el-GR" sz="1400" dirty="0" smtClean="0">
                <a:solidFill>
                  <a:srgbClr val="000000"/>
                </a:solidFill>
                <a:ea typeface="Arial Unicode MS"/>
                <a:cs typeface="Times New Roman" pitchFamily="18" charset="0"/>
              </a:rPr>
              <a:t> (1993). </a:t>
            </a:r>
            <a:r>
              <a:rPr lang="en-US" sz="1400" dirty="0" smtClean="0">
                <a:solidFill>
                  <a:srgbClr val="000000"/>
                </a:solidFill>
                <a:ea typeface="Arial Unicode MS"/>
                <a:cs typeface="Times New Roman" pitchFamily="18" charset="0"/>
              </a:rPr>
              <a:t>Oh</a:t>
            </a:r>
            <a:r>
              <a:rPr lang="en-US" sz="1400" dirty="0">
                <a:solidFill>
                  <a:srgbClr val="000000"/>
                </a:solidFill>
                <a:ea typeface="Arial Unicode MS"/>
                <a:cs typeface="Times New Roman" pitchFamily="18" charset="0"/>
              </a:rPr>
              <a:t>! Pascal!, An Introduction to Computing, </a:t>
            </a:r>
            <a:r>
              <a:rPr lang="el-GR" sz="1400" dirty="0" smtClean="0">
                <a:solidFill>
                  <a:srgbClr val="000000"/>
                </a:solidFill>
                <a:ea typeface="Arial Unicode MS"/>
                <a:cs typeface="Times New Roman" pitchFamily="18" charset="0"/>
              </a:rPr>
              <a:t>του</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Εκδόσεις </a:t>
            </a:r>
            <a:r>
              <a:rPr lang="en-US" sz="1400" dirty="0" smtClean="0">
                <a:solidFill>
                  <a:srgbClr val="000000"/>
                </a:solidFill>
                <a:ea typeface="Arial Unicode MS"/>
                <a:cs typeface="Times New Roman" pitchFamily="18" charset="0"/>
              </a:rPr>
              <a:t>Norton</a:t>
            </a:r>
            <a:r>
              <a:rPr lang="el-GR" sz="1400" dirty="0" smtClean="0">
                <a:solidFill>
                  <a:srgbClr val="000000"/>
                </a:solidFill>
                <a:ea typeface="Arial Unicode MS"/>
                <a:cs typeface="Times New Roman" pitchFamily="18" charset="0"/>
              </a:rPr>
              <a:t>.</a:t>
            </a:r>
            <a:endParaRPr lang="en-US"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n-US" sz="1400" dirty="0">
                <a:solidFill>
                  <a:srgbClr val="000000"/>
                </a:solidFill>
                <a:ea typeface="Arial Unicode MS"/>
                <a:cs typeface="Times New Roman" pitchFamily="18" charset="0"/>
              </a:rPr>
              <a:t>Larry </a:t>
            </a:r>
            <a:r>
              <a:rPr lang="en-US" sz="1400" dirty="0" smtClean="0">
                <a:solidFill>
                  <a:srgbClr val="000000"/>
                </a:solidFill>
                <a:ea typeface="Arial Unicode MS"/>
                <a:cs typeface="Times New Roman" pitchFamily="18" charset="0"/>
              </a:rPr>
              <a:t>R.N</a:t>
            </a:r>
            <a:r>
              <a:rPr lang="el-GR" sz="1400" dirty="0" smtClean="0">
                <a:solidFill>
                  <a:srgbClr val="000000"/>
                </a:solidFill>
                <a:ea typeface="Arial Unicode MS"/>
                <a:cs typeface="Times New Roman" pitchFamily="18" charset="0"/>
              </a:rPr>
              <a:t>. (1998). </a:t>
            </a:r>
            <a:r>
              <a:rPr lang="en-US" sz="1400" dirty="0" smtClean="0">
                <a:solidFill>
                  <a:srgbClr val="000000"/>
                </a:solidFill>
                <a:ea typeface="Arial Unicode MS"/>
                <a:cs typeface="Times New Roman" pitchFamily="18" charset="0"/>
              </a:rPr>
              <a:t>Advanced </a:t>
            </a:r>
            <a:r>
              <a:rPr lang="en-US" sz="1400" dirty="0">
                <a:solidFill>
                  <a:srgbClr val="000000"/>
                </a:solidFill>
                <a:ea typeface="Arial Unicode MS"/>
                <a:cs typeface="Times New Roman" pitchFamily="18" charset="0"/>
              </a:rPr>
              <a:t>Programming in Pascal with Data </a:t>
            </a:r>
            <a:r>
              <a:rPr lang="en-US" sz="1400" dirty="0" smtClean="0">
                <a:solidFill>
                  <a:srgbClr val="000000"/>
                </a:solidFill>
                <a:ea typeface="Arial Unicode MS"/>
                <a:cs typeface="Times New Roman" pitchFamily="18" charset="0"/>
              </a:rPr>
              <a:t>Structures. </a:t>
            </a:r>
            <a:r>
              <a:rPr lang="el-GR" sz="1400" dirty="0">
                <a:solidFill>
                  <a:srgbClr val="000000"/>
                </a:solidFill>
                <a:ea typeface="Arial Unicode MS"/>
                <a:cs typeface="Times New Roman" pitchFamily="18" charset="0"/>
              </a:rPr>
              <a:t>Εκδόσεις </a:t>
            </a:r>
            <a:r>
              <a:rPr lang="en-US" sz="1400" dirty="0" smtClean="0">
                <a:solidFill>
                  <a:srgbClr val="000000"/>
                </a:solidFill>
                <a:ea typeface="Arial Unicode MS"/>
                <a:cs typeface="Times New Roman" pitchFamily="18" charset="0"/>
              </a:rPr>
              <a:t>Macmillan USA</a:t>
            </a:r>
            <a:r>
              <a:rPr lang="el-GR" sz="1400" dirty="0" smtClean="0">
                <a:solidFill>
                  <a:srgbClr val="000000"/>
                </a:solidFill>
                <a:ea typeface="Arial Unicode MS"/>
                <a:cs typeface="Times New Roman" pitchFamily="18" charset="0"/>
              </a:rPr>
              <a:t>.</a:t>
            </a:r>
          </a:p>
          <a:p>
            <a:pPr marL="447675" indent="-447675" algn="just">
              <a:lnSpc>
                <a:spcPts val="2065"/>
              </a:lnSpc>
              <a:spcBef>
                <a:spcPts val="0"/>
              </a:spcBef>
              <a:spcAft>
                <a:spcPts val="0"/>
              </a:spcAft>
              <a:buClr>
                <a:srgbClr val="000000"/>
              </a:buClr>
              <a:buSzPts val="1200"/>
              <a:buNone/>
            </a:pPr>
            <a:r>
              <a:rPr lang="el-GR" sz="1400" dirty="0" smtClean="0">
                <a:solidFill>
                  <a:srgbClr val="000000"/>
                </a:solidFill>
                <a:ea typeface="Arial Unicode MS"/>
                <a:cs typeface="Times New Roman" pitchFamily="18" charset="0"/>
              </a:rPr>
              <a:t>Τσελίκης Γ.Σ.</a:t>
            </a:r>
            <a:r>
              <a:rPr lang="en-US" sz="1400" dirty="0" smtClean="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Τσελίκας</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Ν.Δ</a:t>
            </a:r>
            <a:r>
              <a:rPr lang="el-GR" sz="1400" dirty="0">
                <a:solidFill>
                  <a:srgbClr val="000000"/>
                </a:solidFill>
                <a:ea typeface="Arial Unicode MS"/>
                <a:cs typeface="Times New Roman" pitchFamily="18" charset="0"/>
              </a:rPr>
              <a:t>. </a:t>
            </a:r>
            <a:r>
              <a:rPr lang="en-US" sz="1400" dirty="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(2012). </a:t>
            </a:r>
            <a:r>
              <a:rPr lang="el-GR" sz="1400" dirty="0">
                <a:solidFill>
                  <a:srgbClr val="000000"/>
                </a:solidFill>
                <a:ea typeface="Arial Unicode MS"/>
                <a:cs typeface="Times New Roman" pitchFamily="18" charset="0"/>
              </a:rPr>
              <a:t>C: από τη Θεωρία στην Εφαρμογή </a:t>
            </a:r>
            <a:r>
              <a:rPr lang="el-GR" sz="1400" dirty="0" smtClean="0">
                <a:solidFill>
                  <a:srgbClr val="000000"/>
                </a:solidFill>
                <a:ea typeface="Arial Unicode MS"/>
                <a:cs typeface="Times New Roman" pitchFamily="18" charset="0"/>
              </a:rPr>
              <a:t>(</a:t>
            </a:r>
            <a:r>
              <a:rPr lang="el-GR" sz="1400" dirty="0">
                <a:solidFill>
                  <a:srgbClr val="000000"/>
                </a:solidFill>
                <a:ea typeface="Arial Unicode MS"/>
                <a:cs typeface="Times New Roman" pitchFamily="18" charset="0"/>
              </a:rPr>
              <a:t>B' </a:t>
            </a:r>
            <a:r>
              <a:rPr lang="el-GR" sz="1400" dirty="0" smtClean="0">
                <a:solidFill>
                  <a:srgbClr val="000000"/>
                </a:solidFill>
                <a:ea typeface="Arial Unicode MS"/>
                <a:cs typeface="Times New Roman" pitchFamily="18" charset="0"/>
              </a:rPr>
              <a:t>Έκδοση</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Εκδόσεις Παπασωτηρίου</a:t>
            </a:r>
            <a:r>
              <a:rPr lang="en-US" sz="1400" dirty="0" smtClean="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p>
          <a:p>
            <a:pPr marL="447675" lvl="0" indent="-447675">
              <a:buNone/>
            </a:pPr>
            <a:r>
              <a:rPr lang="en-US" sz="1400" dirty="0" err="1" smtClean="0">
                <a:solidFill>
                  <a:srgbClr val="000000"/>
                </a:solidFill>
                <a:ea typeface="Arial Unicode MS"/>
                <a:cs typeface="Times New Roman" pitchFamily="18" charset="0"/>
              </a:rPr>
              <a:t>Aho</a:t>
            </a:r>
            <a:r>
              <a:rPr lang="en-US" sz="1400" dirty="0" smtClean="0">
                <a:solidFill>
                  <a:srgbClr val="000000"/>
                </a:solidFill>
                <a:ea typeface="Arial Unicode MS"/>
                <a:cs typeface="Times New Roman" pitchFamily="18" charset="0"/>
              </a:rPr>
              <a:t>  A.V., </a:t>
            </a:r>
            <a:r>
              <a:rPr lang="en-US" sz="1400" dirty="0" err="1" smtClean="0">
                <a:solidFill>
                  <a:srgbClr val="000000"/>
                </a:solidFill>
                <a:ea typeface="Arial Unicode MS"/>
                <a:cs typeface="Times New Roman" pitchFamily="18" charset="0"/>
              </a:rPr>
              <a:t>Hopcroft</a:t>
            </a:r>
            <a:r>
              <a:rPr lang="en-US" sz="1400" dirty="0" smtClean="0">
                <a:solidFill>
                  <a:srgbClr val="000000"/>
                </a:solidFill>
                <a:ea typeface="Arial Unicode MS"/>
                <a:cs typeface="Times New Roman" pitchFamily="18" charset="0"/>
              </a:rPr>
              <a:t> J.E., &amp; Ullman J.D. </a:t>
            </a:r>
            <a:r>
              <a:rPr lang="el-GR" sz="1400" dirty="0" smtClean="0">
                <a:solidFill>
                  <a:srgbClr val="000000"/>
                </a:solidFill>
                <a:ea typeface="Arial Unicode MS"/>
                <a:cs typeface="Times New Roman" pitchFamily="18" charset="0"/>
              </a:rPr>
              <a:t>(1974). </a:t>
            </a:r>
            <a:r>
              <a:rPr lang="en-GB" sz="1400" dirty="0" smtClean="0">
                <a:solidFill>
                  <a:srgbClr val="000000"/>
                </a:solidFill>
                <a:ea typeface="Arial Unicode MS"/>
                <a:cs typeface="Times New Roman" pitchFamily="18" charset="0"/>
              </a:rPr>
              <a:t>The </a:t>
            </a:r>
            <a:r>
              <a:rPr lang="en-GB" sz="1400" dirty="0">
                <a:solidFill>
                  <a:srgbClr val="000000"/>
                </a:solidFill>
                <a:ea typeface="Arial Unicode MS"/>
                <a:cs typeface="Times New Roman" pitchFamily="18" charset="0"/>
              </a:rPr>
              <a:t>design and analysis of computer </a:t>
            </a:r>
            <a:r>
              <a:rPr lang="en-GB" sz="1400" dirty="0" smtClean="0">
                <a:solidFill>
                  <a:srgbClr val="000000"/>
                </a:solidFill>
                <a:ea typeface="Arial Unicode MS"/>
                <a:cs typeface="Times New Roman" pitchFamily="18" charset="0"/>
              </a:rPr>
              <a:t>algorithms</a:t>
            </a:r>
            <a:r>
              <a:rPr lang="el-GR" sz="1400" dirty="0" smtClean="0">
                <a:solidFill>
                  <a:srgbClr val="000000"/>
                </a:solidFill>
                <a:ea typeface="Arial Unicode MS"/>
                <a:cs typeface="Times New Roman" pitchFamily="18" charset="0"/>
              </a:rPr>
              <a:t>.</a:t>
            </a:r>
            <a:r>
              <a:rPr lang="en-GB" sz="1400" dirty="0" smtClean="0">
                <a:solidFill>
                  <a:srgbClr val="000000"/>
                </a:solidFill>
                <a:ea typeface="Arial Unicode MS"/>
                <a:cs typeface="Times New Roman" pitchFamily="18" charset="0"/>
              </a:rPr>
              <a:t> </a:t>
            </a:r>
            <a:r>
              <a:rPr lang="el-GR" sz="1400" dirty="0">
                <a:solidFill>
                  <a:srgbClr val="000000"/>
                </a:solidFill>
                <a:ea typeface="Arial Unicode MS"/>
                <a:cs typeface="Times New Roman" pitchFamily="18" charset="0"/>
              </a:rPr>
              <a:t>Εκδόσεις </a:t>
            </a:r>
            <a:r>
              <a:rPr lang="en-GB" sz="1400" dirty="0" smtClean="0">
                <a:solidFill>
                  <a:srgbClr val="000000"/>
                </a:solidFill>
                <a:ea typeface="Arial Unicode MS"/>
                <a:cs typeface="Times New Roman" pitchFamily="18" charset="0"/>
              </a:rPr>
              <a:t>Addison Wesley</a:t>
            </a:r>
            <a:r>
              <a:rPr lang="en-US" sz="1400" dirty="0" smtClean="0">
                <a:solidFill>
                  <a:srgbClr val="000000"/>
                </a:solidFill>
                <a:ea typeface="Arial Unicode MS"/>
                <a:cs typeface="Times New Roman" pitchFamily="18" charset="0"/>
              </a:rPr>
              <a:t>.</a:t>
            </a:r>
            <a:endParaRPr lang="el-GR" sz="1400" dirty="0" smtClean="0">
              <a:solidFill>
                <a:srgbClr val="000000"/>
              </a:solidFill>
              <a:ea typeface="Arial Unicode MS"/>
              <a:cs typeface="Times New Roman" pitchFamily="18" charset="0"/>
            </a:endParaRPr>
          </a:p>
          <a:p>
            <a:pPr marL="447675" indent="-447675">
              <a:buNone/>
            </a:pPr>
            <a:r>
              <a:rPr lang="en-US" sz="1400" dirty="0" smtClean="0">
                <a:solidFill>
                  <a:srgbClr val="000000"/>
                </a:solidFill>
                <a:ea typeface="Arial Unicode MS"/>
                <a:cs typeface="Times New Roman" pitchFamily="18" charset="0"/>
              </a:rPr>
              <a:t>Abelson</a:t>
            </a:r>
            <a:r>
              <a:rPr lang="el-GR" sz="1400" dirty="0" smtClean="0">
                <a:solidFill>
                  <a:srgbClr val="000000"/>
                </a:solidFill>
                <a:ea typeface="Arial Unicode MS"/>
                <a:cs typeface="Times New Roman" pitchFamily="18" charset="0"/>
              </a:rPr>
              <a:t> Η.</a:t>
            </a:r>
            <a:r>
              <a:rPr lang="en-US" sz="1400" dirty="0" smtClean="0">
                <a:solidFill>
                  <a:srgbClr val="000000"/>
                </a:solidFill>
                <a:ea typeface="Arial Unicode MS"/>
                <a:cs typeface="Times New Roman" pitchFamily="18" charset="0"/>
              </a:rPr>
              <a:t>, </a:t>
            </a:r>
            <a:r>
              <a:rPr lang="en-US" sz="1400" dirty="0" err="1" smtClean="0">
                <a:solidFill>
                  <a:srgbClr val="000000"/>
                </a:solidFill>
                <a:ea typeface="Arial Unicode MS"/>
                <a:cs typeface="Times New Roman" pitchFamily="18" charset="0"/>
              </a:rPr>
              <a:t>Sussman</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G.J., </a:t>
            </a:r>
            <a:r>
              <a:rPr lang="en-US" sz="1400" dirty="0" err="1" smtClean="0">
                <a:solidFill>
                  <a:srgbClr val="000000"/>
                </a:solidFill>
                <a:ea typeface="Arial Unicode MS"/>
                <a:cs typeface="Times New Roman" pitchFamily="18" charset="0"/>
              </a:rPr>
              <a:t>Sussman</a:t>
            </a:r>
            <a:r>
              <a:rPr lang="en-US" sz="1400" dirty="0" smtClean="0">
                <a:solidFill>
                  <a:srgbClr val="000000"/>
                </a:solidFill>
                <a:ea typeface="Arial Unicode MS"/>
                <a:cs typeface="Times New Roman" pitchFamily="18" charset="0"/>
              </a:rPr>
              <a:t> J</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(1985). Structure and Interpretation of Computer Programs, MIT Press, McGraw Hill Book Company.</a:t>
            </a:r>
            <a:endParaRPr lang="el-GR" sz="1400" dirty="0">
              <a:solidFill>
                <a:srgbClr val="000000"/>
              </a:solidFill>
              <a:ea typeface="Arial Unicode MS"/>
              <a:cs typeface="Times New Roman" pitchFamily="18" charset="0"/>
            </a:endParaRPr>
          </a:p>
        </p:txBody>
      </p:sp>
    </p:spTree>
    <p:extLst>
      <p:ext uri="{BB962C8B-B14F-4D97-AF65-F5344CB8AC3E}">
        <p14:creationId xmlns:p14="http://schemas.microsoft.com/office/powerpoint/2010/main" val="11230140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73</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677654"/>
          </a:xfrm>
          <a:prstGeom prst="rect">
            <a:avLst/>
          </a:prstGeom>
        </p:spPr>
        <p:txBody>
          <a:bodyPr wrap="square" lIns="91436" tIns="45719" rIns="91436" bIns="45719">
            <a:spAutoFit/>
          </a:bodyPr>
          <a:lstStyle/>
          <a:p>
            <a:pPr algn="just"/>
            <a:r>
              <a:rPr lang="el-GR" sz="2400" dirty="0" err="1">
                <a:solidFill>
                  <a:schemeClr val="bg1">
                    <a:lumMod val="50000"/>
                  </a:schemeClr>
                </a:solidFill>
              </a:rPr>
              <a:t>Copyright</a:t>
            </a:r>
            <a:r>
              <a:rPr lang="el-GR" sz="2400" dirty="0">
                <a:solidFill>
                  <a:schemeClr val="bg1">
                    <a:lumMod val="50000"/>
                  </a:schemeClr>
                </a:solidFill>
              </a:rPr>
              <a:t> Τεχνολογικό Ίδρυμα Ηπείρου. Αλέξανδρος Τζάλλας.</a:t>
            </a:r>
          </a:p>
          <a:p>
            <a:pPr algn="just"/>
            <a:r>
              <a:rPr lang="el-GR" sz="2400" dirty="0">
                <a:solidFill>
                  <a:schemeClr val="bg1">
                    <a:lumMod val="50000"/>
                  </a:schemeClr>
                </a:solidFill>
              </a:rPr>
              <a:t>Προγραμματισμός Ι. </a:t>
            </a:r>
          </a:p>
          <a:p>
            <a:pPr algn="just"/>
            <a:r>
              <a:rPr lang="el-GR" sz="2400" dirty="0">
                <a:solidFill>
                  <a:schemeClr val="bg1">
                    <a:lumMod val="50000"/>
                  </a:schemeClr>
                </a:solidFill>
              </a:rPr>
              <a:t>Έκδοση: 1.0 Άρτα, 2015. Διαθέσιμο από τη δικτυακή διεύθυνση:</a:t>
            </a:r>
          </a:p>
          <a:p>
            <a:pPr algn="just"/>
            <a:r>
              <a:rPr lang="en-US" sz="2400" dirty="0">
                <a:solidFill>
                  <a:schemeClr val="bg1">
                    <a:lumMod val="50000"/>
                  </a:schemeClr>
                </a:solidFill>
                <a:hlinkClick r:id="rId3"/>
              </a:rPr>
              <a:t>http://eclass.teiep.gr/OpenClass/courses/COMP111/</a:t>
            </a:r>
            <a:r>
              <a:rPr lang="el-GR" sz="2400">
                <a:solidFill>
                  <a:schemeClr val="bg1">
                    <a:lumMod val="50000"/>
                  </a:schemeClr>
                </a:solidFill>
              </a:rPr>
              <a:t> </a:t>
            </a: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a:t>Βασική σύνταξη προγράμματος </a:t>
            </a:r>
            <a:r>
              <a:rPr lang="el-GR" dirty="0" err="1"/>
              <a:t>pascal</a:t>
            </a:r>
            <a:r>
              <a:rPr lang="el-GR" dirty="0"/>
              <a:t> - Εντολές </a:t>
            </a:r>
            <a:r>
              <a:rPr lang="el-GR" dirty="0" smtClean="0"/>
              <a:t>συνθήκης</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 </a:t>
            </a:r>
            <a:r>
              <a:rPr lang="el-GR" dirty="0"/>
              <a:t>Επικεφαλίδα </a:t>
            </a:r>
            <a:r>
              <a:rPr lang="el-GR" dirty="0" smtClean="0"/>
              <a:t>Προγράμματος</a:t>
            </a:r>
            <a:r>
              <a:rPr lang="el-GR" baseline="-25000" dirty="0" smtClean="0"/>
              <a:t>1/2</a:t>
            </a:r>
            <a:endParaRPr lang="el-GR" baseline="-25000" dirty="0"/>
          </a:p>
        </p:txBody>
      </p:sp>
      <p:sp>
        <p:nvSpPr>
          <p:cNvPr id="3" name="2 - Θέση περιεχομένου"/>
          <p:cNvSpPr>
            <a:spLocks noGrp="1"/>
          </p:cNvSpPr>
          <p:nvPr>
            <p:ph idx="1"/>
          </p:nvPr>
        </p:nvSpPr>
        <p:spPr/>
        <p:txBody>
          <a:bodyPr>
            <a:normAutofit/>
          </a:bodyPr>
          <a:lstStyle/>
          <a:p>
            <a:r>
              <a:rPr lang="el-GR" sz="2400" dirty="0" smtClean="0"/>
              <a:t>Η επικεφαλίδα του προγράμματος είναι μια πρόταση που αρχίζει με τη λέξη κλειδί </a:t>
            </a:r>
            <a:r>
              <a:rPr lang="en-US" sz="2400" b="1" dirty="0" smtClean="0"/>
              <a:t>program </a:t>
            </a:r>
            <a:r>
              <a:rPr lang="el-GR" sz="2400" b="1" dirty="0" smtClean="0"/>
              <a:t>ή </a:t>
            </a:r>
            <a:r>
              <a:rPr lang="en-US" sz="2400" b="1" dirty="0" smtClean="0"/>
              <a:t>PROGRAM</a:t>
            </a:r>
            <a:r>
              <a:rPr lang="el-GR" sz="2400" dirty="0" smtClean="0"/>
              <a:t>, η οποία ακολουθείται από ένα όνομα που χαρακτηρίζει όλο το πρόγραμμα και μια λίστα ονομάτων που σχετίζονται με τις συσκευές που θα χρησιμοποιηθούν από το πρόγραμμα για είσοδο και έξοδο δεδομένων</a:t>
            </a:r>
          </a:p>
          <a:p>
            <a:r>
              <a:rPr lang="el-GR" sz="2400" dirty="0" smtClean="0"/>
              <a:t>Η επικεφαλίδα έχει την εξής </a:t>
            </a:r>
            <a:r>
              <a:rPr lang="el-GR" sz="2400" b="1" dirty="0" smtClean="0"/>
              <a:t>σύνταξη</a:t>
            </a:r>
            <a:r>
              <a:rPr lang="el-GR" sz="2400" dirty="0" smtClean="0"/>
              <a:t>:</a:t>
            </a:r>
            <a:endParaRPr lang="el-GR" sz="24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8</a:t>
            </a:fld>
            <a:endParaRPr lang="en-US" dirty="0"/>
          </a:p>
        </p:txBody>
      </p:sp>
      <p:sp>
        <p:nvSpPr>
          <p:cNvPr id="7" name="6 - Ορθογώνιο"/>
          <p:cNvSpPr/>
          <p:nvPr/>
        </p:nvSpPr>
        <p:spPr>
          <a:xfrm>
            <a:off x="1475656" y="4225652"/>
            <a:ext cx="5509592" cy="571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PROGRAM</a:t>
            </a:r>
            <a:r>
              <a:rPr lang="el-GR" sz="2000" b="1" dirty="0"/>
              <a:t> </a:t>
            </a:r>
            <a:r>
              <a:rPr lang="el-GR" sz="2000" dirty="0"/>
              <a:t>Ονομα(Αρχείο  1, Αρχείο 2, …, Αρχείο Ν)</a:t>
            </a:r>
          </a:p>
        </p:txBody>
      </p:sp>
    </p:spTree>
    <p:extLst>
      <p:ext uri="{BB962C8B-B14F-4D97-AF65-F5344CB8AC3E}">
        <p14:creationId xmlns:p14="http://schemas.microsoft.com/office/powerpoint/2010/main" val="288772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33" dirty="0" smtClean="0"/>
              <a:t> </a:t>
            </a:r>
            <a:r>
              <a:rPr lang="el-GR" dirty="0"/>
              <a:t>Επικεφαλίδα </a:t>
            </a:r>
            <a:r>
              <a:rPr lang="el-GR" dirty="0" smtClean="0"/>
              <a:t>Προγράμματος</a:t>
            </a:r>
            <a:r>
              <a:rPr lang="el-GR" baseline="-25000" dirty="0" smtClean="0"/>
              <a:t>2/2</a:t>
            </a:r>
            <a:endParaRPr lang="el-GR" baseline="-25000" dirty="0"/>
          </a:p>
        </p:txBody>
      </p:sp>
      <p:sp>
        <p:nvSpPr>
          <p:cNvPr id="3" name="2 - Θέση περιεχομένου"/>
          <p:cNvSpPr>
            <a:spLocks noGrp="1"/>
          </p:cNvSpPr>
          <p:nvPr>
            <p:ph idx="1"/>
          </p:nvPr>
        </p:nvSpPr>
        <p:spPr/>
        <p:txBody>
          <a:bodyPr>
            <a:noAutofit/>
          </a:bodyPr>
          <a:lstStyle/>
          <a:p>
            <a:r>
              <a:rPr lang="el-GR" sz="2000" b="1" dirty="0"/>
              <a:t>Εξηγήσεις: </a:t>
            </a:r>
            <a:r>
              <a:rPr lang="en-US" sz="2000" dirty="0"/>
              <a:t>“</a:t>
            </a:r>
            <a:r>
              <a:rPr lang="el-GR" sz="2000" b="1" i="1" dirty="0"/>
              <a:t>Ονομα</a:t>
            </a:r>
            <a:r>
              <a:rPr lang="en-US" sz="2000" dirty="0"/>
              <a:t>” </a:t>
            </a:r>
            <a:r>
              <a:rPr lang="el-GR" sz="2000" dirty="0"/>
              <a:t>είναι το όνομα του προγράμματος και </a:t>
            </a:r>
            <a:r>
              <a:rPr lang="en-US" sz="2000" dirty="0"/>
              <a:t>“</a:t>
            </a:r>
            <a:r>
              <a:rPr lang="el-GR" sz="2000" b="1" i="1" dirty="0"/>
              <a:t>Αρχείο 1, Αρχείο 2, …, Αρχείο Ν</a:t>
            </a:r>
            <a:r>
              <a:rPr lang="en-US" sz="2000" dirty="0"/>
              <a:t>” </a:t>
            </a:r>
            <a:r>
              <a:rPr lang="el-GR" sz="2000" dirty="0"/>
              <a:t>είναι το όνομα των εξωτερικών αρχείων που θα χρησιμοποιήσει το πρόγραμμα</a:t>
            </a:r>
          </a:p>
          <a:p>
            <a:r>
              <a:rPr lang="el-GR" sz="2000" dirty="0"/>
              <a:t>Η σύνταξη των ονομάτων των αρχείων διέπεται από κανόνες του συγκεκριμένου υπολογιστικού συστήματος </a:t>
            </a:r>
          </a:p>
          <a:p>
            <a:r>
              <a:rPr lang="el-GR" sz="2000" dirty="0"/>
              <a:t>Τα δύο βασικά </a:t>
            </a:r>
            <a:r>
              <a:rPr lang="en-US" sz="2000" dirty="0"/>
              <a:t>(</a:t>
            </a:r>
            <a:r>
              <a:rPr lang="en-US" sz="2000" b="1" dirty="0"/>
              <a:t>standard</a:t>
            </a:r>
            <a:r>
              <a:rPr lang="en-US" sz="2000" dirty="0"/>
              <a:t>)</a:t>
            </a:r>
            <a:r>
              <a:rPr lang="el-GR" sz="2000" dirty="0"/>
              <a:t> ονόματα αρχείων </a:t>
            </a:r>
            <a:r>
              <a:rPr lang="en-US" sz="2000" b="1" i="1" dirty="0"/>
              <a:t>input</a:t>
            </a:r>
            <a:r>
              <a:rPr lang="el-GR" sz="2000" dirty="0"/>
              <a:t> και </a:t>
            </a:r>
            <a:r>
              <a:rPr lang="en-US" sz="2000" b="1" i="1" dirty="0"/>
              <a:t>output</a:t>
            </a:r>
            <a:r>
              <a:rPr lang="en-US" sz="2000" b="1" dirty="0"/>
              <a:t> </a:t>
            </a:r>
            <a:r>
              <a:rPr lang="el-GR" sz="2000" dirty="0"/>
              <a:t>στην λίστα των ονομάτων των εξωτερικών αρχείων αναφέρονται στις εξ’ ορισμού περιφερειακές μονάδες εισόδου και εξόδου δεδομένων (όπως τερματικό, εκτυπωτής, αναγνώστης κλπ)</a:t>
            </a:r>
          </a:p>
          <a:p>
            <a:pPr lvl="1">
              <a:buFont typeface="Wingdings" panose="05000000000000000000" pitchFamily="2" charset="2"/>
              <a:buChar char="§"/>
            </a:pPr>
            <a:r>
              <a:rPr lang="en-US" sz="2000" b="1" dirty="0" smtClean="0"/>
              <a:t>program </a:t>
            </a:r>
            <a:r>
              <a:rPr lang="en-US" sz="2000" dirty="0" smtClean="0"/>
              <a:t>Factorial</a:t>
            </a:r>
            <a:r>
              <a:rPr lang="el-GR" sz="2000" dirty="0" smtClean="0"/>
              <a:t> </a:t>
            </a:r>
            <a:r>
              <a:rPr lang="en-US" sz="2000" dirty="0" smtClean="0"/>
              <a:t>(</a:t>
            </a:r>
            <a:r>
              <a:rPr lang="en-US" sz="2000" dirty="0"/>
              <a:t>input, </a:t>
            </a:r>
            <a:r>
              <a:rPr lang="en-US" sz="2000" dirty="0" smtClean="0"/>
              <a:t>output);</a:t>
            </a:r>
          </a:p>
          <a:p>
            <a:pPr lvl="1">
              <a:buFont typeface="Wingdings" panose="05000000000000000000" pitchFamily="2" charset="2"/>
              <a:buChar char="§"/>
            </a:pPr>
            <a:r>
              <a:rPr lang="en-US" sz="2000" b="1" dirty="0" smtClean="0"/>
              <a:t>program </a:t>
            </a:r>
            <a:r>
              <a:rPr lang="en-US" sz="2000" dirty="0" err="1" smtClean="0"/>
              <a:t>Second_Example</a:t>
            </a:r>
            <a:r>
              <a:rPr lang="el-GR" sz="2000" dirty="0" smtClean="0"/>
              <a:t> </a:t>
            </a:r>
            <a:r>
              <a:rPr lang="en-US" sz="2000" dirty="0" smtClean="0"/>
              <a:t>(input, output, data, numbers);</a:t>
            </a:r>
            <a:endParaRPr lang="el-GR" sz="2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9</a:t>
            </a:fld>
            <a:endParaRPr lang="en-US" dirty="0"/>
          </a:p>
        </p:txBody>
      </p:sp>
    </p:spTree>
    <p:extLst>
      <p:ext uri="{BB962C8B-B14F-4D97-AF65-F5344CB8AC3E}">
        <p14:creationId xmlns:p14="http://schemas.microsoft.com/office/powerpoint/2010/main" val="405392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2824</TotalTime>
  <Words>5368</Words>
  <Application>Microsoft Office PowerPoint</Application>
  <PresentationFormat>Προβολή στην οθόνη (16:10)</PresentationFormat>
  <Paragraphs>873</Paragraphs>
  <Slides>76</Slides>
  <Notes>73</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76</vt:i4>
      </vt:variant>
    </vt:vector>
  </HeadingPairs>
  <TitlesOfParts>
    <vt:vector size="83" baseType="lpstr">
      <vt:lpstr>Arial Unicode MS</vt:lpstr>
      <vt:lpstr>Arial</vt:lpstr>
      <vt:lpstr>Calibri</vt:lpstr>
      <vt:lpstr>Times New Roman</vt:lpstr>
      <vt:lpstr>Wingdings</vt:lpstr>
      <vt:lpstr>Θέμα του Office</vt:lpstr>
      <vt:lpstr>Equation</vt:lpstr>
      <vt:lpstr>Προγραμματισμός Ι</vt:lpstr>
      <vt:lpstr>Παρουσίαση του PowerPoint</vt:lpstr>
      <vt:lpstr>Άδειες Χρήσης</vt:lpstr>
      <vt:lpstr>Χρηματοδότηση</vt:lpstr>
      <vt:lpstr>Σκοποί  ενότητας</vt:lpstr>
      <vt:lpstr>Περιεχόμενα ενότητας</vt:lpstr>
      <vt:lpstr>Δομή Προγράμματος Pascal</vt:lpstr>
      <vt:lpstr> Επικεφαλίδα Προγράμματος1/2</vt:lpstr>
      <vt:lpstr> Επικεφαλίδα Προγράμματος2/2</vt:lpstr>
      <vt:lpstr>Τμήμα Δηλώσεων</vt:lpstr>
      <vt:lpstr>Τμήμα Δηλώσεων-Περιοχή Επιγραφών</vt:lpstr>
      <vt:lpstr>Τμήμα Δηλώσεων-Περιοχή Σταθερών1/3</vt:lpstr>
      <vt:lpstr>Τμήμα Δηλώσεων-Περιοχή Σταθερών2/3</vt:lpstr>
      <vt:lpstr>Τμήμα Δηλώσεων-Περιοχή Σταθερών3/3</vt:lpstr>
      <vt:lpstr>Τμήμα Δηλώσεων-Περιοχή Τύπων1/3</vt:lpstr>
      <vt:lpstr>Τμήμα Δηλώσεων-Περιοχή Τύπων2/3</vt:lpstr>
      <vt:lpstr>Τμήμα Δηλώσεων-Περιοχή Τύπων3/3</vt:lpstr>
      <vt:lpstr>Τμήμα Δηλώσεων-Περιοχή Μεταβλητών1/3</vt:lpstr>
      <vt:lpstr>Τμήμα Δηλώσεων-Περιοχή Μεταβλητών2/3</vt:lpstr>
      <vt:lpstr>Τμήμα Δηλώσεων-Περιοχή Μεταβλητών3/3</vt:lpstr>
      <vt:lpstr>Τμήμα Δηλώσεων Περιοχή Υποπρογραμματων</vt:lpstr>
      <vt:lpstr>Τμήμα Δηλώσεων-Περιοχή Προτάσεων1/2</vt:lpstr>
      <vt:lpstr>Τμήμα Δηλώσεων-Περιοχή Προτάσεων2/2</vt:lpstr>
      <vt:lpstr>Δομή Προγράμματος Pascal</vt:lpstr>
      <vt:lpstr>Παράδειγμα</vt:lpstr>
      <vt:lpstr>Τελεστής Ανάθεσης Εντολές Εισόδου/Εξόδου1/2</vt:lpstr>
      <vt:lpstr>Τελεστής Ανάθεσης Εντολές Εισόδου/Εξόδου2/2</vt:lpstr>
      <vt:lpstr>Τελεστής Ανάθεσης1/3</vt:lpstr>
      <vt:lpstr>Τελεστής Ανάθεσης2/3</vt:lpstr>
      <vt:lpstr>Τελεστής Ανάθεσης3/3</vt:lpstr>
      <vt:lpstr>Εντολή Read (Εντολή Εισόδου)1/9</vt:lpstr>
      <vt:lpstr>Εντολή Read (Εντολή Εισόδου)2/9</vt:lpstr>
      <vt:lpstr>Εντολή Read (Εντολή Εισόδου)3/9</vt:lpstr>
      <vt:lpstr>Εντολή Read (Εντολή Εισόδου)4/9</vt:lpstr>
      <vt:lpstr>Εντολή Read (Εντολή Εισόδου)5/9</vt:lpstr>
      <vt:lpstr>Εντολή Read (Εντολή Εισόδου)6/9</vt:lpstr>
      <vt:lpstr>Εντολή Read (Εντολή Εισόδου)6/9</vt:lpstr>
      <vt:lpstr>Εντολή Read (Εντολή Εισόδου)7/9</vt:lpstr>
      <vt:lpstr>Εντολή Read (Εντολή Εισόδου)8/9</vt:lpstr>
      <vt:lpstr>Εντολή Read (Εντολή Εισόδου)9/9</vt:lpstr>
      <vt:lpstr>Εντολή Readln1/2</vt:lpstr>
      <vt:lpstr>Εντολή Readln2/2</vt:lpstr>
      <vt:lpstr>Εντολή Write (Εντολή Εξόδου)1/7</vt:lpstr>
      <vt:lpstr>Εντολή Write (Εντολή Εξόδου)2/7</vt:lpstr>
      <vt:lpstr>Εντολή Write (Εντολή Εξόδου)3/7</vt:lpstr>
      <vt:lpstr>Εντολή Write (Εντολή Εξόδου)4/7</vt:lpstr>
      <vt:lpstr>Εντολή Write (Εντολή Εξόδου)5/7</vt:lpstr>
      <vt:lpstr>Εντολή Write (Εντολή Εξόδου)6/7</vt:lpstr>
      <vt:lpstr>Εντολή Write (Εντολή Εξόδου)7/7</vt:lpstr>
      <vt:lpstr>Εντολή Writeln1/2</vt:lpstr>
      <vt:lpstr>Εντολή Writeln2/2</vt:lpstr>
      <vt:lpstr>Ασκήσεις1/5</vt:lpstr>
      <vt:lpstr>Ασκήσεις2/5</vt:lpstr>
      <vt:lpstr>Ασκήσεις3/5</vt:lpstr>
      <vt:lpstr>Ασκήσεις4/5</vt:lpstr>
      <vt:lpstr>Ασκήσεις5/5</vt:lpstr>
      <vt:lpstr>Εντολές συνθήκης</vt:lpstr>
      <vt:lpstr>Σύνθετες Προτάσεις</vt:lpstr>
      <vt:lpstr>Εντολή if1/3</vt:lpstr>
      <vt:lpstr>Εντολή if2/3</vt:lpstr>
      <vt:lpstr>Εντολή if3/3</vt:lpstr>
      <vt:lpstr>Φωλιασμένες Εντολές if1/5</vt:lpstr>
      <vt:lpstr>Φωλιασμένες Εντολές if2/5</vt:lpstr>
      <vt:lpstr>Φωλιασμένες Εντολές if3/5</vt:lpstr>
      <vt:lpstr>Φωλιασμένες Εντολές if4/5</vt:lpstr>
      <vt:lpstr>Φωλιασμένες Εντολές if5/5</vt:lpstr>
      <vt:lpstr>Εντολή Case1/4</vt:lpstr>
      <vt:lpstr>Εντολή Case2/4</vt:lpstr>
      <vt:lpstr>Εντολή Case3/4</vt:lpstr>
      <vt:lpstr>Εντολή Case4/4</vt:lpstr>
      <vt:lpstr>Ασκήση</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262</cp:revision>
  <dcterms:created xsi:type="dcterms:W3CDTF">2012-09-06T09:03:05Z</dcterms:created>
  <dcterms:modified xsi:type="dcterms:W3CDTF">2015-05-07T14:29:46Z</dcterms:modified>
</cp:coreProperties>
</file>