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89" r:id="rId3"/>
    <p:sldId id="257" r:id="rId4"/>
    <p:sldId id="259" r:id="rId5"/>
    <p:sldId id="388" r:id="rId6"/>
    <p:sldId id="398" r:id="rId7"/>
    <p:sldId id="399" r:id="rId8"/>
    <p:sldId id="401" r:id="rId9"/>
    <p:sldId id="402" r:id="rId10"/>
    <p:sldId id="403" r:id="rId11"/>
    <p:sldId id="404" r:id="rId12"/>
    <p:sldId id="405" r:id="rId13"/>
    <p:sldId id="406" r:id="rId14"/>
    <p:sldId id="400"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397" r:id="rId37"/>
    <p:sldId id="291" r:id="rId38"/>
    <p:sldId id="292" r:id="rId39"/>
    <p:sldId id="293" r:id="rId40"/>
    <p:sldId id="280" r:id="rId41"/>
  </p:sldIdLst>
  <p:sldSz cx="9144000" cy="5715000" type="screen16x10"/>
  <p:notesSz cx="6858000" cy="9144000"/>
  <p:custDataLst>
    <p:tags r:id="rId4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45949" autoAdjust="0"/>
  </p:normalViewPr>
  <p:slideViewPr>
    <p:cSldViewPr>
      <p:cViewPr varScale="1">
        <p:scale>
          <a:sx n="45" d="100"/>
          <a:sy n="45" d="100"/>
        </p:scale>
        <p:origin x="2674" y="43"/>
      </p:cViewPr>
      <p:guideLst>
        <p:guide orient="horz" pos="180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30/09/2015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80397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40162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365424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126057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28889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lvl="0"/>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427077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lvl="0"/>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2688683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lvl="0"/>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467960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623729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lvl="0"/>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68149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lvl="0"/>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1515348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6738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839476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008001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lvl="0"/>
            <a:endParaRPr lang="el-GR" sz="1400" b="1"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3881030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1979713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929674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884042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1821902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27732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089755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176381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2085696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681401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69072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3443177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2321167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124860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420351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379742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247544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411007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rgbClr val="0070C0">
              <a:alpha val="10000"/>
            </a:srgbClr>
          </a:solidFill>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a:t>
            </a:r>
            <a:r>
              <a:rPr lang="el-GR" sz="1000" b="1" baseline="0" dirty="0" smtClean="0">
                <a:solidFill>
                  <a:schemeClr val="bg1"/>
                </a:solidFill>
              </a:rPr>
              <a:t> Υγείας</a:t>
            </a:r>
            <a:r>
              <a:rPr lang="el-GR" sz="1000" b="1" dirty="0" smtClean="0">
                <a:solidFill>
                  <a:schemeClr val="bg1"/>
                </a:solidFill>
              </a:rPr>
              <a:t> – Πληροφοριακά Συστήματα Υγείας, Τμήμα </a:t>
            </a:r>
            <a:r>
              <a:rPr lang="el-GR" sz="1000" b="1" dirty="0" err="1" smtClean="0">
                <a:solidFill>
                  <a:schemeClr val="bg1"/>
                </a:solidFill>
              </a:rPr>
              <a:t>Λογοθεραπείας</a:t>
            </a:r>
            <a:r>
              <a:rPr lang="el-GR" sz="1000" b="1" dirty="0" smtClean="0">
                <a:solidFill>
                  <a:schemeClr val="bg1"/>
                </a:solidFill>
              </a:rPr>
              <a:t>,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
        <p:nvSpPr>
          <p:cNvPr id="5" name="Θέση αριθμού διαφάνειας 5"/>
          <p:cNvSpPr>
            <a:spLocks noGrp="1"/>
          </p:cNvSpPr>
          <p:nvPr>
            <p:ph type="sldNum" sz="quarter" idx="12"/>
          </p:nvPr>
        </p:nvSpPr>
        <p:spPr>
          <a:xfrm>
            <a:off x="6553200" y="5296959"/>
            <a:ext cx="2133600" cy="304271"/>
          </a:xfrm>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rgbClr val="0070C0">
              <a:alpha val="10000"/>
            </a:srgbClr>
          </a:solidFill>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rgbClr val="0070C0">
              <a:alpha val="10000"/>
            </a:srgbClr>
          </a:solidFill>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rgbClr val="0070C0">
              <a:alpha val="10000"/>
            </a:srgbClr>
          </a:solidFill>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0" y="228865"/>
            <a:ext cx="9144000" cy="952500"/>
          </a:xfrm>
          <a:prstGeom prst="rect">
            <a:avLst/>
          </a:prstGeom>
          <a:solidFill>
            <a:srgbClr val="0070C0">
              <a:alpha val="10000"/>
            </a:srgbClr>
          </a:solidFill>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class.teiep.gr/courses/LOGO126"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noFill/>
        </p:spPr>
        <p:txBody>
          <a:bodyPr>
            <a:normAutofit/>
          </a:bodyPr>
          <a:lstStyle/>
          <a:p>
            <a:r>
              <a:rPr lang="el-GR" dirty="0" smtClean="0">
                <a:solidFill>
                  <a:schemeClr val="tx1"/>
                </a:solidFill>
              </a:rPr>
              <a:t>Πληροφορική Υγείας</a:t>
            </a:r>
            <a:endParaRPr lang="el-GR" dirty="0">
              <a:solidFill>
                <a:schemeClr val="tx1"/>
              </a:solidFill>
            </a:endParaRPr>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n-US" sz="2800" dirty="0" smtClean="0"/>
              <a:t>4 </a:t>
            </a:r>
            <a:r>
              <a:rPr lang="el-GR" sz="2800" dirty="0" smtClean="0"/>
              <a:t>:</a:t>
            </a:r>
            <a:r>
              <a:rPr lang="en-US" sz="2800" dirty="0" smtClean="0"/>
              <a:t> </a:t>
            </a:r>
            <a:r>
              <a:rPr lang="el-GR" sz="2800" b="1" dirty="0"/>
              <a:t>Πληροφοριακά Συστήματα Υγείας</a:t>
            </a:r>
            <a:r>
              <a:rPr lang="el-GR" sz="2800" b="1" dirty="0" smtClean="0"/>
              <a:t/>
            </a:r>
            <a:br>
              <a:rPr lang="el-GR" sz="2800" b="1" dirty="0" smtClean="0"/>
            </a:br>
            <a:endParaRPr lang="el-GR" sz="2800" b="1" dirty="0"/>
          </a:p>
          <a:p>
            <a:r>
              <a:rPr lang="el-GR" sz="2800" dirty="0" smtClean="0"/>
              <a:t>Ευγενία</a:t>
            </a:r>
            <a:r>
              <a:rPr lang="en-US" sz="2800" dirty="0" smtClean="0"/>
              <a:t> </a:t>
            </a:r>
            <a:r>
              <a:rPr lang="el-GR" sz="2800" dirty="0" err="1" smtClean="0"/>
              <a:t>Τόκη</a:t>
            </a:r>
            <a:endParaRPr lang="el-GR" sz="2800"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44000" cy="952500"/>
          </a:xfrm>
        </p:spPr>
        <p:txBody>
          <a:bodyPr>
            <a:normAutofit/>
          </a:bodyPr>
          <a:lstStyle/>
          <a:p>
            <a:r>
              <a:rPr lang="el-GR" dirty="0" smtClean="0"/>
              <a:t>Ολοκληρωμένο </a:t>
            </a:r>
            <a:r>
              <a:rPr lang="el-GR" dirty="0"/>
              <a:t>ΠΣΝ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sp>
        <p:nvSpPr>
          <p:cNvPr id="7" name="Θέση περιεχομένου 1"/>
          <p:cNvSpPr>
            <a:spLocks noGrp="1"/>
          </p:cNvSpPr>
          <p:nvPr>
            <p:ph idx="1"/>
          </p:nvPr>
        </p:nvSpPr>
        <p:spPr>
          <a:xfrm>
            <a:off x="457200" y="1181365"/>
            <a:ext cx="8229600" cy="3923771"/>
          </a:xfrm>
        </p:spPr>
        <p:txBody>
          <a:bodyPr>
            <a:noAutofit/>
          </a:bodyPr>
          <a:lstStyle/>
          <a:p>
            <a:pPr>
              <a:spcBef>
                <a:spcPts val="600"/>
              </a:spcBef>
            </a:pPr>
            <a:r>
              <a:rPr lang="en-US" sz="2400" dirty="0" smtClean="0"/>
              <a:t>O</a:t>
            </a:r>
            <a:r>
              <a:rPr lang="el-GR" sz="2400" dirty="0" smtClean="0"/>
              <a:t>ι </a:t>
            </a:r>
            <a:r>
              <a:rPr lang="el-GR" sz="2400" dirty="0"/>
              <a:t>εφαρμογές θα πρέπει να σχεδιάζονται με </a:t>
            </a:r>
            <a:r>
              <a:rPr lang="el-GR" sz="2400" u="sng" dirty="0"/>
              <a:t>ολοκληρωμένο</a:t>
            </a:r>
            <a:r>
              <a:rPr lang="el-GR" sz="2400" dirty="0"/>
              <a:t> </a:t>
            </a:r>
            <a:r>
              <a:rPr lang="el-GR" sz="2400" dirty="0" smtClean="0"/>
              <a:t>τρόπο</a:t>
            </a:r>
            <a:r>
              <a:rPr lang="en-US" sz="2400" dirty="0" smtClean="0"/>
              <a:t>.</a:t>
            </a:r>
            <a:endParaRPr lang="el-GR" sz="2400" dirty="0"/>
          </a:p>
          <a:p>
            <a:pPr lvl="1">
              <a:spcBef>
                <a:spcPts val="600"/>
              </a:spcBef>
            </a:pPr>
            <a:r>
              <a:rPr lang="el-GR" sz="2200" dirty="0" smtClean="0"/>
              <a:t>Τα </a:t>
            </a:r>
            <a:r>
              <a:rPr lang="el-GR" sz="2200" dirty="0"/>
              <a:t>δεδομένα εισάγονται άπαξ και διατίθενται στους </a:t>
            </a:r>
            <a:r>
              <a:rPr lang="el-GR" sz="2200" dirty="0" smtClean="0"/>
              <a:t>εξουσιοδοτημένους </a:t>
            </a:r>
            <a:r>
              <a:rPr lang="el-GR" sz="2200" dirty="0"/>
              <a:t>χρήστες οποτεδήποτε και </a:t>
            </a:r>
            <a:r>
              <a:rPr lang="el-GR" sz="2200" dirty="0" err="1"/>
              <a:t>απ</a:t>
            </a:r>
            <a:r>
              <a:rPr lang="el-GR" sz="2200" dirty="0"/>
              <a:t>΄ όλους τους σταθμούς εργασίας.</a:t>
            </a:r>
          </a:p>
          <a:p>
            <a:pPr lvl="1">
              <a:spcBef>
                <a:spcPts val="600"/>
              </a:spcBef>
            </a:pPr>
            <a:r>
              <a:rPr lang="el-GR" sz="2200" dirty="0" smtClean="0"/>
              <a:t>Όλες </a:t>
            </a:r>
            <a:r>
              <a:rPr lang="el-GR" sz="2200" dirty="0"/>
              <a:t>οι εφαρμογές είναι συνδεδεμένες μεταξύ τους και δεν </a:t>
            </a:r>
            <a:r>
              <a:rPr lang="el-GR" sz="2200" dirty="0" smtClean="0"/>
              <a:t>υπάρχουν </a:t>
            </a:r>
            <a:r>
              <a:rPr lang="el-GR" sz="2200" dirty="0"/>
              <a:t>διπλά αντίγραφα εφαρμογών για τον ίδιο σκοπό.</a:t>
            </a:r>
          </a:p>
          <a:p>
            <a:pPr lvl="1">
              <a:spcBef>
                <a:spcPts val="600"/>
              </a:spcBef>
            </a:pPr>
            <a:r>
              <a:rPr lang="el-GR" sz="2200" dirty="0" smtClean="0"/>
              <a:t>Το </a:t>
            </a:r>
            <a:r>
              <a:rPr lang="el-GR" sz="2200" dirty="0"/>
              <a:t>περιβάλλον </a:t>
            </a:r>
            <a:r>
              <a:rPr lang="el-GR" sz="2200" dirty="0" err="1"/>
              <a:t>διεπαφής</a:t>
            </a:r>
            <a:r>
              <a:rPr lang="el-GR" sz="2200" dirty="0"/>
              <a:t> του χρήστη είναι παρόμοιο σε όλες τις </a:t>
            </a:r>
            <a:r>
              <a:rPr lang="el-GR" sz="2200" dirty="0" smtClean="0"/>
              <a:t>εφαρμογές</a:t>
            </a:r>
            <a:r>
              <a:rPr lang="el-GR" sz="2200" dirty="0"/>
              <a:t>.</a:t>
            </a:r>
          </a:p>
          <a:p>
            <a:pPr lvl="1">
              <a:spcBef>
                <a:spcPts val="600"/>
              </a:spcBef>
            </a:pPr>
            <a:r>
              <a:rPr lang="el-GR" sz="2200" dirty="0" smtClean="0"/>
              <a:t>Η </a:t>
            </a:r>
            <a:r>
              <a:rPr lang="el-GR" sz="2200" dirty="0"/>
              <a:t>μεθοδολογία ανάπτυξης και τεκμηρίωσης για όλες τις εφαρμογές είναι κοινή.</a:t>
            </a:r>
          </a:p>
        </p:txBody>
      </p:sp>
    </p:spTree>
    <p:extLst>
      <p:ext uri="{BB962C8B-B14F-4D97-AF65-F5344CB8AC3E}">
        <p14:creationId xmlns:p14="http://schemas.microsoft.com/office/powerpoint/2010/main" val="1905628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44000" cy="952500"/>
          </a:xfrm>
        </p:spPr>
        <p:txBody>
          <a:bodyPr>
            <a:normAutofit/>
          </a:bodyPr>
          <a:lstStyle/>
          <a:p>
            <a:r>
              <a:rPr lang="en-GB" dirty="0" err="1"/>
              <a:t>Στόχοι</a:t>
            </a:r>
            <a:r>
              <a:rPr lang="en-GB" dirty="0"/>
              <a:t> και </a:t>
            </a:r>
            <a:r>
              <a:rPr lang="en-GB" dirty="0" err="1"/>
              <a:t>εξέλιξη</a:t>
            </a:r>
            <a:r>
              <a:rPr lang="en-GB" dirty="0"/>
              <a:t> </a:t>
            </a:r>
            <a:r>
              <a:rPr lang="en-GB" dirty="0" err="1"/>
              <a:t>του</a:t>
            </a:r>
            <a:r>
              <a:rPr lang="en-GB" dirty="0"/>
              <a:t> ΠΣΝ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sp>
        <p:nvSpPr>
          <p:cNvPr id="7" name="Θέση περιεχομένου 1"/>
          <p:cNvSpPr>
            <a:spLocks noGrp="1"/>
          </p:cNvSpPr>
          <p:nvPr>
            <p:ph idx="1"/>
          </p:nvPr>
        </p:nvSpPr>
        <p:spPr>
          <a:xfrm>
            <a:off x="457200" y="1181365"/>
            <a:ext cx="8229600" cy="3923771"/>
          </a:xfrm>
        </p:spPr>
        <p:txBody>
          <a:bodyPr>
            <a:noAutofit/>
          </a:bodyPr>
          <a:lstStyle/>
          <a:p>
            <a:r>
              <a:rPr lang="en-US" sz="2800" b="1" dirty="0" smtClean="0"/>
              <a:t>B</a:t>
            </a:r>
            <a:r>
              <a:rPr lang="el-GR" sz="2800" b="1" dirty="0" err="1" smtClean="0"/>
              <a:t>ασικοί</a:t>
            </a:r>
            <a:r>
              <a:rPr lang="el-GR" sz="2800" b="1" dirty="0" smtClean="0"/>
              <a:t> στόχοι</a:t>
            </a:r>
            <a:endParaRPr lang="en-US" sz="2800" b="1" dirty="0" smtClean="0"/>
          </a:p>
          <a:p>
            <a:pPr lvl="1"/>
            <a:r>
              <a:rPr lang="el-GR" sz="2400" dirty="0" smtClean="0"/>
              <a:t>Η </a:t>
            </a:r>
            <a:r>
              <a:rPr lang="el-GR" sz="2400" dirty="0"/>
              <a:t>βελτίωση της </a:t>
            </a:r>
            <a:r>
              <a:rPr lang="el-GR" sz="2400" dirty="0" err="1"/>
              <a:t>παρεχομένης</a:t>
            </a:r>
            <a:r>
              <a:rPr lang="el-GR" sz="2400" dirty="0"/>
              <a:t> περίθαλψης των πολιτών. </a:t>
            </a:r>
          </a:p>
          <a:p>
            <a:pPr lvl="1"/>
            <a:r>
              <a:rPr lang="el-GR" sz="2400" dirty="0"/>
              <a:t>Η καλύτερη αξιοποίηση των εγκαταστάσεων του Νοσοκομείου.</a:t>
            </a:r>
          </a:p>
          <a:p>
            <a:pPr lvl="1"/>
            <a:r>
              <a:rPr lang="el-GR" sz="2400" dirty="0"/>
              <a:t>Η βελτίωση των συνθηκών εργασίας και της απόδοσης των εργαζομένων στο Νοσοκομείο.</a:t>
            </a:r>
          </a:p>
          <a:p>
            <a:pPr lvl="1"/>
            <a:r>
              <a:rPr lang="el-GR" sz="2400" dirty="0"/>
              <a:t>Η βελτίωση της λειτουργίας του Νοσοκομείου, που μπορεί να έχει ως αποτέλεσμα τη μείωση της μέσης διάρκειας νοσηλείας ενός ασθενούς.</a:t>
            </a:r>
          </a:p>
        </p:txBody>
      </p:sp>
    </p:spTree>
    <p:extLst>
      <p:ext uri="{BB962C8B-B14F-4D97-AF65-F5344CB8AC3E}">
        <p14:creationId xmlns:p14="http://schemas.microsoft.com/office/powerpoint/2010/main" val="1372000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102" y="1051463"/>
            <a:ext cx="6653795" cy="380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Τίτλος 3"/>
          <p:cNvSpPr>
            <a:spLocks noGrp="1"/>
          </p:cNvSpPr>
          <p:nvPr>
            <p:ph type="title"/>
          </p:nvPr>
        </p:nvSpPr>
        <p:spPr>
          <a:xfrm>
            <a:off x="0" y="228865"/>
            <a:ext cx="9144000" cy="952500"/>
          </a:xfrm>
        </p:spPr>
        <p:txBody>
          <a:bodyPr>
            <a:normAutofit/>
          </a:bodyPr>
          <a:lstStyle/>
          <a:p>
            <a:r>
              <a:rPr lang="en-GB" dirty="0" err="1"/>
              <a:t>Στόχοι</a:t>
            </a:r>
            <a:r>
              <a:rPr lang="en-GB" dirty="0"/>
              <a:t> και </a:t>
            </a:r>
            <a:r>
              <a:rPr lang="en-GB" dirty="0" err="1"/>
              <a:t>εξέλιξη</a:t>
            </a:r>
            <a:r>
              <a:rPr lang="en-GB" dirty="0"/>
              <a:t> </a:t>
            </a:r>
            <a:r>
              <a:rPr lang="en-GB" dirty="0" err="1"/>
              <a:t>του</a:t>
            </a:r>
            <a:r>
              <a:rPr lang="en-GB" dirty="0"/>
              <a:t> ΠΣΝ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
        <p:nvSpPr>
          <p:cNvPr id="7" name="Θέση περιεχομένου 1"/>
          <p:cNvSpPr>
            <a:spLocks noGrp="1"/>
          </p:cNvSpPr>
          <p:nvPr>
            <p:ph idx="1"/>
          </p:nvPr>
        </p:nvSpPr>
        <p:spPr>
          <a:xfrm>
            <a:off x="539552" y="4702856"/>
            <a:ext cx="8229600" cy="375428"/>
          </a:xfrm>
        </p:spPr>
        <p:txBody>
          <a:bodyPr>
            <a:noAutofit/>
          </a:bodyPr>
          <a:lstStyle/>
          <a:p>
            <a:pPr marL="0" indent="0" algn="ctr">
              <a:spcBef>
                <a:spcPts val="0"/>
              </a:spcBef>
              <a:buNone/>
            </a:pPr>
            <a:r>
              <a:rPr lang="el-GR" sz="1800" i="1" dirty="0"/>
              <a:t>Η εξέλιξη  των Πληροφοριακών Συστημάτων </a:t>
            </a:r>
            <a:r>
              <a:rPr lang="el-GR" sz="1800" i="1" dirty="0" smtClean="0"/>
              <a:t>Νοσοκομείου</a:t>
            </a:r>
          </a:p>
          <a:p>
            <a:pPr marL="0" indent="0" algn="ctr">
              <a:spcBef>
                <a:spcPts val="0"/>
              </a:spcBef>
              <a:buNone/>
            </a:pPr>
            <a:r>
              <a:rPr lang="de-DE" sz="1800" i="1" dirty="0" smtClean="0"/>
              <a:t>[</a:t>
            </a:r>
            <a:r>
              <a:rPr lang="de-DE" sz="1800" i="1" dirty="0"/>
              <a:t>HIS = Hospital Information System, MIS = Management Information System]</a:t>
            </a:r>
            <a:endParaRPr lang="el-GR" sz="1800" i="1" dirty="0"/>
          </a:p>
        </p:txBody>
      </p:sp>
    </p:spTree>
    <p:extLst>
      <p:ext uri="{BB962C8B-B14F-4D97-AF65-F5344CB8AC3E}">
        <p14:creationId xmlns:p14="http://schemas.microsoft.com/office/powerpoint/2010/main" val="127911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44000" cy="952500"/>
          </a:xfrm>
        </p:spPr>
        <p:txBody>
          <a:bodyPr>
            <a:normAutofit/>
          </a:bodyPr>
          <a:lstStyle/>
          <a:p>
            <a:r>
              <a:rPr lang="en-GB" dirty="0" err="1"/>
              <a:t>Στόχοι</a:t>
            </a:r>
            <a:r>
              <a:rPr lang="en-GB" dirty="0"/>
              <a:t> και </a:t>
            </a:r>
            <a:r>
              <a:rPr lang="en-GB" dirty="0" err="1"/>
              <a:t>εξέλιξη</a:t>
            </a:r>
            <a:r>
              <a:rPr lang="en-GB" dirty="0"/>
              <a:t> </a:t>
            </a:r>
            <a:r>
              <a:rPr lang="en-GB" dirty="0" err="1"/>
              <a:t>του</a:t>
            </a:r>
            <a:r>
              <a:rPr lang="en-GB" dirty="0"/>
              <a:t> ΠΣΝ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416" y="1181365"/>
            <a:ext cx="5884020" cy="43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περιεχομένου 1"/>
          <p:cNvSpPr>
            <a:spLocks noGrp="1"/>
          </p:cNvSpPr>
          <p:nvPr>
            <p:ph idx="1"/>
          </p:nvPr>
        </p:nvSpPr>
        <p:spPr>
          <a:xfrm>
            <a:off x="107504" y="1181365"/>
            <a:ext cx="1872208" cy="375428"/>
          </a:xfrm>
        </p:spPr>
        <p:txBody>
          <a:bodyPr>
            <a:noAutofit/>
          </a:bodyPr>
          <a:lstStyle/>
          <a:p>
            <a:pPr marL="0" indent="0" algn="ctr">
              <a:spcBef>
                <a:spcPts val="0"/>
              </a:spcBef>
              <a:buNone/>
            </a:pPr>
            <a:r>
              <a:rPr lang="el-GR" sz="2000" b="1" i="1" dirty="0" smtClean="0"/>
              <a:t>Α</a:t>
            </a:r>
            <a:r>
              <a:rPr lang="en-GB" sz="2000" b="1" i="1" dirty="0" err="1" smtClean="0"/>
              <a:t>ρχιτεκτονική</a:t>
            </a:r>
            <a:r>
              <a:rPr lang="en-GB" sz="2000" b="1" i="1" dirty="0" smtClean="0"/>
              <a:t> κατα</a:t>
            </a:r>
            <a:r>
              <a:rPr lang="en-GB" sz="2000" b="1" i="1" dirty="0" err="1" smtClean="0"/>
              <a:t>νεμημένου</a:t>
            </a:r>
            <a:r>
              <a:rPr lang="en-GB" sz="2000" b="1" i="1" dirty="0" smtClean="0"/>
              <a:t> </a:t>
            </a:r>
            <a:r>
              <a:rPr lang="el-GR" sz="2000" b="1" i="1" dirty="0" smtClean="0"/>
              <a:t>ΠΣΝ</a:t>
            </a:r>
            <a:endParaRPr lang="el-GR" sz="2000" b="1" i="1" dirty="0"/>
          </a:p>
        </p:txBody>
      </p:sp>
    </p:spTree>
    <p:extLst>
      <p:ext uri="{BB962C8B-B14F-4D97-AF65-F5344CB8AC3E}">
        <p14:creationId xmlns:p14="http://schemas.microsoft.com/office/powerpoint/2010/main" val="3402247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err="1"/>
              <a:t>Ενότητες</a:t>
            </a:r>
            <a:r>
              <a:rPr lang="en-GB" dirty="0"/>
              <a:t> </a:t>
            </a:r>
            <a:r>
              <a:rPr lang="en-GB" dirty="0" err="1"/>
              <a:t>ενός</a:t>
            </a:r>
            <a:r>
              <a:rPr lang="en-GB" dirty="0"/>
              <a:t> ΠΣΝ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sp>
        <p:nvSpPr>
          <p:cNvPr id="2" name="Θέση περιεχομένου 1"/>
          <p:cNvSpPr>
            <a:spLocks noGrp="1"/>
          </p:cNvSpPr>
          <p:nvPr>
            <p:ph idx="1"/>
          </p:nvPr>
        </p:nvSpPr>
        <p:spPr>
          <a:xfrm>
            <a:off x="457200" y="1181365"/>
            <a:ext cx="8435280" cy="3923771"/>
          </a:xfrm>
        </p:spPr>
        <p:txBody>
          <a:bodyPr>
            <a:noAutofit/>
          </a:bodyPr>
          <a:lstStyle/>
          <a:p>
            <a:pPr lvl="0" algn="just"/>
            <a:r>
              <a:rPr lang="el-GR" sz="2200" b="1" dirty="0"/>
              <a:t>Υποσύστημα πυρήνας (</a:t>
            </a:r>
            <a:r>
              <a:rPr lang="en-US" sz="2200" b="1" dirty="0"/>
              <a:t>core system</a:t>
            </a:r>
            <a:r>
              <a:rPr lang="el-GR" sz="2200" b="1" dirty="0"/>
              <a:t>), </a:t>
            </a:r>
            <a:r>
              <a:rPr lang="el-GR" sz="2200" b="1" dirty="0" smtClean="0"/>
              <a:t>εξοπλισμένο </a:t>
            </a:r>
            <a:r>
              <a:rPr lang="el-GR" sz="2200" b="1" dirty="0"/>
              <a:t>με όλο τον κεντρικό εξοπλισμό (Η/Υ και </a:t>
            </a:r>
            <a:r>
              <a:rPr lang="el-GR" sz="2200" b="1" dirty="0" smtClean="0"/>
              <a:t>δικτύων)</a:t>
            </a:r>
          </a:p>
          <a:p>
            <a:pPr lvl="0"/>
            <a:r>
              <a:rPr lang="el-GR" sz="2200" dirty="0" smtClean="0"/>
              <a:t>Εκτελεί </a:t>
            </a:r>
            <a:r>
              <a:rPr lang="el-GR" sz="2200" dirty="0"/>
              <a:t>όλες τις βασικές κεντρικές λειτουργίες του </a:t>
            </a:r>
            <a:r>
              <a:rPr lang="el-GR" sz="2200" dirty="0" smtClean="0"/>
              <a:t>Νοσοκομείου</a:t>
            </a:r>
            <a:endParaRPr lang="el-GR" sz="2200" dirty="0"/>
          </a:p>
          <a:p>
            <a:pPr lvl="1"/>
            <a:r>
              <a:rPr lang="el-GR" sz="2000" dirty="0"/>
              <a:t>Διατηρεί τον κατάλογο όλων των ασθενών και τον ιατρικό φάκελό τους.</a:t>
            </a:r>
          </a:p>
          <a:p>
            <a:pPr lvl="1"/>
            <a:r>
              <a:rPr lang="el-GR" sz="2000" dirty="0"/>
              <a:t>Κάνει στατιστική επεξεργασία των στοιχείων των </a:t>
            </a:r>
            <a:r>
              <a:rPr lang="el-GR" sz="2000" dirty="0" smtClean="0"/>
              <a:t>ασθενών</a:t>
            </a:r>
            <a:endParaRPr lang="el-GR" sz="2000" dirty="0"/>
          </a:p>
          <a:p>
            <a:pPr lvl="1"/>
            <a:r>
              <a:rPr lang="el-GR" sz="2000" dirty="0"/>
              <a:t>Υποστηρίζει όλες τις ενέργειες που αφορούν την νοσηλεία του </a:t>
            </a:r>
            <a:r>
              <a:rPr lang="el-GR" sz="2000" dirty="0" smtClean="0"/>
              <a:t>ασθενή, </a:t>
            </a:r>
            <a:r>
              <a:rPr lang="el-GR" sz="2000" dirty="0"/>
              <a:t>τις οποίες ενσωματώνει στον ιατρικό φάκελο του κάθε </a:t>
            </a:r>
            <a:r>
              <a:rPr lang="el-GR" sz="2000" dirty="0" smtClean="0"/>
              <a:t>ασθενή</a:t>
            </a:r>
            <a:endParaRPr lang="el-GR" sz="2000" dirty="0"/>
          </a:p>
          <a:p>
            <a:pPr lvl="1"/>
            <a:r>
              <a:rPr lang="el-GR" sz="2000" dirty="0"/>
              <a:t>Επεξεργάζεται περαιτέρω τα παραπάνω στοιχεία και δίνει δευτερογενή </a:t>
            </a:r>
            <a:r>
              <a:rPr lang="el-GR" sz="2000" dirty="0" smtClean="0"/>
              <a:t>στοιχεία, </a:t>
            </a:r>
            <a:r>
              <a:rPr lang="el-GR" sz="2000" dirty="0"/>
              <a:t>η μελέτη των οποίων μπορεί να βοηθήσει στην βελτίωση της </a:t>
            </a:r>
            <a:r>
              <a:rPr lang="el-GR" sz="2000" dirty="0" smtClean="0"/>
              <a:t>παρεχόμενης νοσηλείας</a:t>
            </a:r>
            <a:endParaRPr lang="el-GR" sz="2000" dirty="0"/>
          </a:p>
          <a:p>
            <a:pPr>
              <a:spcBef>
                <a:spcPts val="0"/>
              </a:spcBef>
            </a:pPr>
            <a:endParaRPr lang="el-GR" sz="2800" dirty="0" smtClean="0"/>
          </a:p>
          <a:p>
            <a:pPr>
              <a:spcBef>
                <a:spcPts val="0"/>
              </a:spcBef>
            </a:pPr>
            <a:endParaRPr lang="el-GR" sz="2000" dirty="0"/>
          </a:p>
        </p:txBody>
      </p:sp>
    </p:spTree>
    <p:extLst>
      <p:ext uri="{BB962C8B-B14F-4D97-AF65-F5344CB8AC3E}">
        <p14:creationId xmlns:p14="http://schemas.microsoft.com/office/powerpoint/2010/main" val="353547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err="1"/>
              <a:t>Ενότητες</a:t>
            </a:r>
            <a:r>
              <a:rPr lang="en-GB" dirty="0"/>
              <a:t> </a:t>
            </a:r>
            <a:r>
              <a:rPr lang="en-GB" dirty="0" err="1"/>
              <a:t>ενός</a:t>
            </a:r>
            <a:r>
              <a:rPr lang="en-GB" dirty="0"/>
              <a:t> ΠΣΝ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sp>
        <p:nvSpPr>
          <p:cNvPr id="2" name="Θέση περιεχομένου 1"/>
          <p:cNvSpPr>
            <a:spLocks noGrp="1"/>
          </p:cNvSpPr>
          <p:nvPr>
            <p:ph idx="1"/>
          </p:nvPr>
        </p:nvSpPr>
        <p:spPr>
          <a:xfrm>
            <a:off x="457200" y="1181365"/>
            <a:ext cx="8435280" cy="3923771"/>
          </a:xfrm>
        </p:spPr>
        <p:txBody>
          <a:bodyPr>
            <a:noAutofit/>
          </a:bodyPr>
          <a:lstStyle/>
          <a:p>
            <a:pPr lvl="0"/>
            <a:r>
              <a:rPr lang="el-GR" sz="2200" b="1" dirty="0" err="1" smtClean="0"/>
              <a:t>Διοικητικο</a:t>
            </a:r>
            <a:r>
              <a:rPr lang="el-GR" sz="2200" b="1" dirty="0" smtClean="0"/>
              <a:t>-οικονομικά </a:t>
            </a:r>
            <a:r>
              <a:rPr lang="el-GR" sz="2200" b="1" dirty="0"/>
              <a:t>υποσυστήματα  (</a:t>
            </a:r>
            <a:r>
              <a:rPr lang="en-US" sz="2200" b="1" dirty="0"/>
              <a:t>business and financial systems</a:t>
            </a:r>
            <a:r>
              <a:rPr lang="el-GR" sz="2200" b="1" dirty="0" smtClean="0"/>
              <a:t>)</a:t>
            </a:r>
            <a:r>
              <a:rPr lang="en-US" sz="2200" b="1" dirty="0" smtClean="0"/>
              <a:t>: </a:t>
            </a:r>
            <a:r>
              <a:rPr lang="el-GR" sz="2200" dirty="0" smtClean="0"/>
              <a:t>Φέρει εις πέρας όλες τις παραδοσιακές διοικητικές και οικονομικές εφαρμογές του Νοσοκομείου</a:t>
            </a:r>
            <a:r>
              <a:rPr lang="en-US" sz="2200" dirty="0" smtClean="0"/>
              <a:t>. </a:t>
            </a:r>
            <a:r>
              <a:rPr lang="el-GR" sz="2200" dirty="0" smtClean="0"/>
              <a:t>Δίνει αναλύσεις κόστους/ ωφέλειας</a:t>
            </a:r>
          </a:p>
          <a:p>
            <a:r>
              <a:rPr lang="el-GR" sz="2200" b="1" dirty="0" smtClean="0"/>
              <a:t>Υποσύστημα </a:t>
            </a:r>
            <a:r>
              <a:rPr lang="el-GR" sz="2200" b="1" dirty="0"/>
              <a:t>επικοινωνιών και δικτύων  (</a:t>
            </a:r>
            <a:r>
              <a:rPr lang="en-US" sz="2200" b="1" dirty="0"/>
              <a:t>communications and networking system</a:t>
            </a:r>
            <a:r>
              <a:rPr lang="el-GR" sz="2200" b="1" dirty="0" smtClean="0"/>
              <a:t>): </a:t>
            </a:r>
            <a:r>
              <a:rPr lang="el-GR" sz="2200" dirty="0" smtClean="0"/>
              <a:t>Εξασφαλίζει </a:t>
            </a:r>
            <a:r>
              <a:rPr lang="el-GR" sz="2200" dirty="0"/>
              <a:t>την απρόσκοπτη συνεργασία όλων των συνιστωσών ενός </a:t>
            </a:r>
            <a:r>
              <a:rPr lang="el-GR" sz="2200" dirty="0" smtClean="0"/>
              <a:t>ΠΣΝ</a:t>
            </a:r>
            <a:endParaRPr lang="en-US" sz="2200" dirty="0" smtClean="0"/>
          </a:p>
          <a:p>
            <a:pPr lvl="0"/>
            <a:r>
              <a:rPr lang="el-GR" sz="2200" b="1" dirty="0"/>
              <a:t>Υποσύστημα διαχειριστικής υποστήριξης επιμέρους τμημάτων  (</a:t>
            </a:r>
            <a:r>
              <a:rPr lang="en-US" sz="2200" b="1" dirty="0"/>
              <a:t>Departmental management system</a:t>
            </a:r>
            <a:r>
              <a:rPr lang="el-GR" sz="2200" b="1" dirty="0" smtClean="0"/>
              <a:t>):</a:t>
            </a:r>
            <a:r>
              <a:rPr lang="el-GR" sz="2200" dirty="0" smtClean="0"/>
              <a:t> Υποστηρίζει </a:t>
            </a:r>
            <a:r>
              <a:rPr lang="el-GR" sz="2200" dirty="0"/>
              <a:t>τις ανάγκες εφαρμογών Πληροφορικής σε επιμέρους τμήματα ενός </a:t>
            </a:r>
            <a:r>
              <a:rPr lang="el-GR" sz="2200" dirty="0" smtClean="0"/>
              <a:t>Νοσοκομείο (πχ Π</a:t>
            </a:r>
            <a:r>
              <a:rPr lang="en-GB" sz="2200" dirty="0" err="1" smtClean="0"/>
              <a:t>ληροφορι</a:t>
            </a:r>
            <a:r>
              <a:rPr lang="en-GB" sz="2200" dirty="0" smtClean="0"/>
              <a:t>ακά </a:t>
            </a:r>
            <a:r>
              <a:rPr lang="el-GR" sz="2200" dirty="0" smtClean="0"/>
              <a:t>Σ</a:t>
            </a:r>
            <a:r>
              <a:rPr lang="en-GB" sz="2200" dirty="0" err="1" smtClean="0"/>
              <a:t>υστήμ</a:t>
            </a:r>
            <a:r>
              <a:rPr lang="en-GB" sz="2200" dirty="0" smtClean="0"/>
              <a:t>ατα </a:t>
            </a:r>
            <a:r>
              <a:rPr lang="el-GR" sz="2200" dirty="0" smtClean="0"/>
              <a:t>Ε</a:t>
            </a:r>
            <a:r>
              <a:rPr lang="en-GB" sz="2200" dirty="0" err="1" smtClean="0"/>
              <a:t>ργ</a:t>
            </a:r>
            <a:r>
              <a:rPr lang="en-GB" sz="2200" dirty="0" smtClean="0"/>
              <a:t>αστηρίων </a:t>
            </a:r>
            <a:r>
              <a:rPr lang="el-GR" sz="2200" dirty="0" smtClean="0"/>
              <a:t>-</a:t>
            </a:r>
            <a:r>
              <a:rPr lang="en-GB" sz="2200" dirty="0" smtClean="0"/>
              <a:t> </a:t>
            </a:r>
            <a:r>
              <a:rPr lang="en-US" sz="2200" dirty="0"/>
              <a:t>Laboratory information </a:t>
            </a:r>
            <a:r>
              <a:rPr lang="en-US" sz="2200" dirty="0" smtClean="0"/>
              <a:t>system</a:t>
            </a:r>
            <a:r>
              <a:rPr lang="el-GR" sz="2200" dirty="0" smtClean="0"/>
              <a:t>)</a:t>
            </a:r>
            <a:endParaRPr lang="el-GR" sz="1800" dirty="0"/>
          </a:p>
          <a:p>
            <a:pPr>
              <a:spcBef>
                <a:spcPts val="0"/>
              </a:spcBef>
            </a:pPr>
            <a:endParaRPr lang="el-GR" sz="1600" dirty="0" smtClean="0"/>
          </a:p>
          <a:p>
            <a:pPr>
              <a:spcBef>
                <a:spcPts val="0"/>
              </a:spcBef>
            </a:pPr>
            <a:endParaRPr lang="el-GR" sz="1200" dirty="0"/>
          </a:p>
        </p:txBody>
      </p:sp>
    </p:spTree>
    <p:extLst>
      <p:ext uri="{BB962C8B-B14F-4D97-AF65-F5344CB8AC3E}">
        <p14:creationId xmlns:p14="http://schemas.microsoft.com/office/powerpoint/2010/main" val="636779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err="1"/>
              <a:t>Ενότητες</a:t>
            </a:r>
            <a:r>
              <a:rPr lang="en-GB" dirty="0"/>
              <a:t> </a:t>
            </a:r>
            <a:r>
              <a:rPr lang="en-GB" dirty="0" err="1"/>
              <a:t>ενός</a:t>
            </a:r>
            <a:r>
              <a:rPr lang="en-GB" dirty="0"/>
              <a:t> ΠΣΝ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sp>
        <p:nvSpPr>
          <p:cNvPr id="2" name="Θέση περιεχομένου 1"/>
          <p:cNvSpPr>
            <a:spLocks noGrp="1"/>
          </p:cNvSpPr>
          <p:nvPr>
            <p:ph idx="1"/>
          </p:nvPr>
        </p:nvSpPr>
        <p:spPr>
          <a:xfrm>
            <a:off x="457200" y="1181365"/>
            <a:ext cx="8435280" cy="3923771"/>
          </a:xfrm>
        </p:spPr>
        <p:txBody>
          <a:bodyPr>
            <a:noAutofit/>
          </a:bodyPr>
          <a:lstStyle/>
          <a:p>
            <a:pPr lvl="0"/>
            <a:r>
              <a:rPr lang="el-GR" sz="2400" b="1" dirty="0"/>
              <a:t>Υποσυστήματα ιατρικής τεκμηρίωσης και υποστήριξης  (</a:t>
            </a:r>
            <a:r>
              <a:rPr lang="en-US" sz="2400" b="1" dirty="0"/>
              <a:t>Medical documentation and support systems</a:t>
            </a:r>
            <a:r>
              <a:rPr lang="el-GR" sz="2400" b="1" dirty="0" smtClean="0"/>
              <a:t>)</a:t>
            </a:r>
            <a:r>
              <a:rPr lang="en-US" sz="2400" b="1" dirty="0"/>
              <a:t>:</a:t>
            </a:r>
            <a:r>
              <a:rPr lang="el-GR" sz="2400" b="1" dirty="0" smtClean="0"/>
              <a:t> </a:t>
            </a:r>
            <a:r>
              <a:rPr lang="en-US" sz="2400" dirty="0" smtClean="0"/>
              <a:t>Y</a:t>
            </a:r>
            <a:r>
              <a:rPr lang="el-GR" sz="2400" dirty="0" err="1" smtClean="0"/>
              <a:t>ποστηρίζει</a:t>
            </a:r>
            <a:r>
              <a:rPr lang="el-GR" sz="2400" dirty="0" smtClean="0"/>
              <a:t> </a:t>
            </a:r>
            <a:r>
              <a:rPr lang="el-GR" sz="2400" dirty="0"/>
              <a:t>τις ανάγκες εφαρμογών Πληροφορικής σε επιμέρους κλινικές ενός Νοσοκομείο (π.χ., </a:t>
            </a:r>
            <a:r>
              <a:rPr lang="el-GR" sz="2400" dirty="0" smtClean="0"/>
              <a:t>Παθολογική</a:t>
            </a:r>
            <a:r>
              <a:rPr lang="el-GR" sz="2400" dirty="0"/>
              <a:t>, </a:t>
            </a:r>
            <a:r>
              <a:rPr lang="el-GR" sz="2400" dirty="0" smtClean="0"/>
              <a:t>Χειρουργική)</a:t>
            </a:r>
            <a:r>
              <a:rPr lang="el-GR" sz="2400" dirty="0"/>
              <a:t> </a:t>
            </a:r>
          </a:p>
          <a:p>
            <a:pPr lvl="0"/>
            <a:r>
              <a:rPr lang="el-GR" sz="2400" b="1" dirty="0"/>
              <a:t>Πληροφοριακό υποσύστημα νοσηλευτών (</a:t>
            </a:r>
            <a:r>
              <a:rPr lang="en-US" sz="2400" b="1" dirty="0"/>
              <a:t>Nursing information system</a:t>
            </a:r>
            <a:r>
              <a:rPr lang="el-GR" sz="2400" b="1" dirty="0"/>
              <a:t> </a:t>
            </a:r>
            <a:r>
              <a:rPr lang="el-GR" sz="2400" b="1" dirty="0" smtClean="0"/>
              <a:t>)</a:t>
            </a:r>
            <a:r>
              <a:rPr lang="en-US" sz="2400" b="1" dirty="0" smtClean="0"/>
              <a:t>:</a:t>
            </a:r>
            <a:r>
              <a:rPr lang="el-GR" sz="2400" b="1" dirty="0" smtClean="0"/>
              <a:t> </a:t>
            </a:r>
            <a:r>
              <a:rPr lang="en-US" sz="2400" dirty="0" smtClean="0"/>
              <a:t>Y</a:t>
            </a:r>
            <a:r>
              <a:rPr lang="el-GR" sz="2400" dirty="0" err="1" smtClean="0"/>
              <a:t>ποστηρίζει</a:t>
            </a:r>
            <a:r>
              <a:rPr lang="el-GR" sz="2400" dirty="0" smtClean="0"/>
              <a:t> </a:t>
            </a:r>
            <a:r>
              <a:rPr lang="el-GR" sz="2400" dirty="0"/>
              <a:t>τις ανάγκες εφαρμογών Πληροφορικής από το νοσηλευτικό προσωπικό του </a:t>
            </a:r>
            <a:r>
              <a:rPr lang="el-GR" sz="2400" dirty="0" smtClean="0"/>
              <a:t>Νοσοκομείου</a:t>
            </a:r>
            <a:endParaRPr lang="en-US" sz="2400" dirty="0" smtClean="0"/>
          </a:p>
          <a:p>
            <a:pPr lvl="0"/>
            <a:endParaRPr lang="el-GR" sz="2200" dirty="0"/>
          </a:p>
        </p:txBody>
      </p:sp>
    </p:spTree>
    <p:extLst>
      <p:ext uri="{BB962C8B-B14F-4D97-AF65-F5344CB8AC3E}">
        <p14:creationId xmlns:p14="http://schemas.microsoft.com/office/powerpoint/2010/main" val="847394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err="1"/>
              <a:t>Ενότητες</a:t>
            </a:r>
            <a:r>
              <a:rPr lang="en-GB" dirty="0"/>
              <a:t> </a:t>
            </a:r>
            <a:r>
              <a:rPr lang="en-GB" dirty="0" err="1"/>
              <a:t>ενός</a:t>
            </a:r>
            <a:r>
              <a:rPr lang="en-GB" dirty="0"/>
              <a:t> ΠΣΝ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sp>
        <p:nvSpPr>
          <p:cNvPr id="2" name="Θέση περιεχομένου 1"/>
          <p:cNvSpPr>
            <a:spLocks noGrp="1"/>
          </p:cNvSpPr>
          <p:nvPr>
            <p:ph idx="1"/>
          </p:nvPr>
        </p:nvSpPr>
        <p:spPr>
          <a:xfrm>
            <a:off x="457200" y="1181365"/>
            <a:ext cx="8435280" cy="3923771"/>
          </a:xfrm>
        </p:spPr>
        <p:txBody>
          <a:bodyPr>
            <a:noAutofit/>
          </a:bodyPr>
          <a:lstStyle/>
          <a:p>
            <a:pPr lvl="0"/>
            <a:r>
              <a:rPr lang="el-GR" sz="2400" b="1" dirty="0"/>
              <a:t>Υποσύστημα ιατρικής έρευνας  (</a:t>
            </a:r>
            <a:r>
              <a:rPr lang="en-US" sz="2400" b="1" dirty="0"/>
              <a:t>Medical research system</a:t>
            </a:r>
            <a:r>
              <a:rPr lang="el-GR" sz="2400" b="1" dirty="0" smtClean="0"/>
              <a:t>)</a:t>
            </a:r>
            <a:r>
              <a:rPr lang="en-US" sz="2400" b="1" dirty="0" smtClean="0"/>
              <a:t>:</a:t>
            </a:r>
            <a:r>
              <a:rPr lang="en-US" sz="2400" b="1" dirty="0"/>
              <a:t> </a:t>
            </a:r>
            <a:r>
              <a:rPr lang="el-GR" sz="2400" dirty="0" smtClean="0"/>
              <a:t>Υποστηρίζει </a:t>
            </a:r>
            <a:r>
              <a:rPr lang="el-GR" sz="2400" dirty="0"/>
              <a:t>την ανάλυση δεδομένων των στοιχείων που υπάρχουν στους ιατρικούς φακέλους των </a:t>
            </a:r>
            <a:r>
              <a:rPr lang="el-GR" sz="2400" dirty="0" smtClean="0"/>
              <a:t>ασθενών</a:t>
            </a:r>
            <a:r>
              <a:rPr lang="en-US" sz="2400" dirty="0" smtClean="0"/>
              <a:t>.</a:t>
            </a:r>
            <a:r>
              <a:rPr lang="el-GR" sz="2400" dirty="0" smtClean="0"/>
              <a:t> Βοηθάει </a:t>
            </a:r>
            <a:r>
              <a:rPr lang="el-GR" sz="2400" dirty="0"/>
              <a:t>τους ερευνητές του Νοσοκομείου (όπως πρόσβαση σε βιβλιοθήκες, </a:t>
            </a:r>
            <a:r>
              <a:rPr lang="en-US" sz="2400" dirty="0"/>
              <a:t>Internet</a:t>
            </a:r>
            <a:r>
              <a:rPr lang="el-GR" sz="2400" dirty="0"/>
              <a:t> </a:t>
            </a:r>
            <a:r>
              <a:rPr lang="el-GR" sz="2400" dirty="0" err="1"/>
              <a:t>κλπ</a:t>
            </a:r>
            <a:r>
              <a:rPr lang="el-GR" sz="2400" dirty="0" smtClean="0"/>
              <a:t>)</a:t>
            </a:r>
            <a:endParaRPr lang="el-GR" sz="2400" dirty="0"/>
          </a:p>
          <a:p>
            <a:r>
              <a:rPr lang="el-GR" sz="2400" b="1" dirty="0" smtClean="0"/>
              <a:t>Υποσύστημα </a:t>
            </a:r>
            <a:r>
              <a:rPr lang="el-GR" sz="2400" b="1" dirty="0" err="1"/>
              <a:t>τηλεϋγείας</a:t>
            </a:r>
            <a:r>
              <a:rPr lang="el-GR" sz="2400" b="1" dirty="0"/>
              <a:t> ή τηλεϊατρικής  (</a:t>
            </a:r>
            <a:r>
              <a:rPr lang="en-US" sz="2400" b="1" dirty="0"/>
              <a:t>Telehealth or telemedicine system</a:t>
            </a:r>
            <a:r>
              <a:rPr lang="el-GR" sz="2400" b="1" dirty="0" smtClean="0"/>
              <a:t>)</a:t>
            </a:r>
            <a:r>
              <a:rPr lang="en-US" sz="2400" b="1" dirty="0" smtClean="0"/>
              <a:t>: </a:t>
            </a:r>
            <a:r>
              <a:rPr lang="el-GR" sz="2400" b="1" dirty="0" smtClean="0"/>
              <a:t> </a:t>
            </a:r>
            <a:r>
              <a:rPr lang="el-GR" sz="2400" dirty="0" smtClean="0"/>
              <a:t>Παρέχει </a:t>
            </a:r>
            <a:r>
              <a:rPr lang="el-GR" sz="2400" dirty="0"/>
              <a:t>υπηρεσίες υγείας σε ασθενείς εκτός του </a:t>
            </a:r>
            <a:r>
              <a:rPr lang="el-GR" sz="2400" dirty="0" smtClean="0"/>
              <a:t>Νοσοκομείου</a:t>
            </a:r>
            <a:r>
              <a:rPr lang="en-US" sz="2400" dirty="0" smtClean="0"/>
              <a:t>.</a:t>
            </a:r>
            <a:r>
              <a:rPr lang="el-GR" sz="2400" dirty="0" smtClean="0"/>
              <a:t>Παρέχει </a:t>
            </a:r>
            <a:r>
              <a:rPr lang="el-GR" sz="2400" dirty="0"/>
              <a:t>εκπαίδευση στον τομέα της υγείας πέραν του </a:t>
            </a:r>
            <a:r>
              <a:rPr lang="el-GR" sz="2400" dirty="0" smtClean="0"/>
              <a:t>Νοσοκομείου</a:t>
            </a:r>
            <a:endParaRPr lang="el-GR" sz="2400" dirty="0"/>
          </a:p>
        </p:txBody>
      </p:sp>
    </p:spTree>
    <p:extLst>
      <p:ext uri="{BB962C8B-B14F-4D97-AF65-F5344CB8AC3E}">
        <p14:creationId xmlns:p14="http://schemas.microsoft.com/office/powerpoint/2010/main" val="2638114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44000" cy="952500"/>
          </a:xfrm>
        </p:spPr>
        <p:txBody>
          <a:bodyPr>
            <a:noAutofit/>
          </a:bodyPr>
          <a:lstStyle/>
          <a:p>
            <a:r>
              <a:rPr lang="en-GB" sz="3600" dirty="0" err="1"/>
              <a:t>Τεχνικά</a:t>
            </a:r>
            <a:r>
              <a:rPr lang="en-GB" sz="3600" dirty="0"/>
              <a:t> χαρα</a:t>
            </a:r>
            <a:r>
              <a:rPr lang="en-GB" sz="3600" dirty="0" err="1"/>
              <a:t>κτηριστικά</a:t>
            </a:r>
            <a:r>
              <a:rPr lang="en-GB" sz="3600" dirty="0"/>
              <a:t> </a:t>
            </a:r>
            <a:r>
              <a:rPr lang="en-GB" sz="3600" dirty="0" err="1" smtClean="0"/>
              <a:t>ολοκληρωμένου</a:t>
            </a:r>
            <a:r>
              <a:rPr lang="en-GB" sz="3600" dirty="0" smtClean="0"/>
              <a:t> </a:t>
            </a:r>
            <a:r>
              <a:rPr lang="en-GB" sz="3600" dirty="0"/>
              <a:t>ΠΣΝ </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sp>
        <p:nvSpPr>
          <p:cNvPr id="2" name="Θέση περιεχομένου 1"/>
          <p:cNvSpPr>
            <a:spLocks noGrp="1"/>
          </p:cNvSpPr>
          <p:nvPr>
            <p:ph idx="1"/>
          </p:nvPr>
        </p:nvSpPr>
        <p:spPr>
          <a:xfrm>
            <a:off x="457200" y="1181365"/>
            <a:ext cx="8435280" cy="3923771"/>
          </a:xfrm>
        </p:spPr>
        <p:txBody>
          <a:bodyPr>
            <a:noAutofit/>
          </a:bodyPr>
          <a:lstStyle/>
          <a:p>
            <a:pPr lvl="0"/>
            <a:r>
              <a:rPr lang="el-GR" sz="2400" dirty="0"/>
              <a:t>Να </a:t>
            </a:r>
            <a:r>
              <a:rPr lang="el-GR" sz="2400" b="1" dirty="0"/>
              <a:t>ανταποκρίνεται</a:t>
            </a:r>
            <a:r>
              <a:rPr lang="el-GR" sz="2400" dirty="0"/>
              <a:t> στην νομοθεσία και τις συνθήκες εργασίας της χώρας, στην οποία βρίσκεται το </a:t>
            </a:r>
            <a:r>
              <a:rPr lang="el-GR" sz="2400" dirty="0" smtClean="0"/>
              <a:t>Νοσοκομείο</a:t>
            </a:r>
            <a:endParaRPr lang="el-GR" sz="2400" dirty="0"/>
          </a:p>
          <a:p>
            <a:pPr lvl="0"/>
            <a:r>
              <a:rPr lang="el-GR" sz="2400" b="1" dirty="0" smtClean="0"/>
              <a:t>Φιλικό</a:t>
            </a:r>
            <a:r>
              <a:rPr lang="el-GR" sz="2400" dirty="0" smtClean="0"/>
              <a:t> </a:t>
            </a:r>
            <a:r>
              <a:rPr lang="el-GR" sz="2400" dirty="0"/>
              <a:t>περιβάλλον </a:t>
            </a:r>
            <a:r>
              <a:rPr lang="el-GR" sz="2400" dirty="0" smtClean="0"/>
              <a:t>επικοινωνίας</a:t>
            </a:r>
          </a:p>
          <a:p>
            <a:pPr lvl="0"/>
            <a:r>
              <a:rPr lang="el-GR" sz="2400" dirty="0" smtClean="0"/>
              <a:t>Να </a:t>
            </a:r>
            <a:r>
              <a:rPr lang="el-GR" sz="2400" dirty="0"/>
              <a:t>μπορεί να </a:t>
            </a:r>
            <a:r>
              <a:rPr lang="el-GR" sz="2400" b="1" dirty="0"/>
              <a:t>επεκταθεί </a:t>
            </a:r>
            <a:r>
              <a:rPr lang="el-GR" sz="2400" dirty="0"/>
              <a:t>εύκολα και γρήγορα εντάσσοντας νέες λειτουργίες και </a:t>
            </a:r>
            <a:r>
              <a:rPr lang="el-GR" sz="2400" dirty="0" smtClean="0"/>
              <a:t>εφαρμογές</a:t>
            </a:r>
            <a:endParaRPr lang="el-GR" sz="2400" dirty="0"/>
          </a:p>
          <a:p>
            <a:r>
              <a:rPr lang="en-GB" sz="2400" dirty="0" smtClean="0"/>
              <a:t>Να </a:t>
            </a:r>
            <a:r>
              <a:rPr lang="en-GB" sz="2400" dirty="0"/>
              <a:t>μπ</a:t>
            </a:r>
            <a:r>
              <a:rPr lang="en-GB" sz="2400" dirty="0" err="1"/>
              <a:t>ορεί</a:t>
            </a:r>
            <a:r>
              <a:rPr lang="en-GB" sz="2400" dirty="0"/>
              <a:t> να </a:t>
            </a:r>
            <a:r>
              <a:rPr lang="en-GB" sz="2400" b="1" dirty="0" err="1"/>
              <a:t>εξ</a:t>
            </a:r>
            <a:r>
              <a:rPr lang="en-GB" sz="2400" b="1" dirty="0"/>
              <a:t>ασφαλίζει</a:t>
            </a:r>
            <a:r>
              <a:rPr lang="en-GB" sz="2400" dirty="0"/>
              <a:t> την </a:t>
            </a:r>
            <a:r>
              <a:rPr lang="en-GB" sz="2400" b="1" dirty="0"/>
              <a:t>ακεραιότητα(</a:t>
            </a:r>
            <a:r>
              <a:rPr lang="en-US" sz="2400" b="1" dirty="0"/>
              <a:t>integrity</a:t>
            </a:r>
            <a:r>
              <a:rPr lang="en-GB" sz="2400" b="1" dirty="0"/>
              <a:t>)</a:t>
            </a:r>
            <a:r>
              <a:rPr lang="en-GB" sz="2400" dirty="0"/>
              <a:t>, </a:t>
            </a:r>
            <a:r>
              <a:rPr lang="en-GB" sz="2400" dirty="0" err="1"/>
              <a:t>την</a:t>
            </a:r>
            <a:r>
              <a:rPr lang="en-GB" sz="2400" dirty="0"/>
              <a:t> </a:t>
            </a:r>
            <a:r>
              <a:rPr lang="en-GB" sz="2400" b="1" dirty="0" err="1"/>
              <a:t>εμ</a:t>
            </a:r>
            <a:r>
              <a:rPr lang="en-GB" sz="2400" b="1" dirty="0"/>
              <a:t>πιστευτικότητα (</a:t>
            </a:r>
            <a:r>
              <a:rPr lang="en-US" sz="2400" b="1" dirty="0"/>
              <a:t>confidentiality</a:t>
            </a:r>
            <a:r>
              <a:rPr lang="en-GB" sz="2400" b="1" dirty="0"/>
              <a:t>) </a:t>
            </a:r>
            <a:r>
              <a:rPr lang="en-GB" sz="2400" dirty="0"/>
              <a:t>και </a:t>
            </a:r>
            <a:r>
              <a:rPr lang="en-GB" sz="2400" dirty="0" err="1"/>
              <a:t>την</a:t>
            </a:r>
            <a:r>
              <a:rPr lang="en-GB" sz="2400" dirty="0"/>
              <a:t> </a:t>
            </a:r>
            <a:r>
              <a:rPr lang="en-GB" sz="2400" b="1" dirty="0" err="1"/>
              <a:t>δι</a:t>
            </a:r>
            <a:r>
              <a:rPr lang="en-GB" sz="2400" b="1" dirty="0"/>
              <a:t>αθεσιμότητα (</a:t>
            </a:r>
            <a:r>
              <a:rPr lang="en-US" sz="2400" b="1" dirty="0"/>
              <a:t>availability</a:t>
            </a:r>
            <a:r>
              <a:rPr lang="en-GB" sz="2400" b="1" dirty="0"/>
              <a:t>) </a:t>
            </a:r>
            <a:r>
              <a:rPr lang="en-GB" sz="2400" dirty="0" err="1"/>
              <a:t>των</a:t>
            </a:r>
            <a:r>
              <a:rPr lang="en-GB" sz="2400" dirty="0"/>
              <a:t> </a:t>
            </a:r>
            <a:r>
              <a:rPr lang="en-GB" sz="2400" dirty="0" err="1"/>
              <a:t>δεδομένων</a:t>
            </a:r>
            <a:r>
              <a:rPr lang="en-GB" sz="2400" dirty="0"/>
              <a:t> και </a:t>
            </a:r>
            <a:r>
              <a:rPr lang="en-GB" sz="2400" dirty="0" err="1"/>
              <a:t>των</a:t>
            </a:r>
            <a:r>
              <a:rPr lang="en-GB" sz="2400" dirty="0"/>
              <a:t> π</a:t>
            </a:r>
            <a:r>
              <a:rPr lang="en-GB" sz="2400" dirty="0" err="1"/>
              <a:t>ληροφοριών</a:t>
            </a:r>
            <a:r>
              <a:rPr lang="en-GB" sz="2400" dirty="0"/>
              <a:t> </a:t>
            </a:r>
            <a:r>
              <a:rPr lang="en-GB" sz="2400" dirty="0" err="1"/>
              <a:t>στους</a:t>
            </a:r>
            <a:r>
              <a:rPr lang="en-GB" sz="2400" dirty="0"/>
              <a:t> </a:t>
            </a:r>
            <a:r>
              <a:rPr lang="en-GB" sz="2400" dirty="0" err="1"/>
              <a:t>δι</a:t>
            </a:r>
            <a:r>
              <a:rPr lang="en-GB" sz="2400" dirty="0"/>
              <a:t>αβαθμισμένους χρήστες σ΄ όλο το </a:t>
            </a:r>
            <a:r>
              <a:rPr lang="en-GB" sz="2400" dirty="0" smtClean="0"/>
              <a:t>Νοσοκομείο</a:t>
            </a:r>
            <a:endParaRPr lang="el-GR" sz="2400" dirty="0"/>
          </a:p>
        </p:txBody>
      </p:sp>
    </p:spTree>
    <p:extLst>
      <p:ext uri="{BB962C8B-B14F-4D97-AF65-F5344CB8AC3E}">
        <p14:creationId xmlns:p14="http://schemas.microsoft.com/office/powerpoint/2010/main" val="281992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44000" cy="952500"/>
          </a:xfrm>
        </p:spPr>
        <p:txBody>
          <a:bodyPr>
            <a:noAutofit/>
          </a:bodyPr>
          <a:lstStyle/>
          <a:p>
            <a:r>
              <a:rPr lang="en-GB" sz="3600" dirty="0" err="1"/>
              <a:t>Τεχνικά</a:t>
            </a:r>
            <a:r>
              <a:rPr lang="en-GB" sz="3600" dirty="0"/>
              <a:t> χαρα</a:t>
            </a:r>
            <a:r>
              <a:rPr lang="en-GB" sz="3600" dirty="0" err="1"/>
              <a:t>κτηριστικά</a:t>
            </a:r>
            <a:r>
              <a:rPr lang="en-GB" sz="3600" dirty="0"/>
              <a:t> </a:t>
            </a:r>
            <a:r>
              <a:rPr lang="en-GB" sz="3600" dirty="0" err="1" smtClean="0"/>
              <a:t>ολοκληρωμένου</a:t>
            </a:r>
            <a:r>
              <a:rPr lang="en-GB" sz="3600" dirty="0" smtClean="0"/>
              <a:t> </a:t>
            </a:r>
            <a:r>
              <a:rPr lang="en-GB" sz="3600" dirty="0"/>
              <a:t>ΠΣΝ </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sp>
        <p:nvSpPr>
          <p:cNvPr id="2" name="Θέση περιεχομένου 1"/>
          <p:cNvSpPr>
            <a:spLocks noGrp="1"/>
          </p:cNvSpPr>
          <p:nvPr>
            <p:ph idx="1"/>
          </p:nvPr>
        </p:nvSpPr>
        <p:spPr>
          <a:xfrm>
            <a:off x="457200" y="1181365"/>
            <a:ext cx="8435280" cy="3923771"/>
          </a:xfrm>
        </p:spPr>
        <p:txBody>
          <a:bodyPr>
            <a:noAutofit/>
          </a:bodyPr>
          <a:lstStyle/>
          <a:p>
            <a:pPr lvl="0"/>
            <a:r>
              <a:rPr lang="el-GR" sz="2400" dirty="0"/>
              <a:t>Να έχει τις παρακάτω </a:t>
            </a:r>
            <a:r>
              <a:rPr lang="el-GR" sz="2400" b="1" dirty="0"/>
              <a:t>δυνατότητες:</a:t>
            </a:r>
            <a:endParaRPr lang="el-GR" sz="2400" dirty="0"/>
          </a:p>
          <a:p>
            <a:pPr lvl="1"/>
            <a:r>
              <a:rPr lang="el-GR" sz="2200" b="1" dirty="0"/>
              <a:t>Δημιουργίας</a:t>
            </a:r>
            <a:r>
              <a:rPr lang="el-GR" sz="2200" dirty="0"/>
              <a:t> </a:t>
            </a:r>
            <a:r>
              <a:rPr lang="el-GR" sz="2200" b="1" dirty="0"/>
              <a:t>αντιγράφων ασφαλείας</a:t>
            </a:r>
            <a:r>
              <a:rPr lang="el-GR" sz="2200" dirty="0"/>
              <a:t> (</a:t>
            </a:r>
            <a:r>
              <a:rPr lang="en-US" sz="2200" b="1" dirty="0"/>
              <a:t>backup</a:t>
            </a:r>
            <a:r>
              <a:rPr lang="el-GR" sz="2200" dirty="0"/>
              <a:t>), καθώς </a:t>
            </a:r>
            <a:r>
              <a:rPr lang="el-GR" sz="2200" b="1" dirty="0"/>
              <a:t>και της επαναφοράς</a:t>
            </a:r>
            <a:r>
              <a:rPr lang="el-GR" sz="2200" dirty="0"/>
              <a:t> (</a:t>
            </a:r>
            <a:r>
              <a:rPr lang="en-US" sz="2200" dirty="0"/>
              <a:t>restore</a:t>
            </a:r>
            <a:r>
              <a:rPr lang="el-GR" sz="2200" dirty="0"/>
              <a:t>) των δεδομένων των </a:t>
            </a:r>
            <a:r>
              <a:rPr lang="el-GR" sz="2200" dirty="0" smtClean="0"/>
              <a:t>αντιγράφων</a:t>
            </a:r>
            <a:endParaRPr lang="el-GR" sz="2200" dirty="0"/>
          </a:p>
          <a:p>
            <a:pPr lvl="1"/>
            <a:r>
              <a:rPr lang="el-GR" sz="2200" b="1" dirty="0"/>
              <a:t>Καταγραφής όλων των εργασιών </a:t>
            </a:r>
            <a:r>
              <a:rPr lang="el-GR" sz="2200" dirty="0"/>
              <a:t>(</a:t>
            </a:r>
            <a:r>
              <a:rPr lang="en-US" sz="2200" dirty="0"/>
              <a:t>auditing</a:t>
            </a:r>
            <a:r>
              <a:rPr lang="el-GR" sz="2200" dirty="0"/>
              <a:t>) προσδιορίζοντας ποιος έκανε την εγγραφή ή μεταβολή και </a:t>
            </a:r>
            <a:r>
              <a:rPr lang="el-GR" sz="2200" dirty="0" smtClean="0"/>
              <a:t>πότε</a:t>
            </a:r>
            <a:endParaRPr lang="el-GR" sz="2200" dirty="0"/>
          </a:p>
          <a:p>
            <a:pPr lvl="1"/>
            <a:r>
              <a:rPr lang="el-GR" sz="2200" b="1" dirty="0"/>
              <a:t>Επικοινωνίας όλων των εφαρμογών</a:t>
            </a:r>
            <a:r>
              <a:rPr lang="el-GR" sz="2200" dirty="0"/>
              <a:t> μεταξύ τους σε πραγματικό χρόνο (</a:t>
            </a:r>
            <a:r>
              <a:rPr lang="en-US" sz="2200" dirty="0"/>
              <a:t>real time</a:t>
            </a:r>
            <a:r>
              <a:rPr lang="el-GR" sz="2200" dirty="0" smtClean="0"/>
              <a:t>)</a:t>
            </a:r>
            <a:endParaRPr lang="el-GR" sz="2200" dirty="0"/>
          </a:p>
          <a:p>
            <a:pPr lvl="1"/>
            <a:r>
              <a:rPr lang="el-GR" sz="2200" b="1" dirty="0"/>
              <a:t>Σχεδιασμού φορμών καταχώρησης και </a:t>
            </a:r>
            <a:r>
              <a:rPr lang="el-GR" sz="2200" b="1" dirty="0" smtClean="0"/>
              <a:t>εκτυπώσεων</a:t>
            </a:r>
            <a:endParaRPr lang="el-GR" sz="2200" dirty="0"/>
          </a:p>
          <a:p>
            <a:pPr lvl="1"/>
            <a:r>
              <a:rPr lang="el-GR" sz="2200" b="1" dirty="0"/>
              <a:t>Άμεσης βοήθειας</a:t>
            </a:r>
            <a:r>
              <a:rPr lang="el-GR" sz="2200" dirty="0"/>
              <a:t> (</a:t>
            </a:r>
            <a:r>
              <a:rPr lang="en-US" sz="2200" dirty="0"/>
              <a:t>on line help</a:t>
            </a:r>
            <a:r>
              <a:rPr lang="el-GR" sz="2200" dirty="0"/>
              <a:t>) κατά τη χρήση </a:t>
            </a:r>
            <a:r>
              <a:rPr lang="el-GR" sz="2200" dirty="0" smtClean="0"/>
              <a:t>εφαρμογών</a:t>
            </a:r>
            <a:endParaRPr lang="el-GR" sz="2200" dirty="0"/>
          </a:p>
        </p:txBody>
      </p:sp>
    </p:spTree>
    <p:extLst>
      <p:ext uri="{BB962C8B-B14F-4D97-AF65-F5344CB8AC3E}">
        <p14:creationId xmlns:p14="http://schemas.microsoft.com/office/powerpoint/2010/main" val="2025867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13690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a:t>Πληροφορική </a:t>
            </a:r>
            <a:r>
              <a:rPr lang="el-GR" b="1" dirty="0" smtClean="0"/>
              <a:t>Υγείας</a:t>
            </a:r>
            <a:endParaRPr lang="en-US" b="1" dirty="0" smtClean="0"/>
          </a:p>
          <a:p>
            <a:pPr algn="l"/>
            <a:r>
              <a:rPr lang="el-GR" sz="2800" b="1" dirty="0" smtClean="0"/>
              <a:t>Ενότητα </a:t>
            </a:r>
            <a:r>
              <a:rPr lang="en-US" sz="2800" b="1" dirty="0" smtClean="0"/>
              <a:t>4 </a:t>
            </a:r>
            <a:r>
              <a:rPr lang="el-GR" sz="2800" b="1" dirty="0" smtClean="0"/>
              <a:t>:</a:t>
            </a:r>
            <a:r>
              <a:rPr lang="en-US" sz="2800" b="1" dirty="0" smtClean="0"/>
              <a:t> </a:t>
            </a:r>
            <a:r>
              <a:rPr lang="el-GR" sz="2800" dirty="0"/>
              <a:t>Πληροφοριακά Συστήματα Υγείας</a:t>
            </a:r>
            <a:endParaRPr lang="el-GR" sz="2800" dirty="0" smtClean="0"/>
          </a:p>
          <a:p>
            <a:pPr algn="l"/>
            <a:endParaRPr lang="el-GR" sz="2800" b="1" dirty="0"/>
          </a:p>
          <a:p>
            <a:pPr algn="l"/>
            <a:r>
              <a:rPr lang="el-GR" sz="2800" dirty="0" err="1" smtClean="0"/>
              <a:t>Τόκη</a:t>
            </a:r>
            <a:r>
              <a:rPr lang="en-US" sz="2800" dirty="0" smtClean="0"/>
              <a:t> </a:t>
            </a:r>
            <a:r>
              <a:rPr lang="el-GR" sz="2800" dirty="0" smtClean="0"/>
              <a:t>Ευγενία</a:t>
            </a:r>
            <a:r>
              <a:rPr lang="en-US" sz="2800" dirty="0" smtClean="0"/>
              <a:t> </a:t>
            </a:r>
          </a:p>
          <a:p>
            <a:pPr algn="l">
              <a:lnSpc>
                <a:spcPts val="2600"/>
              </a:lnSpc>
            </a:pPr>
            <a:r>
              <a:rPr lang="el-GR" sz="2800" dirty="0" smtClean="0">
                <a:solidFill>
                  <a:schemeClr val="tx2">
                    <a:lumMod val="50000"/>
                  </a:schemeClr>
                </a:solidFill>
              </a:rPr>
              <a:t>Επίκουρος Καθηγήτρια</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44000" cy="952500"/>
          </a:xfrm>
        </p:spPr>
        <p:txBody>
          <a:bodyPr>
            <a:noAutofit/>
          </a:bodyPr>
          <a:lstStyle/>
          <a:p>
            <a:r>
              <a:rPr lang="en-GB" sz="3600" dirty="0" err="1"/>
              <a:t>Τεχνικά</a:t>
            </a:r>
            <a:r>
              <a:rPr lang="en-GB" sz="3600" dirty="0"/>
              <a:t> χαρα</a:t>
            </a:r>
            <a:r>
              <a:rPr lang="en-GB" sz="3600" dirty="0" err="1"/>
              <a:t>κτηριστικά</a:t>
            </a:r>
            <a:r>
              <a:rPr lang="en-GB" sz="3600" dirty="0"/>
              <a:t> </a:t>
            </a:r>
            <a:r>
              <a:rPr lang="en-GB" sz="3600" dirty="0" err="1" smtClean="0"/>
              <a:t>ολοκληρωμένου</a:t>
            </a:r>
            <a:r>
              <a:rPr lang="en-GB" sz="3600" dirty="0" smtClean="0"/>
              <a:t> </a:t>
            </a:r>
            <a:r>
              <a:rPr lang="en-GB" sz="3600" dirty="0"/>
              <a:t>ΠΣΝ </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sp>
        <p:nvSpPr>
          <p:cNvPr id="2" name="Θέση περιεχομένου 1"/>
          <p:cNvSpPr>
            <a:spLocks noGrp="1"/>
          </p:cNvSpPr>
          <p:nvPr>
            <p:ph idx="1"/>
          </p:nvPr>
        </p:nvSpPr>
        <p:spPr>
          <a:xfrm>
            <a:off x="457200" y="1181365"/>
            <a:ext cx="8435280" cy="3923771"/>
          </a:xfrm>
        </p:spPr>
        <p:txBody>
          <a:bodyPr>
            <a:noAutofit/>
          </a:bodyPr>
          <a:lstStyle/>
          <a:p>
            <a:pPr lvl="0"/>
            <a:r>
              <a:rPr lang="el-GR" sz="2400" dirty="0"/>
              <a:t>Να </a:t>
            </a:r>
            <a:r>
              <a:rPr lang="el-GR" sz="2400" b="1" dirty="0"/>
              <a:t>εξασφαλίζει</a:t>
            </a:r>
            <a:r>
              <a:rPr lang="el-GR" sz="2400" dirty="0"/>
              <a:t> τα παρακάτω:</a:t>
            </a:r>
          </a:p>
          <a:p>
            <a:pPr marL="541338" lvl="1" indent="-363538">
              <a:spcBef>
                <a:spcPts val="0"/>
              </a:spcBef>
            </a:pPr>
            <a:r>
              <a:rPr lang="el-GR" sz="2000" b="1" dirty="0"/>
              <a:t>Συμφωνία με τα διεθνή πρότυπα </a:t>
            </a:r>
            <a:r>
              <a:rPr lang="el-GR" sz="2000" dirty="0"/>
              <a:t>Πληροφοριακά Συστήματα Υγείας (π.χ., </a:t>
            </a:r>
            <a:r>
              <a:rPr lang="en-US" sz="2000" dirty="0"/>
              <a:t>HL</a:t>
            </a:r>
            <a:r>
              <a:rPr lang="el-GR" sz="2000" dirty="0"/>
              <a:t>7) και</a:t>
            </a:r>
            <a:r>
              <a:rPr lang="el-GR" sz="2000" b="1" dirty="0"/>
              <a:t> συμβατότητα με τα επικρατούντα πρότυπα </a:t>
            </a:r>
            <a:r>
              <a:rPr lang="el-GR" sz="2000" dirty="0"/>
              <a:t>(</a:t>
            </a:r>
            <a:r>
              <a:rPr lang="en-US" sz="2000" dirty="0"/>
              <a:t>CORBA</a:t>
            </a:r>
            <a:r>
              <a:rPr lang="el-GR" sz="2000" dirty="0"/>
              <a:t>/</a:t>
            </a:r>
            <a:r>
              <a:rPr lang="en-US" sz="2000" dirty="0"/>
              <a:t>DICOM</a:t>
            </a:r>
            <a:r>
              <a:rPr lang="el-GR" sz="2000" dirty="0" smtClean="0"/>
              <a:t>)</a:t>
            </a:r>
            <a:endParaRPr lang="el-GR" sz="2000" dirty="0"/>
          </a:p>
          <a:p>
            <a:pPr marL="541338" lvl="1" indent="-363538">
              <a:spcBef>
                <a:spcPts val="0"/>
              </a:spcBef>
            </a:pPr>
            <a:r>
              <a:rPr lang="el-GR" sz="2000" b="1" dirty="0"/>
              <a:t>Κωδικοποίηση ασθενειών </a:t>
            </a:r>
            <a:r>
              <a:rPr lang="el-GR" sz="2000" dirty="0"/>
              <a:t>(με βάση τα διεθνή συστήματα ταξινόμησης των ασθενειών, π.χ., </a:t>
            </a:r>
            <a:r>
              <a:rPr lang="en-US" sz="2000" dirty="0"/>
              <a:t>ICD</a:t>
            </a:r>
            <a:r>
              <a:rPr lang="el-GR" sz="2000" dirty="0"/>
              <a:t>-10)</a:t>
            </a:r>
            <a:r>
              <a:rPr lang="el-GR" sz="2000" b="1" dirty="0"/>
              <a:t> και </a:t>
            </a:r>
            <a:r>
              <a:rPr lang="el-GR" sz="2000" b="1" dirty="0" smtClean="0"/>
              <a:t>φαρμάκων</a:t>
            </a:r>
            <a:endParaRPr lang="el-GR" sz="2000" dirty="0"/>
          </a:p>
          <a:p>
            <a:pPr marL="541338" lvl="1" indent="-363538">
              <a:spcBef>
                <a:spcPts val="0"/>
              </a:spcBef>
            </a:pPr>
            <a:r>
              <a:rPr lang="el-GR" sz="2000" b="1" dirty="0"/>
              <a:t>Επικοινωνία με δημοφιλή πακέτα </a:t>
            </a:r>
            <a:r>
              <a:rPr lang="el-GR" sz="2000" dirty="0"/>
              <a:t>(π.χ., το στατιστικό πακέτο </a:t>
            </a:r>
            <a:r>
              <a:rPr lang="en-US" sz="2000" dirty="0"/>
              <a:t>SPSS</a:t>
            </a:r>
            <a:r>
              <a:rPr lang="el-GR" sz="2000" dirty="0" smtClean="0"/>
              <a:t>)</a:t>
            </a:r>
            <a:endParaRPr lang="el-GR" sz="2000" dirty="0"/>
          </a:p>
          <a:p>
            <a:pPr marL="541338" lvl="1" indent="-363538">
              <a:spcBef>
                <a:spcPts val="0"/>
              </a:spcBef>
            </a:pPr>
            <a:r>
              <a:rPr lang="el-GR" sz="2000" b="1" dirty="0"/>
              <a:t>Διασύνδεση με Πληροφοριακά Συστήματα Εργαστηρίων, απεικονιστικών μηχανημάτων </a:t>
            </a:r>
            <a:r>
              <a:rPr lang="el-GR" sz="2000" dirty="0"/>
              <a:t>(</a:t>
            </a:r>
            <a:r>
              <a:rPr lang="en-US" sz="2000" dirty="0"/>
              <a:t>Radiology </a:t>
            </a:r>
            <a:r>
              <a:rPr lang="en-US" sz="2000" dirty="0" err="1"/>
              <a:t>Impnformation</a:t>
            </a:r>
            <a:r>
              <a:rPr lang="en-US" sz="2000" dirty="0"/>
              <a:t> Systems</a:t>
            </a:r>
            <a:r>
              <a:rPr lang="el-GR" sz="2000" dirty="0"/>
              <a:t>) και </a:t>
            </a:r>
            <a:r>
              <a:rPr lang="en-US" sz="2000" b="1" dirty="0"/>
              <a:t>PACS</a:t>
            </a:r>
            <a:r>
              <a:rPr lang="el-GR" sz="2000" dirty="0"/>
              <a:t> (</a:t>
            </a:r>
            <a:r>
              <a:rPr lang="en-US" sz="2000" dirty="0"/>
              <a:t>Picture Archiving and Communication System</a:t>
            </a:r>
            <a:r>
              <a:rPr lang="el-GR" sz="2000" dirty="0" smtClean="0"/>
              <a:t>)</a:t>
            </a:r>
            <a:endParaRPr lang="el-GR" sz="2000" dirty="0"/>
          </a:p>
          <a:p>
            <a:pPr marL="541338" lvl="1" indent="-363538">
              <a:spcBef>
                <a:spcPts val="0"/>
              </a:spcBef>
            </a:pPr>
            <a:r>
              <a:rPr lang="el-GR" sz="2000" b="1" dirty="0"/>
              <a:t>Διαχείριση και αποθήκευση </a:t>
            </a:r>
            <a:r>
              <a:rPr lang="el-GR" sz="2000" dirty="0"/>
              <a:t>στη βάση δεδομένων</a:t>
            </a:r>
            <a:r>
              <a:rPr lang="el-GR" sz="2000" b="1" dirty="0"/>
              <a:t> εικόνας, βίντεο και </a:t>
            </a:r>
            <a:r>
              <a:rPr lang="el-GR" sz="2000" b="1" dirty="0" smtClean="0"/>
              <a:t>ήχου</a:t>
            </a:r>
            <a:endParaRPr lang="el-GR" sz="2000" dirty="0"/>
          </a:p>
          <a:p>
            <a:pPr marL="541338" lvl="1" indent="-363538">
              <a:spcBef>
                <a:spcPts val="0"/>
              </a:spcBef>
            </a:pPr>
            <a:r>
              <a:rPr lang="el-GR" sz="2000" dirty="0"/>
              <a:t>Σύνδεση με σύγχρονα συστήματα για </a:t>
            </a:r>
            <a:r>
              <a:rPr lang="el-GR" sz="2000" b="1" dirty="0"/>
              <a:t>δυνατότητες υπηρεσιών </a:t>
            </a:r>
            <a:r>
              <a:rPr lang="el-GR" sz="2000" b="1" dirty="0" err="1"/>
              <a:t>Τηλεϋγείας</a:t>
            </a:r>
            <a:r>
              <a:rPr lang="el-GR" sz="2000" b="1" dirty="0"/>
              <a:t> (ή Τηλεϊατρικής</a:t>
            </a:r>
            <a:r>
              <a:rPr lang="el-GR" sz="2000" b="1" dirty="0" smtClean="0"/>
              <a:t>)</a:t>
            </a:r>
            <a:endParaRPr lang="el-GR" sz="2000" dirty="0"/>
          </a:p>
        </p:txBody>
      </p:sp>
    </p:spTree>
    <p:extLst>
      <p:ext uri="{BB962C8B-B14F-4D97-AF65-F5344CB8AC3E}">
        <p14:creationId xmlns:p14="http://schemas.microsoft.com/office/powerpoint/2010/main" val="2379852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600" dirty="0" err="1" smtClean="0"/>
              <a:t>Εφ</a:t>
            </a:r>
            <a:r>
              <a:rPr lang="en-GB" sz="3600" dirty="0" smtClean="0"/>
              <a:t>αρμογές </a:t>
            </a:r>
            <a:r>
              <a:rPr lang="en-GB" sz="3600" dirty="0"/>
              <a:t>διαχείρισης </a:t>
            </a:r>
            <a:r>
              <a:rPr lang="en-GB" sz="3600" dirty="0" smtClean="0"/>
              <a:t>ασθενών </a:t>
            </a:r>
            <a:br>
              <a:rPr lang="en-GB" sz="3600" dirty="0" smtClean="0"/>
            </a:br>
            <a:r>
              <a:rPr lang="en-GB" sz="2800" i="1" spc="200" dirty="0" smtClean="0"/>
              <a:t>Γραφείο </a:t>
            </a:r>
            <a:r>
              <a:rPr lang="en-GB" sz="2800" i="1" spc="200" dirty="0"/>
              <a:t>Κίνησης </a:t>
            </a:r>
            <a:r>
              <a:rPr lang="en-GB" sz="2800" i="1" spc="200" dirty="0" smtClean="0"/>
              <a:t>Ασθενών</a:t>
            </a:r>
            <a:endParaRPr lang="el-GR" sz="28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992714003"/>
              </p:ext>
            </p:extLst>
          </p:nvPr>
        </p:nvGraphicFramePr>
        <p:xfrm>
          <a:off x="166296" y="1371664"/>
          <a:ext cx="8784976" cy="4229566"/>
        </p:xfrm>
        <a:graphic>
          <a:graphicData uri="http://schemas.openxmlformats.org/drawingml/2006/table">
            <a:tbl>
              <a:tblPr>
                <a:tableStyleId>{5C22544A-7EE6-4342-B048-85BDC9FD1C3A}</a:tableStyleId>
              </a:tblPr>
              <a:tblGrid>
                <a:gridCol w="659492"/>
                <a:gridCol w="2460450"/>
                <a:gridCol w="2085447"/>
                <a:gridCol w="1904409"/>
                <a:gridCol w="1675178"/>
              </a:tblGrid>
              <a:tr h="436503">
                <a:tc>
                  <a:txBody>
                    <a:bodyPr/>
                    <a:lstStyle/>
                    <a:p>
                      <a:pPr algn="ctr">
                        <a:lnSpc>
                          <a:spcPct val="100000"/>
                        </a:lnSpc>
                        <a:spcAft>
                          <a:spcPts val="0"/>
                        </a:spcAft>
                      </a:pPr>
                      <a:r>
                        <a:rPr lang="el-GR" sz="2000" b="1" dirty="0" smtClean="0">
                          <a:effectLst/>
                        </a:rPr>
                        <a:t>Α/Α</a:t>
                      </a:r>
                      <a:endParaRPr lang="el-GR" sz="32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b="1" dirty="0">
                          <a:effectLst/>
                        </a:rPr>
                        <a:t>Εισαγωγή ασθενούς</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b="1" dirty="0">
                          <a:effectLst/>
                        </a:rPr>
                        <a:t>Διαχείριση κλινών ασθενών</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b="1" dirty="0">
                          <a:effectLst/>
                        </a:rPr>
                        <a:t>Διακομιδή ασθενούς</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b="1" dirty="0">
                          <a:effectLst/>
                        </a:rPr>
                        <a:t>Εξαγωγή ασθενούς</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654754">
                <a:tc>
                  <a:txBody>
                    <a:bodyPr/>
                    <a:lstStyle/>
                    <a:p>
                      <a:pPr algn="ctr">
                        <a:lnSpc>
                          <a:spcPct val="100000"/>
                        </a:lnSpc>
                        <a:spcAft>
                          <a:spcPts val="0"/>
                        </a:spcAft>
                      </a:pPr>
                      <a:r>
                        <a:rPr lang="el-GR" sz="1800" b="1" dirty="0">
                          <a:effectLst/>
                        </a:rPr>
                        <a:t>1</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Λίστα Αναμονής.</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Διαθεσιμότητα κλινών για τους ασθενείς.</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Αλλαγή κλίνης ή και θέσης.</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Παρακολούθηση εκκρεμοτήτων</a:t>
                      </a:r>
                      <a:r>
                        <a:rPr lang="el-GR" sz="1600" b="0" dirty="0" smtClean="0">
                          <a:effectLst/>
                        </a:rPr>
                        <a:t>.</a:t>
                      </a:r>
                      <a:r>
                        <a:rPr lang="el-GR" sz="1600" b="0" dirty="0">
                          <a:effectLst/>
                        </a:rPr>
                        <a:t> </a:t>
                      </a:r>
                      <a:endParaRPr lang="el-GR" sz="16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873006">
                <a:tc>
                  <a:txBody>
                    <a:bodyPr/>
                    <a:lstStyle/>
                    <a:p>
                      <a:pPr algn="ctr">
                        <a:lnSpc>
                          <a:spcPct val="100000"/>
                        </a:lnSpc>
                        <a:spcAft>
                          <a:spcPts val="0"/>
                        </a:spcAft>
                      </a:pPr>
                      <a:r>
                        <a:rPr lang="el-GR" sz="1800" b="1" dirty="0">
                          <a:effectLst/>
                        </a:rPr>
                        <a:t>2</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Ενιαίος </a:t>
                      </a:r>
                      <a:r>
                        <a:rPr lang="el-GR" sz="1600" b="0" dirty="0" smtClean="0">
                          <a:effectLst/>
                        </a:rPr>
                        <a:t>Αριθμός Μητρώου</a:t>
                      </a:r>
                      <a:r>
                        <a:rPr lang="el-GR" sz="1600" b="0" dirty="0">
                          <a:effectLst/>
                        </a:rPr>
                        <a:t>.</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Αυτοματοποιημένη διαδικασία επιλογής κλίνης.</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Αλλαγή κλινικής.</a:t>
                      </a:r>
                      <a:endParaRPr lang="el-GR" sz="16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Τελική διάγνωση / έκβαση της νοσηλείας.</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437844">
                <a:tc>
                  <a:txBody>
                    <a:bodyPr/>
                    <a:lstStyle/>
                    <a:p>
                      <a:pPr algn="ctr">
                        <a:lnSpc>
                          <a:spcPct val="100000"/>
                        </a:lnSpc>
                        <a:spcAft>
                          <a:spcPts val="0"/>
                        </a:spcAft>
                      </a:pPr>
                      <a:r>
                        <a:rPr lang="el-GR" sz="1800" b="1" dirty="0">
                          <a:effectLst/>
                        </a:rPr>
                        <a:t>3</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Εύκολη αναζήτηση από αρχείο ασθενών.</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Έκδοση εξιτηρίου</a:t>
                      </a:r>
                      <a:r>
                        <a:rPr lang="el-GR" sz="1600" b="0" dirty="0" smtClean="0">
                          <a:effectLst/>
                        </a:rPr>
                        <a:t>.</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436503">
                <a:tc>
                  <a:txBody>
                    <a:bodyPr/>
                    <a:lstStyle/>
                    <a:p>
                      <a:pPr algn="ctr">
                        <a:lnSpc>
                          <a:spcPct val="100000"/>
                        </a:lnSpc>
                        <a:spcAft>
                          <a:spcPts val="0"/>
                        </a:spcAft>
                      </a:pPr>
                      <a:r>
                        <a:rPr lang="el-GR" sz="1800" b="1" dirty="0">
                          <a:effectLst/>
                        </a:rPr>
                        <a:t>4</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a:effectLst/>
                        </a:rPr>
                        <a:t>Καταγραφή στοιχείων εισόδου.</a:t>
                      </a:r>
                      <a:endParaRPr lang="el-GR" sz="2400" b="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873006">
                <a:tc>
                  <a:txBody>
                    <a:bodyPr/>
                    <a:lstStyle/>
                    <a:p>
                      <a:pPr algn="ctr">
                        <a:lnSpc>
                          <a:spcPct val="100000"/>
                        </a:lnSpc>
                        <a:spcAft>
                          <a:spcPts val="0"/>
                        </a:spcAft>
                      </a:pPr>
                      <a:r>
                        <a:rPr lang="el-GR" sz="1800" b="1" dirty="0">
                          <a:effectLst/>
                        </a:rPr>
                        <a:t>5</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spc="-10">
                          <a:effectLst/>
                        </a:rPr>
                        <a:t>Καταγραφή έκτακτων εισαγωγών σε σύνδεση με τα Εξωτερικά Ιατρεία.</a:t>
                      </a:r>
                      <a:endParaRPr lang="el-GR" sz="1600" b="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272814">
                <a:tc>
                  <a:txBody>
                    <a:bodyPr/>
                    <a:lstStyle/>
                    <a:p>
                      <a:pPr algn="ctr">
                        <a:lnSpc>
                          <a:spcPct val="100000"/>
                        </a:lnSpc>
                        <a:spcAft>
                          <a:spcPts val="0"/>
                        </a:spcAft>
                      </a:pPr>
                      <a:r>
                        <a:rPr lang="el-GR" sz="1800" b="1" dirty="0">
                          <a:effectLst/>
                        </a:rPr>
                        <a:t>6</a:t>
                      </a:r>
                      <a:endParaRPr lang="el-GR"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1600" b="0" dirty="0">
                          <a:effectLst/>
                        </a:rPr>
                        <a:t>Έκδοση εισιτηρίου.</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0"/>
                        </a:spcAft>
                      </a:pPr>
                      <a:r>
                        <a:rPr lang="el-GR" sz="2000" b="0" dirty="0">
                          <a:effectLst/>
                        </a:rPr>
                        <a:t> </a:t>
                      </a:r>
                      <a:endParaRPr lang="el-GR" sz="2400" b="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041308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600" dirty="0" err="1" smtClean="0"/>
              <a:t>Εφ</a:t>
            </a:r>
            <a:r>
              <a:rPr lang="en-GB" sz="3600" dirty="0" smtClean="0"/>
              <a:t>αρμογές </a:t>
            </a:r>
            <a:r>
              <a:rPr lang="en-GB" sz="3600" dirty="0"/>
              <a:t>διαχείρισης </a:t>
            </a:r>
            <a:r>
              <a:rPr lang="en-GB" sz="3600" dirty="0" smtClean="0"/>
              <a:t>ασθενών</a:t>
            </a:r>
            <a:r>
              <a:rPr lang="el-GR" sz="4000" dirty="0"/>
              <a:t/>
            </a:r>
            <a:br>
              <a:rPr lang="el-GR" sz="4000" dirty="0"/>
            </a:br>
            <a:r>
              <a:rPr lang="el-GR" sz="2800" i="1" spc="200" dirty="0" smtClean="0"/>
              <a:t>Ραντεβού </a:t>
            </a:r>
            <a:r>
              <a:rPr lang="el-GR" sz="2800" i="1" spc="200" dirty="0"/>
              <a:t>Ασθενών </a:t>
            </a:r>
            <a:endParaRPr lang="el-GR" sz="28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sp>
        <p:nvSpPr>
          <p:cNvPr id="7" name="Θέση περιεχομένου 1"/>
          <p:cNvSpPr>
            <a:spLocks noGrp="1"/>
          </p:cNvSpPr>
          <p:nvPr>
            <p:ph idx="1"/>
          </p:nvPr>
        </p:nvSpPr>
        <p:spPr>
          <a:xfrm>
            <a:off x="457200" y="1273324"/>
            <a:ext cx="8435280" cy="3923771"/>
          </a:xfrm>
        </p:spPr>
        <p:txBody>
          <a:bodyPr>
            <a:noAutofit/>
          </a:bodyPr>
          <a:lstStyle/>
          <a:p>
            <a:pPr lvl="0"/>
            <a:r>
              <a:rPr lang="en-GB" sz="2000" b="1" dirty="0" err="1" smtClean="0"/>
              <a:t>Kλείνοντ</a:t>
            </a:r>
            <a:r>
              <a:rPr lang="en-GB" sz="2000" b="1" dirty="0" smtClean="0"/>
              <a:t>αι </a:t>
            </a:r>
            <a:r>
              <a:rPr lang="en-GB" sz="2000" b="1" dirty="0"/>
              <a:t>τα ραντεβού ασθενών </a:t>
            </a:r>
            <a:r>
              <a:rPr lang="en-GB" sz="2000" dirty="0"/>
              <a:t>για τους ιατρούς, τα τμήματα και τα διαγνωστικά μηχανήματα του Νοσοκομείου, καθώς και η αντίστοιχη </a:t>
            </a:r>
            <a:r>
              <a:rPr lang="en-GB" sz="2000" b="1" dirty="0"/>
              <a:t>διαχείριση του ραντεβού</a:t>
            </a:r>
            <a:r>
              <a:rPr lang="en-GB" sz="2000" dirty="0"/>
              <a:t> </a:t>
            </a:r>
            <a:r>
              <a:rPr lang="en-GB" sz="2000" dirty="0" smtClean="0"/>
              <a:t>αυτού</a:t>
            </a:r>
            <a:endParaRPr lang="el-GR" sz="1800" dirty="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229976"/>
            <a:ext cx="5759927" cy="339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247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600" dirty="0" err="1" smtClean="0"/>
              <a:t>Εφ</a:t>
            </a:r>
            <a:r>
              <a:rPr lang="en-GB" sz="3600" dirty="0" smtClean="0"/>
              <a:t>αρμογές </a:t>
            </a:r>
            <a:r>
              <a:rPr lang="en-GB" sz="3600" dirty="0"/>
              <a:t>διαχείρισης </a:t>
            </a:r>
            <a:r>
              <a:rPr lang="en-GB" sz="3600" dirty="0" smtClean="0"/>
              <a:t>ασθενών</a:t>
            </a:r>
            <a:r>
              <a:rPr lang="el-GR" sz="4000" dirty="0"/>
              <a:t/>
            </a:r>
            <a:br>
              <a:rPr lang="el-GR" sz="4000" dirty="0"/>
            </a:br>
            <a:r>
              <a:rPr lang="el-GR" sz="2800" i="1" spc="200" dirty="0" smtClean="0"/>
              <a:t>Ραντεβού </a:t>
            </a:r>
            <a:r>
              <a:rPr lang="el-GR" sz="2800" i="1" spc="200" dirty="0"/>
              <a:t>Ασθενών </a:t>
            </a:r>
            <a:endParaRPr lang="el-GR" sz="28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sp>
        <p:nvSpPr>
          <p:cNvPr id="7" name="Θέση περιεχομένου 1"/>
          <p:cNvSpPr>
            <a:spLocks noGrp="1"/>
          </p:cNvSpPr>
          <p:nvPr>
            <p:ph idx="1"/>
          </p:nvPr>
        </p:nvSpPr>
        <p:spPr>
          <a:xfrm>
            <a:off x="457200" y="1273324"/>
            <a:ext cx="8435280" cy="3923771"/>
          </a:xfrm>
        </p:spPr>
        <p:txBody>
          <a:bodyPr>
            <a:noAutofit/>
          </a:bodyPr>
          <a:lstStyle/>
          <a:p>
            <a:pPr lvl="0"/>
            <a:r>
              <a:rPr lang="el-GR" sz="2400" b="1" dirty="0"/>
              <a:t>Για τον καθορισμό του ραντεβού:</a:t>
            </a:r>
            <a:endParaRPr lang="el-GR" sz="2400" dirty="0"/>
          </a:p>
          <a:p>
            <a:pPr lvl="1"/>
            <a:r>
              <a:rPr lang="el-GR" sz="2200" dirty="0"/>
              <a:t>Αρχείο  Ιατρών – Τμημάτων –Διαγνωστικών Μηχανημάτων</a:t>
            </a:r>
          </a:p>
          <a:p>
            <a:pPr lvl="1"/>
            <a:r>
              <a:rPr lang="el-GR" sz="2200" dirty="0" smtClean="0"/>
              <a:t>Προγραμματισμός </a:t>
            </a:r>
            <a:r>
              <a:rPr lang="el-GR" sz="2200" dirty="0"/>
              <a:t>ραντεβού</a:t>
            </a:r>
          </a:p>
          <a:p>
            <a:r>
              <a:rPr lang="el-GR" sz="2400" dirty="0"/>
              <a:t> </a:t>
            </a:r>
            <a:r>
              <a:rPr lang="el-GR" sz="2400" b="1" dirty="0" smtClean="0"/>
              <a:t>Για </a:t>
            </a:r>
            <a:r>
              <a:rPr lang="el-GR" sz="2400" b="1" dirty="0"/>
              <a:t>τη διαχείριση ραντεβού ασθενούς:</a:t>
            </a:r>
            <a:endParaRPr lang="el-GR" sz="2400" dirty="0"/>
          </a:p>
          <a:p>
            <a:pPr lvl="1"/>
            <a:r>
              <a:rPr lang="el-GR" sz="2200" dirty="0" smtClean="0"/>
              <a:t>Αυτόματη απόδοση αριθμού προτεραιότητας.</a:t>
            </a:r>
          </a:p>
          <a:p>
            <a:pPr lvl="1"/>
            <a:r>
              <a:rPr lang="el-GR" sz="2200" dirty="0" smtClean="0"/>
              <a:t>Μεταβολή/ ακύρωση ραντεβού</a:t>
            </a:r>
          </a:p>
          <a:p>
            <a:pPr lvl="1"/>
            <a:r>
              <a:rPr lang="el-GR" sz="2200" dirty="0" smtClean="0"/>
              <a:t>Διαχείριση ανά ιατρό/ Τμήμα σε πολλαπλά χρονικά διαστήματα</a:t>
            </a:r>
          </a:p>
          <a:p>
            <a:pPr lvl="1"/>
            <a:r>
              <a:rPr lang="el-GR" sz="2200" dirty="0" smtClean="0"/>
              <a:t>Προειδοποίηση για υπεράριθμες επικείμενες επισκέψεις</a:t>
            </a:r>
            <a:endParaRPr lang="el-GR" sz="2200" dirty="0"/>
          </a:p>
        </p:txBody>
      </p:sp>
    </p:spTree>
    <p:extLst>
      <p:ext uri="{BB962C8B-B14F-4D97-AF65-F5344CB8AC3E}">
        <p14:creationId xmlns:p14="http://schemas.microsoft.com/office/powerpoint/2010/main" val="981284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600" dirty="0" err="1" smtClean="0"/>
              <a:t>Εφ</a:t>
            </a:r>
            <a:r>
              <a:rPr lang="en-GB" sz="3600" dirty="0" smtClean="0"/>
              <a:t>αρμογές </a:t>
            </a:r>
            <a:r>
              <a:rPr lang="en-GB" sz="3600" dirty="0"/>
              <a:t>διαχείρισης </a:t>
            </a:r>
            <a:r>
              <a:rPr lang="en-GB" sz="3600" dirty="0" smtClean="0"/>
              <a:t>ασθενών</a:t>
            </a:r>
            <a:r>
              <a:rPr lang="el-GR" sz="3600" dirty="0"/>
              <a:t/>
            </a:r>
            <a:br>
              <a:rPr lang="el-GR" sz="3600" dirty="0"/>
            </a:br>
            <a:r>
              <a:rPr lang="el-GR" sz="2800" i="1" spc="200" dirty="0" smtClean="0"/>
              <a:t>Ραντεβού </a:t>
            </a:r>
            <a:r>
              <a:rPr lang="el-GR" sz="2800" i="1" spc="200" dirty="0"/>
              <a:t>Ασθενών </a:t>
            </a:r>
            <a:endParaRPr lang="el-GR" sz="28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sp>
        <p:nvSpPr>
          <p:cNvPr id="7" name="Θέση περιεχομένου 1"/>
          <p:cNvSpPr>
            <a:spLocks noGrp="1"/>
          </p:cNvSpPr>
          <p:nvPr>
            <p:ph idx="1"/>
          </p:nvPr>
        </p:nvSpPr>
        <p:spPr>
          <a:xfrm>
            <a:off x="457200" y="1273324"/>
            <a:ext cx="8435280" cy="3923771"/>
          </a:xfrm>
        </p:spPr>
        <p:txBody>
          <a:bodyPr>
            <a:noAutofit/>
          </a:bodyPr>
          <a:lstStyle/>
          <a:p>
            <a:r>
              <a:rPr lang="el-GR" sz="2200" dirty="0" smtClean="0"/>
              <a:t>Επιπλέον</a:t>
            </a:r>
            <a:r>
              <a:rPr lang="el-GR" sz="2200" dirty="0"/>
              <a:t>, το ΠΣΝ </a:t>
            </a:r>
            <a:r>
              <a:rPr lang="el-GR" sz="2200" b="1" dirty="0" smtClean="0"/>
              <a:t>διαχειρίζεται</a:t>
            </a:r>
            <a:r>
              <a:rPr lang="el-GR" sz="2200" dirty="0"/>
              <a:t>, για </a:t>
            </a:r>
            <a:r>
              <a:rPr lang="el-GR" sz="2200" b="1" dirty="0"/>
              <a:t>την γραμματεία των εξωτερικών ιατρείων</a:t>
            </a:r>
            <a:r>
              <a:rPr lang="el-GR" sz="2200" dirty="0"/>
              <a:t>, βασικά τα παρακάτω:</a:t>
            </a:r>
            <a:endParaRPr lang="el-GR" sz="2200" b="1" dirty="0" smtClean="0"/>
          </a:p>
          <a:p>
            <a:pPr lvl="1"/>
            <a:r>
              <a:rPr lang="el-GR" sz="2200" b="1" dirty="0"/>
              <a:t>Ενιαίο Μητρώο </a:t>
            </a:r>
            <a:r>
              <a:rPr lang="el-GR" sz="2200" b="1" dirty="0" smtClean="0"/>
              <a:t>Ασθενών </a:t>
            </a:r>
            <a:endParaRPr lang="el-GR" sz="2000" b="1" i="1" dirty="0"/>
          </a:p>
          <a:p>
            <a:pPr lvl="2"/>
            <a:r>
              <a:rPr lang="el-GR" sz="1800" i="1" dirty="0" smtClean="0"/>
              <a:t>Άμεση επικοινωνία </a:t>
            </a:r>
            <a:r>
              <a:rPr lang="el-GR" sz="1800" i="1" dirty="0"/>
              <a:t>με το γραφείο κίνησης </a:t>
            </a:r>
            <a:r>
              <a:rPr lang="el-GR" sz="1800" i="1" dirty="0" smtClean="0"/>
              <a:t>ασθενών, Καταχώρηση </a:t>
            </a:r>
            <a:r>
              <a:rPr lang="el-GR" sz="1800" i="1" dirty="0"/>
              <a:t>νέων ασθενών – Έκδοση καρτέλας εξωτερικού </a:t>
            </a:r>
            <a:r>
              <a:rPr lang="el-GR" sz="1800" i="1" dirty="0" smtClean="0"/>
              <a:t>ασθενή, Καταγραφή </a:t>
            </a:r>
            <a:r>
              <a:rPr lang="el-GR" sz="1800" i="1" dirty="0"/>
              <a:t>αιτίας </a:t>
            </a:r>
            <a:r>
              <a:rPr lang="el-GR" sz="1800" i="1" dirty="0" smtClean="0"/>
              <a:t>προσέλευσης, Δυνατότητα </a:t>
            </a:r>
            <a:r>
              <a:rPr lang="el-GR" sz="1800" i="1" dirty="0"/>
              <a:t>παραπομπής ασθενών για τακτική ή έκτακτη </a:t>
            </a:r>
            <a:r>
              <a:rPr lang="el-GR" sz="1800" i="1" dirty="0" smtClean="0"/>
              <a:t>εισαγωγή</a:t>
            </a:r>
            <a:endParaRPr lang="el-GR" sz="1800" dirty="0"/>
          </a:p>
          <a:p>
            <a:pPr lvl="1"/>
            <a:r>
              <a:rPr lang="el-GR" sz="2200" b="1" dirty="0" smtClean="0"/>
              <a:t>Παρακολούθηση </a:t>
            </a:r>
            <a:r>
              <a:rPr lang="el-GR" sz="2200" b="1" dirty="0"/>
              <a:t>ασθενούς</a:t>
            </a:r>
            <a:r>
              <a:rPr lang="el-GR" sz="2200" dirty="0"/>
              <a:t> </a:t>
            </a:r>
            <a:r>
              <a:rPr lang="el-GR" sz="2000" dirty="0"/>
              <a:t>(Παρακολούθηση λίστας αναμονής. Έκτακτες επισκέψεις/ επείγοντα περιστατικά. Έκδοση παραπεμπτικών εξέτασης/ επανεξέτασης</a:t>
            </a:r>
            <a:r>
              <a:rPr lang="el-GR" sz="2000" dirty="0" smtClean="0"/>
              <a:t>) </a:t>
            </a:r>
          </a:p>
          <a:p>
            <a:pPr lvl="2"/>
            <a:r>
              <a:rPr lang="el-GR" sz="1800" i="1" dirty="0" smtClean="0"/>
              <a:t>Καταγραφή </a:t>
            </a:r>
            <a:r>
              <a:rPr lang="el-GR" sz="1800" i="1" dirty="0"/>
              <a:t>και παρακολούθηση </a:t>
            </a:r>
            <a:r>
              <a:rPr lang="el-GR" sz="1800" i="1" dirty="0" smtClean="0"/>
              <a:t>διαγνώσεων </a:t>
            </a:r>
            <a:r>
              <a:rPr lang="el-GR" sz="1800" i="1" dirty="0"/>
              <a:t>εισόδου</a:t>
            </a:r>
            <a:r>
              <a:rPr lang="el-GR" sz="1800" i="1" dirty="0" smtClean="0"/>
              <a:t>, συμπτωμάτων, αγωγών, ιατρικών </a:t>
            </a:r>
            <a:r>
              <a:rPr lang="el-GR" sz="1800" i="1" dirty="0"/>
              <a:t>και εργαστηριακών </a:t>
            </a:r>
            <a:r>
              <a:rPr lang="el-GR" sz="1800" i="1" dirty="0" smtClean="0"/>
              <a:t>εξετάσεων</a:t>
            </a:r>
            <a:endParaRPr lang="el-GR" sz="1800" dirty="0"/>
          </a:p>
          <a:p>
            <a:endParaRPr lang="el-GR" sz="2200" dirty="0"/>
          </a:p>
        </p:txBody>
      </p:sp>
    </p:spTree>
    <p:extLst>
      <p:ext uri="{BB962C8B-B14F-4D97-AF65-F5344CB8AC3E}">
        <p14:creationId xmlns:p14="http://schemas.microsoft.com/office/powerpoint/2010/main" val="2032995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600" dirty="0" err="1" smtClean="0"/>
              <a:t>Εφ</a:t>
            </a:r>
            <a:r>
              <a:rPr lang="en-GB" sz="3600" dirty="0" smtClean="0"/>
              <a:t>αρμογές </a:t>
            </a:r>
            <a:r>
              <a:rPr lang="en-GB" sz="3600" dirty="0"/>
              <a:t>διαχείρισης </a:t>
            </a:r>
            <a:r>
              <a:rPr lang="en-GB" sz="3600" dirty="0" smtClean="0"/>
              <a:t>ασθενών</a:t>
            </a:r>
            <a:r>
              <a:rPr lang="el-GR" sz="3600" dirty="0"/>
              <a:t/>
            </a:r>
            <a:br>
              <a:rPr lang="el-GR" sz="3600" dirty="0"/>
            </a:br>
            <a:r>
              <a:rPr lang="el-GR" sz="2800" i="1" spc="200" dirty="0" smtClean="0"/>
              <a:t>Ραντεβού </a:t>
            </a:r>
            <a:r>
              <a:rPr lang="el-GR" sz="2800" i="1" spc="200" dirty="0"/>
              <a:t>Ασθενών </a:t>
            </a:r>
            <a:endParaRPr lang="el-GR" sz="28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sp>
        <p:nvSpPr>
          <p:cNvPr id="2" name="Θέση περιεχομένου 1"/>
          <p:cNvSpPr>
            <a:spLocks noGrp="1"/>
          </p:cNvSpPr>
          <p:nvPr>
            <p:ph idx="1"/>
          </p:nvPr>
        </p:nvSpPr>
        <p:spPr>
          <a:xfrm>
            <a:off x="457200" y="1333500"/>
            <a:ext cx="8363272" cy="3771636"/>
          </a:xfrm>
        </p:spPr>
        <p:txBody>
          <a:bodyPr>
            <a:noAutofit/>
          </a:bodyPr>
          <a:lstStyle/>
          <a:p>
            <a:pPr lvl="0">
              <a:spcBef>
                <a:spcPts val="0"/>
              </a:spcBef>
            </a:pPr>
            <a:r>
              <a:rPr lang="el-GR" sz="1300" dirty="0"/>
              <a:t>Αρχείο Ιατρείων/ τμημάτων με παραμετρικό ορισμό ημερών και ωρών λειτουργίας και ομαδοποίηση ανά </a:t>
            </a:r>
            <a:r>
              <a:rPr lang="el-GR" sz="1300" dirty="0" smtClean="0"/>
              <a:t>τομέα</a:t>
            </a:r>
            <a:endParaRPr lang="el-GR" sz="1300" dirty="0"/>
          </a:p>
          <a:p>
            <a:pPr lvl="0">
              <a:spcBef>
                <a:spcPts val="0"/>
              </a:spcBef>
            </a:pPr>
            <a:r>
              <a:rPr lang="el-GR" sz="1300" dirty="0"/>
              <a:t>Αρχείο Ιατρών με ειδικότητες, θέσεις, ατομικά στοιχεία, καθώς και ημέρες και ώρες που </a:t>
            </a:r>
            <a:r>
              <a:rPr lang="el-GR" sz="1300" dirty="0" smtClean="0"/>
              <a:t>δέχονται</a:t>
            </a:r>
            <a:endParaRPr lang="el-GR" sz="1300" dirty="0"/>
          </a:p>
          <a:p>
            <a:pPr lvl="0">
              <a:spcBef>
                <a:spcPts val="0"/>
              </a:spcBef>
            </a:pPr>
            <a:r>
              <a:rPr lang="el-GR" sz="1300" dirty="0"/>
              <a:t>Αρχείο Διαγνωστικών Μηχανημάτων (τύπος, χρονική διάρκεια εξετάσεων, δυναμικότητα, χειριστές, κλπ.) </a:t>
            </a:r>
          </a:p>
          <a:p>
            <a:pPr lvl="0">
              <a:spcBef>
                <a:spcPts val="0"/>
              </a:spcBef>
            </a:pPr>
            <a:r>
              <a:rPr lang="el-GR" sz="1300" dirty="0"/>
              <a:t>Ενιαίο Μητρώο Ασθενών και περιφερειακών αρχείων με το γραφείο </a:t>
            </a:r>
            <a:r>
              <a:rPr lang="el-GR" sz="1300" dirty="0" smtClean="0"/>
              <a:t>κίνησης</a:t>
            </a:r>
            <a:endParaRPr lang="el-GR" sz="1300" dirty="0"/>
          </a:p>
          <a:p>
            <a:pPr lvl="0">
              <a:spcBef>
                <a:spcPts val="0"/>
              </a:spcBef>
            </a:pPr>
            <a:r>
              <a:rPr lang="el-GR" sz="1300" dirty="0"/>
              <a:t>Προηγμένο σύστημα προγραμματισμού ραντεβού με αυτόματη δημιουργία Πίνακα Ραντεβού με βάση τις ημέρες και ώρες εξέτασης, τη διάρκεια της εξέτασης, τους ασθενείς ανά συνεδρία κλπ. Προγραμματισμός Ημερών Εξέτασης σε οποιαδήποτε χρονική βάση με καθορισμό ημερών εφημερίας, αργιών, συντηρήσεων μηχανημάτων </a:t>
            </a:r>
            <a:r>
              <a:rPr lang="el-GR" sz="1300" dirty="0" err="1" smtClean="0"/>
              <a:t>κ.α</a:t>
            </a:r>
            <a:endParaRPr lang="el-GR" sz="1300" dirty="0"/>
          </a:p>
          <a:p>
            <a:pPr lvl="0">
              <a:spcBef>
                <a:spcPts val="0"/>
              </a:spcBef>
            </a:pPr>
            <a:r>
              <a:rPr lang="el-GR" sz="1300" dirty="0"/>
              <a:t>Αυτόματο κλείσιμο ραντεβού με βάση την πρώτη ελεύθερη ώρα ή τη χρονική επιθυμία του πελάτη. Απόδοση αριθμού </a:t>
            </a:r>
            <a:r>
              <a:rPr lang="el-GR" sz="1300" dirty="0" smtClean="0"/>
              <a:t>προτεραιότητας</a:t>
            </a:r>
            <a:endParaRPr lang="el-GR" sz="1300" dirty="0"/>
          </a:p>
          <a:p>
            <a:pPr lvl="0">
              <a:spcBef>
                <a:spcPts val="0"/>
              </a:spcBef>
            </a:pPr>
            <a:r>
              <a:rPr lang="el-GR" sz="1300" dirty="0"/>
              <a:t>Δυνατότητα έκτακτων εξετάσεων ή ραντεβού και παράκαμψης του πίνακα </a:t>
            </a:r>
            <a:r>
              <a:rPr lang="el-GR" sz="1300" dirty="0" smtClean="0"/>
              <a:t>ραντεβού</a:t>
            </a:r>
            <a:endParaRPr lang="el-GR" sz="1300" dirty="0"/>
          </a:p>
          <a:p>
            <a:pPr lvl="0">
              <a:spcBef>
                <a:spcPts val="0"/>
              </a:spcBef>
            </a:pPr>
            <a:r>
              <a:rPr lang="el-GR" sz="1300" dirty="0"/>
              <a:t>Δυνατότητα ομαδικών ραντεβού και διαχείριση ραντεβού ανά Ιατρό/ τμήμα σε πολλαπλά χρονικά διαστήματα και με διαφορετικές παραμέτρους ανά </a:t>
            </a:r>
            <a:r>
              <a:rPr lang="el-GR" sz="1300" dirty="0" smtClean="0"/>
              <a:t>περίοδο</a:t>
            </a:r>
            <a:endParaRPr lang="el-GR" sz="1300" dirty="0"/>
          </a:p>
          <a:p>
            <a:pPr lvl="0">
              <a:spcBef>
                <a:spcPts val="0"/>
              </a:spcBef>
            </a:pPr>
            <a:r>
              <a:rPr lang="el-GR" sz="1300" dirty="0"/>
              <a:t>Εύκολη διαδικασία μεταβολής/ ακύρωσης ραντεβού (μεμονωμένα ή ομαδικά</a:t>
            </a:r>
            <a:r>
              <a:rPr lang="el-GR" sz="1300" dirty="0" smtClean="0"/>
              <a:t>)</a:t>
            </a:r>
            <a:endParaRPr lang="el-GR" sz="1300" dirty="0"/>
          </a:p>
          <a:p>
            <a:pPr lvl="0">
              <a:spcBef>
                <a:spcPts val="0"/>
              </a:spcBef>
            </a:pPr>
            <a:r>
              <a:rPr lang="el-GR" sz="1300" dirty="0"/>
              <a:t>Προειδοποίηση για υπεράριθμες επικείμενες </a:t>
            </a:r>
            <a:r>
              <a:rPr lang="el-GR" sz="1300" dirty="0" smtClean="0"/>
              <a:t>επισκέψεις</a:t>
            </a:r>
            <a:endParaRPr lang="el-GR" sz="1300" dirty="0"/>
          </a:p>
          <a:p>
            <a:pPr lvl="0">
              <a:spcBef>
                <a:spcPts val="0"/>
              </a:spcBef>
            </a:pPr>
            <a:r>
              <a:rPr lang="el-GR" sz="1300" dirty="0"/>
              <a:t>Ειδική διαχείριση ραντεβού για συγκεκριμένες εξετάσεις σε Ιατρικά μηχανήματα (π.χ. μαγνητικοί τομογράφοι</a:t>
            </a:r>
            <a:r>
              <a:rPr lang="el-GR" sz="1300" dirty="0" smtClean="0"/>
              <a:t>)</a:t>
            </a:r>
          </a:p>
          <a:p>
            <a:pPr lvl="0">
              <a:spcBef>
                <a:spcPts val="0"/>
              </a:spcBef>
            </a:pPr>
            <a:r>
              <a:rPr lang="el-GR" sz="1300" dirty="0" smtClean="0"/>
              <a:t>Ημερήσιες εκτυπώσεις - στατιστικές καταστάσεις (ραντεβού ανά Ιατρό/Κλινική /Μηχάνημα, ακυρωμένα ραντεβού, προβλεπόμενη αξιοποίηση μηχανημάτων κ.α.)</a:t>
            </a:r>
          </a:p>
          <a:p>
            <a:pPr lvl="0">
              <a:spcBef>
                <a:spcPts val="0"/>
              </a:spcBef>
            </a:pPr>
            <a:r>
              <a:rPr lang="el-GR" sz="1300" dirty="0" smtClean="0"/>
              <a:t>Καταχώριση νέων Ασθενών με πλήρη στοιχεία και καταγραφή αιτίας προσέλευσης</a:t>
            </a:r>
          </a:p>
          <a:p>
            <a:pPr lvl="0">
              <a:spcBef>
                <a:spcPts val="0"/>
              </a:spcBef>
            </a:pPr>
            <a:r>
              <a:rPr lang="el-GR" sz="1300" dirty="0" smtClean="0"/>
              <a:t>Έκδοση και Διαχείριση διαφόρων τύπων παραπεμπτικών για εξετάσεις </a:t>
            </a:r>
          </a:p>
          <a:p>
            <a:pPr lvl="0">
              <a:spcBef>
                <a:spcPts val="0"/>
              </a:spcBef>
            </a:pPr>
            <a:r>
              <a:rPr lang="el-GR" sz="1300" dirty="0" smtClean="0"/>
              <a:t>…</a:t>
            </a:r>
            <a:endParaRPr lang="el-GR" sz="1300" dirty="0"/>
          </a:p>
        </p:txBody>
      </p:sp>
    </p:spTree>
    <p:extLst>
      <p:ext uri="{BB962C8B-B14F-4D97-AF65-F5344CB8AC3E}">
        <p14:creationId xmlns:p14="http://schemas.microsoft.com/office/powerpoint/2010/main" val="254751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600" dirty="0" err="1" smtClean="0"/>
              <a:t>Εφ</a:t>
            </a:r>
            <a:r>
              <a:rPr lang="en-GB" sz="3600" dirty="0" smtClean="0"/>
              <a:t>αρμογές </a:t>
            </a:r>
            <a:r>
              <a:rPr lang="en-GB" sz="3600" dirty="0"/>
              <a:t>διαχείρισης </a:t>
            </a:r>
            <a:r>
              <a:rPr lang="en-GB" sz="3600" dirty="0" smtClean="0"/>
              <a:t>υλικών/αποθηκών </a:t>
            </a:r>
            <a:r>
              <a:rPr lang="el-GR" sz="3600" i="1" spc="200" dirty="0" smtClean="0"/>
              <a:t> </a:t>
            </a:r>
            <a:endParaRPr lang="el-GR" sz="36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
        <p:nvSpPr>
          <p:cNvPr id="2" name="Θέση περιεχομένου 1"/>
          <p:cNvSpPr>
            <a:spLocks noGrp="1"/>
          </p:cNvSpPr>
          <p:nvPr>
            <p:ph idx="1"/>
          </p:nvPr>
        </p:nvSpPr>
        <p:spPr>
          <a:xfrm>
            <a:off x="457200" y="1333500"/>
            <a:ext cx="8363272" cy="3771636"/>
          </a:xfrm>
        </p:spPr>
        <p:txBody>
          <a:bodyPr>
            <a:noAutofit/>
          </a:bodyPr>
          <a:lstStyle/>
          <a:p>
            <a:r>
              <a:rPr lang="el-GR" sz="2400" b="1" dirty="0" smtClean="0"/>
              <a:t>Διαχείριση και ταξινόμηση υλικών </a:t>
            </a:r>
            <a:r>
              <a:rPr lang="el-GR" sz="2400" dirty="0"/>
              <a:t>του </a:t>
            </a:r>
            <a:r>
              <a:rPr lang="el-GR" sz="2400" dirty="0" smtClean="0"/>
              <a:t>Νοσοκομείου</a:t>
            </a:r>
          </a:p>
          <a:p>
            <a:pPr lvl="1"/>
            <a:r>
              <a:rPr lang="el-GR" sz="1800" b="1" i="1" dirty="0" smtClean="0"/>
              <a:t>Ταξινόμηση </a:t>
            </a:r>
            <a:r>
              <a:rPr lang="el-GR" sz="1800" b="1" i="1" dirty="0"/>
              <a:t>υλικών κατά αποθήκες και κατηγορίες</a:t>
            </a:r>
            <a:r>
              <a:rPr lang="el-GR" sz="1800" b="1" dirty="0"/>
              <a:t> (</a:t>
            </a:r>
            <a:r>
              <a:rPr lang="el-GR" sz="1800" dirty="0"/>
              <a:t>Δυνατότητα τήρησης αποθηκευτικών χώρων</a:t>
            </a:r>
            <a:r>
              <a:rPr lang="el-GR" sz="1800" dirty="0" smtClean="0"/>
              <a:t>)</a:t>
            </a:r>
            <a:endParaRPr lang="el-GR" sz="1800" dirty="0"/>
          </a:p>
          <a:p>
            <a:pPr lvl="1"/>
            <a:r>
              <a:rPr lang="el-GR" sz="1800" b="1" i="1" dirty="0"/>
              <a:t>Καρτέλες ειδών, τμημάτων και προμηθευτών (</a:t>
            </a:r>
            <a:r>
              <a:rPr lang="el-GR" sz="1800" dirty="0"/>
              <a:t>Απογραφή κατά ποσότητα και αξία</a:t>
            </a:r>
            <a:r>
              <a:rPr lang="el-GR" sz="1800" dirty="0" smtClean="0"/>
              <a:t>)</a:t>
            </a:r>
            <a:endParaRPr lang="el-GR" sz="1800" dirty="0"/>
          </a:p>
          <a:p>
            <a:r>
              <a:rPr lang="el-GR" sz="2400" b="1" dirty="0" smtClean="0"/>
              <a:t>Παραγγελίες υλικών</a:t>
            </a:r>
            <a:r>
              <a:rPr lang="el-GR" sz="2400" b="1" dirty="0"/>
              <a:t> </a:t>
            </a:r>
          </a:p>
          <a:p>
            <a:pPr lvl="1"/>
            <a:r>
              <a:rPr lang="el-GR" sz="1800" b="1" i="1" dirty="0"/>
              <a:t>Παραγγελίες Τμημάτων</a:t>
            </a:r>
            <a:r>
              <a:rPr lang="el-GR" sz="1800" b="1" dirty="0"/>
              <a:t> </a:t>
            </a:r>
            <a:r>
              <a:rPr lang="el-GR" sz="1800" dirty="0"/>
              <a:t>(Απογραφή κατά ποσότητα και αξία</a:t>
            </a:r>
            <a:r>
              <a:rPr lang="el-GR" sz="1800" dirty="0" smtClean="0"/>
              <a:t>)</a:t>
            </a:r>
            <a:endParaRPr lang="el-GR" sz="1800" dirty="0"/>
          </a:p>
          <a:p>
            <a:pPr lvl="1"/>
            <a:r>
              <a:rPr lang="el-GR" sz="1800" b="1" i="1" dirty="0"/>
              <a:t>Τήρηση ορίου ασφαλείας</a:t>
            </a:r>
            <a:r>
              <a:rPr lang="el-GR" sz="1800" b="1" dirty="0"/>
              <a:t> </a:t>
            </a:r>
            <a:r>
              <a:rPr lang="el-GR" sz="1800" dirty="0"/>
              <a:t>(Έλεγχος αποθέματος κατά τη διάθεση</a:t>
            </a:r>
            <a:r>
              <a:rPr lang="el-GR" sz="1800" dirty="0" smtClean="0"/>
              <a:t>)</a:t>
            </a:r>
            <a:endParaRPr lang="el-GR" sz="1800" dirty="0"/>
          </a:p>
          <a:p>
            <a:pPr lvl="1"/>
            <a:r>
              <a:rPr lang="el-GR" sz="1800" b="1" i="1" dirty="0"/>
              <a:t>Αυτόματες παραγγελίες σε προμηθευτές </a:t>
            </a:r>
            <a:r>
              <a:rPr lang="el-GR" sz="1800" i="1" dirty="0"/>
              <a:t>(</a:t>
            </a:r>
            <a:r>
              <a:rPr lang="el-GR" sz="1800" dirty="0"/>
              <a:t>Υπολογισμός με βάση την κατανάλωση και το ελάχιστο απόθεμα</a:t>
            </a:r>
            <a:r>
              <a:rPr lang="el-GR" sz="1800" dirty="0" smtClean="0"/>
              <a:t>)</a:t>
            </a:r>
            <a:endParaRPr lang="el-GR" sz="1800" dirty="0"/>
          </a:p>
        </p:txBody>
      </p:sp>
    </p:spTree>
    <p:extLst>
      <p:ext uri="{BB962C8B-B14F-4D97-AF65-F5344CB8AC3E}">
        <p14:creationId xmlns:p14="http://schemas.microsoft.com/office/powerpoint/2010/main" val="980417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4000" dirty="0" err="1" smtClean="0"/>
              <a:t>Εφ</a:t>
            </a:r>
            <a:r>
              <a:rPr lang="en-GB" sz="4000" dirty="0" smtClean="0"/>
              <a:t>αρμογές </a:t>
            </a:r>
            <a:r>
              <a:rPr lang="en-GB" sz="4000" dirty="0"/>
              <a:t>λογιστικής παρακολούθησης</a:t>
            </a:r>
            <a:endParaRPr lang="el-GR" sz="40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
        <p:nvSpPr>
          <p:cNvPr id="2" name="Θέση περιεχομένου 1"/>
          <p:cNvSpPr>
            <a:spLocks noGrp="1"/>
          </p:cNvSpPr>
          <p:nvPr>
            <p:ph idx="1"/>
          </p:nvPr>
        </p:nvSpPr>
        <p:spPr>
          <a:xfrm>
            <a:off x="457200" y="1333500"/>
            <a:ext cx="8363272" cy="3771636"/>
          </a:xfrm>
        </p:spPr>
        <p:txBody>
          <a:bodyPr>
            <a:noAutofit/>
          </a:bodyPr>
          <a:lstStyle/>
          <a:p>
            <a:r>
              <a:rPr lang="el-GR" sz="2400" dirty="0" smtClean="0"/>
              <a:t>Απαραίτητη </a:t>
            </a:r>
            <a:r>
              <a:rPr lang="el-GR" sz="2400" dirty="0"/>
              <a:t>για την ενημέρωση του ιατρικού φακέλου ενός </a:t>
            </a:r>
            <a:r>
              <a:rPr lang="el-GR" sz="2400" dirty="0" smtClean="0"/>
              <a:t>ασθενούς</a:t>
            </a:r>
            <a:endParaRPr lang="el-GR" sz="2400" dirty="0"/>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75429480"/>
              </p:ext>
            </p:extLst>
          </p:nvPr>
        </p:nvGraphicFramePr>
        <p:xfrm>
          <a:off x="745841" y="2137420"/>
          <a:ext cx="8075240" cy="2896895"/>
        </p:xfrm>
        <a:graphic>
          <a:graphicData uri="http://schemas.openxmlformats.org/presentationml/2006/ole">
            <mc:AlternateContent xmlns:mc="http://schemas.openxmlformats.org/markup-compatibility/2006">
              <mc:Choice xmlns:v="urn:schemas-microsoft-com:vml" Requires="v">
                <p:oleObj spid="_x0000_s19484" name="Bitmap Image" r:id="rId4" imgW="4480948" imgH="1607619" progId="Paint.Picture">
                  <p:embed/>
                </p:oleObj>
              </mc:Choice>
              <mc:Fallback>
                <p:oleObj name="Bitmap Image" r:id="rId4" imgW="4480948" imgH="1607619"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41" y="2137420"/>
                        <a:ext cx="8075240" cy="2896895"/>
                      </a:xfrm>
                      <a:prstGeom prst="rect">
                        <a:avLst/>
                      </a:prstGeom>
                      <a:noFill/>
                      <a:ln>
                        <a:noFill/>
                      </a:ln>
                    </p:spPr>
                  </p:pic>
                </p:oleObj>
              </mc:Fallback>
            </mc:AlternateContent>
          </a:graphicData>
        </a:graphic>
      </p:graphicFrame>
      <p:sp>
        <p:nvSpPr>
          <p:cNvPr id="5" name="Text Box 3"/>
          <p:cNvSpPr txBox="1">
            <a:spLocks noChangeArrowheads="1"/>
          </p:cNvSpPr>
          <p:nvPr/>
        </p:nvSpPr>
        <p:spPr bwMode="auto">
          <a:xfrm>
            <a:off x="1331640" y="5054267"/>
            <a:ext cx="6912767" cy="4166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l-GR" altLang="el-GR" sz="2000" b="0" i="1" u="none" strike="noStrike" cap="none" normalizeH="0" baseline="0" dirty="0" smtClean="0">
                <a:ln>
                  <a:noFill/>
                </a:ln>
                <a:solidFill>
                  <a:schemeClr val="tx1"/>
                </a:solidFill>
                <a:effectLst/>
              </a:rPr>
              <a:t>Δομή λογισμικού λογιστικής παρακολούθησης ενός ΠΣΝ</a:t>
            </a:r>
            <a:endParaRPr kumimoji="0" lang="el-GR" altLang="el-GR" sz="4400" b="0" i="1"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046579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800" dirty="0" err="1" smtClean="0"/>
              <a:t>Εφ</a:t>
            </a:r>
            <a:r>
              <a:rPr lang="en-GB" sz="3800" dirty="0" smtClean="0"/>
              <a:t>αρμογές </a:t>
            </a:r>
            <a:r>
              <a:rPr lang="en-GB" sz="3800" dirty="0"/>
              <a:t>λογιστικής παρακολούθησης</a:t>
            </a:r>
            <a:endParaRPr lang="el-GR" sz="38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sp>
        <p:nvSpPr>
          <p:cNvPr id="5" name="Text Box 3"/>
          <p:cNvSpPr txBox="1">
            <a:spLocks noChangeArrowheads="1"/>
          </p:cNvSpPr>
          <p:nvPr/>
        </p:nvSpPr>
        <p:spPr bwMode="auto">
          <a:xfrm>
            <a:off x="5944105" y="4199193"/>
            <a:ext cx="2253631" cy="14313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n-GB" sz="2000" i="1" dirty="0" err="1"/>
              <a:t>Τύ</a:t>
            </a:r>
            <a:r>
              <a:rPr lang="en-GB" sz="2000" i="1" dirty="0"/>
              <a:t>ποι καταστάσεων εφαρμογής λογιστικής παρακολούθησης </a:t>
            </a:r>
            <a:endParaRPr kumimoji="0" lang="el-GR" altLang="el-GR" sz="4400" b="0" i="1" u="none" strike="noStrike" cap="none" normalizeH="0" baseline="0" dirty="0" smtClean="0">
              <a:ln>
                <a:noFill/>
              </a:ln>
              <a:solidFill>
                <a:schemeClr val="tx1"/>
              </a:solidFill>
              <a:effectLst/>
            </a:endParaRPr>
          </a:p>
        </p:txBody>
      </p:sp>
      <p:pic>
        <p:nvPicPr>
          <p:cNvPr id="12" name="Εικόνα 11"/>
          <p:cNvPicPr>
            <a:picLocks noChangeAspect="1"/>
          </p:cNvPicPr>
          <p:nvPr/>
        </p:nvPicPr>
        <p:blipFill rotWithShape="1">
          <a:blip r:embed="rId3"/>
          <a:srcRect r="37363"/>
          <a:stretch/>
        </p:blipFill>
        <p:spPr>
          <a:xfrm>
            <a:off x="1471396" y="1227170"/>
            <a:ext cx="4468449" cy="4492800"/>
          </a:xfrm>
          <a:prstGeom prst="rect">
            <a:avLst/>
          </a:prstGeom>
        </p:spPr>
      </p:pic>
    </p:spTree>
    <p:extLst>
      <p:ext uri="{BB962C8B-B14F-4D97-AF65-F5344CB8AC3E}">
        <p14:creationId xmlns:p14="http://schemas.microsoft.com/office/powerpoint/2010/main" val="1176159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4000" dirty="0" err="1" smtClean="0"/>
              <a:t>Εφ</a:t>
            </a:r>
            <a:r>
              <a:rPr lang="en-GB" sz="4000" dirty="0" smtClean="0"/>
              <a:t>αρμογή </a:t>
            </a:r>
            <a:r>
              <a:rPr lang="en-GB" sz="4000" dirty="0"/>
              <a:t>διαχείρισης φαρμακείου </a:t>
            </a:r>
            <a:endParaRPr lang="el-GR" sz="40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sp>
        <p:nvSpPr>
          <p:cNvPr id="2" name="Θέση περιεχομένου 1"/>
          <p:cNvSpPr>
            <a:spLocks noGrp="1"/>
          </p:cNvSpPr>
          <p:nvPr>
            <p:ph idx="1"/>
          </p:nvPr>
        </p:nvSpPr>
        <p:spPr>
          <a:xfrm>
            <a:off x="457200" y="1333500"/>
            <a:ext cx="8363272" cy="3771636"/>
          </a:xfrm>
        </p:spPr>
        <p:txBody>
          <a:bodyPr>
            <a:noAutofit/>
          </a:bodyPr>
          <a:lstStyle/>
          <a:p>
            <a:pPr lvl="0"/>
            <a:r>
              <a:rPr lang="el-GR" sz="2400" b="1" dirty="0" smtClean="0"/>
              <a:t>Ηλεκτρονική </a:t>
            </a:r>
            <a:r>
              <a:rPr lang="el-GR" sz="2400" b="1" dirty="0"/>
              <a:t>παραλαβή συνταγών φαρμάκων</a:t>
            </a:r>
            <a:r>
              <a:rPr lang="el-GR" sz="2400" dirty="0"/>
              <a:t> για να εκτελεστούν με το σχετικό </a:t>
            </a:r>
            <a:r>
              <a:rPr lang="el-GR" sz="2400" dirty="0" smtClean="0"/>
              <a:t>κόστος</a:t>
            </a:r>
            <a:endParaRPr lang="el-GR" sz="2400" dirty="0"/>
          </a:p>
          <a:p>
            <a:pPr lvl="0"/>
            <a:r>
              <a:rPr lang="el-GR" sz="2400" b="1" dirty="0" err="1" smtClean="0"/>
              <a:t>Ελεγχος</a:t>
            </a:r>
            <a:r>
              <a:rPr lang="el-GR" sz="2400" b="1" dirty="0" smtClean="0"/>
              <a:t> </a:t>
            </a:r>
            <a:r>
              <a:rPr lang="el-GR" sz="2400" b="1" dirty="0"/>
              <a:t>αλληλεπιδράσεων των δραστικών ουσιών της συνταγής</a:t>
            </a:r>
            <a:r>
              <a:rPr lang="el-GR" sz="2400" dirty="0"/>
              <a:t> για φαρμακευτική αγωγή, συσχέτιση αυτών µε συγκεκριμένες παθολογικές καταστάσεις του ασθενούς, όπως αυτές εμφανίζονται στον ιατρικό του φάκελο (π.χ., αλλεργίες ), και αυτόματη ειδοποίηση για επικίνδυνους </a:t>
            </a:r>
            <a:r>
              <a:rPr lang="el-GR" sz="2400" dirty="0" smtClean="0"/>
              <a:t>συνδυασμούς</a:t>
            </a:r>
            <a:endParaRPr lang="el-GR" sz="2400" dirty="0"/>
          </a:p>
          <a:p>
            <a:pPr lvl="0"/>
            <a:r>
              <a:rPr lang="el-GR" sz="2400" b="1" dirty="0" smtClean="0"/>
              <a:t>Παραγωγή </a:t>
            </a:r>
            <a:r>
              <a:rPr lang="el-GR" sz="2400" b="1" dirty="0"/>
              <a:t>αυτοματοποιημένων αναφορών</a:t>
            </a:r>
            <a:r>
              <a:rPr lang="el-GR" sz="2400" dirty="0"/>
              <a:t> σχετικά µε την κίνηση συγκεκριμένων φαρμάκων, πρόβλεψη ζήτησης και προγραμματισμό νέων παραγγελιών με το κίστος </a:t>
            </a:r>
            <a:r>
              <a:rPr lang="el-GR" sz="2400" dirty="0" smtClean="0"/>
              <a:t>τους</a:t>
            </a:r>
            <a:endParaRPr lang="el-GR" sz="2400" dirty="0"/>
          </a:p>
        </p:txBody>
      </p:sp>
    </p:spTree>
    <p:extLst>
      <p:ext uri="{BB962C8B-B14F-4D97-AF65-F5344CB8AC3E}">
        <p14:creationId xmlns:p14="http://schemas.microsoft.com/office/powerpoint/2010/main" val="344020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4000" dirty="0" err="1" smtClean="0"/>
              <a:t>Εφ</a:t>
            </a:r>
            <a:r>
              <a:rPr lang="en-GB" sz="4000" dirty="0" smtClean="0"/>
              <a:t>αρμογή </a:t>
            </a:r>
            <a:r>
              <a:rPr lang="en-GB" sz="4000" dirty="0"/>
              <a:t>διαχείρισης φαρμακείου </a:t>
            </a:r>
            <a:endParaRPr lang="el-GR" sz="40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
        <p:nvSpPr>
          <p:cNvPr id="2" name="Θέση περιεχομένου 1"/>
          <p:cNvSpPr>
            <a:spLocks noGrp="1"/>
          </p:cNvSpPr>
          <p:nvPr>
            <p:ph idx="1"/>
          </p:nvPr>
        </p:nvSpPr>
        <p:spPr>
          <a:xfrm>
            <a:off x="457200" y="1333500"/>
            <a:ext cx="8363272" cy="3771636"/>
          </a:xfrm>
        </p:spPr>
        <p:txBody>
          <a:bodyPr>
            <a:noAutofit/>
          </a:bodyPr>
          <a:lstStyle/>
          <a:p>
            <a:pPr lvl="0">
              <a:spcBef>
                <a:spcPts val="0"/>
              </a:spcBef>
            </a:pPr>
            <a:r>
              <a:rPr lang="el-GR" sz="1600" dirty="0"/>
              <a:t>Αρχείο φαρμάκων και ουσιών ανά φάρμακο. Ταξινόμηση βάσει αρχείου ΕΟΦ, </a:t>
            </a:r>
            <a:r>
              <a:rPr lang="en-GB" sz="1600" dirty="0"/>
              <a:t>ATC</a:t>
            </a:r>
            <a:r>
              <a:rPr lang="el-GR" sz="1600" dirty="0"/>
              <a:t>, </a:t>
            </a:r>
            <a:r>
              <a:rPr lang="en-GB" sz="1600" dirty="0"/>
              <a:t>user </a:t>
            </a:r>
            <a:r>
              <a:rPr lang="en-GB" sz="1600" dirty="0" err="1"/>
              <a:t>def</a:t>
            </a:r>
            <a:r>
              <a:rPr lang="el-GR" sz="1600" dirty="0"/>
              <a:t>ι</a:t>
            </a:r>
            <a:r>
              <a:rPr lang="en-GB" sz="1600" dirty="0" smtClean="0"/>
              <a:t>ned</a:t>
            </a:r>
            <a:endParaRPr lang="el-GR" sz="1600" dirty="0"/>
          </a:p>
          <a:p>
            <a:pPr lvl="0">
              <a:spcBef>
                <a:spcPts val="0"/>
              </a:spcBef>
            </a:pPr>
            <a:r>
              <a:rPr lang="el-GR" sz="1600" dirty="0"/>
              <a:t>Παραμετρικά οριζόμενα συνταγολόγια (Ατομικό συνταγολόγιο, </a:t>
            </a:r>
            <a:r>
              <a:rPr lang="el-GR" sz="1600" dirty="0" err="1"/>
              <a:t>χρεουμένων</a:t>
            </a:r>
            <a:r>
              <a:rPr lang="el-GR" sz="1600" dirty="0"/>
              <a:t> φαρμάκων </a:t>
            </a:r>
            <a:r>
              <a:rPr lang="el-GR" sz="1600" dirty="0" err="1"/>
              <a:t>κ.α</a:t>
            </a:r>
            <a:r>
              <a:rPr lang="el-GR" sz="1600" dirty="0"/>
              <a:t>)  καθώς και φόρμες εκτύπωσης </a:t>
            </a:r>
            <a:r>
              <a:rPr lang="el-GR" sz="1600" dirty="0" smtClean="0"/>
              <a:t>παραστατικών</a:t>
            </a:r>
            <a:endParaRPr lang="el-GR" sz="1600" dirty="0"/>
          </a:p>
          <a:p>
            <a:pPr lvl="0">
              <a:spcBef>
                <a:spcPts val="0"/>
              </a:spcBef>
            </a:pPr>
            <a:r>
              <a:rPr lang="el-GR" sz="1600" dirty="0"/>
              <a:t>Υποστήριξη - παρακολούθηση ημερήσιας </a:t>
            </a:r>
            <a:r>
              <a:rPr lang="el-GR" sz="1600" dirty="0" smtClean="0"/>
              <a:t>δόσης</a:t>
            </a:r>
            <a:endParaRPr lang="el-GR" sz="1600" dirty="0"/>
          </a:p>
          <a:p>
            <a:pPr lvl="0">
              <a:spcBef>
                <a:spcPts val="0"/>
              </a:spcBef>
            </a:pPr>
            <a:r>
              <a:rPr lang="el-GR" sz="1600" dirty="0"/>
              <a:t>Υποστήριξη πολλαπλών μονάδων αγοράς – χορήγησης</a:t>
            </a:r>
          </a:p>
          <a:p>
            <a:pPr lvl="0">
              <a:spcBef>
                <a:spcPts val="0"/>
              </a:spcBef>
            </a:pPr>
            <a:r>
              <a:rPr lang="el-GR" sz="1600" dirty="0"/>
              <a:t>Αποθήκη φαρμάκων, αρχείο </a:t>
            </a:r>
            <a:r>
              <a:rPr lang="el-GR" sz="1600" dirty="0" smtClean="0"/>
              <a:t>ουσιών</a:t>
            </a:r>
            <a:endParaRPr lang="el-GR" sz="1600" dirty="0"/>
          </a:p>
          <a:p>
            <a:pPr lvl="0">
              <a:spcBef>
                <a:spcPts val="0"/>
              </a:spcBef>
            </a:pPr>
            <a:r>
              <a:rPr lang="el-GR" sz="1600" dirty="0"/>
              <a:t>Δελτία χορηγήσεων σε Κλινική και Ασθενή με αυτόματη ενημέρωση καρτέλας </a:t>
            </a:r>
            <a:r>
              <a:rPr lang="el-GR" sz="1600" dirty="0" smtClean="0"/>
              <a:t>ασθενή</a:t>
            </a:r>
            <a:endParaRPr lang="el-GR" sz="1600" dirty="0"/>
          </a:p>
          <a:p>
            <a:pPr lvl="0">
              <a:spcBef>
                <a:spcPts val="0"/>
              </a:spcBef>
            </a:pPr>
            <a:r>
              <a:rPr lang="el-GR" sz="1600" dirty="0"/>
              <a:t>Αυτόματη επικοινωνία με το Γραφείο Κίνησης και ενημέρωση χρώσεων </a:t>
            </a:r>
            <a:r>
              <a:rPr lang="el-GR" sz="1600" dirty="0" smtClean="0"/>
              <a:t>ασθενούς</a:t>
            </a:r>
            <a:endParaRPr lang="el-GR" sz="1600" dirty="0"/>
          </a:p>
          <a:p>
            <a:pPr lvl="0">
              <a:spcBef>
                <a:spcPts val="0"/>
              </a:spcBef>
            </a:pPr>
            <a:r>
              <a:rPr lang="el-GR" sz="1600" dirty="0"/>
              <a:t>Αρχείο Προμηθευτών – Αρχείο </a:t>
            </a:r>
            <a:r>
              <a:rPr lang="el-GR" sz="1600" dirty="0" smtClean="0"/>
              <a:t>Κλινικών</a:t>
            </a:r>
            <a:endParaRPr lang="el-GR" sz="1600" dirty="0"/>
          </a:p>
          <a:p>
            <a:pPr lvl="0">
              <a:spcBef>
                <a:spcPts val="0"/>
              </a:spcBef>
            </a:pPr>
            <a:r>
              <a:rPr lang="el-GR" sz="1600" dirty="0"/>
              <a:t>Παραγγελίες Φαρμάκων προς προμηθευτές, αυτόματη αντικατάσταση </a:t>
            </a:r>
            <a:r>
              <a:rPr lang="en-GB" sz="1600" dirty="0"/>
              <a:t>stock</a:t>
            </a:r>
            <a:r>
              <a:rPr lang="el-GR" sz="1600" dirty="0"/>
              <a:t> </a:t>
            </a:r>
            <a:r>
              <a:rPr lang="el-GR" sz="1600" dirty="0" smtClean="0"/>
              <a:t>κλινικών </a:t>
            </a:r>
            <a:endParaRPr lang="el-GR" sz="1600" dirty="0"/>
          </a:p>
          <a:p>
            <a:pPr lvl="0">
              <a:spcBef>
                <a:spcPts val="0"/>
              </a:spcBef>
            </a:pPr>
            <a:r>
              <a:rPr lang="el-GR" sz="1600" dirty="0"/>
              <a:t>Τήρηση αρχείου Παρτίδων - Ημερομηνία </a:t>
            </a:r>
            <a:r>
              <a:rPr lang="el-GR" sz="1600" dirty="0" smtClean="0"/>
              <a:t>λήξης</a:t>
            </a:r>
            <a:r>
              <a:rPr lang="el-GR" sz="1600" dirty="0"/>
              <a:t>	</a:t>
            </a:r>
          </a:p>
          <a:p>
            <a:pPr lvl="0">
              <a:spcBef>
                <a:spcPts val="0"/>
              </a:spcBef>
            </a:pPr>
            <a:r>
              <a:rPr lang="el-GR" sz="1600" dirty="0"/>
              <a:t>Επάρκεια </a:t>
            </a:r>
            <a:r>
              <a:rPr lang="en-GB" sz="1600" dirty="0" smtClean="0"/>
              <a:t>Stock</a:t>
            </a:r>
            <a:endParaRPr lang="el-GR" sz="1600" dirty="0"/>
          </a:p>
          <a:p>
            <a:pPr lvl="0">
              <a:spcBef>
                <a:spcPts val="0"/>
              </a:spcBef>
            </a:pPr>
            <a:r>
              <a:rPr lang="el-GR" sz="1600" dirty="0"/>
              <a:t>Διαχείριση Φαρμακευτικών και Ναρκωτικών </a:t>
            </a:r>
            <a:r>
              <a:rPr lang="el-GR" sz="1600" dirty="0" smtClean="0"/>
              <a:t>Ουσιών</a:t>
            </a:r>
            <a:endParaRPr lang="el-GR" sz="1600" dirty="0"/>
          </a:p>
          <a:p>
            <a:pPr>
              <a:spcBef>
                <a:spcPts val="0"/>
              </a:spcBef>
            </a:pPr>
            <a:r>
              <a:rPr lang="el-GR" sz="1600" dirty="0" smtClean="0"/>
              <a:t>Αντίδοτα</a:t>
            </a:r>
            <a:endParaRPr lang="el-GR" sz="1600" dirty="0"/>
          </a:p>
        </p:txBody>
      </p:sp>
    </p:spTree>
    <p:extLst>
      <p:ext uri="{BB962C8B-B14F-4D97-AF65-F5344CB8AC3E}">
        <p14:creationId xmlns:p14="http://schemas.microsoft.com/office/powerpoint/2010/main" val="3365729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600" dirty="0" err="1" smtClean="0"/>
              <a:t>Δι</a:t>
            </a:r>
            <a:r>
              <a:rPr lang="en-GB" sz="3600" dirty="0" smtClean="0"/>
              <a:t>αχείριση εφαρμογών</a:t>
            </a:r>
            <a:br>
              <a:rPr lang="en-GB" sz="3600" dirty="0" smtClean="0"/>
            </a:br>
            <a:r>
              <a:rPr lang="en-GB" sz="3600" dirty="0" smtClean="0"/>
              <a:t>νοσοκομειακών </a:t>
            </a:r>
            <a:r>
              <a:rPr lang="en-GB" sz="3600" dirty="0"/>
              <a:t>εργαστηρίων</a:t>
            </a:r>
            <a:endParaRPr lang="el-GR" sz="36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
        <p:nvSpPr>
          <p:cNvPr id="2" name="Θέση περιεχομένου 1"/>
          <p:cNvSpPr>
            <a:spLocks noGrp="1"/>
          </p:cNvSpPr>
          <p:nvPr>
            <p:ph idx="1"/>
          </p:nvPr>
        </p:nvSpPr>
        <p:spPr>
          <a:xfrm>
            <a:off x="457200" y="1333500"/>
            <a:ext cx="8363272" cy="3771636"/>
          </a:xfrm>
        </p:spPr>
        <p:txBody>
          <a:bodyPr>
            <a:noAutofit/>
          </a:bodyPr>
          <a:lstStyle/>
          <a:p>
            <a:pPr>
              <a:spcBef>
                <a:spcPts val="600"/>
              </a:spcBef>
            </a:pPr>
            <a:r>
              <a:rPr lang="el-GR" sz="2400" b="1" dirty="0" smtClean="0"/>
              <a:t>Πρώτη </a:t>
            </a:r>
            <a:r>
              <a:rPr lang="el-GR" sz="2400" b="1" dirty="0"/>
              <a:t>προσέγγιση </a:t>
            </a:r>
            <a:r>
              <a:rPr lang="el-GR" sz="2400" b="1" dirty="0" smtClean="0"/>
              <a:t>με </a:t>
            </a:r>
            <a:r>
              <a:rPr lang="el-GR" sz="2400" b="1" dirty="0"/>
              <a:t>βάση:</a:t>
            </a:r>
          </a:p>
          <a:p>
            <a:pPr lvl="1">
              <a:spcBef>
                <a:spcPts val="600"/>
              </a:spcBef>
            </a:pPr>
            <a:r>
              <a:rPr lang="el-GR" sz="2000" b="1" dirty="0" smtClean="0"/>
              <a:t>Τις </a:t>
            </a:r>
            <a:r>
              <a:rPr lang="el-GR" sz="2000" b="1" dirty="0"/>
              <a:t>διαφορετικές ανάγκες των εργαστηρίων</a:t>
            </a:r>
            <a:r>
              <a:rPr lang="el-GR" sz="2000" dirty="0"/>
              <a:t> </a:t>
            </a:r>
            <a:r>
              <a:rPr lang="el-GR" sz="2000" dirty="0" smtClean="0"/>
              <a:t>μιας </a:t>
            </a:r>
            <a:r>
              <a:rPr lang="el-GR" sz="2000" dirty="0"/>
              <a:t>υγειονομικής </a:t>
            </a:r>
            <a:r>
              <a:rPr lang="el-GR" sz="2000" dirty="0" smtClean="0"/>
              <a:t>μονάδας</a:t>
            </a:r>
          </a:p>
          <a:p>
            <a:pPr lvl="1">
              <a:spcBef>
                <a:spcPts val="600"/>
              </a:spcBef>
            </a:pPr>
            <a:r>
              <a:rPr lang="el-GR" sz="2000" b="1" dirty="0" smtClean="0"/>
              <a:t>Την </a:t>
            </a:r>
            <a:r>
              <a:rPr lang="el-GR" sz="2000" b="1" dirty="0"/>
              <a:t>εξειδίκευση του εργαστηρίου</a:t>
            </a:r>
            <a:r>
              <a:rPr lang="el-GR" sz="2000" dirty="0"/>
              <a:t> στις εξετάσεις που </a:t>
            </a:r>
            <a:r>
              <a:rPr lang="el-GR" sz="2000" dirty="0" smtClean="0"/>
              <a:t>εκτελεί</a:t>
            </a:r>
          </a:p>
          <a:p>
            <a:pPr>
              <a:spcBef>
                <a:spcPts val="600"/>
              </a:spcBef>
            </a:pPr>
            <a:endParaRPr lang="el-GR" sz="1050" b="1" dirty="0" smtClean="0"/>
          </a:p>
          <a:p>
            <a:pPr>
              <a:spcBef>
                <a:spcPts val="600"/>
              </a:spcBef>
            </a:pPr>
            <a:r>
              <a:rPr lang="el-GR" sz="2400" b="1" dirty="0" smtClean="0"/>
              <a:t>Προσφορά</a:t>
            </a:r>
            <a:r>
              <a:rPr lang="el-GR" sz="2400" dirty="0" smtClean="0"/>
              <a:t> αυτοματοποιημένου εργαστηριακού ΠΣ</a:t>
            </a:r>
          </a:p>
          <a:p>
            <a:pPr lvl="2">
              <a:spcBef>
                <a:spcPts val="600"/>
              </a:spcBef>
            </a:pPr>
            <a:r>
              <a:rPr lang="el-GR" sz="2000" dirty="0"/>
              <a:t> </a:t>
            </a:r>
            <a:r>
              <a:rPr lang="el-GR" sz="2000" i="1" dirty="0" smtClean="0"/>
              <a:t>Δυνατότητα </a:t>
            </a:r>
            <a:r>
              <a:rPr lang="el-GR" sz="2000" i="1" dirty="0"/>
              <a:t>σύνδεσης </a:t>
            </a:r>
            <a:r>
              <a:rPr lang="el-GR" sz="2000" i="1" dirty="0" smtClean="0"/>
              <a:t>αναλυτών</a:t>
            </a:r>
            <a:endParaRPr lang="el-GR" sz="2000" dirty="0"/>
          </a:p>
          <a:p>
            <a:pPr lvl="2">
              <a:spcBef>
                <a:spcPts val="600"/>
              </a:spcBef>
            </a:pPr>
            <a:r>
              <a:rPr lang="el-GR" sz="2000" i="1" dirty="0"/>
              <a:t>Μείωση πιθανοτήτων </a:t>
            </a:r>
            <a:r>
              <a:rPr lang="el-GR" sz="2000" i="1" dirty="0" smtClean="0"/>
              <a:t>λαθών</a:t>
            </a:r>
            <a:endParaRPr lang="el-GR" sz="2000" dirty="0"/>
          </a:p>
          <a:p>
            <a:pPr lvl="2">
              <a:spcBef>
                <a:spcPts val="600"/>
              </a:spcBef>
            </a:pPr>
            <a:r>
              <a:rPr lang="el-GR" sz="2000" i="1" dirty="0"/>
              <a:t>Οργάνωση προσωπικού και </a:t>
            </a:r>
            <a:r>
              <a:rPr lang="el-GR" sz="2000" i="1" dirty="0" smtClean="0"/>
              <a:t>διαδικασιών</a:t>
            </a:r>
            <a:endParaRPr lang="el-GR" sz="2000" dirty="0"/>
          </a:p>
          <a:p>
            <a:pPr lvl="2">
              <a:spcBef>
                <a:spcPts val="600"/>
              </a:spcBef>
            </a:pPr>
            <a:r>
              <a:rPr lang="el-GR" sz="2000" i="1" dirty="0"/>
              <a:t>Διατήρηση ιστορικού </a:t>
            </a:r>
            <a:r>
              <a:rPr lang="el-GR" sz="2000" i="1" dirty="0" smtClean="0"/>
              <a:t>αρχείου</a:t>
            </a:r>
            <a:endParaRPr lang="el-GR" sz="2000" dirty="0"/>
          </a:p>
          <a:p>
            <a:pPr lvl="2">
              <a:spcBef>
                <a:spcPts val="600"/>
              </a:spcBef>
            </a:pPr>
            <a:r>
              <a:rPr lang="el-GR" sz="2000" i="1" dirty="0"/>
              <a:t>Τήρηση στατιστικών </a:t>
            </a:r>
            <a:r>
              <a:rPr lang="el-GR" sz="2000" i="1" dirty="0" smtClean="0"/>
              <a:t>στοιχείων</a:t>
            </a:r>
            <a:endParaRPr lang="el-GR" sz="2000" dirty="0"/>
          </a:p>
        </p:txBody>
      </p:sp>
    </p:spTree>
    <p:extLst>
      <p:ext uri="{BB962C8B-B14F-4D97-AF65-F5344CB8AC3E}">
        <p14:creationId xmlns:p14="http://schemas.microsoft.com/office/powerpoint/2010/main" val="258949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sz="3600" dirty="0" err="1" smtClean="0"/>
              <a:t>Δι</a:t>
            </a:r>
            <a:r>
              <a:rPr lang="en-GB" sz="3600" dirty="0" smtClean="0"/>
              <a:t>αχείριση </a:t>
            </a:r>
            <a:r>
              <a:rPr lang="en-GB" sz="3600" dirty="0"/>
              <a:t>εφαρμογών </a:t>
            </a:r>
            <a:r>
              <a:rPr lang="el-GR" sz="3600" dirty="0" smtClean="0"/>
              <a:t/>
            </a:r>
            <a:br>
              <a:rPr lang="el-GR" sz="3600" dirty="0" smtClean="0"/>
            </a:br>
            <a:r>
              <a:rPr lang="en-GB" sz="3600" dirty="0" err="1" smtClean="0"/>
              <a:t>νοσοκομει</a:t>
            </a:r>
            <a:r>
              <a:rPr lang="en-GB" sz="3600" dirty="0" smtClean="0"/>
              <a:t>ακών </a:t>
            </a:r>
            <a:r>
              <a:rPr lang="en-GB" sz="3600" dirty="0"/>
              <a:t>εργαστηρίων</a:t>
            </a:r>
            <a:endParaRPr lang="el-GR" sz="36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
        <p:nvSpPr>
          <p:cNvPr id="2" name="Θέση περιεχομένου 1"/>
          <p:cNvSpPr>
            <a:spLocks noGrp="1"/>
          </p:cNvSpPr>
          <p:nvPr>
            <p:ph idx="1"/>
          </p:nvPr>
        </p:nvSpPr>
        <p:spPr>
          <a:xfrm>
            <a:off x="457200" y="1333500"/>
            <a:ext cx="8363272" cy="3771636"/>
          </a:xfrm>
        </p:spPr>
        <p:txBody>
          <a:bodyPr>
            <a:noAutofit/>
          </a:bodyPr>
          <a:lstStyle/>
          <a:p>
            <a:r>
              <a:rPr lang="el-GR" sz="2600" b="1" dirty="0" smtClean="0"/>
              <a:t>Διαχειριστικές λειτουργίες</a:t>
            </a:r>
          </a:p>
          <a:p>
            <a:pPr lvl="0"/>
            <a:r>
              <a:rPr lang="el-GR" sz="2600" b="1" dirty="0"/>
              <a:t>Ηλεκτρονική παραλαβή και αποστολή παραγγελιών</a:t>
            </a:r>
            <a:r>
              <a:rPr lang="el-GR" sz="2600" dirty="0"/>
              <a:t> για εξετάσεις και αποτελέσματα </a:t>
            </a:r>
            <a:r>
              <a:rPr lang="el-GR" sz="2600" dirty="0" smtClean="0"/>
              <a:t>εξετάσεων</a:t>
            </a:r>
          </a:p>
          <a:p>
            <a:pPr lvl="0"/>
            <a:r>
              <a:rPr lang="el-GR" sz="2600" b="1" dirty="0" smtClean="0"/>
              <a:t>Αυτοματοποιημένη </a:t>
            </a:r>
            <a:r>
              <a:rPr lang="el-GR" sz="2600" b="1" dirty="0"/>
              <a:t>εκτύπωση ταμπελών</a:t>
            </a:r>
            <a:r>
              <a:rPr lang="el-GR" sz="2600" dirty="0"/>
              <a:t> για αναγνώριση ταυτότητας των ασθενών και των δειγμάτων </a:t>
            </a:r>
            <a:r>
              <a:rPr lang="el-GR" sz="2600" dirty="0" smtClean="0"/>
              <a:t>τους</a:t>
            </a:r>
            <a:endParaRPr lang="el-GR" sz="2600" dirty="0"/>
          </a:p>
          <a:p>
            <a:pPr lvl="0"/>
            <a:r>
              <a:rPr lang="el-GR" sz="2600" b="1" dirty="0"/>
              <a:t>Συλλογή κλινικών </a:t>
            </a:r>
            <a:r>
              <a:rPr lang="el-GR" sz="2600" b="1" dirty="0" smtClean="0"/>
              <a:t>δεδομένων</a:t>
            </a:r>
          </a:p>
          <a:p>
            <a:pPr lvl="0"/>
            <a:r>
              <a:rPr lang="el-GR" sz="2600" b="1" dirty="0" smtClean="0"/>
              <a:t>Παραγωγή αυτοματοποιημένων αναφορών</a:t>
            </a:r>
            <a:endParaRPr lang="el-GR" sz="2600" dirty="0"/>
          </a:p>
        </p:txBody>
      </p:sp>
    </p:spTree>
    <p:extLst>
      <p:ext uri="{BB962C8B-B14F-4D97-AF65-F5344CB8AC3E}">
        <p14:creationId xmlns:p14="http://schemas.microsoft.com/office/powerpoint/2010/main" val="3303059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l-GR" sz="3600" dirty="0" smtClean="0"/>
              <a:t>6. </a:t>
            </a:r>
            <a:r>
              <a:rPr lang="en-GB" sz="3600" dirty="0" err="1"/>
              <a:t>Δι</a:t>
            </a:r>
            <a:r>
              <a:rPr lang="en-GB" sz="3600" dirty="0"/>
              <a:t>αχείριση εφαρμογών </a:t>
            </a:r>
            <a:r>
              <a:rPr lang="el-GR" sz="3600" dirty="0" smtClean="0"/>
              <a:t/>
            </a:r>
            <a:br>
              <a:rPr lang="el-GR" sz="3600" dirty="0" smtClean="0"/>
            </a:br>
            <a:r>
              <a:rPr lang="en-GB" sz="3600" dirty="0" smtClean="0"/>
              <a:t>ρα</a:t>
            </a:r>
            <a:r>
              <a:rPr lang="en-GB" sz="3600" dirty="0" err="1" smtClean="0"/>
              <a:t>διολογί</a:t>
            </a:r>
            <a:r>
              <a:rPr lang="en-GB" sz="3600" dirty="0" smtClean="0"/>
              <a:t>ας </a:t>
            </a:r>
            <a:r>
              <a:rPr lang="en-GB" sz="3600" dirty="0"/>
              <a:t>σε νοσοκομείο</a:t>
            </a:r>
            <a:endParaRPr lang="el-GR" sz="36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
        <p:nvSpPr>
          <p:cNvPr id="2" name="Θέση περιεχομένου 1"/>
          <p:cNvSpPr>
            <a:spLocks noGrp="1"/>
          </p:cNvSpPr>
          <p:nvPr>
            <p:ph idx="1"/>
          </p:nvPr>
        </p:nvSpPr>
        <p:spPr>
          <a:xfrm>
            <a:off x="395536" y="1345332"/>
            <a:ext cx="8735248" cy="3771636"/>
          </a:xfrm>
        </p:spPr>
        <p:txBody>
          <a:bodyPr>
            <a:noAutofit/>
          </a:bodyPr>
          <a:lstStyle/>
          <a:p>
            <a:r>
              <a:rPr lang="el-GR" sz="2000" dirty="0" smtClean="0"/>
              <a:t>Το </a:t>
            </a:r>
            <a:r>
              <a:rPr lang="el-GR" sz="2000" b="1" dirty="0"/>
              <a:t>Πληροφοριακό Σύστημα Ραδιολογίας</a:t>
            </a:r>
            <a:r>
              <a:rPr lang="el-GR" sz="2000" dirty="0"/>
              <a:t> (</a:t>
            </a:r>
            <a:r>
              <a:rPr lang="en-US" sz="2000" dirty="0"/>
              <a:t>Radiology Information System</a:t>
            </a:r>
            <a:r>
              <a:rPr lang="el-GR" sz="2000" dirty="0"/>
              <a:t> – </a:t>
            </a:r>
            <a:r>
              <a:rPr lang="en-US" sz="2000" dirty="0"/>
              <a:t>RIS</a:t>
            </a:r>
            <a:r>
              <a:rPr lang="el-GR" sz="2000" dirty="0" smtClean="0"/>
              <a:t>) συλλέγει</a:t>
            </a:r>
            <a:r>
              <a:rPr lang="el-GR" sz="2000" dirty="0"/>
              <a:t>, επεξεργάζεται και διαχειρίζεται τις εικόνες </a:t>
            </a:r>
            <a:r>
              <a:rPr lang="el-GR" sz="2000" dirty="0" smtClean="0"/>
              <a:t>Ραδιολογίας</a:t>
            </a:r>
          </a:p>
          <a:p>
            <a:r>
              <a:rPr lang="el-GR" sz="2400" b="1" dirty="0" smtClean="0"/>
              <a:t>Επιδιώκει</a:t>
            </a:r>
            <a:r>
              <a:rPr lang="el-GR" sz="2400" b="1" dirty="0"/>
              <a:t>:</a:t>
            </a:r>
          </a:p>
          <a:p>
            <a:pPr lvl="1">
              <a:spcBef>
                <a:spcPts val="600"/>
              </a:spcBef>
            </a:pPr>
            <a:r>
              <a:rPr lang="el-GR" sz="2000" dirty="0" smtClean="0"/>
              <a:t>Την </a:t>
            </a:r>
            <a:r>
              <a:rPr lang="el-GR" sz="2000" dirty="0"/>
              <a:t>παραγωγή και συλλογή των </a:t>
            </a:r>
            <a:r>
              <a:rPr lang="el-GR" sz="2000" dirty="0" smtClean="0"/>
              <a:t>εικόνων</a:t>
            </a:r>
            <a:endParaRPr lang="el-GR" sz="2000" dirty="0"/>
          </a:p>
          <a:p>
            <a:pPr lvl="1">
              <a:spcBef>
                <a:spcPts val="600"/>
              </a:spcBef>
            </a:pPr>
            <a:r>
              <a:rPr lang="el-GR" sz="2000" dirty="0" smtClean="0"/>
              <a:t>Την </a:t>
            </a:r>
            <a:r>
              <a:rPr lang="el-GR" sz="2000" dirty="0"/>
              <a:t>επεξεργασία και ανάλυση των παραγομένων </a:t>
            </a:r>
            <a:r>
              <a:rPr lang="el-GR" sz="2000" dirty="0" smtClean="0"/>
              <a:t>εικόνων</a:t>
            </a:r>
          </a:p>
          <a:p>
            <a:pPr lvl="2">
              <a:spcBef>
                <a:spcPts val="600"/>
              </a:spcBef>
            </a:pPr>
            <a:r>
              <a:rPr lang="el-GR" sz="1800" dirty="0" smtClean="0"/>
              <a:t>Επεξεργασία για καλύτερη την </a:t>
            </a:r>
            <a:r>
              <a:rPr lang="el-GR" sz="1800" dirty="0" err="1" smtClean="0"/>
              <a:t>οπτικοποίηση</a:t>
            </a:r>
            <a:r>
              <a:rPr lang="el-GR" sz="1800" dirty="0" smtClean="0"/>
              <a:t> της πληροφορίας, ποσοτικοποίηση των </a:t>
            </a:r>
            <a:r>
              <a:rPr lang="el-GR" sz="1800" dirty="0" err="1" smtClean="0"/>
              <a:t>μετρουμένων</a:t>
            </a:r>
            <a:r>
              <a:rPr lang="el-GR" sz="1800" dirty="0" smtClean="0"/>
              <a:t> παραμέτρων, ακριβής χωρικός εντοπισμός των συγκεκριμένων βλαβών των ιστών και</a:t>
            </a:r>
            <a:r>
              <a:rPr lang="el-GR" sz="1800" dirty="0"/>
              <a:t> </a:t>
            </a:r>
            <a:r>
              <a:rPr lang="el-GR" sz="1800" dirty="0" smtClean="0"/>
              <a:t>αυτοματοποίηση της ερμηνείας της εικόνας)</a:t>
            </a:r>
          </a:p>
          <a:p>
            <a:pPr lvl="1">
              <a:spcBef>
                <a:spcPts val="600"/>
              </a:spcBef>
            </a:pPr>
            <a:r>
              <a:rPr lang="el-GR" sz="2000" dirty="0" smtClean="0"/>
              <a:t>Τη διαχείριση των παραγομένων/ επεξεργασμένων εικόνων </a:t>
            </a:r>
          </a:p>
          <a:p>
            <a:pPr lvl="2">
              <a:spcBef>
                <a:spcPts val="600"/>
              </a:spcBef>
            </a:pPr>
            <a:r>
              <a:rPr lang="el-GR" sz="1800" dirty="0" smtClean="0"/>
              <a:t>Συμπίεση </a:t>
            </a:r>
            <a:r>
              <a:rPr lang="el-GR" sz="1800" dirty="0"/>
              <a:t>και αποθήκευσή </a:t>
            </a:r>
            <a:r>
              <a:rPr lang="el-GR" sz="1800" dirty="0" smtClean="0"/>
              <a:t>των εικόνων µε τρόπο ώστε το λοιπό νοσοκομειακό πληροφοριακό σύστημα να έχει δυναμική πρόσβαση σε αυτές</a:t>
            </a:r>
            <a:endParaRPr lang="el-GR" sz="1800" dirty="0"/>
          </a:p>
        </p:txBody>
      </p:sp>
    </p:spTree>
    <p:extLst>
      <p:ext uri="{BB962C8B-B14F-4D97-AF65-F5344CB8AC3E}">
        <p14:creationId xmlns:p14="http://schemas.microsoft.com/office/powerpoint/2010/main" val="2697950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dirty="0" err="1" smtClean="0"/>
              <a:t>Τεχνικ</a:t>
            </a:r>
            <a:r>
              <a:rPr lang="el-GR" dirty="0" smtClean="0"/>
              <a:t>ά</a:t>
            </a:r>
            <a:r>
              <a:rPr lang="en-GB" dirty="0" smtClean="0"/>
              <a:t> πρ</a:t>
            </a:r>
            <a:r>
              <a:rPr lang="el-GR" dirty="0"/>
              <a:t>ό</a:t>
            </a:r>
            <a:r>
              <a:rPr lang="en-GB" dirty="0" err="1" smtClean="0"/>
              <a:t>τυ</a:t>
            </a:r>
            <a:r>
              <a:rPr lang="en-GB" dirty="0" smtClean="0"/>
              <a:t>πα στα </a:t>
            </a:r>
            <a:r>
              <a:rPr lang="el-GR" dirty="0" smtClean="0"/>
              <a:t>ΠΣΥ</a:t>
            </a:r>
            <a:r>
              <a:rPr lang="en-GB" dirty="0" smtClean="0"/>
              <a:t> </a:t>
            </a:r>
            <a:endParaRPr lang="el-GR"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sp>
        <p:nvSpPr>
          <p:cNvPr id="2" name="Θέση περιεχομένου 1"/>
          <p:cNvSpPr>
            <a:spLocks noGrp="1"/>
          </p:cNvSpPr>
          <p:nvPr>
            <p:ph idx="1"/>
          </p:nvPr>
        </p:nvSpPr>
        <p:spPr>
          <a:xfrm>
            <a:off x="395536" y="1345332"/>
            <a:ext cx="8363272" cy="3771636"/>
          </a:xfrm>
        </p:spPr>
        <p:txBody>
          <a:bodyPr>
            <a:noAutofit/>
          </a:bodyPr>
          <a:lstStyle/>
          <a:p>
            <a:pPr lvl="0"/>
            <a:r>
              <a:rPr lang="el-GR" sz="2800" dirty="0"/>
              <a:t>Η γλώσσα HL7</a:t>
            </a:r>
          </a:p>
          <a:p>
            <a:pPr lvl="0"/>
            <a:r>
              <a:rPr lang="el-GR" sz="2800" dirty="0"/>
              <a:t>Το πρότυπο </a:t>
            </a:r>
            <a:r>
              <a:rPr lang="en-US" sz="2800" dirty="0" smtClean="0"/>
              <a:t>DICOM</a:t>
            </a:r>
            <a:endParaRPr lang="el-GR" sz="2800" dirty="0"/>
          </a:p>
          <a:p>
            <a:pPr lvl="0"/>
            <a:r>
              <a:rPr lang="el-GR" sz="2800" dirty="0"/>
              <a:t>Τα πρότυπα του </a:t>
            </a:r>
            <a:r>
              <a:rPr lang="el-GR" sz="2800" dirty="0" smtClean="0"/>
              <a:t>IEEE</a:t>
            </a:r>
            <a:endParaRPr lang="el-GR" sz="2800" dirty="0"/>
          </a:p>
          <a:p>
            <a:pPr lvl="0"/>
            <a:r>
              <a:rPr lang="el-GR" sz="2800" dirty="0"/>
              <a:t>Τα πρότυπα </a:t>
            </a:r>
            <a:r>
              <a:rPr lang="en-GB" sz="2800" dirty="0"/>
              <a:t>American Nurses Association</a:t>
            </a:r>
            <a:endParaRPr lang="el-GR" sz="2800" dirty="0"/>
          </a:p>
          <a:p>
            <a:pPr lvl="1"/>
            <a:r>
              <a:rPr lang="el-GR" sz="2400" dirty="0"/>
              <a:t>Πρότυπα που αποβλέπουν στην ομοιόμορφη εξυπηρέτηση του πληροφοριακού συστήματος νοσηλευτών ενός νοσοκομείου (</a:t>
            </a:r>
            <a:r>
              <a:rPr lang="en-US" sz="2400" dirty="0"/>
              <a:t>Nursing Information System</a:t>
            </a:r>
            <a:r>
              <a:rPr lang="el-GR" sz="2400" dirty="0"/>
              <a:t> – </a:t>
            </a:r>
            <a:r>
              <a:rPr lang="en-US" sz="2400" dirty="0"/>
              <a:t>NIS</a:t>
            </a:r>
            <a:r>
              <a:rPr lang="el-GR" sz="2400" dirty="0"/>
              <a:t>)</a:t>
            </a:r>
          </a:p>
        </p:txBody>
      </p:sp>
    </p:spTree>
    <p:extLst>
      <p:ext uri="{BB962C8B-B14F-4D97-AF65-F5344CB8AC3E}">
        <p14:creationId xmlns:p14="http://schemas.microsoft.com/office/powerpoint/2010/main" val="2016974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216" y="248816"/>
            <a:ext cx="9144000" cy="952500"/>
          </a:xfrm>
        </p:spPr>
        <p:txBody>
          <a:bodyPr>
            <a:noAutofit/>
          </a:bodyPr>
          <a:lstStyle/>
          <a:p>
            <a:r>
              <a:rPr lang="en-GB" dirty="0" smtClean="0"/>
              <a:t>Τα </a:t>
            </a:r>
            <a:r>
              <a:rPr lang="el-GR" dirty="0" smtClean="0"/>
              <a:t>ΠΣΥ</a:t>
            </a:r>
            <a:r>
              <a:rPr lang="en-GB" dirty="0" smtClean="0"/>
              <a:t> </a:t>
            </a:r>
            <a:r>
              <a:rPr lang="en-GB" dirty="0" err="1" smtClean="0"/>
              <a:t>στην</a:t>
            </a:r>
            <a:r>
              <a:rPr lang="en-GB" dirty="0" smtClean="0"/>
              <a:t> </a:t>
            </a:r>
            <a:r>
              <a:rPr lang="el-GR" dirty="0" smtClean="0"/>
              <a:t>Ε</a:t>
            </a:r>
            <a:r>
              <a:rPr lang="en-GB" dirty="0" err="1" smtClean="0"/>
              <a:t>λλ</a:t>
            </a:r>
            <a:r>
              <a:rPr lang="el-GR" dirty="0"/>
              <a:t>ά</a:t>
            </a:r>
            <a:r>
              <a:rPr lang="en-GB" dirty="0" smtClean="0"/>
              <a:t>δα </a:t>
            </a:r>
            <a:endParaRPr lang="el-GR"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35</a:t>
            </a:fld>
            <a:endParaRPr lang="el-GR" dirty="0"/>
          </a:p>
        </p:txBody>
      </p:sp>
      <p:sp>
        <p:nvSpPr>
          <p:cNvPr id="2" name="Θέση περιεχομένου 1"/>
          <p:cNvSpPr>
            <a:spLocks noGrp="1"/>
          </p:cNvSpPr>
          <p:nvPr>
            <p:ph idx="1"/>
          </p:nvPr>
        </p:nvSpPr>
        <p:spPr>
          <a:xfrm>
            <a:off x="395536" y="1345332"/>
            <a:ext cx="8363272" cy="3771636"/>
          </a:xfrm>
        </p:spPr>
        <p:txBody>
          <a:bodyPr>
            <a:noAutofit/>
          </a:bodyPr>
          <a:lstStyle/>
          <a:p>
            <a:pPr lvl="0"/>
            <a:r>
              <a:rPr lang="en-US" sz="2400" b="1" i="1" dirty="0" smtClean="0"/>
              <a:t>HELIOS </a:t>
            </a:r>
            <a:r>
              <a:rPr lang="el-GR" sz="2400" i="1" dirty="0" smtClean="0"/>
              <a:t>(</a:t>
            </a:r>
            <a:r>
              <a:rPr lang="en-US" sz="2400" i="1" dirty="0" err="1" smtClean="0"/>
              <a:t>Intrasoft</a:t>
            </a:r>
            <a:r>
              <a:rPr lang="el-GR" sz="2400" i="1" dirty="0" smtClean="0"/>
              <a:t>)</a:t>
            </a:r>
            <a:endParaRPr lang="el-GR" sz="2400" dirty="0"/>
          </a:p>
          <a:p>
            <a:pPr lvl="0"/>
            <a:r>
              <a:rPr lang="el-GR" sz="2400" b="1" i="1" dirty="0"/>
              <a:t>ΥΓΕΙΑ-2000 </a:t>
            </a:r>
            <a:r>
              <a:rPr lang="el-GR" sz="2400" i="1" dirty="0" smtClean="0"/>
              <a:t>(</a:t>
            </a:r>
            <a:r>
              <a:rPr lang="en-US" sz="2400" i="1" dirty="0" err="1" smtClean="0"/>
              <a:t>Unisoft</a:t>
            </a:r>
            <a:r>
              <a:rPr lang="el-GR" sz="2400" i="1" dirty="0" smtClean="0"/>
              <a:t>)</a:t>
            </a:r>
            <a:endParaRPr lang="el-GR" sz="2400" dirty="0"/>
          </a:p>
          <a:p>
            <a:pPr lvl="0"/>
            <a:r>
              <a:rPr lang="el-GR" sz="2400" b="1" i="1" dirty="0"/>
              <a:t>ΑΣΚΛΗΠΕΙΟΣ </a:t>
            </a:r>
            <a:r>
              <a:rPr lang="el-GR" sz="2400" i="1" dirty="0" smtClean="0"/>
              <a:t>(</a:t>
            </a:r>
            <a:r>
              <a:rPr lang="en-US" sz="2400" i="1" dirty="0" smtClean="0"/>
              <a:t>Computer </a:t>
            </a:r>
            <a:r>
              <a:rPr lang="en-US" sz="2400" i="1" dirty="0"/>
              <a:t>Solutions</a:t>
            </a:r>
            <a:r>
              <a:rPr lang="el-GR" sz="2400" i="1" dirty="0"/>
              <a:t> (</a:t>
            </a:r>
            <a:r>
              <a:rPr lang="en-US" sz="2400" i="1" dirty="0"/>
              <a:t>CS</a:t>
            </a:r>
            <a:r>
              <a:rPr lang="el-GR" sz="2400" i="1" dirty="0" smtClean="0"/>
              <a:t>))</a:t>
            </a:r>
            <a:endParaRPr lang="el-GR" sz="2400" dirty="0"/>
          </a:p>
          <a:p>
            <a:endParaRPr lang="en-US" sz="2200" dirty="0" smtClean="0"/>
          </a:p>
          <a:p>
            <a:r>
              <a:rPr lang="el-GR" sz="2200" dirty="0" smtClean="0"/>
              <a:t>Έχει </a:t>
            </a:r>
            <a:r>
              <a:rPr lang="el-GR" sz="2200" dirty="0"/>
              <a:t>αποδειχθεί ότι </a:t>
            </a:r>
            <a:r>
              <a:rPr lang="el-GR" sz="2200" b="1" dirty="0"/>
              <a:t>η κάλυψη </a:t>
            </a:r>
            <a:r>
              <a:rPr lang="el-GR" sz="2200" dirty="0"/>
              <a:t>(από άποψη Πληροφορικής) </a:t>
            </a:r>
            <a:r>
              <a:rPr lang="el-GR" sz="2200" b="1" dirty="0"/>
              <a:t>βασικών διαχειριστικών εφαρμογών</a:t>
            </a:r>
            <a:r>
              <a:rPr lang="el-GR" sz="2200" dirty="0"/>
              <a:t> (π.χ., το φαρμακείο μιας μονάδας) έχει επιφέρει </a:t>
            </a:r>
            <a:r>
              <a:rPr lang="el-GR" sz="2200" b="1" dirty="0"/>
              <a:t>τεράστια οικονομία</a:t>
            </a:r>
            <a:r>
              <a:rPr lang="el-GR" sz="2200" dirty="0"/>
              <a:t> στη μονάδα </a:t>
            </a:r>
            <a:r>
              <a:rPr lang="el-GR" sz="2200" dirty="0" smtClean="0"/>
              <a:t>αυτή</a:t>
            </a:r>
          </a:p>
          <a:p>
            <a:r>
              <a:rPr lang="el-GR" sz="2200" dirty="0" smtClean="0"/>
              <a:t>Ανάλογη </a:t>
            </a:r>
            <a:r>
              <a:rPr lang="el-GR" sz="2200" dirty="0"/>
              <a:t>οικονομία μπορεί να επιτευχθεί και με την μηχανοργάνωση των εργαστηρίων μιας </a:t>
            </a:r>
            <a:r>
              <a:rPr lang="el-GR" sz="2200" dirty="0" smtClean="0"/>
              <a:t>μονάδας</a:t>
            </a:r>
            <a:endParaRPr lang="el-GR" sz="2200" dirty="0"/>
          </a:p>
        </p:txBody>
      </p:sp>
    </p:spTree>
    <p:extLst>
      <p:ext uri="{BB962C8B-B14F-4D97-AF65-F5344CB8AC3E}">
        <p14:creationId xmlns:p14="http://schemas.microsoft.com/office/powerpoint/2010/main" val="3117586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4" y="1300518"/>
            <a:ext cx="8526703" cy="3852804"/>
          </a:xfrm>
        </p:spPr>
        <p:txBody>
          <a:bodyPr>
            <a:noAutofit/>
          </a:bodyPr>
          <a:lstStyle/>
          <a:p>
            <a:pPr marL="269875" indent="-269875">
              <a:lnSpc>
                <a:spcPts val="2065"/>
              </a:lnSpc>
              <a:spcBef>
                <a:spcPts val="0"/>
              </a:spcBef>
              <a:buClr>
                <a:srgbClr val="000000"/>
              </a:buClr>
              <a:buSzPct val="100000"/>
              <a:buFont typeface="+mj-lt"/>
              <a:buAutoNum type="arabicPeriod"/>
            </a:pPr>
            <a:r>
              <a:rPr lang="el-GR" sz="1400" dirty="0" err="1">
                <a:solidFill>
                  <a:srgbClr val="000000"/>
                </a:solidFill>
                <a:ea typeface="Arial Unicode MS"/>
                <a:cs typeface="Times New Roman" pitchFamily="18" charset="0"/>
              </a:rPr>
              <a:t>Τόκης</a:t>
            </a:r>
            <a:r>
              <a:rPr lang="el-GR" sz="1400" dirty="0">
                <a:solidFill>
                  <a:srgbClr val="000000"/>
                </a:solidFill>
                <a:ea typeface="Arial Unicode MS"/>
                <a:cs typeface="Times New Roman" pitchFamily="18" charset="0"/>
              </a:rPr>
              <a:t>, Ι.Ν. και </a:t>
            </a:r>
            <a:r>
              <a:rPr lang="el-GR" sz="1400" dirty="0" err="1">
                <a:solidFill>
                  <a:srgbClr val="000000"/>
                </a:solidFill>
                <a:ea typeface="Arial Unicode MS"/>
                <a:cs typeface="Times New Roman" pitchFamily="18" charset="0"/>
              </a:rPr>
              <a:t>Τόκη</a:t>
            </a:r>
            <a:r>
              <a:rPr lang="el-GR" sz="1400" dirty="0">
                <a:solidFill>
                  <a:srgbClr val="000000"/>
                </a:solidFill>
                <a:ea typeface="Arial Unicode MS"/>
                <a:cs typeface="Times New Roman" pitchFamily="18" charset="0"/>
              </a:rPr>
              <a:t>, E. Ι., (2006). Πληροφορική Υγείας, Θεσσαλονίκη: Εκδόσεις </a:t>
            </a:r>
            <a:r>
              <a:rPr lang="el-GR" sz="1400" dirty="0" err="1">
                <a:solidFill>
                  <a:srgbClr val="000000"/>
                </a:solidFill>
                <a:ea typeface="Arial Unicode MS"/>
                <a:cs typeface="Times New Roman" pitchFamily="18" charset="0"/>
              </a:rPr>
              <a:t>Τζιόλα</a:t>
            </a:r>
            <a:r>
              <a:rPr lang="el-GR" sz="1400" dirty="0">
                <a:solidFill>
                  <a:srgbClr val="000000"/>
                </a:solidFill>
                <a:ea typeface="Arial Unicode MS"/>
                <a:cs typeface="Times New Roman" pitchFamily="18" charset="0"/>
              </a:rPr>
              <a:t>.</a:t>
            </a:r>
          </a:p>
          <a:p>
            <a:pPr marL="269875" indent="-269875">
              <a:lnSpc>
                <a:spcPts val="2065"/>
              </a:lnSpc>
              <a:spcBef>
                <a:spcPts val="0"/>
              </a:spcBef>
              <a:buClr>
                <a:srgbClr val="000000"/>
              </a:buClr>
              <a:buSzPct val="100000"/>
              <a:buFont typeface="+mj-lt"/>
              <a:buAutoNum type="arabicPeriod"/>
            </a:pPr>
            <a:r>
              <a:rPr lang="el-GR" sz="1400" dirty="0" err="1">
                <a:solidFill>
                  <a:srgbClr val="000000"/>
                </a:solidFill>
                <a:ea typeface="Arial Unicode MS"/>
                <a:cs typeface="Times New Roman" pitchFamily="18" charset="0"/>
              </a:rPr>
              <a:t>Καρανικόλας</a:t>
            </a:r>
            <a:r>
              <a:rPr lang="el-GR" sz="1400" dirty="0">
                <a:solidFill>
                  <a:srgbClr val="000000"/>
                </a:solidFill>
                <a:ea typeface="Arial Unicode MS"/>
                <a:cs typeface="Times New Roman" pitchFamily="18" charset="0"/>
              </a:rPr>
              <a:t>, Ν. (2010). Πληροφορική και επαγγέλματα Υγείας.</a:t>
            </a:r>
          </a:p>
          <a:p>
            <a:pPr marL="269875" indent="-269875" algn="just">
              <a:lnSpc>
                <a:spcPts val="2065"/>
              </a:lnSpc>
              <a:spcBef>
                <a:spcPts val="0"/>
              </a:spcBef>
              <a:spcAft>
                <a:spcPts val="0"/>
              </a:spcAft>
              <a:buClr>
                <a:srgbClr val="000000"/>
              </a:buClr>
              <a:buSzPct val="100000"/>
              <a:buFont typeface="+mj-lt"/>
              <a:buAutoNum type="arabicPeriod"/>
            </a:pPr>
            <a:r>
              <a:rPr lang="el-GR" sz="1400" dirty="0" smtClean="0"/>
              <a:t>Αποστολάκης</a:t>
            </a:r>
            <a:r>
              <a:rPr lang="el-GR" sz="1400" dirty="0"/>
              <a:t>, Ι. (2002). Πληροφοριακά Συστήματα Υγείας. </a:t>
            </a:r>
            <a:r>
              <a:rPr lang="el-GR" sz="1400" dirty="0" err="1"/>
              <a:t>Εκδ</a:t>
            </a:r>
            <a:r>
              <a:rPr lang="el-GR" sz="1400" dirty="0"/>
              <a:t>. </a:t>
            </a:r>
            <a:r>
              <a:rPr lang="el-GR" sz="1400" dirty="0" err="1"/>
              <a:t>Παπαζήση</a:t>
            </a:r>
            <a:r>
              <a:rPr lang="el-GR" sz="1400" dirty="0"/>
              <a:t>, Αθήνα, </a:t>
            </a:r>
            <a:r>
              <a:rPr lang="el-GR" sz="1400" dirty="0" err="1"/>
              <a:t>σσ</a:t>
            </a:r>
            <a:r>
              <a:rPr lang="el-GR" sz="1400" dirty="0"/>
              <a:t>. 79 – 109.</a:t>
            </a:r>
          </a:p>
          <a:p>
            <a:pPr marL="269875" indent="-269875" algn="just">
              <a:lnSpc>
                <a:spcPts val="2065"/>
              </a:lnSpc>
              <a:spcBef>
                <a:spcPts val="0"/>
              </a:spcBef>
              <a:spcAft>
                <a:spcPts val="0"/>
              </a:spcAft>
              <a:buClr>
                <a:srgbClr val="000000"/>
              </a:buClr>
              <a:buSzPct val="100000"/>
              <a:buFont typeface="+mj-lt"/>
              <a:buAutoNum type="arabicPeriod"/>
            </a:pPr>
            <a:r>
              <a:rPr lang="en-US" sz="1400" dirty="0" err="1"/>
              <a:t>Hebda</a:t>
            </a:r>
            <a:r>
              <a:rPr lang="en-US" sz="1400" dirty="0"/>
              <a:t> T., Czar P. and Mascara C. (2001). Handbook of informatics for Nurses and Health Care Professionals. 2nd ed., Prentice-Hall, New Jersey, USA, pp 81 – 98. </a:t>
            </a:r>
          </a:p>
          <a:p>
            <a:pPr marL="269875" indent="-269875" algn="just">
              <a:lnSpc>
                <a:spcPts val="2065"/>
              </a:lnSpc>
              <a:spcBef>
                <a:spcPts val="0"/>
              </a:spcBef>
              <a:spcAft>
                <a:spcPts val="0"/>
              </a:spcAft>
              <a:buClr>
                <a:srgbClr val="000000"/>
              </a:buClr>
              <a:buSzPct val="100000"/>
              <a:buFont typeface="+mj-lt"/>
              <a:buAutoNum type="arabicPeriod"/>
            </a:pPr>
            <a:r>
              <a:rPr lang="el-GR" sz="1400" dirty="0" err="1"/>
              <a:t>Μαγκλογιάννης</a:t>
            </a:r>
            <a:r>
              <a:rPr lang="el-GR" sz="1400" dirty="0"/>
              <a:t>, Η. (2003). Πληροφοριακά Συστήματα Νοσοκομείων. </a:t>
            </a:r>
            <a:r>
              <a:rPr lang="el-GR" sz="1400" dirty="0" err="1"/>
              <a:t>Πανεπι-στήμιο</a:t>
            </a:r>
            <a:r>
              <a:rPr lang="el-GR" sz="1400" dirty="0"/>
              <a:t> Αιγαίου, Σάμος. </a:t>
            </a:r>
          </a:p>
          <a:p>
            <a:pPr marL="269875" indent="-269875" algn="just">
              <a:lnSpc>
                <a:spcPts val="2065"/>
              </a:lnSpc>
              <a:spcBef>
                <a:spcPts val="0"/>
              </a:spcBef>
              <a:spcAft>
                <a:spcPts val="0"/>
              </a:spcAft>
              <a:buClr>
                <a:srgbClr val="000000"/>
              </a:buClr>
              <a:buSzPct val="100000"/>
              <a:buFont typeface="+mj-lt"/>
              <a:buAutoNum type="arabicPeriod"/>
            </a:pPr>
            <a:r>
              <a:rPr lang="en-US" sz="1400" dirty="0"/>
              <a:t>Medicos (2004). </a:t>
            </a:r>
            <a:r>
              <a:rPr lang="el-GR" sz="1400" dirty="0"/>
              <a:t>Ολοκληρωμένα Πληροφοριακά Συστήματα Νοσοκομείων. </a:t>
            </a:r>
            <a:r>
              <a:rPr lang="en-US" sz="1400" dirty="0" err="1"/>
              <a:t>Datamed</a:t>
            </a:r>
            <a:r>
              <a:rPr lang="en-US" sz="1400" dirty="0"/>
              <a:t> – Healthcare Integrator. </a:t>
            </a:r>
            <a:endParaRPr lang="el-GR" sz="1400" dirty="0"/>
          </a:p>
          <a:p>
            <a:pPr marL="269875" indent="-269875" algn="just">
              <a:lnSpc>
                <a:spcPts val="2065"/>
              </a:lnSpc>
              <a:spcBef>
                <a:spcPts val="0"/>
              </a:spcBef>
              <a:spcAft>
                <a:spcPts val="0"/>
              </a:spcAft>
              <a:buClr>
                <a:srgbClr val="000000"/>
              </a:buClr>
              <a:buSzPct val="100000"/>
              <a:buFont typeface="+mj-lt"/>
              <a:buAutoNum type="arabicPeriod"/>
            </a:pPr>
            <a:r>
              <a:rPr lang="en-US" sz="1400" dirty="0"/>
              <a:t>Van de </a:t>
            </a:r>
            <a:r>
              <a:rPr lang="en-US" sz="1400" dirty="0" err="1"/>
              <a:t>Velde</a:t>
            </a:r>
            <a:r>
              <a:rPr lang="en-US" sz="1400" dirty="0"/>
              <a:t>, R. (1992). Hospital Information Systems. Springer – </a:t>
            </a:r>
            <a:r>
              <a:rPr lang="en-US" sz="1400" dirty="0" err="1"/>
              <a:t>Verlag</a:t>
            </a:r>
            <a:r>
              <a:rPr lang="en-US" sz="1400" dirty="0"/>
              <a:t>, </a:t>
            </a:r>
            <a:r>
              <a:rPr lang="en-US" sz="1400" dirty="0" err="1"/>
              <a:t>Ber</a:t>
            </a:r>
            <a:r>
              <a:rPr lang="en-US" sz="1400" dirty="0"/>
              <a:t>-lin.</a:t>
            </a:r>
          </a:p>
          <a:p>
            <a:pPr marL="269875" indent="-269875" algn="just">
              <a:lnSpc>
                <a:spcPts val="2065"/>
              </a:lnSpc>
              <a:spcBef>
                <a:spcPts val="0"/>
              </a:spcBef>
              <a:spcAft>
                <a:spcPts val="0"/>
              </a:spcAft>
              <a:buClr>
                <a:srgbClr val="000000"/>
              </a:buClr>
              <a:buSzPct val="100000"/>
              <a:buFont typeface="+mj-lt"/>
              <a:buAutoNum type="arabicPeriod"/>
            </a:pPr>
            <a:r>
              <a:rPr lang="en-US" sz="1400" dirty="0" err="1"/>
              <a:t>Unisoft</a:t>
            </a:r>
            <a:r>
              <a:rPr lang="en-US" sz="1400" dirty="0"/>
              <a:t> (2003). </a:t>
            </a:r>
            <a:r>
              <a:rPr lang="el-GR" sz="1400" dirty="0"/>
              <a:t>Υγεία – 2000: Ολοκληρωμένο Πληροφοριακό Σύστημα Υγείας. </a:t>
            </a:r>
          </a:p>
          <a:p>
            <a:pPr marL="269875" indent="-269875" algn="just">
              <a:lnSpc>
                <a:spcPts val="2065"/>
              </a:lnSpc>
              <a:spcBef>
                <a:spcPts val="0"/>
              </a:spcBef>
              <a:spcAft>
                <a:spcPts val="0"/>
              </a:spcAft>
              <a:buClr>
                <a:srgbClr val="000000"/>
              </a:buClr>
              <a:buSzPct val="100000"/>
              <a:buFont typeface="+mj-lt"/>
              <a:buAutoNum type="arabicPeriod"/>
            </a:pPr>
            <a:r>
              <a:rPr lang="el-GR" sz="1400" dirty="0" err="1"/>
              <a:t>Χαντζηχρήστος</a:t>
            </a:r>
            <a:r>
              <a:rPr lang="el-GR" sz="1400" dirty="0"/>
              <a:t>, Ι. (2003). </a:t>
            </a:r>
            <a:r>
              <a:rPr lang="en-US" sz="1400" dirty="0"/>
              <a:t>Advanced Technical Solutions: </a:t>
            </a:r>
            <a:r>
              <a:rPr lang="el-GR" sz="1400" dirty="0"/>
              <a:t>Ιατρική Πληροφορική στα Συστήματα Υγείας στην Ελλάδα- Κλινικές εμπειρίες από την υλοποίηση συ-</a:t>
            </a:r>
            <a:r>
              <a:rPr lang="el-GR" sz="1400" dirty="0" err="1"/>
              <a:t>στημάτων</a:t>
            </a:r>
            <a:r>
              <a:rPr lang="el-GR" sz="1400" dirty="0"/>
              <a:t> </a:t>
            </a:r>
            <a:r>
              <a:rPr lang="en-US" sz="1400" dirty="0" err="1"/>
              <a:t>Cont@ct</a:t>
            </a:r>
            <a:r>
              <a:rPr lang="en-US" sz="1400" dirty="0"/>
              <a:t>. Bull A.T.S. </a:t>
            </a:r>
            <a:endParaRPr lang="el-GR" sz="1400" dirty="0"/>
          </a:p>
        </p:txBody>
      </p:sp>
    </p:spTree>
    <p:extLst>
      <p:ext uri="{BB962C8B-B14F-4D97-AF65-F5344CB8AC3E}">
        <p14:creationId xmlns:p14="http://schemas.microsoft.com/office/powerpoint/2010/main" val="1989464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37</a:t>
            </a:fld>
            <a:endParaRPr lang="el-GR" altLang="el-GR" dirty="0" smtClean="0">
              <a:solidFill>
                <a:schemeClr val="bg1"/>
              </a:solidFill>
            </a:endParaRPr>
          </a:p>
        </p:txBody>
      </p:sp>
      <p:sp>
        <p:nvSpPr>
          <p:cNvPr id="14" name="Τίτλος 1"/>
          <p:cNvSpPr>
            <a:spLocks noGrp="1"/>
          </p:cNvSpPr>
          <p:nvPr>
            <p:ph type="title"/>
          </p:nvPr>
        </p:nvSpPr>
        <p:spPr>
          <a:xfrm>
            <a:off x="0" y="193204"/>
            <a:ext cx="9143999" cy="1007390"/>
          </a:xfrm>
        </p:spPr>
        <p:txBody>
          <a:bodyPr/>
          <a:lstStyle/>
          <a:p>
            <a:r>
              <a:rPr lang="el-GR" dirty="0"/>
              <a:t>Σημείωμα </a:t>
            </a:r>
            <a:r>
              <a:rPr lang="el-GR" dirty="0" smtClean="0"/>
              <a:t>Αναφοράς</a:t>
            </a:r>
            <a:endParaRPr lang="el-GR" dirty="0"/>
          </a:p>
        </p:txBody>
      </p:sp>
      <p:sp>
        <p:nvSpPr>
          <p:cNvPr id="6" name="Rectangle 1"/>
          <p:cNvSpPr/>
          <p:nvPr/>
        </p:nvSpPr>
        <p:spPr>
          <a:xfrm>
            <a:off x="348176" y="2259034"/>
            <a:ext cx="7938137" cy="1569658"/>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Τόκη, Ευγενία. (2015). Πληροφορική Υγείας. ΤΕΙ Ηπείρου. </a:t>
            </a:r>
            <a:r>
              <a:rPr lang="el-GR" sz="2400" dirty="0">
                <a:solidFill>
                  <a:schemeClr val="bg1">
                    <a:lumMod val="50000"/>
                  </a:schemeClr>
                </a:solidFill>
              </a:rPr>
              <a:t>Διαθέσιμο από τη δικτυακή διεύθυνση:</a:t>
            </a:r>
          </a:p>
          <a:p>
            <a:pPr algn="just"/>
            <a:r>
              <a:rPr lang="en-US" sz="2400" dirty="0">
                <a:solidFill>
                  <a:schemeClr val="bg1">
                    <a:lumMod val="50000"/>
                  </a:schemeClr>
                </a:solidFill>
                <a:hlinkClick r:id="rId3"/>
              </a:rPr>
              <a:t>http://</a:t>
            </a:r>
            <a:r>
              <a:rPr lang="en-US" sz="2400" dirty="0" smtClean="0">
                <a:solidFill>
                  <a:schemeClr val="bg1">
                    <a:lumMod val="50000"/>
                  </a:schemeClr>
                </a:solidFill>
                <a:hlinkClick r:id="rId3"/>
              </a:rPr>
              <a:t>eclass.teiep.gr/courses/LOGO126</a:t>
            </a:r>
            <a:endParaRPr lang="en-US" sz="2400" dirty="0">
              <a:solidFill>
                <a:schemeClr val="bg1">
                  <a:lumMod val="50000"/>
                </a:schemeClr>
              </a:solidFill>
            </a:endParaRPr>
          </a:p>
          <a:p>
            <a:pPr algn="just"/>
            <a:endParaRPr lang="en-US" sz="2400" dirty="0" smtClean="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0" y="193204"/>
            <a:ext cx="9143999"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Πληροφοριακά Συστήματα Υγείας</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Εισαγωγή</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5</a:t>
            </a:fld>
            <a:endParaRPr lang="el-G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8" r="1968"/>
          <a:stretch/>
        </p:blipFill>
        <p:spPr bwMode="auto">
          <a:xfrm>
            <a:off x="4067943" y="1333500"/>
            <a:ext cx="5040561" cy="34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περιεχομένου 4"/>
          <p:cNvSpPr>
            <a:spLocks noGrp="1"/>
          </p:cNvSpPr>
          <p:nvPr>
            <p:ph idx="1"/>
          </p:nvPr>
        </p:nvSpPr>
        <p:spPr>
          <a:xfrm>
            <a:off x="457200" y="1333500"/>
            <a:ext cx="3682752" cy="3771636"/>
          </a:xfrm>
        </p:spPr>
        <p:txBody>
          <a:bodyPr>
            <a:noAutofit/>
          </a:bodyPr>
          <a:lstStyle/>
          <a:p>
            <a:pPr>
              <a:spcBef>
                <a:spcPts val="1800"/>
              </a:spcBef>
            </a:pPr>
            <a:r>
              <a:rPr lang="el-GR" sz="2200" b="1" dirty="0"/>
              <a:t>Πληροφοριακό </a:t>
            </a:r>
            <a:r>
              <a:rPr lang="el-GR" sz="2200" b="1" dirty="0" smtClean="0"/>
              <a:t>Σύστημα</a:t>
            </a:r>
            <a:r>
              <a:rPr lang="en-US" sz="2200" b="1" dirty="0" smtClean="0"/>
              <a:t>:</a:t>
            </a:r>
            <a:r>
              <a:rPr lang="el-GR" sz="2200" b="1" dirty="0" smtClean="0"/>
              <a:t> </a:t>
            </a:r>
            <a:r>
              <a:rPr lang="el-GR" sz="2200" dirty="0" smtClean="0"/>
              <a:t>Σύστημα που </a:t>
            </a:r>
            <a:r>
              <a:rPr lang="el-GR" sz="2200" dirty="0"/>
              <a:t>παίρνει σαν </a:t>
            </a:r>
            <a:r>
              <a:rPr lang="el-GR" sz="2200" dirty="0" smtClean="0"/>
              <a:t>είσοδο (</a:t>
            </a:r>
            <a:r>
              <a:rPr lang="el-GR" sz="2200" dirty="0" err="1"/>
              <a:t>input</a:t>
            </a:r>
            <a:r>
              <a:rPr lang="el-GR" sz="2200" dirty="0"/>
              <a:t>) δεδομένα (</a:t>
            </a:r>
            <a:r>
              <a:rPr lang="el-GR" sz="2200" dirty="0" err="1"/>
              <a:t>data</a:t>
            </a:r>
            <a:r>
              <a:rPr lang="el-GR" sz="2200" dirty="0"/>
              <a:t>), τα οποία τα επεξεργάζεται </a:t>
            </a:r>
            <a:r>
              <a:rPr lang="el-GR" sz="2200" dirty="0" smtClean="0"/>
              <a:t> (</a:t>
            </a:r>
            <a:r>
              <a:rPr lang="el-GR" sz="2200" dirty="0" err="1" smtClean="0"/>
              <a:t>processing</a:t>
            </a:r>
            <a:r>
              <a:rPr lang="el-GR" sz="2200" dirty="0"/>
              <a:t>) και τα αποδίδει στην έξοδο (</a:t>
            </a:r>
            <a:r>
              <a:rPr lang="el-GR" sz="2200" dirty="0" err="1"/>
              <a:t>output</a:t>
            </a:r>
            <a:r>
              <a:rPr lang="el-GR" sz="2200" dirty="0"/>
              <a:t>) ως πληροφορίες (</a:t>
            </a:r>
            <a:r>
              <a:rPr lang="el-GR" sz="2200" dirty="0" err="1"/>
              <a:t>information</a:t>
            </a:r>
            <a:r>
              <a:rPr lang="el-GR" sz="2200" dirty="0" smtClean="0"/>
              <a:t>).</a:t>
            </a:r>
          </a:p>
        </p:txBody>
      </p:sp>
    </p:spTree>
    <p:extLst>
      <p:ext uri="{BB962C8B-B14F-4D97-AF65-F5344CB8AC3E}">
        <p14:creationId xmlns:p14="http://schemas.microsoft.com/office/powerpoint/2010/main" val="1464280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Πληροφοριακά Συστήματα </a:t>
            </a:r>
            <a:r>
              <a:rPr lang="el-GR" dirty="0" smtClean="0"/>
              <a:t>(ΠΣ)</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
        <p:nvSpPr>
          <p:cNvPr id="2" name="Θέση περιεχομένου 1"/>
          <p:cNvSpPr>
            <a:spLocks noGrp="1"/>
          </p:cNvSpPr>
          <p:nvPr>
            <p:ph idx="1"/>
          </p:nvPr>
        </p:nvSpPr>
        <p:spPr>
          <a:xfrm>
            <a:off x="457200" y="1181365"/>
            <a:ext cx="8229600" cy="3923771"/>
          </a:xfrm>
        </p:spPr>
        <p:txBody>
          <a:bodyPr>
            <a:noAutofit/>
          </a:bodyPr>
          <a:lstStyle/>
          <a:p>
            <a:pPr>
              <a:spcBef>
                <a:spcPts val="0"/>
              </a:spcBef>
            </a:pPr>
            <a:r>
              <a:rPr lang="el-GR" sz="2800" b="1" dirty="0" smtClean="0"/>
              <a:t>Συνιστώσες</a:t>
            </a:r>
            <a:r>
              <a:rPr lang="en-US" sz="2800" b="1" dirty="0" smtClean="0"/>
              <a:t> </a:t>
            </a:r>
            <a:r>
              <a:rPr lang="el-GR" sz="2800" b="1" dirty="0" smtClean="0"/>
              <a:t>ΠΣ</a:t>
            </a:r>
          </a:p>
          <a:p>
            <a:pPr lvl="1">
              <a:spcBef>
                <a:spcPts val="0"/>
              </a:spcBef>
              <a:buFont typeface="Wingdings" panose="05000000000000000000" pitchFamily="2" charset="2"/>
              <a:buChar char="§"/>
            </a:pPr>
            <a:r>
              <a:rPr lang="el-GR" sz="2000" b="1" dirty="0" smtClean="0"/>
              <a:t>Άνθρωποι, </a:t>
            </a:r>
            <a:r>
              <a:rPr lang="el-GR" sz="2000" dirty="0" smtClean="0"/>
              <a:t>χρήστες</a:t>
            </a:r>
            <a:r>
              <a:rPr lang="el-GR" sz="2000" dirty="0"/>
              <a:t>, </a:t>
            </a:r>
            <a:r>
              <a:rPr lang="el-GR" sz="2000" dirty="0" smtClean="0"/>
              <a:t>χειριστές </a:t>
            </a:r>
            <a:r>
              <a:rPr lang="el-GR" sz="2000" dirty="0"/>
              <a:t>και εκείνοι που στηρίζουν το </a:t>
            </a:r>
            <a:r>
              <a:rPr lang="el-GR" sz="2000" dirty="0" smtClean="0"/>
              <a:t>ΠΣ.</a:t>
            </a:r>
          </a:p>
          <a:p>
            <a:pPr lvl="1">
              <a:spcBef>
                <a:spcPts val="0"/>
              </a:spcBef>
              <a:buFont typeface="Wingdings" panose="05000000000000000000" pitchFamily="2" charset="2"/>
              <a:buChar char="§"/>
            </a:pPr>
            <a:r>
              <a:rPr lang="el-GR" sz="2000" b="1" dirty="0" smtClean="0"/>
              <a:t>Διαδικασίες</a:t>
            </a:r>
            <a:r>
              <a:rPr lang="el-GR" sz="2000" dirty="0" smtClean="0"/>
              <a:t>, </a:t>
            </a:r>
            <a:r>
              <a:rPr lang="el-GR" sz="2000" dirty="0"/>
              <a:t>σ</a:t>
            </a:r>
            <a:r>
              <a:rPr lang="el-GR" sz="2000" dirty="0" smtClean="0"/>
              <a:t>ειρά </a:t>
            </a:r>
            <a:r>
              <a:rPr lang="el-GR" sz="2000" dirty="0"/>
              <a:t>οδηγιών οι οποίες: </a:t>
            </a:r>
          </a:p>
          <a:p>
            <a:pPr lvl="2">
              <a:spcBef>
                <a:spcPts val="0"/>
              </a:spcBef>
              <a:buFont typeface="Calibri" panose="020F0502020204030204" pitchFamily="34" charset="0"/>
              <a:buChar char="−"/>
            </a:pPr>
            <a:r>
              <a:rPr lang="el-GR" sz="2000" dirty="0"/>
              <a:t>Εξασφαλίζουν τον τρόπο μετασχηματισμού της </a:t>
            </a:r>
            <a:r>
              <a:rPr lang="el-GR" sz="2000" dirty="0" smtClean="0"/>
              <a:t>πληροφορίας</a:t>
            </a:r>
            <a:endParaRPr lang="el-GR" sz="2000" dirty="0"/>
          </a:p>
          <a:p>
            <a:pPr lvl="2">
              <a:spcBef>
                <a:spcPts val="0"/>
              </a:spcBef>
              <a:buFont typeface="Calibri" panose="020F0502020204030204" pitchFamily="34" charset="0"/>
              <a:buChar char="−"/>
            </a:pPr>
            <a:r>
              <a:rPr lang="el-GR" sz="2000" dirty="0"/>
              <a:t>Υποστηρίζουν ανθρώπινες δραστηριότητες</a:t>
            </a:r>
          </a:p>
          <a:p>
            <a:pPr lvl="2">
              <a:spcBef>
                <a:spcPts val="0"/>
              </a:spcBef>
              <a:buFont typeface="Calibri" panose="020F0502020204030204" pitchFamily="34" charset="0"/>
              <a:buChar char="−"/>
            </a:pPr>
            <a:r>
              <a:rPr lang="el-GR" sz="2000" dirty="0"/>
              <a:t>Εξασφαλίζουν ποια πληροφορία θα έχει ένας συγκεκριμένος άνθρωπος την προκαθορισμένη χρονική </a:t>
            </a:r>
            <a:r>
              <a:rPr lang="el-GR" sz="2000" dirty="0" smtClean="0"/>
              <a:t>στιγμή</a:t>
            </a:r>
            <a:endParaRPr lang="el-GR" sz="2000" dirty="0"/>
          </a:p>
          <a:p>
            <a:pPr lvl="1">
              <a:spcBef>
                <a:spcPts val="0"/>
              </a:spcBef>
              <a:buFont typeface="Wingdings" panose="05000000000000000000" pitchFamily="2" charset="2"/>
              <a:buChar char="§"/>
            </a:pPr>
            <a:r>
              <a:rPr lang="el-GR" sz="2000" dirty="0"/>
              <a:t> </a:t>
            </a:r>
            <a:r>
              <a:rPr lang="el-GR" sz="2000" b="1" dirty="0" smtClean="0"/>
              <a:t>Λογισμικό</a:t>
            </a:r>
            <a:endParaRPr lang="el-GR" sz="2000" dirty="0"/>
          </a:p>
          <a:p>
            <a:pPr lvl="2">
              <a:spcBef>
                <a:spcPts val="0"/>
              </a:spcBef>
              <a:buFont typeface="Calibri" panose="020F0502020204030204" pitchFamily="34" charset="0"/>
              <a:buChar char="−"/>
            </a:pPr>
            <a:r>
              <a:rPr lang="el-GR" sz="2000" dirty="0"/>
              <a:t>Λογισμικό του συστήματος (</a:t>
            </a:r>
            <a:r>
              <a:rPr lang="en-US" sz="2000" dirty="0"/>
              <a:t>System Software</a:t>
            </a:r>
            <a:r>
              <a:rPr lang="el-GR" sz="2000" dirty="0"/>
              <a:t>) </a:t>
            </a:r>
          </a:p>
          <a:p>
            <a:pPr lvl="2">
              <a:spcBef>
                <a:spcPts val="0"/>
              </a:spcBef>
              <a:buFont typeface="Calibri" panose="020F0502020204030204" pitchFamily="34" charset="0"/>
              <a:buChar char="−"/>
            </a:pPr>
            <a:r>
              <a:rPr lang="el-GR" sz="2000" dirty="0"/>
              <a:t>Λογισμικό εφαρμογών (</a:t>
            </a:r>
            <a:r>
              <a:rPr lang="en-US" sz="2000" dirty="0"/>
              <a:t>Application Software</a:t>
            </a:r>
            <a:r>
              <a:rPr lang="el-GR" sz="2000" dirty="0"/>
              <a:t>)</a:t>
            </a:r>
          </a:p>
          <a:p>
            <a:pPr lvl="2">
              <a:spcBef>
                <a:spcPts val="0"/>
              </a:spcBef>
              <a:buFont typeface="Calibri" panose="020F0502020204030204" pitchFamily="34" charset="0"/>
              <a:buChar char="−"/>
            </a:pPr>
            <a:r>
              <a:rPr lang="el-GR" sz="2000" dirty="0"/>
              <a:t>Λογισμικό παραγωγικότητας (</a:t>
            </a:r>
            <a:r>
              <a:rPr lang="en-US" sz="2000" dirty="0"/>
              <a:t>Productivity Software</a:t>
            </a:r>
            <a:r>
              <a:rPr lang="el-GR" sz="2000" dirty="0"/>
              <a:t>) </a:t>
            </a:r>
          </a:p>
          <a:p>
            <a:pPr lvl="1">
              <a:spcBef>
                <a:spcPts val="0"/>
              </a:spcBef>
              <a:buFont typeface="Wingdings" panose="05000000000000000000" pitchFamily="2" charset="2"/>
              <a:buChar char="§"/>
            </a:pPr>
            <a:r>
              <a:rPr lang="el-GR" sz="2000" b="1" dirty="0" smtClean="0"/>
              <a:t>Υλικό</a:t>
            </a:r>
            <a:endParaRPr lang="en-US" sz="2000" b="1" dirty="0" smtClean="0"/>
          </a:p>
          <a:p>
            <a:pPr lvl="1">
              <a:spcBef>
                <a:spcPts val="0"/>
              </a:spcBef>
              <a:buFont typeface="Wingdings" panose="05000000000000000000" pitchFamily="2" charset="2"/>
              <a:buChar char="§"/>
            </a:pPr>
            <a:r>
              <a:rPr lang="el-GR" sz="2000" b="1" dirty="0" smtClean="0"/>
              <a:t>Δεδομένα</a:t>
            </a:r>
            <a:endParaRPr lang="el-GR" sz="2000" dirty="0"/>
          </a:p>
        </p:txBody>
      </p:sp>
    </p:spTree>
    <p:extLst>
      <p:ext uri="{BB962C8B-B14F-4D97-AF65-F5344CB8AC3E}">
        <p14:creationId xmlns:p14="http://schemas.microsoft.com/office/powerpoint/2010/main" val="3196959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43999" cy="952500"/>
          </a:xfrm>
        </p:spPr>
        <p:txBody>
          <a:bodyPr>
            <a:normAutofit/>
          </a:bodyPr>
          <a:lstStyle/>
          <a:p>
            <a:r>
              <a:rPr lang="el-GR" dirty="0"/>
              <a:t>Πληροφοριακά Συστήματα </a:t>
            </a:r>
            <a:r>
              <a:rPr lang="el-GR" dirty="0" smtClean="0"/>
              <a:t>Υγείας</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
        <p:nvSpPr>
          <p:cNvPr id="2" name="Θέση περιεχομένου 1"/>
          <p:cNvSpPr>
            <a:spLocks noGrp="1"/>
          </p:cNvSpPr>
          <p:nvPr>
            <p:ph idx="1"/>
          </p:nvPr>
        </p:nvSpPr>
        <p:spPr>
          <a:xfrm>
            <a:off x="457200" y="1181365"/>
            <a:ext cx="8229600" cy="3923771"/>
          </a:xfrm>
        </p:spPr>
        <p:txBody>
          <a:bodyPr>
            <a:noAutofit/>
          </a:bodyPr>
          <a:lstStyle/>
          <a:p>
            <a:pPr>
              <a:spcBef>
                <a:spcPts val="0"/>
              </a:spcBef>
            </a:pPr>
            <a:r>
              <a:rPr lang="el-GR" sz="2800" b="1" dirty="0"/>
              <a:t>Πληροφοριακά Συστήματα </a:t>
            </a:r>
            <a:r>
              <a:rPr lang="el-GR" sz="2800" b="1" dirty="0" smtClean="0"/>
              <a:t>Υγείας</a:t>
            </a:r>
            <a:r>
              <a:rPr lang="en-US" sz="2800" b="1" dirty="0" smtClean="0"/>
              <a:t> (</a:t>
            </a:r>
            <a:r>
              <a:rPr lang="el-GR" sz="2800" b="1" dirty="0" smtClean="0"/>
              <a:t>ΠΣΥ</a:t>
            </a:r>
            <a:r>
              <a:rPr lang="en-US" sz="2800" b="1" dirty="0" smtClean="0"/>
              <a:t>):</a:t>
            </a:r>
            <a:r>
              <a:rPr lang="el-GR" sz="2800" b="1" dirty="0" smtClean="0"/>
              <a:t> </a:t>
            </a:r>
            <a:r>
              <a:rPr lang="el-GR" sz="2800" dirty="0" smtClean="0"/>
              <a:t>ΠΣ </a:t>
            </a:r>
            <a:r>
              <a:rPr lang="el-GR" sz="2800" dirty="0"/>
              <a:t>στον τομέα της </a:t>
            </a:r>
            <a:r>
              <a:rPr lang="el-GR" sz="2800" dirty="0" smtClean="0"/>
              <a:t>Υγείας (ΠΣ Νοσοκομείων)</a:t>
            </a:r>
          </a:p>
          <a:p>
            <a:pPr>
              <a:spcBef>
                <a:spcPts val="0"/>
              </a:spcBef>
            </a:pPr>
            <a:endParaRPr lang="el-GR" sz="2800" dirty="0"/>
          </a:p>
          <a:p>
            <a:r>
              <a:rPr lang="el-GR" sz="2800" b="1" dirty="0" smtClean="0"/>
              <a:t>Βασικοί σκοποί</a:t>
            </a:r>
            <a:r>
              <a:rPr lang="en-US" sz="2800" b="1" dirty="0" smtClean="0"/>
              <a:t>: </a:t>
            </a:r>
          </a:p>
          <a:p>
            <a:pPr lvl="1"/>
            <a:r>
              <a:rPr lang="en-US" sz="2400" dirty="0" smtClean="0"/>
              <a:t>B</a:t>
            </a:r>
            <a:r>
              <a:rPr lang="el-GR" sz="2400" dirty="0" err="1" smtClean="0"/>
              <a:t>ελτίωση</a:t>
            </a:r>
            <a:r>
              <a:rPr lang="el-GR" sz="2400" dirty="0" smtClean="0"/>
              <a:t> </a:t>
            </a:r>
            <a:r>
              <a:rPr lang="el-GR" sz="2400" dirty="0"/>
              <a:t>του επιπέδου παροχής υπηρεσιών προς τους </a:t>
            </a:r>
            <a:r>
              <a:rPr lang="el-GR" sz="2400" dirty="0" smtClean="0"/>
              <a:t>ασθενείς</a:t>
            </a:r>
            <a:endParaRPr lang="el-GR" sz="2400" dirty="0"/>
          </a:p>
          <a:p>
            <a:pPr lvl="1"/>
            <a:r>
              <a:rPr lang="en-US" sz="2400" dirty="0" smtClean="0"/>
              <a:t>O</a:t>
            </a:r>
            <a:r>
              <a:rPr lang="el-GR" sz="2400" dirty="0" err="1" smtClean="0"/>
              <a:t>ρθολογικότερη</a:t>
            </a:r>
            <a:r>
              <a:rPr lang="el-GR" sz="2400" dirty="0" smtClean="0"/>
              <a:t> </a:t>
            </a:r>
            <a:r>
              <a:rPr lang="el-GR" sz="2400" dirty="0"/>
              <a:t>αξιοποίηση των διαθεσίμων πόρων (προσωπικό, χρήματα, υλικά και εξοπλισμός</a:t>
            </a:r>
            <a:r>
              <a:rPr lang="el-GR" sz="2400" dirty="0" smtClean="0"/>
              <a:t>) </a:t>
            </a:r>
            <a:endParaRPr lang="el-GR" sz="2400" dirty="0"/>
          </a:p>
          <a:p>
            <a:pPr>
              <a:spcBef>
                <a:spcPts val="0"/>
              </a:spcBef>
            </a:pPr>
            <a:endParaRPr lang="el-GR" sz="2800" dirty="0" smtClean="0"/>
          </a:p>
          <a:p>
            <a:pPr>
              <a:spcBef>
                <a:spcPts val="0"/>
              </a:spcBef>
            </a:pPr>
            <a:endParaRPr lang="el-GR" sz="2000" dirty="0"/>
          </a:p>
        </p:txBody>
      </p:sp>
    </p:spTree>
    <p:extLst>
      <p:ext uri="{BB962C8B-B14F-4D97-AF65-F5344CB8AC3E}">
        <p14:creationId xmlns:p14="http://schemas.microsoft.com/office/powerpoint/2010/main" val="2319157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80512" cy="952500"/>
          </a:xfrm>
        </p:spPr>
        <p:txBody>
          <a:bodyPr>
            <a:normAutofit/>
          </a:bodyPr>
          <a:lstStyle/>
          <a:p>
            <a:r>
              <a:rPr lang="el-GR" dirty="0"/>
              <a:t>Βασική Δομή </a:t>
            </a:r>
            <a:r>
              <a:rPr lang="el-GR" dirty="0" smtClean="0"/>
              <a:t>ΠΣΥ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
        <p:nvSpPr>
          <p:cNvPr id="2" name="Θέση περιεχομένου 1"/>
          <p:cNvSpPr>
            <a:spLocks noGrp="1"/>
          </p:cNvSpPr>
          <p:nvPr>
            <p:ph idx="1"/>
          </p:nvPr>
        </p:nvSpPr>
        <p:spPr>
          <a:xfrm>
            <a:off x="457200" y="1181365"/>
            <a:ext cx="8229600" cy="3923771"/>
          </a:xfrm>
        </p:spPr>
        <p:txBody>
          <a:bodyPr>
            <a:noAutofit/>
          </a:bodyPr>
          <a:lstStyle/>
          <a:p>
            <a:pPr>
              <a:spcBef>
                <a:spcPts val="0"/>
              </a:spcBef>
            </a:pPr>
            <a:r>
              <a:rPr lang="el-GR" sz="2400" b="1" dirty="0"/>
              <a:t>Υ</a:t>
            </a:r>
            <a:r>
              <a:rPr lang="el-GR" sz="2400" b="1" dirty="0" smtClean="0"/>
              <a:t>λικό </a:t>
            </a:r>
            <a:r>
              <a:rPr lang="el-GR" sz="2400" b="1" dirty="0"/>
              <a:t>(</a:t>
            </a:r>
            <a:r>
              <a:rPr lang="el-GR" sz="2400" b="1" dirty="0" err="1"/>
              <a:t>hardware</a:t>
            </a:r>
            <a:r>
              <a:rPr lang="el-GR" sz="2400" b="1" dirty="0"/>
              <a:t>)</a:t>
            </a:r>
            <a:r>
              <a:rPr lang="el-GR" sz="2400" dirty="0"/>
              <a:t>, </a:t>
            </a:r>
            <a:r>
              <a:rPr lang="el-GR" sz="2400" dirty="0" smtClean="0"/>
              <a:t>σύνολο </a:t>
            </a:r>
            <a:r>
              <a:rPr lang="el-GR" sz="2400" dirty="0"/>
              <a:t>όλου του εξοπλισμού των Η/Υ του </a:t>
            </a:r>
            <a:r>
              <a:rPr lang="el-GR" sz="2400" dirty="0" smtClean="0"/>
              <a:t>συστήματος</a:t>
            </a:r>
            <a:endParaRPr lang="el-GR" sz="2400" dirty="0"/>
          </a:p>
          <a:p>
            <a:pPr>
              <a:spcBef>
                <a:spcPts val="0"/>
              </a:spcBef>
            </a:pPr>
            <a:r>
              <a:rPr lang="el-GR" sz="2400" b="1" dirty="0" smtClean="0"/>
              <a:t>Λογισμικό </a:t>
            </a:r>
            <a:r>
              <a:rPr lang="el-GR" sz="2400" b="1" dirty="0"/>
              <a:t>(</a:t>
            </a:r>
            <a:r>
              <a:rPr lang="el-GR" sz="2400" b="1" dirty="0" err="1"/>
              <a:t>software</a:t>
            </a:r>
            <a:r>
              <a:rPr lang="el-GR" sz="2400" b="1" dirty="0"/>
              <a:t>)</a:t>
            </a:r>
            <a:r>
              <a:rPr lang="el-GR" sz="2400" dirty="0"/>
              <a:t>, </a:t>
            </a:r>
            <a:r>
              <a:rPr lang="el-GR" sz="2400" dirty="0" smtClean="0"/>
              <a:t>σύνολο </a:t>
            </a:r>
            <a:r>
              <a:rPr lang="el-GR" sz="2400" dirty="0"/>
              <a:t>όλων των </a:t>
            </a:r>
            <a:r>
              <a:rPr lang="el-GR" sz="2400" dirty="0" smtClean="0"/>
              <a:t>προγραμμάτων </a:t>
            </a:r>
            <a:r>
              <a:rPr lang="el-GR" sz="2400" dirty="0"/>
              <a:t>των Η/Υ του </a:t>
            </a:r>
            <a:r>
              <a:rPr lang="el-GR" sz="2400" dirty="0" smtClean="0"/>
              <a:t>συστήματος</a:t>
            </a:r>
            <a:endParaRPr lang="el-GR" sz="2400" dirty="0"/>
          </a:p>
          <a:p>
            <a:pPr>
              <a:spcBef>
                <a:spcPts val="0"/>
              </a:spcBef>
            </a:pPr>
            <a:r>
              <a:rPr lang="el-GR" sz="2400" b="1" dirty="0"/>
              <a:t>Β</a:t>
            </a:r>
            <a:r>
              <a:rPr lang="el-GR" sz="2400" b="1" dirty="0" smtClean="0"/>
              <a:t>άση </a:t>
            </a:r>
            <a:r>
              <a:rPr lang="el-GR" sz="2400" b="1" dirty="0"/>
              <a:t>δεδομένων</a:t>
            </a:r>
            <a:r>
              <a:rPr lang="el-GR" sz="2400" dirty="0"/>
              <a:t>, </a:t>
            </a:r>
            <a:r>
              <a:rPr lang="el-GR" sz="2400" dirty="0" smtClean="0"/>
              <a:t>περιλαμβάνει </a:t>
            </a:r>
            <a:r>
              <a:rPr lang="el-GR" sz="2400" dirty="0"/>
              <a:t>όλα τα απαραίτητα </a:t>
            </a:r>
            <a:r>
              <a:rPr lang="el-GR" sz="2400" dirty="0" smtClean="0"/>
              <a:t>δεδομένα </a:t>
            </a:r>
            <a:r>
              <a:rPr lang="el-GR" sz="2400" dirty="0"/>
              <a:t>για την αποδοτική λειτουργία και διοίκηση μιας μονάδας </a:t>
            </a:r>
            <a:r>
              <a:rPr lang="el-GR" sz="2400" dirty="0" smtClean="0"/>
              <a:t>υγείας</a:t>
            </a:r>
          </a:p>
          <a:p>
            <a:pPr>
              <a:spcBef>
                <a:spcPts val="0"/>
              </a:spcBef>
            </a:pPr>
            <a:r>
              <a:rPr lang="el-GR" sz="2400" b="1" dirty="0" smtClean="0"/>
              <a:t>Ανθρώπινο </a:t>
            </a:r>
            <a:r>
              <a:rPr lang="el-GR" sz="2400" b="1" dirty="0"/>
              <a:t>δυναμικό (</a:t>
            </a:r>
            <a:r>
              <a:rPr lang="el-GR" sz="2400" b="1" dirty="0" err="1" smtClean="0"/>
              <a:t>liveware</a:t>
            </a:r>
            <a:r>
              <a:rPr lang="el-GR" sz="2400" b="1" dirty="0"/>
              <a:t>)</a:t>
            </a:r>
            <a:r>
              <a:rPr lang="el-GR" sz="2400" dirty="0"/>
              <a:t>, που περιλαμβάνει όλους τους εμπλεκόμενους στη μονάδα υγείας (ασθενείς, ιατρούς, </a:t>
            </a:r>
            <a:r>
              <a:rPr lang="el-GR" sz="2400" dirty="0" smtClean="0"/>
              <a:t>νοσηλευτές</a:t>
            </a:r>
            <a:r>
              <a:rPr lang="el-GR" sz="2400" dirty="0"/>
              <a:t>, ανθρώπους διοικήσεως και τους πάσης φύσεως χρήστες του συστήματος</a:t>
            </a:r>
            <a:r>
              <a:rPr lang="el-GR" sz="2400" dirty="0" smtClean="0"/>
              <a:t>)</a:t>
            </a:r>
            <a:endParaRPr lang="el-GR" sz="2400" dirty="0"/>
          </a:p>
          <a:p>
            <a:pPr marL="0" indent="0">
              <a:spcBef>
                <a:spcPts val="0"/>
              </a:spcBef>
              <a:buNone/>
            </a:pPr>
            <a:endParaRPr lang="el-GR" sz="2800" dirty="0" smtClean="0"/>
          </a:p>
          <a:p>
            <a:pPr>
              <a:spcBef>
                <a:spcPts val="0"/>
              </a:spcBef>
            </a:pPr>
            <a:endParaRPr lang="el-GR" sz="2000" dirty="0"/>
          </a:p>
        </p:txBody>
      </p:sp>
    </p:spTree>
    <p:extLst>
      <p:ext uri="{BB962C8B-B14F-4D97-AF65-F5344CB8AC3E}">
        <p14:creationId xmlns:p14="http://schemas.microsoft.com/office/powerpoint/2010/main" val="8762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28865"/>
            <a:ext cx="9144000" cy="952500"/>
          </a:xfrm>
        </p:spPr>
        <p:txBody>
          <a:bodyPr>
            <a:normAutofit/>
          </a:bodyPr>
          <a:lstStyle/>
          <a:p>
            <a:r>
              <a:rPr lang="en-GB" sz="4000" dirty="0" err="1" smtClean="0"/>
              <a:t>Πληροφορι</a:t>
            </a:r>
            <a:r>
              <a:rPr lang="en-GB" sz="4000" dirty="0" smtClean="0"/>
              <a:t>ακ</a:t>
            </a:r>
            <a:r>
              <a:rPr lang="el-GR" sz="4000" dirty="0"/>
              <a:t>ά</a:t>
            </a:r>
            <a:r>
              <a:rPr lang="en-GB" sz="4000" dirty="0" smtClean="0"/>
              <a:t> </a:t>
            </a:r>
            <a:r>
              <a:rPr lang="el-GR" sz="4000" dirty="0" smtClean="0"/>
              <a:t>Σ</a:t>
            </a:r>
            <a:r>
              <a:rPr lang="en-GB" sz="4000" dirty="0" err="1" smtClean="0"/>
              <a:t>υστ</a:t>
            </a:r>
            <a:r>
              <a:rPr lang="el-GR" sz="4000" dirty="0" smtClean="0"/>
              <a:t>ή</a:t>
            </a:r>
            <a:r>
              <a:rPr lang="en-GB" sz="4000" dirty="0" smtClean="0"/>
              <a:t>ματα</a:t>
            </a:r>
            <a:r>
              <a:rPr lang="el-GR" sz="4000" dirty="0" smtClean="0"/>
              <a:t> Ν</a:t>
            </a:r>
            <a:r>
              <a:rPr lang="en-GB" sz="4000" dirty="0" err="1" smtClean="0"/>
              <a:t>οσοκομε</a:t>
            </a:r>
            <a:r>
              <a:rPr lang="el-GR" sz="4000" dirty="0" smtClean="0"/>
              <a:t>ί</a:t>
            </a:r>
            <a:r>
              <a:rPr lang="en-GB" sz="4000" dirty="0" err="1" smtClean="0"/>
              <a:t>ων</a:t>
            </a:r>
            <a:endParaRPr lang="el-GR" sz="4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
        <p:nvSpPr>
          <p:cNvPr id="7" name="Θέση περιεχομένου 1"/>
          <p:cNvSpPr>
            <a:spLocks noGrp="1"/>
          </p:cNvSpPr>
          <p:nvPr>
            <p:ph idx="1"/>
          </p:nvPr>
        </p:nvSpPr>
        <p:spPr>
          <a:xfrm>
            <a:off x="457200" y="1181365"/>
            <a:ext cx="8229600" cy="3923771"/>
          </a:xfrm>
        </p:spPr>
        <p:txBody>
          <a:bodyPr>
            <a:noAutofit/>
          </a:bodyPr>
          <a:lstStyle/>
          <a:p>
            <a:pPr>
              <a:spcBef>
                <a:spcPts val="600"/>
              </a:spcBef>
            </a:pPr>
            <a:r>
              <a:rPr lang="el-GR" sz="2800" b="1" dirty="0"/>
              <a:t>Πληροφοριακά Συστήματα Νοσοκομείων</a:t>
            </a:r>
            <a:r>
              <a:rPr lang="en-US" sz="2800" b="1" dirty="0"/>
              <a:t> (Hospital Information </a:t>
            </a:r>
            <a:r>
              <a:rPr lang="en-US" sz="2800" b="1" dirty="0" smtClean="0"/>
              <a:t>System </a:t>
            </a:r>
            <a:r>
              <a:rPr lang="en-US" sz="2800" b="1" dirty="0"/>
              <a:t>– HIS):</a:t>
            </a:r>
            <a:r>
              <a:rPr lang="el-GR" sz="2800" b="1" dirty="0" smtClean="0"/>
              <a:t> </a:t>
            </a:r>
            <a:r>
              <a:rPr lang="el-GR" sz="2800" dirty="0" smtClean="0"/>
              <a:t>ΠΣ επικοινωνίας </a:t>
            </a:r>
            <a:r>
              <a:rPr lang="el-GR" sz="2800" dirty="0"/>
              <a:t>και επεξεργασίας πληροφοριών σε ένα </a:t>
            </a:r>
            <a:r>
              <a:rPr lang="el-GR" sz="2800" dirty="0" smtClean="0"/>
              <a:t>Νοσοκομείο</a:t>
            </a:r>
          </a:p>
          <a:p>
            <a:pPr>
              <a:spcBef>
                <a:spcPts val="600"/>
              </a:spcBef>
            </a:pPr>
            <a:endParaRPr lang="el-GR" sz="2800" dirty="0" smtClean="0"/>
          </a:p>
          <a:p>
            <a:pPr>
              <a:spcBef>
                <a:spcPts val="600"/>
              </a:spcBef>
            </a:pPr>
            <a:r>
              <a:rPr lang="en-GB" sz="2800" dirty="0" err="1" smtClean="0"/>
              <a:t>Δι</a:t>
            </a:r>
            <a:r>
              <a:rPr lang="en-GB" sz="2800" dirty="0" smtClean="0"/>
              <a:t>αχείριση </a:t>
            </a:r>
            <a:r>
              <a:rPr lang="en-GB" sz="2800" dirty="0"/>
              <a:t>της πληροφορίας σ΄ ένα νοσοκομείο</a:t>
            </a:r>
            <a:endParaRPr lang="el-GR" sz="2800" dirty="0"/>
          </a:p>
          <a:p>
            <a:pPr lvl="1">
              <a:spcBef>
                <a:spcPts val="600"/>
              </a:spcBef>
            </a:pPr>
            <a:r>
              <a:rPr lang="en-GB" sz="2500" dirty="0" err="1"/>
              <a:t>Λειτουργικές</a:t>
            </a:r>
            <a:r>
              <a:rPr lang="en-GB" sz="2500" dirty="0"/>
              <a:t> απα</a:t>
            </a:r>
            <a:r>
              <a:rPr lang="en-GB" sz="2500" dirty="0" err="1"/>
              <a:t>ιτήσεις</a:t>
            </a:r>
            <a:r>
              <a:rPr lang="en-GB" sz="2500" dirty="0"/>
              <a:t> </a:t>
            </a:r>
            <a:r>
              <a:rPr lang="en-GB" sz="2500" dirty="0" err="1" smtClean="0"/>
              <a:t>δι</a:t>
            </a:r>
            <a:r>
              <a:rPr lang="en-GB" sz="2500" dirty="0" smtClean="0"/>
              <a:t>αχείρισης</a:t>
            </a:r>
            <a:endParaRPr lang="el-GR" sz="2500" dirty="0"/>
          </a:p>
          <a:p>
            <a:pPr lvl="1">
              <a:spcBef>
                <a:spcPts val="600"/>
              </a:spcBef>
            </a:pPr>
            <a:r>
              <a:rPr lang="en-GB" sz="2500" dirty="0" err="1"/>
              <a:t>Δι</a:t>
            </a:r>
            <a:r>
              <a:rPr lang="en-GB" sz="2500" dirty="0"/>
              <a:t>αχείριση πληροφορίας απαιτούμενη για το σχεδιασμό</a:t>
            </a:r>
            <a:endParaRPr lang="el-GR" sz="2500" dirty="0"/>
          </a:p>
          <a:p>
            <a:pPr lvl="1">
              <a:spcBef>
                <a:spcPts val="600"/>
              </a:spcBef>
            </a:pPr>
            <a:r>
              <a:rPr lang="en-GB" sz="2500" dirty="0" err="1"/>
              <a:t>Δι</a:t>
            </a:r>
            <a:r>
              <a:rPr lang="en-GB" sz="2500" dirty="0"/>
              <a:t>αχείριση πληροφορίας για παραγωγή τυποποιημένων εγγράφων</a:t>
            </a:r>
            <a:endParaRPr lang="el-GR" sz="2500" dirty="0"/>
          </a:p>
        </p:txBody>
      </p:sp>
    </p:spTree>
    <p:extLst>
      <p:ext uri="{BB962C8B-B14F-4D97-AF65-F5344CB8AC3E}">
        <p14:creationId xmlns:p14="http://schemas.microsoft.com/office/powerpoint/2010/main" val="3714934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4510</TotalTime>
  <Words>2404</Words>
  <Application>Microsoft Office PowerPoint</Application>
  <PresentationFormat>Προβολή στην οθόνη (16:10)</PresentationFormat>
  <Paragraphs>343</Paragraphs>
  <Slides>40</Slides>
  <Notes>40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40</vt:i4>
      </vt:variant>
    </vt:vector>
  </HeadingPairs>
  <TitlesOfParts>
    <vt:vector size="48" baseType="lpstr">
      <vt:lpstr>Arial Unicode MS</vt:lpstr>
      <vt:lpstr>Arial</vt:lpstr>
      <vt:lpstr>Calibri</vt:lpstr>
      <vt:lpstr>Courier New</vt:lpstr>
      <vt:lpstr>Times New Roman</vt:lpstr>
      <vt:lpstr>Wingdings</vt:lpstr>
      <vt:lpstr>Θέμα του Office</vt:lpstr>
      <vt:lpstr>Bitmap Image</vt:lpstr>
      <vt:lpstr>Πληροφορική Υγείας</vt:lpstr>
      <vt:lpstr>Παρουσίαση του PowerPoint</vt:lpstr>
      <vt:lpstr>Άδειες Χρήσης</vt:lpstr>
      <vt:lpstr>Χρηματοδότηση</vt:lpstr>
      <vt:lpstr>Εισαγωγή</vt:lpstr>
      <vt:lpstr>Πληροφοριακά Συστήματα (ΠΣ)</vt:lpstr>
      <vt:lpstr>Πληροφοριακά Συστήματα Υγείας</vt:lpstr>
      <vt:lpstr>Βασική Δομή ΠΣΥ</vt:lpstr>
      <vt:lpstr>Πληροφοριακά Συστήματα Νοσοκομείων</vt:lpstr>
      <vt:lpstr>Ολοκληρωμένο ΠΣΝ</vt:lpstr>
      <vt:lpstr>Στόχοι και εξέλιξη του ΠΣΝ</vt:lpstr>
      <vt:lpstr>Στόχοι και εξέλιξη του ΠΣΝ</vt:lpstr>
      <vt:lpstr>Στόχοι και εξέλιξη του ΠΣΝ</vt:lpstr>
      <vt:lpstr>Ενότητες ενός ΠΣΝ</vt:lpstr>
      <vt:lpstr>Ενότητες ενός ΠΣΝ</vt:lpstr>
      <vt:lpstr>Ενότητες ενός ΠΣΝ</vt:lpstr>
      <vt:lpstr>Ενότητες ενός ΠΣΝ</vt:lpstr>
      <vt:lpstr>Τεχνικά χαρακτηριστικά ολοκληρωμένου ΠΣΝ </vt:lpstr>
      <vt:lpstr>Τεχνικά χαρακτηριστικά ολοκληρωμένου ΠΣΝ </vt:lpstr>
      <vt:lpstr>Τεχνικά χαρακτηριστικά ολοκληρωμένου ΠΣΝ </vt:lpstr>
      <vt:lpstr>Εφαρμογές διαχείρισης ασθενών  Γραφείο Κίνησης Ασθενών</vt:lpstr>
      <vt:lpstr>Εφαρμογές διαχείρισης ασθενών Ραντεβού Ασθενών </vt:lpstr>
      <vt:lpstr>Εφαρμογές διαχείρισης ασθενών Ραντεβού Ασθενών </vt:lpstr>
      <vt:lpstr>Εφαρμογές διαχείρισης ασθενών Ραντεβού Ασθενών </vt:lpstr>
      <vt:lpstr>Εφαρμογές διαχείρισης ασθενών Ραντεβού Ασθενών </vt:lpstr>
      <vt:lpstr>Εφαρμογές διαχείρισης υλικών/αποθηκών  </vt:lpstr>
      <vt:lpstr>Εφαρμογές λογιστικής παρακολούθησης</vt:lpstr>
      <vt:lpstr>Εφαρμογές λογιστικής παρακολούθησης</vt:lpstr>
      <vt:lpstr>Εφαρμογή διαχείρισης φαρμακείου </vt:lpstr>
      <vt:lpstr>Εφαρμογή διαχείρισης φαρμακείου </vt:lpstr>
      <vt:lpstr>Διαχείριση εφαρμογών νοσοκομειακών εργαστηρίων</vt:lpstr>
      <vt:lpstr>Διαχείριση εφαρμογών  νοσοκομειακών εργαστηρίων</vt:lpstr>
      <vt:lpstr>6. Διαχείριση εφαρμογών  ραδιολογίας σε νοσοκομείο</vt:lpstr>
      <vt:lpstr>Τεχνικά πρότυπα στα ΠΣΥ </vt:lpstr>
      <vt:lpstr>Τα ΠΣΥ στην Ελλάδα </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356</cp:revision>
  <dcterms:created xsi:type="dcterms:W3CDTF">2012-09-06T09:03:05Z</dcterms:created>
  <dcterms:modified xsi:type="dcterms:W3CDTF">2015-09-30T16:02:45Z</dcterms:modified>
</cp:coreProperties>
</file>