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89" r:id="rId3"/>
    <p:sldId id="257" r:id="rId4"/>
    <p:sldId id="259" r:id="rId5"/>
    <p:sldId id="411" r:id="rId6"/>
    <p:sldId id="412" r:id="rId7"/>
    <p:sldId id="413" r:id="rId8"/>
    <p:sldId id="414" r:id="rId9"/>
    <p:sldId id="415" r:id="rId10"/>
    <p:sldId id="416" r:id="rId11"/>
    <p:sldId id="417" r:id="rId12"/>
    <p:sldId id="418" r:id="rId13"/>
    <p:sldId id="419" r:id="rId14"/>
    <p:sldId id="391" r:id="rId15"/>
    <p:sldId id="291" r:id="rId16"/>
    <p:sldId id="292" r:id="rId17"/>
    <p:sldId id="293" r:id="rId18"/>
    <p:sldId id="280" r:id="rId19"/>
  </p:sldIdLst>
  <p:sldSz cx="9144000" cy="5715000" type="screen16x10"/>
  <p:notesSz cx="6858000" cy="9144000"/>
  <p:custDataLst>
    <p:tags r:id="rId2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01/07/2015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539265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92973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350347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137485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5631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053216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642216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519979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20357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5399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Προγραμματισμός Διαδικτύου – Δικτυακός προγραμματισμός και βάσεις δεδομένων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4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Προγραμματισμός Διαδικτύου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1</a:t>
            </a:r>
            <a:r>
              <a:rPr lang="el-GR" sz="2800" dirty="0" smtClean="0"/>
              <a:t>2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l-GR" sz="2800" b="1" dirty="0"/>
              <a:t> Δικτυακός προγραμματισμός και βάσεις </a:t>
            </a:r>
            <a:r>
              <a:rPr lang="el-GR" sz="2800" b="1" dirty="0" smtClean="0"/>
              <a:t>δεδομένων</a:t>
            </a:r>
          </a:p>
          <a:p>
            <a:endParaRPr lang="el-GR" sz="1800" dirty="0" smtClean="0"/>
          </a:p>
          <a:p>
            <a:r>
              <a:rPr lang="el-GR" sz="2800" dirty="0" smtClean="0"/>
              <a:t>Ιωάννης Τσούλος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417340"/>
            <a:ext cx="8229600" cy="50405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400" b="1" dirty="0"/>
              <a:t>Πέρασμα </a:t>
            </a:r>
            <a:r>
              <a:rPr lang="el-GR" sz="2400" b="1" dirty="0" smtClean="0"/>
              <a:t>πολλών παραμέτρων</a:t>
            </a:r>
            <a:endParaRPr lang="en-US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sp>
        <p:nvSpPr>
          <p:cNvPr id="9" name="Τίτλος 3"/>
          <p:cNvSpPr>
            <a:spLocks noGrp="1"/>
          </p:cNvSpPr>
          <p:nvPr>
            <p:ph type="title"/>
          </p:nvPr>
        </p:nvSpPr>
        <p:spPr>
          <a:xfrm>
            <a:off x="1115616" y="228865"/>
            <a:ext cx="7571184" cy="952500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Applets</a:t>
            </a:r>
            <a:endParaRPr lang="en-US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556" y="2065412"/>
            <a:ext cx="3996048" cy="2202266"/>
          </a:xfrm>
          <a:prstGeom prst="rect">
            <a:avLst/>
          </a:prstGeom>
        </p:spPr>
      </p:pic>
      <p:sp>
        <p:nvSpPr>
          <p:cNvPr id="4" name="Δεξιό βέλος 3"/>
          <p:cNvSpPr/>
          <p:nvPr/>
        </p:nvSpPr>
        <p:spPr>
          <a:xfrm>
            <a:off x="4788024" y="2929508"/>
            <a:ext cx="144016" cy="237037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064" y="1921395"/>
            <a:ext cx="3870835" cy="24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01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Διασύνδεση με ΒΔ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9081" y="1389916"/>
            <a:ext cx="5685837" cy="4276800"/>
          </a:xfrm>
          <a:prstGeom prst="rect">
            <a:avLst/>
          </a:prstGeom>
        </p:spPr>
      </p:pic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962080"/>
            <a:ext cx="8075240" cy="504056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el-GR" sz="2400" b="1" i="1" dirty="0" smtClean="0"/>
              <a:t>Σύνδεση </a:t>
            </a:r>
            <a:r>
              <a:rPr lang="el-GR" sz="2400" b="1" i="1" dirty="0"/>
              <a:t>με την </a:t>
            </a:r>
            <a:r>
              <a:rPr lang="en-US" sz="2400" b="1" i="1" dirty="0" smtClean="0"/>
              <a:t>MySQL</a:t>
            </a:r>
            <a:endParaRPr lang="el-GR" sz="2400" b="1" i="1" dirty="0"/>
          </a:p>
        </p:txBody>
      </p:sp>
    </p:spTree>
    <p:extLst>
      <p:ext uri="{BB962C8B-B14F-4D97-AF65-F5344CB8AC3E}">
        <p14:creationId xmlns:p14="http://schemas.microsoft.com/office/powerpoint/2010/main" val="16559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789" y="1345332"/>
            <a:ext cx="3895540" cy="4320000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Διασύνδεση με ΒΔ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539552" y="962080"/>
            <a:ext cx="8075240" cy="504056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el-GR" sz="2400" b="1" i="1" dirty="0"/>
              <a:t>Ανάκτηση εγγραφών από </a:t>
            </a:r>
            <a:r>
              <a:rPr lang="en-US" sz="2400" b="1" i="1" dirty="0" smtClean="0"/>
              <a:t>MySQL</a:t>
            </a:r>
            <a:endParaRPr lang="el-GR" sz="2400" b="1" i="1" dirty="0"/>
          </a:p>
        </p:txBody>
      </p:sp>
    </p:spTree>
    <p:extLst>
      <p:ext uri="{BB962C8B-B14F-4D97-AF65-F5344CB8AC3E}">
        <p14:creationId xmlns:p14="http://schemas.microsoft.com/office/powerpoint/2010/main" val="56248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Διασύνδεση με ΒΔ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539552" y="962080"/>
            <a:ext cx="8075240" cy="504056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el-GR" sz="2400" b="1" i="1" dirty="0"/>
              <a:t>Εισαγωγή εγγραφών </a:t>
            </a:r>
            <a:r>
              <a:rPr lang="el-GR" sz="2400" b="1" i="1" dirty="0" smtClean="0"/>
              <a:t>σε</a:t>
            </a:r>
            <a:r>
              <a:rPr lang="en-US" sz="2400" b="1" i="1" dirty="0" smtClean="0"/>
              <a:t> MySQL</a:t>
            </a:r>
            <a:endParaRPr lang="el-GR" sz="2400" b="1" i="1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1431000"/>
            <a:ext cx="5134173" cy="42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04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Πλήρες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Εγχειρίδιο της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2 Platform, Laura Lemay &amp; Rogers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Cadenhead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Ελληνική έκδοση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</a:t>
            </a: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Προγραμματισμός, 6η έκδοση,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Harvey M.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Deitel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Paul J.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Deitel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.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Μ.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Αθήνα 2005.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Εισαγωγή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στη γλώσσα προγραμματισμού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Εμμ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Σκορδαλάκης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Εργαστήριο Λογισμικού Ομάδα Τεχνολογίας Λογισμικού ΕΜΠ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με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UML,  Else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Lervik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Vegard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B.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Havdal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Κλειδάριθμος, 2005.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Προγραμματισμός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με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Γιάννη Κάβουρα, Εκδόσεις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Κλειθάριθμος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Αθήνα 2003.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 a nutshell, Deluxe Edition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Examples in a Nutshell, David Flanagan,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OReilly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Collections An Introduction to ADTs, Data Structures and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Algorithms,David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Watt,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Deryck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Brown, John </a:t>
            </a: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Wiley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 Sons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Thinking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 Java (3rd edition), B.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Eckel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Pearson Prentice Hall, 2003.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Introduction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to Java Programming (5th edition), Y. Daniel Liang, Pearson Prentice Hall, 2005</a:t>
            </a: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Ιωάννης Τσούλος.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Προγραμματισμός Διαδικτύου.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eclass.teiep.gr/OpenClass/courses/COMP114/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Δικτυακός προγραμματισμός και βάσεις δεδομένων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Προγραμματισμός </a:t>
            </a:r>
            <a:r>
              <a:rPr lang="el-GR" b="1" dirty="0" smtClean="0"/>
              <a:t>Διαδικτύου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1</a:t>
            </a:r>
            <a:r>
              <a:rPr lang="el-GR" sz="2800" b="1" dirty="0" smtClean="0"/>
              <a:t>2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l-GR" sz="2800" dirty="0"/>
              <a:t> Δικτυακός προγραμματισμός και βάσεις </a:t>
            </a:r>
            <a:r>
              <a:rPr lang="el-GR" sz="2800" dirty="0" smtClean="0"/>
              <a:t>δεδομένων</a:t>
            </a:r>
          </a:p>
          <a:p>
            <a:pPr algn="l"/>
            <a:endParaRPr lang="el-GR" sz="14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Τσούλος</a:t>
            </a:r>
          </a:p>
          <a:p>
            <a:pPr algn="l">
              <a:lnSpc>
                <a:spcPts val="2600"/>
              </a:lnSpc>
            </a:pP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Επίκουρος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Εισαγωγή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417340"/>
            <a:ext cx="8686800" cy="377163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400" dirty="0" smtClean="0"/>
              <a:t>Θα </a:t>
            </a:r>
            <a:r>
              <a:rPr lang="el-GR" sz="2400" dirty="0"/>
              <a:t>μιλήσουμε για τον τρόπο με τον οποίο η </a:t>
            </a:r>
            <a:r>
              <a:rPr lang="el-GR" sz="2400" dirty="0" err="1"/>
              <a:t>Java</a:t>
            </a:r>
            <a:r>
              <a:rPr lang="el-GR" sz="2400" dirty="0"/>
              <a:t> μπορεί να συνδεθεί με τοπικές και απομακρυσμένες βάσεις δεδομένων </a:t>
            </a:r>
            <a:r>
              <a:rPr lang="el-GR" sz="2400" dirty="0" smtClean="0"/>
              <a:t>αλλά και να </a:t>
            </a:r>
            <a:r>
              <a:rPr lang="el-GR" sz="2400" dirty="0"/>
              <a:t>δημιουργήσει εφαρμογές που εκτελούνται μέσω </a:t>
            </a:r>
            <a:r>
              <a:rPr lang="el-GR" sz="2400" dirty="0" err="1"/>
              <a:t>φυλλομετρητών</a:t>
            </a:r>
            <a:r>
              <a:rPr lang="el-GR" sz="2400" dirty="0"/>
              <a:t>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1035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3"/>
          <a:srcRect t="9375"/>
          <a:stretch/>
        </p:blipFill>
        <p:spPr>
          <a:xfrm>
            <a:off x="3923927" y="1849387"/>
            <a:ext cx="5078070" cy="2124000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Applets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417340"/>
            <a:ext cx="3466728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400" b="1" dirty="0"/>
              <a:t>Ένα απλό </a:t>
            </a:r>
            <a:r>
              <a:rPr lang="el-GR" sz="2400" b="1" dirty="0" smtClean="0"/>
              <a:t>παράδειγμα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400" dirty="0"/>
              <a:t>Για να μπορέσει μια εφαρμογή να είναι </a:t>
            </a:r>
            <a:r>
              <a:rPr lang="el-GR" sz="2400" dirty="0" err="1"/>
              <a:t>προσβάσιμη</a:t>
            </a:r>
            <a:r>
              <a:rPr lang="el-GR" sz="2400" dirty="0"/>
              <a:t> από όλους στο διαδίκτυο πρέπει να μπει σε ένα TAG APPLET μιας ιστοσελίδας </a:t>
            </a:r>
            <a:r>
              <a:rPr lang="el-GR" sz="2400" dirty="0" smtClean="0"/>
              <a:t>HTML.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2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992" y="1849388"/>
            <a:ext cx="4536661" cy="2376000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Applets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417340"/>
            <a:ext cx="4042792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400" dirty="0" smtClean="0"/>
              <a:t>Η </a:t>
            </a:r>
            <a:r>
              <a:rPr lang="el-GR" sz="2400" dirty="0"/>
              <a:t>ιδιότητα CODE καθορίζει το όνομα του αρχείου που περιέχει το </a:t>
            </a:r>
            <a:r>
              <a:rPr lang="el-GR" sz="2400" dirty="0" err="1"/>
              <a:t>applet</a:t>
            </a:r>
            <a:r>
              <a:rPr lang="el-GR" sz="2400" dirty="0"/>
              <a:t>. </a:t>
            </a:r>
            <a:endParaRPr lang="el-GR" sz="240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400" dirty="0" smtClean="0"/>
              <a:t>Τα </a:t>
            </a:r>
            <a:r>
              <a:rPr lang="el-GR" sz="2400" dirty="0" err="1"/>
              <a:t>applet</a:t>
            </a:r>
            <a:r>
              <a:rPr lang="el-GR" sz="2400" dirty="0"/>
              <a:t> κληρονομούν τις βασικές ιδιότητές τους από την κατηγορία </a:t>
            </a:r>
            <a:r>
              <a:rPr lang="el-GR" sz="2400" dirty="0" err="1"/>
              <a:t>Applet</a:t>
            </a:r>
            <a:r>
              <a:rPr lang="el-GR" sz="2400" dirty="0"/>
              <a:t> και για να μπορέσουν να γίνουν χρήσιμα θα πρέπει να </a:t>
            </a:r>
            <a:r>
              <a:rPr lang="el-GR" sz="2400" dirty="0" err="1"/>
              <a:t>επανορίσουμε</a:t>
            </a:r>
            <a:r>
              <a:rPr lang="el-GR" sz="2400" dirty="0"/>
              <a:t> διάφορες μεθόδους </a:t>
            </a:r>
            <a:r>
              <a:rPr lang="el-GR" sz="2400" dirty="0" smtClean="0"/>
              <a:t>(πχ </a:t>
            </a:r>
            <a:r>
              <a:rPr lang="el-GR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paint</a:t>
            </a:r>
            <a:r>
              <a:rPr lang="el-G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l-GR" sz="2400" dirty="0" smtClean="0"/>
              <a:t>).</a:t>
            </a: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103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992" y="252218"/>
            <a:ext cx="3565436" cy="5436000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115616" y="228865"/>
            <a:ext cx="7571184" cy="952500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Applets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417340"/>
            <a:ext cx="3538736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400" b="1" dirty="0"/>
              <a:t>Απόκριση σε </a:t>
            </a:r>
            <a:r>
              <a:rPr lang="el-GR" sz="2400" b="1" dirty="0" smtClean="0"/>
              <a:t>γεγονότα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400" dirty="0"/>
              <a:t>Τα </a:t>
            </a:r>
            <a:r>
              <a:rPr lang="el-GR" sz="2400" dirty="0" err="1"/>
              <a:t>applets</a:t>
            </a:r>
            <a:r>
              <a:rPr lang="el-GR" sz="2400" dirty="0"/>
              <a:t> μπορούν να χειριστούν και γεγονότα σαν να πρόκειται για κανονικά </a:t>
            </a:r>
            <a:r>
              <a:rPr lang="el-GR" sz="2400" dirty="0" smtClean="0"/>
              <a:t>παράθυρα όπως φαίνεται και στο παράδειγμα δεξιά. </a:t>
            </a: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8408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417340"/>
            <a:ext cx="375476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400" b="1" dirty="0"/>
              <a:t>Πέρασμα </a:t>
            </a:r>
            <a:r>
              <a:rPr lang="el-GR" sz="2400" b="1" dirty="0" smtClean="0"/>
              <a:t>παραμέτρων</a:t>
            </a:r>
            <a:endParaRPr lang="en-US" sz="2400" b="1" dirty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Στα </a:t>
            </a:r>
            <a:r>
              <a:rPr lang="el-GR" sz="2000" dirty="0" err="1"/>
              <a:t>applets</a:t>
            </a:r>
            <a:r>
              <a:rPr lang="el-GR" sz="2000" dirty="0"/>
              <a:t> μπορούμε να περάσουμε παραμέτρους από τον έξω κόσμο με την χρήση των παραμέτρων του TAG APPLET της </a:t>
            </a:r>
            <a:r>
              <a:rPr lang="el-GR" sz="2000" dirty="0" smtClean="0"/>
              <a:t>HTML</a:t>
            </a:r>
            <a:r>
              <a:rPr lang="en-US" sz="2000" dirty="0" smtClean="0"/>
              <a:t>.</a:t>
            </a: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0896" y="673127"/>
            <a:ext cx="4536504" cy="184086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3159" y="3145532"/>
            <a:ext cx="4749577" cy="1960092"/>
          </a:xfrm>
          <a:prstGeom prst="rect">
            <a:avLst/>
          </a:prstGeom>
        </p:spPr>
      </p:pic>
      <p:sp>
        <p:nvSpPr>
          <p:cNvPr id="9" name="Τίτλος 3"/>
          <p:cNvSpPr>
            <a:spLocks noGrp="1"/>
          </p:cNvSpPr>
          <p:nvPr>
            <p:ph type="title"/>
          </p:nvPr>
        </p:nvSpPr>
        <p:spPr>
          <a:xfrm>
            <a:off x="1115616" y="228865"/>
            <a:ext cx="7571184" cy="952500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Applets</a:t>
            </a:r>
            <a:endParaRPr lang="en-US" dirty="0"/>
          </a:p>
        </p:txBody>
      </p:sp>
      <p:sp>
        <p:nvSpPr>
          <p:cNvPr id="10" name="Βέλος προς τα κάτω 9"/>
          <p:cNvSpPr/>
          <p:nvPr/>
        </p:nvSpPr>
        <p:spPr>
          <a:xfrm>
            <a:off x="6300192" y="2641476"/>
            <a:ext cx="253008" cy="14401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3958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4134</TotalTime>
  <Words>673</Words>
  <Application>Microsoft Office PowerPoint</Application>
  <PresentationFormat>Προβολή στην οθόνη (16:10)</PresentationFormat>
  <Paragraphs>108</Paragraphs>
  <Slides>18</Slides>
  <Notes>18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5" baseType="lpstr">
      <vt:lpstr>Arial Unicode MS</vt:lpstr>
      <vt:lpstr>Arial</vt:lpstr>
      <vt:lpstr>Calibri</vt:lpstr>
      <vt:lpstr>Consolas</vt:lpstr>
      <vt:lpstr>Times New Roman</vt:lpstr>
      <vt:lpstr>Wingdings</vt:lpstr>
      <vt:lpstr>Θέμα του Office</vt:lpstr>
      <vt:lpstr>Προγραμματισμός Διαδικτύου</vt:lpstr>
      <vt:lpstr>Παρουσίαση του PowerPoint</vt:lpstr>
      <vt:lpstr>Άδειες Χρήσης</vt:lpstr>
      <vt:lpstr>Χρηματοδότηση</vt:lpstr>
      <vt:lpstr>Εισαγωγή</vt:lpstr>
      <vt:lpstr>Applets</vt:lpstr>
      <vt:lpstr>Applets</vt:lpstr>
      <vt:lpstr>Applets</vt:lpstr>
      <vt:lpstr>Applets</vt:lpstr>
      <vt:lpstr>Applets</vt:lpstr>
      <vt:lpstr>Διασύνδεση με ΒΔ</vt:lpstr>
      <vt:lpstr>Διασύνδεση με ΒΔ</vt:lpstr>
      <vt:lpstr>Διασύνδεση με ΒΔ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301</cp:revision>
  <dcterms:created xsi:type="dcterms:W3CDTF">2012-09-06T09:03:05Z</dcterms:created>
  <dcterms:modified xsi:type="dcterms:W3CDTF">2015-07-01T13:26:49Z</dcterms:modified>
</cp:coreProperties>
</file>