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8"/>
  </p:notesMasterIdLst>
  <p:handoutMasterIdLst>
    <p:handoutMasterId r:id="rId29"/>
  </p:handoutMasterIdLst>
  <p:sldIdLst>
    <p:sldId id="257" r:id="rId3"/>
    <p:sldId id="258" r:id="rId4"/>
    <p:sldId id="404" r:id="rId5"/>
    <p:sldId id="405" r:id="rId6"/>
    <p:sldId id="259" r:id="rId7"/>
    <p:sldId id="292" r:id="rId8"/>
    <p:sldId id="262" r:id="rId9"/>
    <p:sldId id="371" r:id="rId10"/>
    <p:sldId id="386" r:id="rId11"/>
    <p:sldId id="387" r:id="rId12"/>
    <p:sldId id="388" r:id="rId13"/>
    <p:sldId id="389" r:id="rId14"/>
    <p:sldId id="402" r:id="rId15"/>
    <p:sldId id="390" r:id="rId16"/>
    <p:sldId id="403" r:id="rId17"/>
    <p:sldId id="391" r:id="rId18"/>
    <p:sldId id="392" r:id="rId19"/>
    <p:sldId id="393" r:id="rId20"/>
    <p:sldId id="406" r:id="rId21"/>
    <p:sldId id="407" r:id="rId22"/>
    <p:sldId id="408" r:id="rId23"/>
    <p:sldId id="409" r:id="rId24"/>
    <p:sldId id="277" r:id="rId25"/>
    <p:sldId id="291" r:id="rId26"/>
    <p:sldId id="279"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19/7/2015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19/7/2015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371600" y="1143000"/>
            <a:ext cx="4114800"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19</a:t>
            </a:fld>
            <a:endParaRPr 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xfrm>
            <a:off x="1371600" y="1143000"/>
            <a:ext cx="4114800" cy="3086100"/>
          </a:xfrm>
          <a:ln/>
        </p:spPr>
      </p:sp>
      <p:sp>
        <p:nvSpPr>
          <p:cNvPr id="133123"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3124" name="Θέση αριθμού διαφάνειας 3"/>
          <p:cNvSpPr>
            <a:spLocks noGrp="1"/>
          </p:cNvSpPr>
          <p:nvPr>
            <p:ph type="sldNum" sz="quarter" idx="5"/>
          </p:nvPr>
        </p:nvSpPr>
        <p:spPr>
          <a:noFill/>
        </p:spPr>
        <p:txBody>
          <a:bodyPr/>
          <a:lstStyle/>
          <a:p>
            <a:fld id="{A3E2C29B-C2CE-4DEA-BBAD-6BEC6E0AE616}" type="slidenum">
              <a:rPr lang="el-GR" smtClean="0">
                <a:latin typeface="Times New Roman" pitchFamily="18" charset="0"/>
              </a:rPr>
              <a:pPr/>
              <a:t>22</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24</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eclass.teiep.gr/courses/NOSH10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ΜΕΘΟΔΟΛΟΓΙΑ ΤΗΣ ΕΡΕΥΝΑΣ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8</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Ανάλυση Δεδομένων σε Ποσοτική </a:t>
            </a:r>
            <a:r>
              <a:rPr lang="el-GR" sz="2800" b="1" dirty="0" smtClean="0">
                <a:solidFill>
                  <a:schemeClr val="tx1"/>
                </a:solidFill>
              </a:rPr>
              <a:t>Μελέτη</a:t>
            </a:r>
            <a:r>
              <a:rPr lang="en-US" sz="2800" b="1" dirty="0" smtClean="0">
                <a:solidFill>
                  <a:schemeClr val="tx1"/>
                </a:solidFill>
              </a:rPr>
              <a:t> I</a:t>
            </a:r>
            <a:endParaRPr lang="el-GR" sz="2800" b="1" dirty="0" smtClean="0">
              <a:solidFill>
                <a:schemeClr val="tx1"/>
              </a:solidFill>
            </a:endParaRPr>
          </a:p>
          <a:p>
            <a:r>
              <a:rPr lang="el-GR" sz="2800" dirty="0" smtClean="0">
                <a:solidFill>
                  <a:schemeClr val="tx1"/>
                </a:solidFill>
              </a:rPr>
              <a:t>Δρ. Στέφανος </a:t>
            </a:r>
            <a:r>
              <a:rPr lang="el-GR" sz="2800" dirty="0" err="1" smtClean="0">
                <a:solidFill>
                  <a:schemeClr val="tx1"/>
                </a:solidFill>
              </a:rPr>
              <a:t>Μαντζούκας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smtClean="0"/>
              <a:t>Ανάλυση δεδομένων</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45596"/>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algn="just">
              <a:buFont typeface="Arial" pitchFamily="34" charset="0"/>
              <a:buChar char="•"/>
            </a:pPr>
            <a:r>
              <a:rPr lang="el-GR" sz="3200" dirty="0" smtClean="0"/>
              <a:t>Η ανάλυση των δεδομένων είναι μια διαδικασία όπου ο ερευνητής κάνει το αφανές φανερό, όπου συνδέει  αποτελέσματα με υποθέσεις. Η ανάλυση δεδομένων είναι μια διαδικασία συνδέσεων ιδεών και επιβεβαίωσης ιδεών, δημιουργία προτάσεων και θέσεων (</a:t>
            </a:r>
            <a:r>
              <a:rPr lang="el-GR" sz="3200" dirty="0" err="1" smtClean="0"/>
              <a:t>Morse</a:t>
            </a:r>
            <a:r>
              <a:rPr lang="el-GR" sz="3200" dirty="0" smtClean="0"/>
              <a:t> &amp; </a:t>
            </a:r>
            <a:r>
              <a:rPr lang="el-GR" sz="3200" dirty="0" err="1" smtClean="0"/>
              <a:t>Field</a:t>
            </a:r>
            <a:r>
              <a:rPr lang="el-GR" sz="3200" dirty="0" smtClean="0"/>
              <a:t>, 1996).</a:t>
            </a:r>
          </a:p>
          <a:p>
            <a:endParaRPr lang="el-GR"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Ποσοτικοποίηση ποιοτικών χαρακτηριστικών</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052736"/>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algn="just">
              <a:buFont typeface="Arial" pitchFamily="34" charset="0"/>
              <a:buChar char="•"/>
            </a:pPr>
            <a:r>
              <a:rPr lang="el-GR" sz="3200" dirty="0" smtClean="0"/>
              <a:t>Το πρώτο βήμα στην ανάλυση μιας ποσοτικής έρευνας είναι να ταξινομηθούν τα ποιοτικά χαρακτηριστικά σε κάποια κλίμακα μέτρησης, δηλ. να </a:t>
            </a:r>
            <a:r>
              <a:rPr lang="el-GR" sz="3200" dirty="0" err="1" smtClean="0"/>
              <a:t>ποσοτικοποιηθούν</a:t>
            </a:r>
            <a:r>
              <a:rPr lang="el-GR" sz="3200" dirty="0" smtClean="0"/>
              <a:t> (να μετατραπούν σε αριθμούς και να μπορούν να συγκριθούν)</a:t>
            </a:r>
            <a:endParaRPr lang="en-US" sz="3200" dirty="0" smtClean="0"/>
          </a:p>
          <a:p>
            <a:pPr algn="just"/>
            <a:endParaRPr lang="el-GR" sz="3200" dirty="0" smtClean="0"/>
          </a:p>
          <a:p>
            <a:pPr algn="just">
              <a:buFont typeface="Arial" pitchFamily="34" charset="0"/>
              <a:buChar char="•"/>
            </a:pPr>
            <a:r>
              <a:rPr lang="el-GR" sz="3200" dirty="0" smtClean="0"/>
              <a:t>Υπάρχουν τέσσερες αδρές κατηγορίες</a:t>
            </a:r>
            <a:r>
              <a:rPr lang="en-US" sz="3200" dirty="0" smtClean="0"/>
              <a:t>:</a:t>
            </a:r>
          </a:p>
          <a:p>
            <a:pPr lvl="1" algn="just">
              <a:buFont typeface="Wingdings" pitchFamily="2" charset="2"/>
              <a:buChar char="ü"/>
            </a:pPr>
            <a:r>
              <a:rPr lang="el-GR" sz="2800" dirty="0" smtClean="0"/>
              <a:t>Ονομαστική κλίμακα (</a:t>
            </a:r>
            <a:r>
              <a:rPr lang="el-GR" sz="2800" dirty="0" err="1" smtClean="0"/>
              <a:t>nominal</a:t>
            </a:r>
            <a:r>
              <a:rPr lang="el-GR" sz="2800" dirty="0" smtClean="0"/>
              <a:t> </a:t>
            </a:r>
            <a:r>
              <a:rPr lang="el-GR" sz="2800" dirty="0" err="1" smtClean="0"/>
              <a:t>scale</a:t>
            </a:r>
            <a:r>
              <a:rPr lang="el-GR" sz="2800" dirty="0" smtClean="0"/>
              <a:t>)</a:t>
            </a:r>
            <a:endParaRPr lang="en-US" sz="2800" dirty="0" smtClean="0"/>
          </a:p>
          <a:p>
            <a:pPr lvl="1" algn="just">
              <a:buFont typeface="Wingdings" pitchFamily="2" charset="2"/>
              <a:buChar char="ü"/>
            </a:pPr>
            <a:r>
              <a:rPr lang="el-GR" sz="2800" dirty="0" smtClean="0"/>
              <a:t>Διαβαθμιζόμενη κλίμακα (</a:t>
            </a:r>
            <a:r>
              <a:rPr lang="el-GR" sz="2800" dirty="0" err="1" smtClean="0"/>
              <a:t>ordinal</a:t>
            </a:r>
            <a:r>
              <a:rPr lang="el-GR" sz="2800" dirty="0" smtClean="0"/>
              <a:t> </a:t>
            </a:r>
            <a:r>
              <a:rPr lang="el-GR" sz="2800" dirty="0" err="1" smtClean="0"/>
              <a:t>scale</a:t>
            </a:r>
            <a:r>
              <a:rPr lang="el-GR" sz="2800" dirty="0" smtClean="0"/>
              <a:t>)</a:t>
            </a:r>
            <a:endParaRPr lang="en-US" sz="2800" dirty="0" smtClean="0"/>
          </a:p>
          <a:p>
            <a:pPr lvl="1" algn="just">
              <a:buFont typeface="Wingdings" pitchFamily="2" charset="2"/>
              <a:buChar char="ü"/>
            </a:pPr>
            <a:r>
              <a:rPr lang="el-GR" sz="2800" dirty="0" smtClean="0"/>
              <a:t>Κλίμακα διαστημάτων (</a:t>
            </a:r>
            <a:r>
              <a:rPr lang="el-GR" sz="2800" dirty="0" err="1" smtClean="0"/>
              <a:t>interval</a:t>
            </a:r>
            <a:r>
              <a:rPr lang="el-GR" sz="2800" dirty="0" smtClean="0"/>
              <a:t> </a:t>
            </a:r>
            <a:r>
              <a:rPr lang="el-GR" sz="2800" dirty="0" err="1" smtClean="0"/>
              <a:t>scale</a:t>
            </a:r>
            <a:r>
              <a:rPr lang="en-US" sz="2800" dirty="0" smtClean="0"/>
              <a:t>)</a:t>
            </a:r>
          </a:p>
          <a:p>
            <a:pPr lvl="1" algn="just">
              <a:buFont typeface="Wingdings" pitchFamily="2" charset="2"/>
              <a:buChar char="ü"/>
            </a:pPr>
            <a:r>
              <a:rPr lang="el-GR" sz="2800" dirty="0" smtClean="0"/>
              <a:t> Κλίμακα λόγων (</a:t>
            </a:r>
            <a:r>
              <a:rPr lang="el-GR" sz="2800" dirty="0" err="1" smtClean="0"/>
              <a:t>ratio</a:t>
            </a:r>
            <a:r>
              <a:rPr lang="el-GR" sz="2800" dirty="0" smtClean="0"/>
              <a:t> </a:t>
            </a:r>
            <a:r>
              <a:rPr lang="el-GR" sz="2800" dirty="0" err="1" smtClean="0"/>
              <a:t>scale</a:t>
            </a:r>
            <a:r>
              <a:rPr lang="el-GR" sz="28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rmAutofit/>
          </a:bodyPr>
          <a:lstStyle/>
          <a:p>
            <a:r>
              <a:rPr lang="el-GR" dirty="0" smtClean="0">
                <a:latin typeface="Calibri" pitchFamily="34" charset="0"/>
              </a:rPr>
              <a:t>Ονομαστική κλίμακα (</a:t>
            </a:r>
            <a:r>
              <a:rPr lang="en-GB" dirty="0" smtClean="0">
                <a:latin typeface="Calibri" pitchFamily="34" charset="0"/>
              </a:rPr>
              <a:t>nominal scale</a:t>
            </a:r>
            <a:r>
              <a:rPr lang="el-GR"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28800"/>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algn="just">
              <a:buFont typeface="Arial" pitchFamily="34" charset="0"/>
              <a:buChar char="•"/>
            </a:pPr>
            <a:r>
              <a:rPr lang="el-GR" sz="3200" b="1" dirty="0" smtClean="0"/>
              <a:t>Ονομαστική</a:t>
            </a:r>
            <a:r>
              <a:rPr lang="en-US" sz="3200" b="1" dirty="0" smtClean="0"/>
              <a:t> </a:t>
            </a:r>
            <a:r>
              <a:rPr lang="el-GR" sz="3200" b="1" dirty="0" smtClean="0"/>
              <a:t>κλίμακα (</a:t>
            </a:r>
            <a:r>
              <a:rPr lang="el-GR" sz="3200" b="1" dirty="0" err="1" smtClean="0"/>
              <a:t>nominal</a:t>
            </a:r>
            <a:r>
              <a:rPr lang="en-US" sz="3200" b="1" dirty="0" smtClean="0"/>
              <a:t> </a:t>
            </a:r>
            <a:r>
              <a:rPr lang="el-GR" sz="3200" b="1" dirty="0" err="1" smtClean="0"/>
              <a:t>scale</a:t>
            </a:r>
            <a:r>
              <a:rPr lang="el-GR" sz="3200" dirty="0" smtClean="0"/>
              <a:t>): περιλαμβάνει</a:t>
            </a:r>
            <a:r>
              <a:rPr lang="el-GR" sz="3200" b="1" dirty="0" smtClean="0"/>
              <a:t> </a:t>
            </a:r>
            <a:r>
              <a:rPr lang="el-GR" sz="3200" dirty="0" smtClean="0"/>
              <a:t>τη χρήση αριθμών για να αποδώσει τα χαρακτηριστικά μιας κατηγορίας (η κατηγορίες πρέπει να είναι αμοιβαίος αποκλειόμενες</a:t>
            </a:r>
            <a:r>
              <a:rPr lang="el-GR" sz="3200" dirty="0" smtClean="0"/>
              <a:t>)</a:t>
            </a:r>
            <a:r>
              <a:rPr lang="en-US" sz="3200" dirty="0" smtClean="0"/>
              <a:t>.</a:t>
            </a:r>
            <a:endParaRPr lang="en-US"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1143000"/>
          </a:xfrm>
        </p:spPr>
        <p:txBody>
          <a:bodyPr>
            <a:normAutofit/>
          </a:bodyPr>
          <a:lstStyle/>
          <a:p>
            <a:r>
              <a:rPr lang="el-GR" dirty="0" smtClean="0">
                <a:latin typeface="Calibri" pitchFamily="34" charset="0"/>
              </a:rPr>
              <a:t>Ονομαστική κλίμακα (</a:t>
            </a:r>
            <a:r>
              <a:rPr lang="en-GB" dirty="0" smtClean="0">
                <a:latin typeface="Calibri" pitchFamily="34" charset="0"/>
              </a:rPr>
              <a:t>nominal scale</a:t>
            </a:r>
            <a:r>
              <a:rPr lang="el-GR"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052736"/>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lvl="1" algn="just">
              <a:buFont typeface="Arial" pitchFamily="34" charset="0"/>
              <a:buChar char="•"/>
            </a:pPr>
            <a:r>
              <a:rPr lang="el-GR" sz="3200" dirty="0" smtClean="0"/>
              <a:t>π</a:t>
            </a:r>
            <a:r>
              <a:rPr lang="en-US" sz="3200" dirty="0" smtClean="0"/>
              <a:t>.</a:t>
            </a:r>
            <a:r>
              <a:rPr lang="el-GR" sz="3200" dirty="0" smtClean="0"/>
              <a:t>χ</a:t>
            </a:r>
            <a:r>
              <a:rPr lang="en-US" sz="3200" dirty="0" smtClean="0"/>
              <a:t>.</a:t>
            </a:r>
            <a:r>
              <a:rPr lang="en-US" sz="3200" dirty="0" smtClean="0"/>
              <a:t> </a:t>
            </a:r>
            <a:r>
              <a:rPr lang="el-GR" sz="3200" dirty="0" smtClean="0"/>
              <a:t>η </a:t>
            </a:r>
            <a:r>
              <a:rPr lang="el-GR" sz="3200" b="1" dirty="0" smtClean="0"/>
              <a:t>ονομαστική κλίμακα </a:t>
            </a:r>
            <a:r>
              <a:rPr lang="el-GR" sz="3200" dirty="0" smtClean="0"/>
              <a:t>μπορεί να χρησιμοποιηθεί για να κατηγοριοποιηθεί το δείγμα αναφορικά με μια σειρά από πληροφορίες όπως φύλο, ηλικία, νοσηλευτική ειδικότητα κλπ , </a:t>
            </a:r>
            <a:endParaRPr lang="en-US" sz="3200" dirty="0" smtClean="0"/>
          </a:p>
          <a:p>
            <a:pPr lvl="2" algn="just">
              <a:buFont typeface="Wingdings" pitchFamily="2" charset="2"/>
              <a:buChar char="ü"/>
            </a:pPr>
            <a:r>
              <a:rPr lang="el-GR" sz="3200" dirty="0" smtClean="0"/>
              <a:t>π</a:t>
            </a:r>
            <a:r>
              <a:rPr lang="en-US" sz="3200" dirty="0" smtClean="0"/>
              <a:t>.</a:t>
            </a:r>
            <a:r>
              <a:rPr lang="el-GR" sz="3200" dirty="0" smtClean="0"/>
              <a:t>χ</a:t>
            </a:r>
            <a:r>
              <a:rPr lang="en-US" sz="3200" dirty="0" smtClean="0"/>
              <a:t>.</a:t>
            </a:r>
            <a:r>
              <a:rPr lang="el-GR" sz="3200" dirty="0" smtClean="0"/>
              <a:t> </a:t>
            </a:r>
            <a:r>
              <a:rPr lang="el-GR" sz="3200" b="1" dirty="0" smtClean="0"/>
              <a:t>άρρεν = 1</a:t>
            </a:r>
            <a:r>
              <a:rPr lang="el-GR" sz="3200" dirty="0" smtClean="0"/>
              <a:t>, </a:t>
            </a:r>
            <a:r>
              <a:rPr lang="el-GR" sz="3200" b="1" dirty="0" smtClean="0"/>
              <a:t>θήλυ =  2 </a:t>
            </a:r>
            <a:r>
              <a:rPr lang="el-GR" sz="3200" dirty="0" smtClean="0"/>
              <a:t>(αυτό βέβαια δηλώνει όλα τα αρσενικά είναι ένα και όλα τα θηλυκά είναι 2 και όχι ότι τα θηλυκά είναι 2 φορές καλύτερα ή περισσότερα</a:t>
            </a:r>
            <a:r>
              <a:rPr lang="el-GR" sz="2800" dirty="0" smtClean="0"/>
              <a:t>)</a:t>
            </a:r>
          </a:p>
          <a:p>
            <a:pPr algn="just">
              <a:buFont typeface="Arial" pitchFamily="34" charset="0"/>
              <a:buChar char="•"/>
            </a:pPr>
            <a:endParaRPr lang="el-GR"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0568" y="476672"/>
            <a:ext cx="10369152" cy="1143000"/>
          </a:xfrm>
        </p:spPr>
        <p:txBody>
          <a:bodyPr>
            <a:normAutofit fontScale="90000"/>
          </a:bodyPr>
          <a:lstStyle/>
          <a:p>
            <a:r>
              <a:rPr lang="el-GR" dirty="0" smtClean="0">
                <a:latin typeface="Calibri" pitchFamily="34" charset="0"/>
              </a:rPr>
              <a:t>Διαβαθμιζόμενη κλίμακα</a:t>
            </a:r>
            <a:br>
              <a:rPr lang="el-GR" dirty="0" smtClean="0">
                <a:latin typeface="Calibri" pitchFamily="34" charset="0"/>
              </a:rPr>
            </a:br>
            <a:r>
              <a:rPr lang="el-GR" dirty="0" smtClean="0">
                <a:latin typeface="Calibri" pitchFamily="34" charset="0"/>
              </a:rPr>
              <a:t>(</a:t>
            </a:r>
            <a:r>
              <a:rPr lang="en-GB" dirty="0" smtClean="0">
                <a:latin typeface="Calibri" pitchFamily="34" charset="0"/>
              </a:rPr>
              <a:t>ordinal scale</a:t>
            </a:r>
            <a:r>
              <a:rPr lang="el-GR"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529572"/>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algn="just">
              <a:buFont typeface="Arial" pitchFamily="34" charset="0"/>
              <a:buChar char="•"/>
            </a:pPr>
            <a:r>
              <a:rPr lang="el-GR" sz="3200" b="1" dirty="0" smtClean="0"/>
              <a:t>Η διαβαθμιζόμενη κλίμακα (</a:t>
            </a:r>
            <a:r>
              <a:rPr lang="el-GR" sz="3200" b="1" dirty="0" err="1" smtClean="0"/>
              <a:t>ordinal</a:t>
            </a:r>
            <a:r>
              <a:rPr lang="el-GR" sz="3200" b="1" dirty="0" smtClean="0"/>
              <a:t> </a:t>
            </a:r>
            <a:r>
              <a:rPr lang="el-GR" sz="3200" b="1" dirty="0" err="1" smtClean="0"/>
              <a:t>scale</a:t>
            </a:r>
            <a:r>
              <a:rPr lang="el-GR" sz="3200" b="1" dirty="0" smtClean="0"/>
              <a:t>) </a:t>
            </a:r>
            <a:r>
              <a:rPr lang="el-GR" sz="3200" dirty="0" smtClean="0"/>
              <a:t>περιλαμβάνει την ταξινόμηση με βάση διάταξης και ιεραρχικής κατάταξης των ποιοτικών χαρακτηριστικών σε αριθμούς,</a:t>
            </a:r>
          </a:p>
          <a:p>
            <a:pPr algn="just"/>
            <a:endParaRPr lang="el-GR"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0568" y="476672"/>
            <a:ext cx="10369152" cy="1143000"/>
          </a:xfrm>
        </p:spPr>
        <p:txBody>
          <a:bodyPr>
            <a:normAutofit fontScale="90000"/>
          </a:bodyPr>
          <a:lstStyle/>
          <a:p>
            <a:r>
              <a:rPr lang="el-GR" dirty="0" smtClean="0">
                <a:latin typeface="Calibri" pitchFamily="34" charset="0"/>
              </a:rPr>
              <a:t>Διαβαθμιζόμενη κλίμακα</a:t>
            </a:r>
            <a:br>
              <a:rPr lang="el-GR" dirty="0" smtClean="0">
                <a:latin typeface="Calibri" pitchFamily="34" charset="0"/>
              </a:rPr>
            </a:br>
            <a:r>
              <a:rPr lang="el-GR" dirty="0" smtClean="0">
                <a:latin typeface="Calibri" pitchFamily="34" charset="0"/>
              </a:rPr>
              <a:t>(</a:t>
            </a:r>
            <a:r>
              <a:rPr lang="en-GB" dirty="0" smtClean="0">
                <a:latin typeface="Calibri" pitchFamily="34" charset="0"/>
              </a:rPr>
              <a:t>ordinal scale</a:t>
            </a:r>
            <a:r>
              <a:rPr lang="el-GR"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2979548"/>
          </a:xfrm>
          <a:prstGeom prst="rect">
            <a:avLst/>
          </a:prstGeom>
        </p:spPr>
        <p:txBody>
          <a:bodyPr vert="horz" lIns="91440" tIns="45720" rIns="91440" bIns="45720" rtlCol="0">
            <a:noAutofit/>
          </a:bodyPr>
          <a:lstStyle/>
          <a:p>
            <a:pPr algn="just">
              <a:buFont typeface="Arial" pitchFamily="34" charset="0"/>
              <a:buChar char="•"/>
            </a:pPr>
            <a:endParaRPr lang="el-GR" sz="3200" dirty="0" smtClean="0"/>
          </a:p>
          <a:p>
            <a:pPr lvl="1" algn="just">
              <a:buFont typeface="Arial" pitchFamily="34" charset="0"/>
              <a:buChar char="•"/>
            </a:pPr>
            <a:r>
              <a:rPr lang="el-GR" sz="3200" dirty="0" smtClean="0"/>
              <a:t>Δηλ</a:t>
            </a:r>
            <a:r>
              <a:rPr lang="en-US" sz="3200" dirty="0" smtClean="0"/>
              <a:t>.</a:t>
            </a:r>
            <a:r>
              <a:rPr lang="el-GR" sz="3200" dirty="0" smtClean="0"/>
              <a:t> ο αριθμός κάθε κατηγορίας θα μπορεί να συγκριθεί και με τους άλλους αριθμούς και θα έχει μια σχέση μεγαλύτερης ή χαμηλότερης ποιότητας</a:t>
            </a:r>
            <a:r>
              <a:rPr lang="en-US" sz="3200" dirty="0" smtClean="0"/>
              <a:t> </a:t>
            </a:r>
            <a:r>
              <a:rPr lang="el-GR" sz="3200" dirty="0" smtClean="0"/>
              <a:t>ή ποσότητας </a:t>
            </a:r>
            <a:endParaRPr lang="en-US" sz="3200" dirty="0" smtClean="0"/>
          </a:p>
          <a:p>
            <a:pPr lvl="1" algn="just">
              <a:buFont typeface="Wingdings" pitchFamily="2" charset="2"/>
              <a:buChar char="ü"/>
            </a:pPr>
            <a:r>
              <a:rPr lang="el-GR" sz="2800" dirty="0" smtClean="0"/>
              <a:t>πχ</a:t>
            </a:r>
            <a:r>
              <a:rPr lang="en-US" sz="2800" dirty="0" smtClean="0"/>
              <a:t>.</a:t>
            </a:r>
            <a:r>
              <a:rPr lang="el-GR" sz="2800" dirty="0" smtClean="0"/>
              <a:t> </a:t>
            </a:r>
            <a:r>
              <a:rPr lang="el-GR" sz="2800" b="1" dirty="0" smtClean="0"/>
              <a:t>πολύ ικανοποιημένος = 4</a:t>
            </a:r>
            <a:r>
              <a:rPr lang="el-GR" sz="2800" dirty="0" smtClean="0"/>
              <a:t>, </a:t>
            </a:r>
            <a:r>
              <a:rPr lang="el-GR" sz="2800" b="1" dirty="0" smtClean="0"/>
              <a:t>ικανοποιημένος = 3</a:t>
            </a:r>
            <a:r>
              <a:rPr lang="el-GR" sz="2800" dirty="0" smtClean="0"/>
              <a:t>,  </a:t>
            </a:r>
            <a:r>
              <a:rPr lang="el-GR" sz="2800" b="1" dirty="0" smtClean="0"/>
              <a:t>μη-ικανοποιημένος =</a:t>
            </a:r>
            <a:r>
              <a:rPr lang="en-US" sz="2800" b="1" dirty="0" smtClean="0"/>
              <a:t> </a:t>
            </a:r>
            <a:r>
              <a:rPr lang="el-GR" sz="2800" b="1" dirty="0" smtClean="0"/>
              <a:t>2</a:t>
            </a:r>
            <a:r>
              <a:rPr lang="el-GR" sz="2800" dirty="0" smtClean="0"/>
              <a:t>, </a:t>
            </a:r>
            <a:r>
              <a:rPr lang="el-GR" sz="2800" b="1" dirty="0" smtClean="0"/>
              <a:t>καθόλου ικανοποιημένος = 1</a:t>
            </a:r>
            <a:r>
              <a:rPr lang="el-GR" sz="2800" dirty="0" smtClean="0"/>
              <a:t>. </a:t>
            </a:r>
          </a:p>
          <a:p>
            <a:pPr algn="just">
              <a:buFont typeface="Arial" pitchFamily="34" charset="0"/>
              <a:buChar char="•"/>
            </a:pPr>
            <a:endParaRPr lang="el-GR" sz="3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0568" y="476672"/>
            <a:ext cx="10369152" cy="1143000"/>
          </a:xfrm>
        </p:spPr>
        <p:txBody>
          <a:bodyPr>
            <a:normAutofit fontScale="90000"/>
          </a:bodyPr>
          <a:lstStyle/>
          <a:p>
            <a:r>
              <a:rPr lang="el-GR" dirty="0" smtClean="0">
                <a:latin typeface="Calibri" pitchFamily="34" charset="0"/>
              </a:rPr>
              <a:t>Διαβαθμιζόμενη κλίμακα</a:t>
            </a:r>
            <a:br>
              <a:rPr lang="el-GR" dirty="0" smtClean="0">
                <a:latin typeface="Calibri" pitchFamily="34" charset="0"/>
              </a:rPr>
            </a:br>
            <a:r>
              <a:rPr lang="el-GR" dirty="0" smtClean="0">
                <a:latin typeface="Calibri" pitchFamily="34" charset="0"/>
              </a:rPr>
              <a:t>(</a:t>
            </a:r>
            <a:r>
              <a:rPr lang="en-GB" dirty="0" smtClean="0">
                <a:latin typeface="Calibri" pitchFamily="34" charset="0"/>
              </a:rPr>
              <a:t>ordinal scale</a:t>
            </a:r>
            <a:r>
              <a:rPr lang="el-GR" dirty="0" smtClean="0">
                <a:latin typeface="Calibri" pitchFamily="34" charset="0"/>
              </a:rPr>
              <a:t>)</a:t>
            </a:r>
            <a:r>
              <a:rPr lang="en-US" dirty="0" smtClean="0">
                <a:latin typeface="Calibri" pitchFamily="34" charset="0"/>
              </a:rPr>
              <a:t> (</a:t>
            </a:r>
            <a:r>
              <a:rPr lang="el-GR" dirty="0" smtClean="0">
                <a:latin typeface="Calibri" pitchFamily="34" charset="0"/>
              </a:rPr>
              <a:t>συνέχεια</a:t>
            </a:r>
            <a:r>
              <a:rPr lang="en-US"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2033628"/>
            <a:ext cx="8892480" cy="2979548"/>
          </a:xfrm>
          <a:prstGeom prst="rect">
            <a:avLst/>
          </a:prstGeom>
        </p:spPr>
        <p:txBody>
          <a:bodyPr vert="horz" lIns="91440" tIns="45720" rIns="91440" bIns="45720" rtlCol="0">
            <a:noAutofit/>
          </a:bodyPr>
          <a:lstStyle/>
          <a:p>
            <a:pPr algn="just">
              <a:buFont typeface="Arial" pitchFamily="34" charset="0"/>
              <a:buChar char="•"/>
            </a:pPr>
            <a:r>
              <a:rPr lang="el-GR" sz="3200" dirty="0" smtClean="0"/>
              <a:t>Εδώ </a:t>
            </a:r>
            <a:r>
              <a:rPr lang="el-GR" sz="3200" dirty="0" smtClean="0"/>
              <a:t>4 δηλώνει όχι μόνο ότι είναι διαφορετικό είδος από το 1, αλλά και πόσο περισσότερο ή λιγότερο είναι ικανοποιημένο είναι το </a:t>
            </a:r>
            <a:r>
              <a:rPr lang="el-GR" sz="3200" dirty="0" smtClean="0"/>
              <a:t>άτομο</a:t>
            </a:r>
            <a:r>
              <a:rPr lang="en-US" sz="3200" dirty="0" smtClean="0"/>
              <a:t>,</a:t>
            </a:r>
          </a:p>
          <a:p>
            <a:pPr algn="just">
              <a:buFont typeface="Wingdings" pitchFamily="2" charset="2"/>
              <a:buChar char="ü"/>
            </a:pPr>
            <a:r>
              <a:rPr lang="el-GR" sz="3200" dirty="0" smtClean="0"/>
              <a:t> </a:t>
            </a:r>
            <a:r>
              <a:rPr lang="el-GR" sz="2800" dirty="0" smtClean="0"/>
              <a:t>δηλ</a:t>
            </a:r>
            <a:r>
              <a:rPr lang="el-GR" sz="2800" b="1" dirty="0" smtClean="0"/>
              <a:t>. 4 παρά πολύ ικανοποιημένο</a:t>
            </a:r>
            <a:r>
              <a:rPr lang="el-GR" sz="2800" dirty="0" smtClean="0"/>
              <a:t>, ενώ </a:t>
            </a:r>
            <a:r>
              <a:rPr lang="el-GR" sz="2800" b="1" dirty="0" smtClean="0"/>
              <a:t>1 καθόλου </a:t>
            </a:r>
            <a:r>
              <a:rPr lang="el-GR" sz="2800" dirty="0" smtClean="0"/>
              <a:t>(δηλ. υπάρχει και σχέση μεταξύ των αριθμών). Ωστόσο δεν η σχέση αυτή δεν είναι ακριβής, δηλ το 4 δεν δηλώνει ότι είναι δυο φορές περισσότερο ικανοποιημένο από το 2    </a:t>
            </a:r>
          </a:p>
          <a:p>
            <a:pPr algn="just">
              <a:buFont typeface="Arial" pitchFamily="34" charset="0"/>
              <a:buChar char="•"/>
            </a:pPr>
            <a:endParaRPr lang="el-GR"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a:solidFill>
            <a:schemeClr val="bg1"/>
          </a:solidFill>
        </p:spPr>
        <p:txBody>
          <a:bodyPr>
            <a:normAutofit/>
          </a:bodyPr>
          <a:lstStyle/>
          <a:p>
            <a:pPr algn="l"/>
            <a:r>
              <a:rPr lang="el-GR" dirty="0" smtClean="0">
                <a:latin typeface="Calibri" pitchFamily="34" charset="0"/>
              </a:rPr>
              <a:t>Κλίμακα διαστημάτων (</a:t>
            </a:r>
            <a:r>
              <a:rPr lang="en-GB" dirty="0" smtClean="0">
                <a:latin typeface="Calibri" pitchFamily="34" charset="0"/>
              </a:rPr>
              <a:t>interval scale</a:t>
            </a:r>
            <a:r>
              <a:rPr lang="el-GR" dirty="0" smtClean="0">
                <a:latin typeface="Calibri" pitchFamily="34" charset="0"/>
              </a:rPr>
              <a:t>) </a:t>
            </a:r>
            <a:endParaRPr lang="el-GR" b="1" dirty="0"/>
          </a:p>
        </p:txBody>
      </p:sp>
      <p:sp>
        <p:nvSpPr>
          <p:cNvPr id="7" name="Content Placeholder 2"/>
          <p:cNvSpPr txBox="1">
            <a:spLocks/>
          </p:cNvSpPr>
          <p:nvPr/>
        </p:nvSpPr>
        <p:spPr>
          <a:xfrm>
            <a:off x="0" y="1052736"/>
            <a:ext cx="8892480" cy="2979548"/>
          </a:xfrm>
          <a:prstGeom prst="rect">
            <a:avLst/>
          </a:prstGeom>
        </p:spPr>
        <p:txBody>
          <a:bodyPr vert="horz" lIns="91440" tIns="45720" rIns="91440" bIns="45720" rtlCol="0">
            <a:noAutofit/>
          </a:bodyPr>
          <a:lstStyle/>
          <a:p>
            <a:pPr algn="just">
              <a:buFont typeface="Arial" pitchFamily="34" charset="0"/>
              <a:buChar char="•"/>
            </a:pPr>
            <a:r>
              <a:rPr lang="el-GR" sz="3200" b="1" dirty="0" smtClean="0"/>
              <a:t>Κλίμακα διαστημάτων (</a:t>
            </a:r>
            <a:r>
              <a:rPr lang="el-GR" sz="3200" b="1" dirty="0" err="1" smtClean="0"/>
              <a:t>interval</a:t>
            </a:r>
            <a:r>
              <a:rPr lang="el-GR" sz="3200" b="1" dirty="0" smtClean="0"/>
              <a:t> </a:t>
            </a:r>
            <a:r>
              <a:rPr lang="el-GR" sz="3200" b="1" dirty="0" err="1" smtClean="0"/>
              <a:t>scale</a:t>
            </a:r>
            <a:r>
              <a:rPr lang="el-GR" sz="3200" b="1" dirty="0" smtClean="0"/>
              <a:t>)</a:t>
            </a:r>
            <a:r>
              <a:rPr lang="en-US" sz="3200" b="1" dirty="0" smtClean="0"/>
              <a:t>:</a:t>
            </a:r>
          </a:p>
          <a:p>
            <a:pPr lvl="1" algn="just">
              <a:buFont typeface="Wingdings" pitchFamily="2" charset="2"/>
              <a:buChar char="ü"/>
            </a:pPr>
            <a:r>
              <a:rPr lang="el-GR" sz="3200" b="1" dirty="0" smtClean="0"/>
              <a:t> </a:t>
            </a:r>
            <a:r>
              <a:rPr lang="el-GR" sz="2800" dirty="0" smtClean="0"/>
              <a:t>περιλαμβάνει την ταξινόμηση με βάση διάταξης και ιεραρχικής κατάταξης των ποιοτικών χαρακτηριστικών σε αριθμούς, αλλά και τα διαστήματα μεταξύ των αριθμών είναι ίσα (αλλά δεν υπάρχει μηδέν).</a:t>
            </a:r>
            <a:endParaRPr lang="en-US" sz="2800" dirty="0" smtClean="0"/>
          </a:p>
          <a:p>
            <a:pPr lvl="1" algn="just"/>
            <a:endParaRPr lang="en-US" sz="2800" dirty="0" smtClean="0"/>
          </a:p>
          <a:p>
            <a:pPr lvl="1" algn="just">
              <a:buFont typeface="Wingdings" pitchFamily="2" charset="2"/>
              <a:buChar char="ü"/>
            </a:pPr>
            <a:r>
              <a:rPr lang="el-GR" sz="2800" dirty="0" smtClean="0"/>
              <a:t>Παράδειγμα κλίμακας διαστημάτων είναι το θερμόμετρο πχ  η ποιότητα της ζέστης μετατρέπεται σε αριθμούς και οι αριθμοί πχ η σχέση του 5 στην κλίμακα κελσίου  με το 10 στην κλίμακα κελσίου, είναι αντίστοιχη και ισάξια με τη σχέση του 10 στην κλίμακα κελσίου  με το 15 στην κλίμακα κελσίου (αλλά δεν είναι διπλάσιο)</a:t>
            </a:r>
          </a:p>
          <a:p>
            <a:pPr algn="just">
              <a:buFont typeface="Arial" pitchFamily="34" charset="0"/>
              <a:buChar char="•"/>
            </a:pPr>
            <a:endParaRPr lang="el-GR" sz="3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13792"/>
            <a:ext cx="8712968" cy="1143000"/>
          </a:xfrm>
        </p:spPr>
        <p:txBody>
          <a:bodyPr>
            <a:normAutofit/>
          </a:bodyPr>
          <a:lstStyle/>
          <a:p>
            <a:r>
              <a:rPr lang="el-GR" dirty="0" smtClean="0">
                <a:latin typeface="Calibri" pitchFamily="34" charset="0"/>
              </a:rPr>
              <a:t>Κλίμακα λόγων (</a:t>
            </a:r>
            <a:r>
              <a:rPr lang="en-GB" dirty="0" smtClean="0">
                <a:latin typeface="Calibri" pitchFamily="34" charset="0"/>
              </a:rPr>
              <a:t>ratio scale</a:t>
            </a:r>
            <a:r>
              <a:rPr lang="el-GR" dirty="0" smtClean="0">
                <a:latin typeface="Calibri" pitchFamily="34" charset="0"/>
              </a:rPr>
              <a:t>)</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2979548"/>
          </a:xfrm>
          <a:prstGeom prst="rect">
            <a:avLst/>
          </a:prstGeom>
        </p:spPr>
        <p:txBody>
          <a:bodyPr vert="horz" lIns="91440" tIns="45720" rIns="91440" bIns="45720" rtlCol="0">
            <a:noAutofit/>
          </a:bodyPr>
          <a:lstStyle/>
          <a:p>
            <a:pPr>
              <a:buFont typeface="Arial" pitchFamily="34" charset="0"/>
              <a:buChar char="•"/>
            </a:pPr>
            <a:r>
              <a:rPr lang="el-GR" sz="3200" b="1" dirty="0" smtClean="0">
                <a:latin typeface="Calibri" pitchFamily="34" charset="0"/>
              </a:rPr>
              <a:t>Κλίμακα λόγων (</a:t>
            </a:r>
            <a:r>
              <a:rPr lang="en-GB" sz="3200" b="1" dirty="0" smtClean="0">
                <a:latin typeface="Calibri" pitchFamily="34" charset="0"/>
              </a:rPr>
              <a:t>ratio scale</a:t>
            </a:r>
            <a:r>
              <a:rPr lang="el-GR" sz="3200" b="1" dirty="0" smtClean="0">
                <a:latin typeface="Calibri" pitchFamily="34" charset="0"/>
              </a:rPr>
              <a:t>)</a:t>
            </a:r>
            <a:r>
              <a:rPr lang="en-US" sz="3200" b="1" dirty="0" smtClean="0">
                <a:latin typeface="Calibri" pitchFamily="34" charset="0"/>
              </a:rPr>
              <a:t>:</a:t>
            </a:r>
          </a:p>
          <a:p>
            <a:pPr lvl="1">
              <a:buFont typeface="Wingdings" pitchFamily="2" charset="2"/>
              <a:buChar char="ü"/>
            </a:pPr>
            <a:r>
              <a:rPr lang="el-GR" sz="2800" dirty="0" smtClean="0">
                <a:latin typeface="Calibri" pitchFamily="34" charset="0"/>
              </a:rPr>
              <a:t>αποτελεί την υψηλότερη κλίμακα μέτρησης αναφορικά με την ακρίβεια της. Εδώ υπάρχει απόλυτο μηδέν και με απόλυτη σχέση μεταξύ των αριθμών πχ η κλίμακα του </a:t>
            </a:r>
            <a:r>
              <a:rPr lang="el-GR" sz="2800" dirty="0" smtClean="0">
                <a:latin typeface="Calibri" pitchFamily="34" charset="0"/>
              </a:rPr>
              <a:t>βάρους</a:t>
            </a:r>
            <a:endParaRPr lang="en-US" sz="2800" dirty="0" smtClean="0">
              <a:latin typeface="Calibri" pitchFamily="34" charset="0"/>
            </a:endParaRPr>
          </a:p>
          <a:p>
            <a:pPr lvl="2">
              <a:buFont typeface="Wingdings" pitchFamily="2" charset="2"/>
              <a:buChar char="Ø"/>
            </a:pPr>
            <a:r>
              <a:rPr lang="el-GR" sz="2800" dirty="0" smtClean="0">
                <a:latin typeface="Calibri" pitchFamily="34" charset="0"/>
              </a:rPr>
              <a:t> π</a:t>
            </a:r>
            <a:r>
              <a:rPr lang="en-US" sz="2800" dirty="0" smtClean="0">
                <a:latin typeface="Calibri" pitchFamily="34" charset="0"/>
              </a:rPr>
              <a:t>.</a:t>
            </a:r>
            <a:r>
              <a:rPr lang="el-GR" sz="2800" dirty="0" smtClean="0">
                <a:latin typeface="Calibri" pitchFamily="34" charset="0"/>
              </a:rPr>
              <a:t>χ</a:t>
            </a:r>
            <a:r>
              <a:rPr lang="en-US" sz="2800" dirty="0" smtClean="0">
                <a:latin typeface="Calibri" pitchFamily="34" charset="0"/>
              </a:rPr>
              <a:t>.</a:t>
            </a:r>
            <a:r>
              <a:rPr lang="el-GR" sz="2800" dirty="0" smtClean="0">
                <a:latin typeface="Calibri" pitchFamily="34" charset="0"/>
              </a:rPr>
              <a:t> </a:t>
            </a:r>
            <a:r>
              <a:rPr lang="el-GR" sz="2800" dirty="0" smtClean="0">
                <a:latin typeface="Calibri" pitchFamily="34" charset="0"/>
              </a:rPr>
              <a:t>0 κιλά, 50 κιλά, 100 κιλά, 150 κιλά, 200 κιλά. Δηλαδή υπάρχει μηδέν και επιπλέον τα 100 κιλά είναι διπλάσια των 50 κιλών ή τα 200 κιλά είναι 4 φορές περισσότερο από τα 50 κιλά </a:t>
            </a:r>
            <a:endParaRPr lang="en-US" sz="2800" dirty="0" smtClean="0">
              <a:latin typeface="Calibri" pitchFamily="34" charset="0"/>
            </a:endParaRPr>
          </a:p>
          <a:p>
            <a:pPr algn="just">
              <a:buFont typeface="Arial" pitchFamily="34" charset="0"/>
              <a:buChar char="•"/>
            </a:pPr>
            <a:endParaRPr lang="el-GR" sz="3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8515350" y="6559550"/>
            <a:ext cx="628650" cy="365125"/>
          </a:xfrm>
          <a:prstGeom prst="rect">
            <a:avLst/>
          </a:prstGeom>
          <a:noFill/>
          <a:ln>
            <a:miter lim="800000"/>
            <a:headEnd/>
            <a:tailEnd/>
          </a:ln>
        </p:spPr>
        <p:txBody>
          <a:bodyPr/>
          <a:lstStyle/>
          <a:p>
            <a:fld id="{DB116AAB-93E3-4041-84FC-C7AC93EFAFCB}" type="slidenum">
              <a:rPr lang="el-GR" altLang="el-GR">
                <a:solidFill>
                  <a:schemeClr val="bg1"/>
                </a:solidFill>
              </a:rPr>
              <a:pPr/>
              <a:t>19</a:t>
            </a:fld>
            <a:endParaRPr lang="el-GR" altLang="el-GR">
              <a:solidFill>
                <a:schemeClr val="bg1"/>
              </a:solidFill>
            </a:endParaRPr>
          </a:p>
        </p:txBody>
      </p:sp>
      <p:sp>
        <p:nvSpPr>
          <p:cNvPr id="79875" name="Rectangle 14"/>
          <p:cNvSpPr>
            <a:spLocks noChangeArrowheads="1"/>
          </p:cNvSpPr>
          <p:nvPr/>
        </p:nvSpPr>
        <p:spPr bwMode="auto">
          <a:xfrm>
            <a:off x="2317750" y="2894013"/>
            <a:ext cx="4572000"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8, </a:t>
            </a:r>
            <a:r>
              <a:rPr lang="el-GR" sz="1200" b="1" dirty="0" smtClean="0">
                <a:solidFill>
                  <a:schemeClr val="bg1"/>
                </a:solidFill>
              </a:rPr>
              <a:t>ΤΜΗΜΑ </a:t>
            </a:r>
            <a:r>
              <a:rPr lang="el-GR" sz="1200" b="1" dirty="0" smtClean="0">
                <a:solidFill>
                  <a:schemeClr val="bg1"/>
                </a:solidFill>
              </a:rPr>
              <a:t>ΝΟΣΗΛΕΥΤΙΚΗΣ, </a:t>
            </a:r>
            <a:endParaRPr lang="el-GR" sz="1200" b="1" dirty="0" smtClean="0">
              <a:solidFill>
                <a:schemeClr val="bg1"/>
              </a:solidFill>
            </a:endParaRP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Νοσηλευτικής</a:t>
            </a:r>
          </a:p>
          <a:p>
            <a:pPr algn="l"/>
            <a:r>
              <a:rPr lang="el-GR" b="1" dirty="0" smtClean="0">
                <a:solidFill>
                  <a:schemeClr val="tx1"/>
                </a:solidFill>
              </a:rPr>
              <a:t>Μεθοδολογία της Έρευνας</a:t>
            </a:r>
            <a:endParaRPr lang="el-GR" b="1" dirty="0">
              <a:solidFill>
                <a:schemeClr val="tx1"/>
              </a:solidFill>
            </a:endParaRPr>
          </a:p>
          <a:p>
            <a:pPr algn="l"/>
            <a:r>
              <a:rPr lang="el-GR" sz="2800" b="1" dirty="0" smtClean="0">
                <a:solidFill>
                  <a:schemeClr val="tx1"/>
                </a:solidFill>
              </a:rPr>
              <a:t>Ενότητα 8</a:t>
            </a:r>
            <a:r>
              <a:rPr lang="en-US" sz="2800" b="1" dirty="0" smtClean="0">
                <a:solidFill>
                  <a:schemeClr val="tx1"/>
                </a:solidFill>
              </a:rPr>
              <a:t> </a:t>
            </a:r>
            <a:r>
              <a:rPr lang="el-GR" sz="2800" b="1" dirty="0" smtClean="0">
                <a:solidFill>
                  <a:schemeClr val="tx1"/>
                </a:solidFill>
              </a:rPr>
              <a:t>:</a:t>
            </a:r>
            <a:r>
              <a:rPr lang="en-US" sz="2800" dirty="0" smtClean="0">
                <a:solidFill>
                  <a:schemeClr val="tx1"/>
                </a:solidFill>
              </a:rPr>
              <a:t> </a:t>
            </a:r>
            <a:r>
              <a:rPr lang="el-GR" sz="2800" b="1" dirty="0" smtClean="0">
                <a:solidFill>
                  <a:schemeClr val="tx1"/>
                </a:solidFill>
              </a:rPr>
              <a:t>Ανάλυση Δεδομένων σε Ποσοτική 		          </a:t>
            </a:r>
            <a:r>
              <a:rPr lang="el-GR" sz="2800" b="1" dirty="0" smtClean="0">
                <a:solidFill>
                  <a:schemeClr val="tx1"/>
                </a:solidFill>
              </a:rPr>
              <a:t>Μελέτη</a:t>
            </a:r>
            <a:r>
              <a:rPr lang="en-US" sz="2800" b="1" dirty="0" smtClean="0">
                <a:solidFill>
                  <a:schemeClr val="tx1"/>
                </a:solidFill>
              </a:rPr>
              <a:t> I</a:t>
            </a:r>
            <a:endParaRPr lang="el-GR" sz="2800" b="1" dirty="0" smtClean="0">
              <a:solidFill>
                <a:schemeClr val="tx1"/>
              </a:solidFill>
            </a:endParaRPr>
          </a:p>
          <a:p>
            <a:pPr algn="l"/>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 Στέφανος </a:t>
            </a:r>
            <a:r>
              <a:rPr lang="el-GR" sz="2800" dirty="0" err="1" smtClean="0">
                <a:solidFill>
                  <a:schemeClr val="tx2">
                    <a:lumMod val="50000"/>
                  </a:schemeClr>
                </a:solidFill>
              </a:rPr>
              <a:t>Μαντζούκας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Καθηγητής</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Ενότητα 8, </a:t>
            </a:r>
            <a:r>
              <a:rPr lang="el-GR" sz="1200" dirty="0" smtClean="0">
                <a:solidFill>
                  <a:schemeClr val="bg1"/>
                </a:solidFill>
              </a:rPr>
              <a:t>ΤΜΗΜΑ </a:t>
            </a:r>
            <a:r>
              <a:rPr lang="el-GR" sz="1200" dirty="0" smtClean="0">
                <a:solidFill>
                  <a:schemeClr val="bg1"/>
                </a:solidFill>
              </a:rPr>
              <a:t>ΝΟΣΗΛΕΥΤΙΚΗΣ, </a:t>
            </a:r>
            <a:endParaRPr lang="el-GR" sz="1200" dirty="0" smtClean="0">
              <a:solidFill>
                <a:schemeClr val="bg1"/>
              </a:solidFill>
            </a:endParaRP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a:t>
            </a:r>
            <a:r>
              <a:rPr lang="el-GR" sz="2400" dirty="0" smtClean="0">
                <a:solidFill>
                  <a:prstClr val="white">
                    <a:lumMod val="50000"/>
                  </a:prstClr>
                </a:solidFill>
              </a:rPr>
              <a:t>Στέφανος </a:t>
            </a:r>
            <a:r>
              <a:rPr lang="el-GR" sz="2400" dirty="0" err="1" smtClean="0">
                <a:solidFill>
                  <a:prstClr val="white">
                    <a:lumMod val="50000"/>
                  </a:prstClr>
                </a:solidFill>
              </a:rPr>
              <a:t>Μαντζούκας</a:t>
            </a:r>
            <a:r>
              <a:rPr lang="el-GR" sz="2400" dirty="0" smtClean="0">
                <a:solidFill>
                  <a:prstClr val="white">
                    <a:lumMod val="50000"/>
                  </a:prstClr>
                </a:solidFill>
              </a:rPr>
              <a:t>.</a:t>
            </a:r>
            <a:endParaRPr lang="el-GR" sz="2400" dirty="0" smtClean="0">
              <a:solidFill>
                <a:prstClr val="white">
                  <a:lumMod val="50000"/>
                </a:prstClr>
              </a:solidFill>
            </a:endParaRPr>
          </a:p>
          <a:p>
            <a:pPr algn="just"/>
            <a:r>
              <a:rPr lang="el-GR" sz="2400" dirty="0" smtClean="0">
                <a:solidFill>
                  <a:srgbClr val="7F7F7F"/>
                </a:solidFill>
                <a:latin typeface="Calibri" pitchFamily="34" charset="0"/>
              </a:rPr>
              <a:t>Μεθοδολογία της </a:t>
            </a:r>
            <a:r>
              <a:rPr lang="el-GR" sz="2400" dirty="0" err="1" smtClean="0">
                <a:solidFill>
                  <a:srgbClr val="7F7F7F"/>
                </a:solidFill>
                <a:latin typeface="Calibri" pitchFamily="34" charset="0"/>
              </a:rPr>
              <a:t>Ερευνας</a:t>
            </a:r>
            <a:r>
              <a:rPr lang="el-GR" sz="2400" dirty="0" smtClean="0">
                <a:solidFill>
                  <a:srgbClr val="7F7F7F"/>
                </a:solidFill>
                <a:latin typeface="Calibri" pitchFamily="34" charset="0"/>
              </a:rPr>
              <a:t>.</a:t>
            </a:r>
            <a:endParaRPr lang="el-GR" sz="2400" dirty="0" smtClean="0">
              <a:solidFill>
                <a:srgbClr val="7F7F7F"/>
              </a:solidFill>
              <a:latin typeface="Calibri" pitchFamily="34" charset="0"/>
            </a:endParaRPr>
          </a:p>
          <a:p>
            <a:pPr algn="just"/>
            <a:r>
              <a:rPr lang="el-GR" sz="2400" dirty="0" smtClean="0">
                <a:solidFill>
                  <a:srgbClr val="7F7F7F"/>
                </a:solidFill>
                <a:latin typeface="Calibri" pitchFamily="34" charset="0"/>
              </a:rPr>
              <a:t>Έκδοση: 1.0 Ιωάννινα,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http://eclass.teiep.gr/courses/NOSH100/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8, </a:t>
            </a:r>
            <a:r>
              <a:rPr lang="el-GR" sz="1200" b="1" dirty="0" smtClean="0">
                <a:solidFill>
                  <a:schemeClr val="bg1"/>
                </a:solidFill>
              </a:rPr>
              <a:t>ΤΜΗΜΑ </a:t>
            </a:r>
            <a:r>
              <a:rPr lang="el-GR" sz="1200" b="1" dirty="0" smtClean="0">
                <a:solidFill>
                  <a:schemeClr val="bg1"/>
                </a:solidFill>
              </a:rPr>
              <a:t>ΝΟΣΗΛΕΥΤΙΚΗΣ, </a:t>
            </a:r>
            <a:endParaRPr lang="el-GR" sz="1200" b="1" dirty="0" smtClean="0">
              <a:solidFill>
                <a:schemeClr val="bg1"/>
              </a:solidFill>
            </a:endParaRP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bwMode="auto">
          <a:xfrm>
            <a:off x="467544" y="332656"/>
            <a:ext cx="8061325" cy="1208088"/>
          </a:xfrm>
          <a:noFill/>
          <a:ln>
            <a:miter lim="800000"/>
            <a:headEnd/>
            <a:tailEnd/>
          </a:ln>
        </p:spPr>
        <p:txBody>
          <a:bodyPr vert="horz" wrap="square" lIns="91440" tIns="45720" rIns="91440" bIns="45720" numCol="1" anchor="t" anchorCtr="0" compatLnSpc="1">
            <a:prstTxWarp prst="textNoShape">
              <a:avLst/>
            </a:prstTxWarp>
          </a:bodyPr>
          <a:lstStyle/>
          <a:p>
            <a:r>
              <a:rPr lang="el-GR" b="1" dirty="0" smtClean="0">
                <a:latin typeface="Calibri" pitchFamily="34" charset="0"/>
              </a:rPr>
              <a:t>Διατήρηση Σημειωμάτων</a:t>
            </a:r>
          </a:p>
        </p:txBody>
      </p:sp>
      <p:sp>
        <p:nvSpPr>
          <p:cNvPr id="168" name="Rectangle 167"/>
          <p:cNvSpPr/>
          <p:nvPr/>
        </p:nvSpPr>
        <p:spPr>
          <a:xfrm>
            <a:off x="617538" y="1412875"/>
            <a:ext cx="7766050" cy="4092575"/>
          </a:xfrm>
          <a:prstGeom prst="rect">
            <a:avLst/>
          </a:prstGeom>
        </p:spPr>
        <p:txBody>
          <a:bodyPr lIns="91436" tIns="45719" rIns="91436" bIns="45719">
            <a:spAutoFit/>
          </a:bodyPr>
          <a:lstStyle/>
          <a:p>
            <a:pPr algn="just">
              <a:defRPr/>
            </a:pPr>
            <a:r>
              <a:rPr lang="el-GR" sz="2600" dirty="0">
                <a:solidFill>
                  <a:schemeClr val="bg1">
                    <a:lumMod val="50000"/>
                  </a:schemeClr>
                </a:solidFill>
              </a:rPr>
              <a:t>Οποιαδήποτε  αναπαραγωγή ή διασκευή του υλικού θα πρέπει  να συμπεριλαμβάνει:</a:t>
            </a:r>
          </a:p>
          <a:p>
            <a:pPr algn="just">
              <a:defRPr/>
            </a:pP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το Σημείωμα Αναφοράς</a:t>
            </a:r>
          </a:p>
          <a:p>
            <a:pPr marL="342886" indent="-342886" algn="just">
              <a:buFont typeface="Arial" pitchFamily="34" charset="0"/>
              <a:buChar char="•"/>
              <a:defRP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defRPr/>
            </a:pPr>
            <a:r>
              <a:rPr lang="el-GR" sz="2600" dirty="0">
                <a:solidFill>
                  <a:schemeClr val="bg1">
                    <a:lumMod val="50000"/>
                  </a:schemeClr>
                </a:solidFill>
              </a:rPr>
              <a:t>το Σημείωμα Χρήσης Έργων Τρίτων (εφόσον υπάρχει) </a:t>
            </a:r>
          </a:p>
          <a:p>
            <a:pPr algn="just">
              <a:defRPr/>
            </a:pPr>
            <a:endParaRPr lang="el-GR" sz="2600" dirty="0">
              <a:solidFill>
                <a:schemeClr val="bg1">
                  <a:lumMod val="50000"/>
                </a:schemeClr>
              </a:solidFill>
            </a:endParaRPr>
          </a:p>
          <a:p>
            <a:pPr algn="just">
              <a:defRPr/>
            </a:pPr>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7" name="6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Ενότητα 8, </a:t>
            </a:r>
            <a:r>
              <a:rPr lang="el-GR" sz="1200" b="1" dirty="0" smtClean="0">
                <a:solidFill>
                  <a:schemeClr val="bg1"/>
                </a:solidFill>
              </a:rPr>
              <a:t>ΤΜΗΜΑ </a:t>
            </a:r>
            <a:r>
              <a:rPr lang="el-GR" sz="1200" b="1" dirty="0" smtClean="0">
                <a:solidFill>
                  <a:schemeClr val="bg1"/>
                </a:solidFill>
              </a:rPr>
              <a:t>ΝΟΣΗΛΕΥΤΙΚΗΣ, </a:t>
            </a:r>
            <a:endParaRPr lang="el-GR" sz="1200" b="1" dirty="0" smtClean="0">
              <a:solidFill>
                <a:schemeClr val="bg1"/>
              </a:solidFill>
            </a:endParaRP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smtClean="0">
                <a:solidFill>
                  <a:schemeClr val="bg1"/>
                </a:solidFill>
              </a:rPr>
              <a:t>Ενότητα 8, ΤΜΗΜΑ </a:t>
            </a:r>
            <a:r>
              <a:rPr lang="el-GR" sz="1200" dirty="0" smtClean="0">
                <a:solidFill>
                  <a:schemeClr val="bg1"/>
                </a:solidFill>
              </a:rPr>
              <a:t>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Ιωάννινα,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28600" y="1981200"/>
            <a:ext cx="8686800"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381000" y="560388"/>
            <a:ext cx="8382000"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9144000" cy="461963"/>
          </a:xfrm>
          <a:prstGeom prst="rect">
            <a:avLst/>
          </a:prstGeom>
          <a:solidFill>
            <a:srgbClr val="1F497D"/>
          </a:solidFill>
        </p:spPr>
        <p:txBody>
          <a:bodyPr>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8</a:t>
            </a:r>
            <a:r>
              <a:rPr lang="el-GR" sz="1200" dirty="0" smtClean="0">
                <a:solidFill>
                  <a:schemeClr val="bg1"/>
                </a:solidFill>
              </a:rPr>
              <a:t>,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11188"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8388350" y="0"/>
            <a:ext cx="755650" cy="692150"/>
          </a:xfrm>
          <a:prstGeom prst="rect">
            <a:avLst/>
          </a:prstGeom>
          <a:noFill/>
          <a:ln w="9525">
            <a:noFill/>
            <a:miter lim="800000"/>
            <a:headEnd/>
            <a:tailEnd/>
          </a:ln>
        </p:spPr>
      </p:pic>
      <p:sp>
        <p:nvSpPr>
          <p:cNvPr id="9" name="Θέση περιεχομένου 2"/>
          <p:cNvSpPr txBox="1">
            <a:spLocks/>
          </p:cNvSpPr>
          <p:nvPr/>
        </p:nvSpPr>
        <p:spPr>
          <a:xfrm>
            <a:off x="438150" y="130016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r>
              <a:rPr lang="el-GR" sz="1400" kern="0" dirty="0" err="1" smtClean="0">
                <a:solidFill>
                  <a:srgbClr val="000000"/>
                </a:solidFill>
                <a:latin typeface="Calibri" pitchFamily="34" charset="0"/>
                <a:ea typeface="Arial Unicode MS"/>
                <a:cs typeface="Times New Roman" pitchFamily="18" charset="0"/>
              </a:rPr>
              <a:t>Δαρβίρη</a:t>
            </a:r>
            <a:r>
              <a:rPr lang="el-GR" sz="1400" kern="0" dirty="0" smtClean="0">
                <a:solidFill>
                  <a:srgbClr val="000000"/>
                </a:solidFill>
                <a:latin typeface="Calibri" pitchFamily="34" charset="0"/>
                <a:ea typeface="Arial Unicode MS"/>
                <a:cs typeface="Times New Roman" pitchFamily="18" charset="0"/>
              </a:rPr>
              <a:t> Χ. 2009. Μεθοδολογία Έρευνας στο Χώρο της Υγείας Πασχαλίδης Αθήνα</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Μερκούρης Α., 2008. Μεθοδολογία Νοσηλευτικής Έρευνας. Έλλην, Αθήνα. </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2007. “Issues of representation within qualitative inquiry”. Chapter in the edited book:</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Bryman</a:t>
            </a:r>
            <a:r>
              <a:rPr lang="en-US" sz="1400" kern="0" dirty="0" smtClean="0">
                <a:solidFill>
                  <a:srgbClr val="000000"/>
                </a:solidFill>
                <a:latin typeface="Calibri" pitchFamily="34" charset="0"/>
                <a:ea typeface="Arial Unicode MS"/>
                <a:cs typeface="Times New Roman" pitchFamily="18" charset="0"/>
              </a:rPr>
              <a:t> A. “Qualitative Research 2 ”. Sage Publication, London.</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2003. “Έρευνα και αντιληπτικά περιγράμματα: Τα είδη και η χρησιμότητα τους για τους ερευνητές νοσηλευτές”. Νοσηλευτική, 42(4), 405-413.</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2007. “Ποιοτική έρευνα σε έξι εύκολα βήματα: Η επιστημολογία, οι μέθοδοι και η </a:t>
            </a:r>
            <a:r>
              <a:rPr lang="el-GR" sz="1400" kern="0" dirty="0" err="1" smtClean="0">
                <a:solidFill>
                  <a:srgbClr val="000000"/>
                </a:solidFill>
                <a:latin typeface="Calibri" pitchFamily="34" charset="0"/>
                <a:ea typeface="Arial Unicode MS"/>
                <a:cs typeface="Times New Roman" pitchFamily="18" charset="0"/>
              </a:rPr>
              <a:t>παρουσίαση”.Νοσηλευτική</a:t>
            </a:r>
            <a:r>
              <a:rPr lang="el-GR" sz="1400" kern="0" dirty="0" smtClean="0">
                <a:solidFill>
                  <a:srgbClr val="000000"/>
                </a:solidFill>
                <a:latin typeface="Calibri" pitchFamily="34" charset="0"/>
                <a:ea typeface="Arial Unicode MS"/>
                <a:cs typeface="Times New Roman" pitchFamily="18" charset="0"/>
              </a:rPr>
              <a:t>, 46(2), 176-187.</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2008. “Facilitating research students in formulating qualitative research questions”.</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Nurse Education Today, 28(3), 371-377.</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2011. “Exploring ethnographic genres and developing validity appraisal tools”. Journal of Research in Nursing (published early online).</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Σαχίνη Κ. 2000 Μεθοδολογία έρευνας. Βήτα, </a:t>
            </a:r>
            <a:r>
              <a:rPr lang="el-GR" sz="1400" kern="0" dirty="0" err="1" smtClean="0">
                <a:solidFill>
                  <a:srgbClr val="000000"/>
                </a:solidFill>
                <a:latin typeface="Calibri" pitchFamily="34" charset="0"/>
                <a:ea typeface="Arial Unicode MS"/>
                <a:cs typeface="Times New Roman" pitchFamily="18" charset="0"/>
              </a:rPr>
              <a:t>Αθήν</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476250"/>
            <a:ext cx="8229600" cy="1143000"/>
          </a:xfrm>
        </p:spPr>
        <p:txBody>
          <a:bodyPr/>
          <a:lstStyle/>
          <a:p>
            <a:pPr eaLnBrk="1" hangingPunct="1"/>
            <a:r>
              <a:rPr lang="el-GR" b="1" smtClean="0"/>
              <a:t>Άδειες Χρήσης</a:t>
            </a:r>
          </a:p>
        </p:txBody>
      </p:sp>
      <p:sp>
        <p:nvSpPr>
          <p:cNvPr id="28678"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a:t>
            </a:r>
            <a:r>
              <a:rPr lang="en-US" sz="1200" dirty="0" smtClean="0">
                <a:solidFill>
                  <a:schemeClr val="bg1"/>
                </a:solidFill>
              </a:rPr>
              <a:t>8</a:t>
            </a:r>
            <a:r>
              <a:rPr lang="el-GR" sz="1200" dirty="0" smtClean="0">
                <a:solidFill>
                  <a:schemeClr val="bg1"/>
                </a:solidFill>
              </a:rPr>
              <a:t>, </a:t>
            </a:r>
            <a:r>
              <a:rPr lang="el-GR" sz="1200" dirty="0" smtClean="0">
                <a:solidFill>
                  <a:schemeClr val="bg1"/>
                </a:solidFill>
              </a:rPr>
              <a:t>ΤΜΗΜΑ </a:t>
            </a:r>
            <a:r>
              <a:rPr lang="el-GR" sz="1200" dirty="0" smtClean="0">
                <a:solidFill>
                  <a:schemeClr val="bg1"/>
                </a:solidFill>
              </a:rPr>
              <a:t>ΝΟΣΗΛΕΥΤΙΚΗ, </a:t>
            </a:r>
            <a:endParaRPr lang="el-GR" sz="1200" dirty="0" smtClean="0">
              <a:solidFill>
                <a:schemeClr val="bg1"/>
              </a:solidFill>
            </a:endParaRP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476250"/>
            <a:ext cx="8229600"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Ενότητα 8, </a:t>
            </a:r>
            <a:r>
              <a:rPr lang="el-GR" sz="1200" dirty="0" smtClean="0">
                <a:solidFill>
                  <a:schemeClr val="bg1"/>
                </a:solidFill>
              </a:rPr>
              <a:t>ΤΜΗΜΑ </a:t>
            </a:r>
            <a:r>
              <a:rPr lang="el-GR" sz="1200" dirty="0" smtClean="0">
                <a:solidFill>
                  <a:schemeClr val="bg1"/>
                </a:solidFill>
              </a:rPr>
              <a:t>ΝΟΣΗΛΕΥΤΙΚΗ, </a:t>
            </a:r>
            <a:endParaRPr lang="el-GR" sz="1200" dirty="0" smtClean="0">
              <a:solidFill>
                <a:schemeClr val="bg1"/>
              </a:solidFill>
            </a:endParaRP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529572"/>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Εισαγωγή στην ανάλυση δεδομένων μέσω της π</a:t>
            </a:r>
            <a:r>
              <a:rPr lang="el-GR" sz="3200" dirty="0" smtClean="0">
                <a:latin typeface="Calibri" pitchFamily="34" charset="0"/>
              </a:rPr>
              <a:t>οσοτικοποίησης ποιοτικών </a:t>
            </a:r>
            <a:r>
              <a:rPr lang="el-GR" sz="3200" dirty="0" smtClean="0">
                <a:latin typeface="Calibri" pitchFamily="34" charset="0"/>
              </a:rPr>
              <a:t>χαρακτηριστικών</a:t>
            </a:r>
            <a:r>
              <a:rPr lang="en-US" sz="3200" dirty="0" smtClean="0">
                <a:latin typeface="Calibri" pitchFamily="34" charset="0"/>
              </a:rPr>
              <a:t>.</a:t>
            </a:r>
            <a:endParaRPr lang="el-GR" sz="3200" dirty="0" smtClean="0">
              <a:latin typeface="Calibri" pitchFamily="34" charset="0"/>
            </a:endParaRPr>
          </a:p>
          <a:p>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endParaRPr lang="en-US"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Περιεχόμενα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313548"/>
            <a:ext cx="8445624"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395536" y="1484784"/>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 Ανάλυση δεδομένων</a:t>
            </a:r>
          </a:p>
          <a:p>
            <a:pPr>
              <a:buFont typeface="Arial" pitchFamily="34" charset="0"/>
              <a:buChar char="•"/>
            </a:pPr>
            <a:r>
              <a:rPr lang="el-GR" sz="3200" dirty="0" smtClean="0">
                <a:latin typeface="Calibri" pitchFamily="34" charset="0"/>
              </a:rPr>
              <a:t>Ποσοτικοποίηση ποιοτικών χαρακτηριστικών</a:t>
            </a:r>
          </a:p>
          <a:p>
            <a:pPr>
              <a:buFont typeface="Arial" pitchFamily="34" charset="0"/>
              <a:buChar char="•"/>
            </a:pPr>
            <a:r>
              <a:rPr lang="el-GR" sz="3200" dirty="0" smtClean="0">
                <a:latin typeface="Calibri" pitchFamily="34" charset="0"/>
              </a:rPr>
              <a:t>Ονομαστική κλίμακα (</a:t>
            </a:r>
            <a:r>
              <a:rPr lang="en-GB" sz="3200" dirty="0" smtClean="0">
                <a:latin typeface="Calibri" pitchFamily="34" charset="0"/>
              </a:rPr>
              <a:t>nominal scale</a:t>
            </a:r>
            <a:r>
              <a:rPr lang="el-GR" sz="3200" dirty="0" smtClean="0">
                <a:latin typeface="Calibri" pitchFamily="34" charset="0"/>
              </a:rPr>
              <a:t>)</a:t>
            </a:r>
          </a:p>
          <a:p>
            <a:pPr>
              <a:buFont typeface="Arial" pitchFamily="34" charset="0"/>
              <a:buChar char="•"/>
            </a:pPr>
            <a:r>
              <a:rPr lang="el-GR" sz="3200" dirty="0" smtClean="0">
                <a:latin typeface="Calibri" pitchFamily="34" charset="0"/>
              </a:rPr>
              <a:t>Διαβαθμιζόμενη κλίμακα (</a:t>
            </a:r>
            <a:r>
              <a:rPr lang="en-GB" sz="3200" dirty="0" smtClean="0">
                <a:latin typeface="Calibri" pitchFamily="34" charset="0"/>
              </a:rPr>
              <a:t>ordinal scale</a:t>
            </a:r>
            <a:r>
              <a:rPr lang="el-GR" sz="3200" dirty="0" smtClean="0">
                <a:latin typeface="Calibri" pitchFamily="34" charset="0"/>
              </a:rPr>
              <a:t>)</a:t>
            </a:r>
          </a:p>
          <a:p>
            <a:pPr>
              <a:buFont typeface="Arial" pitchFamily="34" charset="0"/>
              <a:buChar char="•"/>
            </a:pPr>
            <a:r>
              <a:rPr lang="el-GR" sz="3200" dirty="0" smtClean="0">
                <a:latin typeface="Calibri" pitchFamily="34" charset="0"/>
              </a:rPr>
              <a:t>Κλίμακα διαστημάτων (</a:t>
            </a:r>
            <a:r>
              <a:rPr lang="en-GB" sz="3200" dirty="0" smtClean="0">
                <a:latin typeface="Calibri" pitchFamily="34" charset="0"/>
              </a:rPr>
              <a:t>interval scale</a:t>
            </a:r>
            <a:r>
              <a:rPr lang="el-GR" sz="3200" dirty="0" smtClean="0">
                <a:latin typeface="Calibri" pitchFamily="34" charset="0"/>
              </a:rPr>
              <a:t>)</a:t>
            </a:r>
          </a:p>
          <a:p>
            <a:pPr>
              <a:buFont typeface="Arial" pitchFamily="34" charset="0"/>
              <a:buChar char="•"/>
            </a:pPr>
            <a:r>
              <a:rPr lang="el-GR" sz="3200" dirty="0" smtClean="0">
                <a:latin typeface="Calibri" pitchFamily="34" charset="0"/>
              </a:rPr>
              <a:t>Κλίμακα λόγων (</a:t>
            </a:r>
            <a:r>
              <a:rPr lang="en-GB" sz="3200" dirty="0" smtClean="0">
                <a:latin typeface="Calibri" pitchFamily="34" charset="0"/>
              </a:rPr>
              <a:t>ratio scale</a:t>
            </a:r>
            <a:r>
              <a:rPr lang="el-GR" sz="3200" dirty="0" smtClean="0">
                <a:latin typeface="Calibri" pitchFamily="34" charset="0"/>
              </a:rPr>
              <a:t>)</a:t>
            </a:r>
            <a:endParaRPr lang="en-US" sz="3200" dirty="0" smtClean="0">
              <a:latin typeface="Calibri" pitchFamily="34" charset="0"/>
            </a:endParaRPr>
          </a:p>
          <a:p>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Μεθοδολογία της Έρευνας</a:t>
            </a:r>
            <a:endParaRPr lang="el-GR" dirty="0"/>
          </a:p>
        </p:txBody>
      </p:sp>
      <p:sp>
        <p:nvSpPr>
          <p:cNvPr id="5" name="Υπότιτλος 4"/>
          <p:cNvSpPr>
            <a:spLocks noGrp="1"/>
          </p:cNvSpPr>
          <p:nvPr>
            <p:ph type="subTitle" idx="1"/>
          </p:nvPr>
        </p:nvSpPr>
        <p:spPr/>
        <p:txBody>
          <a:bodyPr/>
          <a:lstStyle/>
          <a:p>
            <a:r>
              <a:rPr lang="el-GR" b="1" dirty="0" smtClean="0"/>
              <a:t>Ανάλυση Δεδομένων σε Ποσοτική </a:t>
            </a:r>
            <a:r>
              <a:rPr lang="el-GR" b="1" dirty="0" smtClean="0"/>
              <a:t>Μελέτη</a:t>
            </a:r>
            <a:r>
              <a:rPr lang="en-US" b="1" dirty="0" smtClean="0"/>
              <a:t> I</a:t>
            </a:r>
            <a:endParaRPr lang="en-US" dirty="0" smtClean="0">
              <a:latin typeface="Calibri" pitchFamily="34" charset="0"/>
            </a:endParaRPr>
          </a:p>
        </p:txBody>
      </p:sp>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Ανάλυση δεδομένων</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961620"/>
            <a:ext cx="8892480" cy="2979548"/>
          </a:xfrm>
          <a:prstGeom prst="rect">
            <a:avLst/>
          </a:prstGeom>
        </p:spPr>
        <p:txBody>
          <a:bodyPr vert="horz" lIns="91440" tIns="45720" rIns="91440" bIns="45720" rtlCol="0">
            <a:noAutofit/>
          </a:bodyPr>
          <a:lstStyle/>
          <a:p>
            <a:pPr algn="just">
              <a:buFont typeface="Arial" pitchFamily="34" charset="0"/>
              <a:buChar char="•"/>
            </a:pPr>
            <a:r>
              <a:rPr lang="el-GR" sz="3200" dirty="0" smtClean="0"/>
              <a:t>Τα δεδομένα που από μόνα τους δεν απαντούν την ερευνητική ερώτηση ή υπόθεση. Τα </a:t>
            </a:r>
            <a:r>
              <a:rPr lang="el-GR" sz="3200" dirty="0" err="1" smtClean="0"/>
              <a:t>συλλεχθέντα</a:t>
            </a:r>
            <a:r>
              <a:rPr lang="el-GR" sz="3200" dirty="0" smtClean="0"/>
              <a:t> δεδομένα χρειάζονται να επεξεργαστούν και να αναλυθούν με συστηματικό τρόπο, ώστε να αναδειχθούν τάσεις ή μοτίβα σχέσεων (</a:t>
            </a:r>
            <a:r>
              <a:rPr lang="el-GR" sz="3200" dirty="0" err="1" smtClean="0"/>
              <a:t>Polit</a:t>
            </a:r>
            <a:r>
              <a:rPr lang="el-GR" sz="3200" dirty="0" smtClean="0"/>
              <a:t> &amp; </a:t>
            </a:r>
            <a:r>
              <a:rPr lang="el-GR" sz="3200" dirty="0" err="1" smtClean="0"/>
              <a:t>Hungler</a:t>
            </a:r>
            <a:r>
              <a:rPr lang="el-GR" sz="3200" dirty="0" smtClean="0"/>
              <a:t>, 1997).</a:t>
            </a:r>
          </a:p>
          <a:p>
            <a:pPr algn="just">
              <a:buFont typeface="Arial" pitchFamily="34" charset="0"/>
              <a:buChar char="•"/>
            </a:pPr>
            <a:endParaRPr lang="el-GR" sz="3200" dirty="0" smtClean="0"/>
          </a:p>
          <a:p>
            <a:pPr algn="just">
              <a:buFont typeface="Arial" pitchFamily="34" charset="0"/>
              <a:buChar char="•"/>
            </a:pPr>
            <a:endParaRPr lang="el-GR" sz="3200" dirty="0" smtClean="0"/>
          </a:p>
          <a:p>
            <a:endParaRPr lang="el-GR"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smtClean="0"/>
              <a:t>Ανάλυση δεδομένων</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8,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45596"/>
            <a:ext cx="8892480" cy="2979548"/>
          </a:xfrm>
          <a:prstGeom prst="rect">
            <a:avLst/>
          </a:prstGeom>
        </p:spPr>
        <p:txBody>
          <a:bodyPr vert="horz" lIns="91440" tIns="45720" rIns="91440" bIns="45720" rtlCol="0">
            <a:noAutofit/>
          </a:bodyPr>
          <a:lstStyle/>
          <a:p>
            <a:pPr algn="just">
              <a:buFont typeface="Arial" pitchFamily="34" charset="0"/>
              <a:buChar char="•"/>
            </a:pPr>
            <a:r>
              <a:rPr lang="el-GR" sz="3200" dirty="0" smtClean="0"/>
              <a:t>Κατά την διεξαγωγή μιας έρευνας μια μεγάλη μάζα από δεδομένα συλλέγονται. Όλοι οι πληροφορίες από ερωτηματολόγια, συνεντεύξεις ή παρατηρήσεις αποτελούν τα «ωμά» δεδομένα και όπως τα λαχανικά ή κρέατα  χρειάζεται να επεξεργαστούν προτού να μπορούν να εκτιμηθούν (</a:t>
            </a:r>
            <a:r>
              <a:rPr lang="el-GR" sz="3200" dirty="0" err="1" smtClean="0"/>
              <a:t>Parahoo</a:t>
            </a:r>
            <a:r>
              <a:rPr lang="el-GR" sz="3200" dirty="0" smtClean="0"/>
              <a:t>, 1997).</a:t>
            </a:r>
          </a:p>
          <a:p>
            <a:pPr algn="just"/>
            <a:endParaRPr lang="el-GR"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1350</Words>
  <Application>Microsoft Office PowerPoint</Application>
  <PresentationFormat>Προβολή στην οθόνη (4:3)</PresentationFormat>
  <Paragraphs>184</Paragraphs>
  <Slides>25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Θέμα του Office</vt:lpstr>
      <vt:lpstr>2_Θέμα του Office</vt:lpstr>
      <vt:lpstr>ΜΕΘΟΔΟΛΟΓΙΑ ΤΗΣ ΕΡΕΥΝΑΣ</vt:lpstr>
      <vt:lpstr>Διαφάνεια 2</vt:lpstr>
      <vt:lpstr>Άδειες Χρήσης</vt:lpstr>
      <vt:lpstr>Χρηματοδότηση</vt:lpstr>
      <vt:lpstr>Σκοποί  ενότητας</vt:lpstr>
      <vt:lpstr>Περιεχόμενα  ενότητας</vt:lpstr>
      <vt:lpstr>Μεθοδολογία της Έρευνας</vt:lpstr>
      <vt:lpstr>Ανάλυση δεδομένων</vt:lpstr>
      <vt:lpstr>Ανάλυση δεδομένων</vt:lpstr>
      <vt:lpstr>Ανάλυση δεδομένων</vt:lpstr>
      <vt:lpstr>Ποσοτικοποίηση ποιοτικών χαρακτηριστικών</vt:lpstr>
      <vt:lpstr>Ονομαστική κλίμακα (nominal scale)</vt:lpstr>
      <vt:lpstr>Ονομαστική κλίμακα (nominal scale)</vt:lpstr>
      <vt:lpstr>Διαβαθμιζόμενη κλίμακα (ordinal scale)</vt:lpstr>
      <vt:lpstr>Διαβαθμιζόμενη κλίμακα (ordinal scale)</vt:lpstr>
      <vt:lpstr>Διαβαθμιζόμενη κλίμακα (ordinal scale) (συνέχεια)</vt:lpstr>
      <vt:lpstr>Κλίμακα διαστημάτων (interval scale) </vt:lpstr>
      <vt:lpstr>Κλίμακα λόγων (ratio scale)</vt:lpstr>
      <vt:lpstr>Διαφάνεια 19</vt:lpstr>
      <vt:lpstr>Σημείωμα Αναφοράς</vt:lpstr>
      <vt:lpstr>Σημείωμα Αδειοδότησης</vt:lpstr>
      <vt:lpstr>Διατήρηση Σημειωμάτων</vt:lpstr>
      <vt:lpstr>Διαφάνεια 23</vt:lpstr>
      <vt:lpstr>Διαφάνεια 24</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Vaitsa Tsakstara</cp:lastModifiedBy>
  <cp:revision>170</cp:revision>
  <dcterms:created xsi:type="dcterms:W3CDTF">2015-04-14T16:45:01Z</dcterms:created>
  <dcterms:modified xsi:type="dcterms:W3CDTF">2015-07-19T18:57:18Z</dcterms:modified>
</cp:coreProperties>
</file>