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24" r:id="rId2"/>
    <p:sldId id="289" r:id="rId3"/>
    <p:sldId id="257" r:id="rId4"/>
    <p:sldId id="259" r:id="rId5"/>
    <p:sldId id="261" r:id="rId6"/>
    <p:sldId id="303" r:id="rId7"/>
    <p:sldId id="302" r:id="rId8"/>
    <p:sldId id="301" r:id="rId9"/>
    <p:sldId id="300" r:id="rId10"/>
    <p:sldId id="299" r:id="rId11"/>
    <p:sldId id="298" r:id="rId12"/>
    <p:sldId id="297" r:id="rId13"/>
    <p:sldId id="309" r:id="rId14"/>
    <p:sldId id="308" r:id="rId15"/>
    <p:sldId id="307" r:id="rId16"/>
    <p:sldId id="306" r:id="rId17"/>
    <p:sldId id="305" r:id="rId18"/>
    <p:sldId id="304" r:id="rId19"/>
    <p:sldId id="296" r:id="rId20"/>
    <p:sldId id="311" r:id="rId21"/>
    <p:sldId id="312" r:id="rId22"/>
    <p:sldId id="313" r:id="rId23"/>
    <p:sldId id="314" r:id="rId24"/>
    <p:sldId id="315" r:id="rId25"/>
    <p:sldId id="316" r:id="rId26"/>
    <p:sldId id="325" r:id="rId27"/>
    <p:sldId id="326" r:id="rId28"/>
    <p:sldId id="291" r:id="rId29"/>
    <p:sldId id="292" r:id="rId30"/>
    <p:sldId id="293" r:id="rId31"/>
    <p:sldId id="294" r:id="rId32"/>
    <p:sldId id="295" r:id="rId33"/>
    <p:sldId id="280" r:id="rId34"/>
  </p:sldIdLst>
  <p:sldSz cx="9144000" cy="5715000" type="screen16x1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10" y="7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t>Χρόνος Έκδοσης Τιμολογίου Άρθρο 11 </a:t>
            </a:r>
            <a:endParaRPr lang="en-US" sz="3600" b="1" dirty="0" smtClean="0"/>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6"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στ) Σε κάθε περίπτωση η έκδοση του τιμολογίου σύμφωνα με τα ανωτέρω γίνεται με ημερομηνία της ετήσιας περιόδου εντός της οποίας γεννάται η υποχρέωση έκδοσής του. </a:t>
            </a:r>
            <a:endParaRPr lang="en-US" dirty="0" smtClean="0"/>
          </a:p>
          <a:p>
            <a:pPr algn="just">
              <a:buNone/>
            </a:pPr>
            <a:r>
              <a:rPr lang="el-GR" dirty="0" smtClean="0"/>
              <a:t>ζ) Ειδικά, όταν ο αγοραστής των αγαθών ή υπηρεσιών είναι το Δημόσιο ή Νομικό Πρόσωπο Δημοσίου Δικαίου, το τιμολόγιο δύναται να εκδίδεται μέχρι το τέλος της ετήσιας περιόδου μέσα στην οποία έγινε η παράδοση ή η αποστολή των αγαθών ή η παροχή των υπηρεσιών ή η πιστοποίηση δημόσιων έργων ή η οριστικοποίηση της συναλλαγής από τον αγοραστή, κατά περίπτωση.</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lnSpcReduction="10000"/>
          </a:bodyPr>
          <a:lstStyle/>
          <a:p>
            <a:pPr marL="0">
              <a:buNone/>
            </a:pPr>
            <a:r>
              <a:rPr lang="el-GR" b="1" dirty="0" smtClean="0"/>
              <a:t>ΕΡΜΗΝΕΙΑ ΠΟΛ 1003</a:t>
            </a:r>
            <a:endParaRPr lang="en-US" dirty="0" smtClean="0"/>
          </a:p>
          <a:p>
            <a:pPr marL="0">
              <a:buNone/>
            </a:pPr>
            <a:r>
              <a:rPr lang="el-GR" sz="2800" dirty="0" smtClean="0"/>
              <a:t>11.2.1 Με την παράγραφο αυτή καθορίζονται οι προθεσμίες έκδοσης τιμολογίου για πώληση αγαθών ή παροχή υπηρεσιών [περιπτώσεις (α) έως (ε)]. </a:t>
            </a:r>
            <a:endParaRPr lang="en-US" sz="2800" dirty="0" smtClean="0"/>
          </a:p>
          <a:p>
            <a:pPr marL="0">
              <a:buNone/>
            </a:pPr>
            <a:r>
              <a:rPr lang="el-GR" sz="2800" dirty="0" smtClean="0"/>
              <a:t>Η γενική αρχή είναι ότι τιμολόγιο εκδίδεται το αργότερο μέχρι τη 15η ημέρα του επόμενου μήνα της παράδοσης ή αποστολής αγαθών ή της παροχής της υπηρεσίας, κατά περίπτωση.</a:t>
            </a:r>
            <a:endParaRPr lang="en-US" sz="2800"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11.2.2 Για παράδειγμα, για μια πώληση/παράδοση αγαθών στις 4 Νοεμβρίου 20Χ1 και μία παροχή υπηρεσίας στις 28 Νοεμβρίου 20Χ1 τα αντίστοιχα τιμολόγια πρέπει να εκδοθούν μέχρι και την 15 Δεκεμβρίου 20Χ1, φέροντας την ημερομηνία έκδοσής τους (π.χ. 12 Δεκεμβρίου ή 15 Δεκεμβρίου 20Χ1. Ομοίως, για παροχή υπηρεσίας στις 3 Δεκεμβρίου 20Χ1 και μια πώληση/παράδοση αγαθών στις 23 Δεκεμβρίου 20Χ1 τα αντίστοιχα τιμολόγια πρέπει να εκδοθούν μέχρι και την 15 Ιανουαρίου 20Χ2, φέροντας την ημερομηνία έκδοσής τους (π.χ. 5 Ιανουαρίου ή 15 Ιανουαρίου 20Χ2.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dirty="0" smtClean="0"/>
              <a:t>Η ίδια γενική αρχή ακολουθείται και για το συγκεντρωτικό τιμολόγιο (περίπτωση δ). Υπενθυμίζεται (βλέπε 11.1.2) ότι βάσει της αρχής του δεδουλευμένου το έσοδο της παροχής υπηρεσίας και της πώλησης/παράδοσης αγαθών του Δεκεμβρίου θα αναγνωριστεί υποχρεωτικά στην περίοδο 20Χ1 (Δεκέμβριος), έστω και εάν το τιμολόγιο εκδοθεί τον Ιανουάριο του 20Χ2 (αποσύνδεση τιμολόγησης από την αναγνώριση του εσόδου).</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dirty="0" smtClean="0"/>
              <a:t>11.2.3 Στην περίπτωση (β) ρυθμίζεται ο χρόνος έκδοσης τιμολογίου συνεχιζόμενης παροχής αγαθών, υπηρεσίας ή κατασκευής έργου. Συγκεκριμένα ορίζεται ότι το τιμολόγιο εκδίδεται μέχρι τη 15η ημέρα του επόμενου μήνα από τη λήξη της περιόδου στην οποία μέρος της σχετικής αμοιβής καθίσταται απαιτητό για τα αγαθά ή τις υπηρεσίες που έχουν παρασχεθεί ή το μέρος του έργου που έχει ολοκληρωθεί.</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11.2.4 Διευκρινίζεται ότι για την υποχρέωση έκδοσης τιμολογίου για συνεχιζόμενη υπηρεσία (π.χ. διδασκαλία συγκεκριμένων μαθημάτων, συμπλήρωση μιας περιοδικής δήλωσης Φ.Π.Α από το </a:t>
            </a:r>
            <a:r>
              <a:rPr lang="el-GR" dirty="0" err="1" smtClean="0"/>
              <a:t>φοροτέχνη</a:t>
            </a:r>
            <a:r>
              <a:rPr lang="el-GR" dirty="0" smtClean="0"/>
              <a:t>-λογιστή, κλπ.) το κρίσιμο στοιχείο είναι το εάν ο πωλητής, βάσει σύμβασης ή της συνήθους επιχειρηματικής πρακτικής δύναται να απαιτήσει / διεκδικήσει πληρωμή για το μέρος των αγαθών ή υπηρεσιών που έχει προσφέρει ή το έργο που έχει </a:t>
            </a:r>
            <a:r>
              <a:rPr lang="el-GR" dirty="0" err="1" smtClean="0"/>
              <a:t>παράξει</a:t>
            </a:r>
            <a:r>
              <a:rPr lang="el-GR" dirty="0" smtClean="0"/>
              <a:t>. Διευκρινίζεται ότι ο χρόνος έκδοσης τιμολογίου για συνεχιζόμενη παροχή αγαθών ή υπηρεσιών ή κατασκευής έργου δεν διαφοροποιείται από το γεγονός ότι η έναρξη της παροχής ή κατασκευής μπορεί να ξεκίνησε πριν το τέλος της ετήσιας (διαχειριστικής) περιόδου και συνεχίσθηκε στην επόμενη.</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Autofit/>
          </a:bodyPr>
          <a:lstStyle/>
          <a:p>
            <a:pPr marL="0" algn="just">
              <a:buNone/>
            </a:pPr>
            <a:r>
              <a:rPr lang="el-GR" sz="2600" dirty="0" smtClean="0"/>
              <a:t>Παράδειγμα 11.2.1 - Χρόνος έκδοσης τιμολογίου σε συνεχιζόμενη υπηρεσία</a:t>
            </a:r>
            <a:endParaRPr lang="en-US" sz="2600" dirty="0" smtClean="0"/>
          </a:p>
          <a:p>
            <a:pPr marL="0" algn="just">
              <a:buNone/>
            </a:pPr>
            <a:r>
              <a:rPr lang="el-GR" sz="2600" dirty="0" smtClean="0"/>
              <a:t>Επιχείρηση επαγγελματικής εκπαίδευσης συμφώνησε με άλλη οντότητα να αναλάβει την εκπαίδευση προσωπικού για το διάστημα 1η Σεπτεμβρίου 20Χ5 έως 30η Ιουνίου 20Χ6 με αμοιβή 10.000 ευρώ. Εάν έχει συμφωνηθεί η πληρωμή να γίνει με την ολοκλήρωση της παροχής της υπηρεσίας (30η Ιουνίου), το τιμολόγιο πρέπει να εκδοθεί μέχρι 15 Ιουλίου 20Χ6. </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600" dirty="0" smtClean="0"/>
              <a:t>Στην περίπτωση αυτή, ωστόσο, με βάση την αρχή του δουλευμένου η επιχείρηση επαγγελματικής εκπαίδευσης οφείλει να αναγνωρίσει την αναλογία του εσόδου που αφορά το 20Χ5, ανεξάρτητα από την μη υποχρέωση έκδοσης τιμολογίου. Το ίδιο ισχύει και για το αντισυμβαλλόμενο μέρος που οφείλει να αναγνωρίσει την αναλογία του εξόδου του 20Χ5.</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Autofit/>
          </a:bodyPr>
          <a:lstStyle/>
          <a:p>
            <a:pPr marL="0" algn="just">
              <a:buNone/>
            </a:pPr>
            <a:r>
              <a:rPr lang="el-GR" sz="2600" dirty="0" smtClean="0"/>
              <a:t>Εάν όμως έχει συμφωνηθεί και καθίσταται απαιτητό μέρος της αμοιβής, π.χ. 2.000 ευρώ κάθε δίμηνο, το σχετικό τιμολόγιο για το πρώτο δίμηνο (Σεπτέμβριος – Οκτώβριος 20Χ5) θα εκδοθεί μέχρι 15 Νοεμβρίου 20Χ5 με ποσό 2.000 ευρώ. Σε κάθε περίπτωση, όταν ολοκληρωθεί η συνεχιζόμενη παροχή υπηρεσίας ή το έργο, το τιμολόγιο πρέπει να εκδίδεται κατ’ ανώτατο στο χρόνο της περίπτωσης (α) της παραγράφου 2 του άρθρου 11, δηλαδή μέχρι την 15 η ημέρα του επόμενου μήνα από το μήνα που ολοκληρώθηκε η παροχή της υπηρεσίας.</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600" dirty="0" smtClean="0"/>
              <a:t>Διευκρινίζεται ότι το ανωτέρω παράδειγμα είναι ενδεικτικό και δεν περιορίζεται στο είδος της υπηρεσίας. Δηλαδή το ίδιο ισχύει για κάθε οντότητα ανεξάρτητα από το είδος της υπηρεσίας που προσφέρει μια οντότητα (π.χ. υπηρεσίες λογιστικού-φοροτεχνικού γραφείου, δικηγορικές υπηρεσίες, ιατρικές υπηρεσίες, υπηρεσίες συντήρησης, κλπ.).</a:t>
            </a:r>
            <a:endParaRPr lang="en-US" sz="2600" dirty="0" smtClean="0"/>
          </a:p>
          <a:p>
            <a:pPr>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a:t>
            </a:r>
            <a:r>
              <a:rPr lang="en-US" sz="2800" b="1" dirty="0" smtClean="0"/>
              <a:t>8</a:t>
            </a:r>
            <a:r>
              <a:rPr lang="el-GR" sz="2800" b="1" dirty="0" smtClean="0"/>
              <a:t>: Χρόνος Έκδοσης Τιμολογίου Άρθρο 11</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600" dirty="0" smtClean="0"/>
              <a:t>11.2.5 Στην περίπτωση που λαμβάνεται προκαταβολή για μη προσφερθέν έργο, δε γεννάται υποχρέωση έκδοσης τιμολογίου. Για τεκμηρίωση της είσπραξης εκδίδεται απλή «Απόδειξη είσπραξης» και στη συνέχεια εκδίδεται το τιμολόγιο, σύμφωνα με τα προαναφερθέντα.</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11.2.6 Στην περίπτωση (β) εμπίπτει και η περίπτωση συνεχιζόμενων πωλήσεων αγαθών μέσω δικτύου συνεχούς ροής (πωλήσεις ηλεκτρικού ρεύματος, ύδατος, φυσικού αερίου κ.λπ.). </a:t>
            </a:r>
            <a:endParaRPr lang="en-US" dirty="0" smtClean="0"/>
          </a:p>
          <a:p>
            <a:pPr marL="0" algn="just">
              <a:buNone/>
            </a:pPr>
            <a:r>
              <a:rPr lang="el-GR" dirty="0" smtClean="0"/>
              <a:t>Για παράδειγμα, σύμφωνα με τη συγκεκριμένη διάταξη, για πωλήσεις ηλεκτρικής ενέργειας περιόδου από 20 Ιανουαρίου 20Χ5 έως 20 Μαρτίου του 20Χ5, το παραστατικό πώλησης (στη συγκεκριμένη περίπτωση «Λογαριασμός» κατά την καθιερωμένη ονομασία) θα εκδοθεί έως την 15η Απριλίου 20Χ5.</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marL="0">
              <a:buNone/>
            </a:pPr>
            <a:r>
              <a:rPr lang="el-GR" sz="2600" dirty="0" smtClean="0"/>
              <a:t>11.2.7 Στην περίπτωση (γ), δηλαδή στην περίπτωση πώλησης δικαιώματος λήψης υπηρεσίας (χονδρική πώληση), συμπεριλαμβάνονται και οι περιπτώσεις συνδρομητών – ληπτών υπηρεσιών, ενδεικτικά αναφέρονται οι υπηρεσίες που παρέχονται, έναντι συνδρομής, από ινστιτούτα αισθητικής, γυμναστήρια, υπηρεσίες οδικής βοήθειας κ.λπ.</a:t>
            </a:r>
            <a:endParaRPr lang="en-US" sz="2600" dirty="0" smtClean="0"/>
          </a:p>
          <a:p>
            <a:pPr marL="0">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buNone/>
            </a:pPr>
            <a:r>
              <a:rPr lang="el-GR" dirty="0" smtClean="0"/>
              <a:t>11.2.8 Στην περίπτωση (δ) ορίζεται η προθεσμία έκδοσης συγκεντρωτικού τιμολογίου.</a:t>
            </a:r>
            <a:endParaRPr lang="en-US" dirty="0" smtClean="0"/>
          </a:p>
          <a:p>
            <a:pPr marL="0" algn="just">
              <a:buNone/>
            </a:pPr>
            <a:r>
              <a:rPr lang="el-GR" dirty="0" smtClean="0"/>
              <a:t>Διευκρινίζεται ότι, σύμφωνα με τη διατύπωση της διάταξης, εάν οι διαφορετικές (επαναλαμβανόμενες) παραδόσεις (πωλήσεις) αγαθών ή υπηρεσιών λαμβάνουν χώρα εντός δύο διαφορετικών ημερολογιακών μηνών, οι παραδόσεις κάθε μήνα υπόκεινται σε ξεχωριστή τιμολόγηση, εντός του επόμενου μήνα από το μήνα που έγιναν οι παραδόσεις ή η παροχή υπηρεσίας. Για παράδειγμα, εάν οι διαφορετικές (επαναλαμβανόμενες) παραδόσεις αγαθών έλαβαν χώρα το διάστημα 13 Σεπτεμβρίου έως 11 Οκτωβρίου 20Χ5, οι παραδόσεις του Σεπτεμβρίου θα τιμολογηθούν μέχρι 15 Οκτωβρίου και οι παραδόσεις Οκτωβρίου μέχρι 15 Νοεμβρίου.</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11.2.9 Στην περίπτωση (ε) της παραγράφου 2 ορίζονται ειδικές προθεσμίες για την περίπτωση που αγοραστής των αγαθών ή υπηρεσιών είναι το Δημόσιο ή Νομικό Πρόσωπο Δημοσίου Δικαίου, λόγω των ειδικών διαδικασιών που ακολουθούνται στις προμήθειες του δημοσίου. Συγκεκριμένα ορίζεται ότι το τιμολόγιο δύναται να εκδίδεται μέχρι το τέλος της ετήσιας περιόδου μέσα στην οποία έγινε η παράδοση ή η αποστολή των αγαθών ή η παροχή των υπηρεσιών ή η πιστοποίηση δημόσιων έργων ή η οριστικοποίηση της συναλλαγής από τον αγοραστή, κατά περίπτωση.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600" dirty="0" smtClean="0"/>
              <a:t>Η περίπτωση αφορά συναλλαγές που στην πρακτική των δημοσίων προμηθειών προβλέπεται η διαδικασία της «οριστικοποίησης» της πώλησης από τις αρμόδιες αρχές (ενδεικτικά, και όχι περιοριστικά, πώληση πανεπιστημιακών συγγραμμάτων).</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Η ενότητα αυτή έχει ως στόχο να μελετήσει την έννοια του χρόνου έκδοσης ενός τιμολογίου πώλησης.</a:t>
            </a:r>
          </a:p>
          <a:p>
            <a:pPr marL="0" algn="just">
              <a:buNone/>
            </a:pPr>
            <a:endParaRPr lang="el-GR" dirty="0" smtClean="0"/>
          </a:p>
          <a:p>
            <a:pPr marL="0" algn="just">
              <a:buNone/>
            </a:pPr>
            <a:endParaRPr lang="el-GR" dirty="0" smtClean="0"/>
          </a:p>
          <a:p>
            <a:pPr marL="0" algn="just">
              <a:buNone/>
            </a:pPr>
            <a:endParaRPr lang="el-GR" dirty="0" smtClean="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b="0" dirty="0"/>
          </a:p>
        </p:txBody>
      </p:sp>
      <p:sp>
        <p:nvSpPr>
          <p:cNvPr id="3" name="2 - Θέση περιεχομένου"/>
          <p:cNvSpPr>
            <a:spLocks noGrp="1"/>
          </p:cNvSpPr>
          <p:nvPr>
            <p:ph idx="1"/>
          </p:nvPr>
        </p:nvSpPr>
        <p:spPr>
          <a:xfrm>
            <a:off x="457200" y="1201316"/>
            <a:ext cx="8229600" cy="4248472"/>
          </a:xfrm>
        </p:spPr>
        <p:txBody>
          <a:bodyPr>
            <a:normAutofit fontScale="70000" lnSpcReduction="20000"/>
          </a:bodyPr>
          <a:lstStyle/>
          <a:p>
            <a:pPr>
              <a:buNone/>
            </a:pPr>
            <a:r>
              <a:rPr lang="el-GR" b="1" dirty="0" smtClean="0"/>
              <a:t>Χρόνος έκδοσης τιμολογίου</a:t>
            </a:r>
          </a:p>
          <a:p>
            <a:pPr marL="0" algn="just">
              <a:buNone/>
            </a:pPr>
            <a:r>
              <a:rPr lang="el-GR" b="1" dirty="0" smtClean="0"/>
              <a:t>1.</a:t>
            </a:r>
            <a:r>
              <a:rPr lang="el-GR" dirty="0" smtClean="0"/>
              <a:t> Η υποχρέωση έκδοσης τιμολογίου γεννάται κατά τον χρόνο που πραγματοποιείται η αποστολή ή παράδοση των αγαθών ή των υπηρεσιών. </a:t>
            </a:r>
            <a:endParaRPr lang="en-US" dirty="0" smtClean="0"/>
          </a:p>
          <a:p>
            <a:pPr marL="0" algn="just">
              <a:buNone/>
            </a:pPr>
            <a:r>
              <a:rPr lang="el-GR" b="1" dirty="0" smtClean="0"/>
              <a:t>ΕΡΜΗΝΕΙΑ ΠΟΛ 1003</a:t>
            </a:r>
            <a:endParaRPr lang="en-US" dirty="0" smtClean="0"/>
          </a:p>
          <a:p>
            <a:pPr marL="0" algn="just">
              <a:buNone/>
            </a:pPr>
            <a:r>
              <a:rPr lang="el-GR" dirty="0" smtClean="0"/>
              <a:t>11.1.1 Με την παράγραφο αυτή εισάγεται η έννοια της γένεσης της υποχρέωσης έκδοσης του τιμολογίου. Συγκεκριμένα, ορίζεται ότι η υποχρέωση έκδοσης τιμολογίου γεννάται κατά το χρόνο που πραγματοποιείται η αποστολή ή η παράδοση των αγαθών ή των υπηρεσιών. Σημειώνεται ότι ο χρόνος γένεσης της υποχρέωσης έκδοσης τιμολογίου διαφοροποιείται από την προθεσμία έκδοσης του εν λόγω τιμολογίου, η οποία καθορίζεται στην παράγραφο 2, αναλυτικά για κάθε περίπτωση πώλησης.</a:t>
            </a:r>
            <a:endParaRPr lang="en-US" dirty="0" smtClean="0"/>
          </a:p>
          <a:p>
            <a:pPr>
              <a:buNone/>
            </a:pP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11.1.2 Διευκρινίζεται ότι ο χρόνος έκδοσης τιμολογίου αποσυνδέεται από την εφαρμογή της αρχής του δεδουλευμένου σχετικά με την αναγνώριση των πωλήσεων. Δηλαδή, η υποχρέωση αναγνώρισης των εσόδων είναι θέμα πραγματικών περιστατικών σύμφωνα με τα σχετικά κριτήρια αναγνώρισης (π.χ. παράδοση αγαθών, παροχή υπηρεσίας) και δεν προϋποθέτει την έκδοση τιμολογίου η οποία μπορεί και να γίνεται σε μεταγενέστερο χρόνο. Αυτό ισχύει ανεξάρτητα από τον τρόπο τήρησης των λογιστικών βιβλίων (απλογραφικό ή διπλογραφικό λογιστικό σύστημα).</a:t>
            </a:r>
            <a:endParaRPr lang="en-US" dirty="0" smtClean="0"/>
          </a:p>
          <a:p>
            <a:pPr marL="0" algn="just">
              <a:buNone/>
            </a:pPr>
            <a:r>
              <a:rPr lang="el-GR" dirty="0" smtClean="0"/>
              <a:t>11.1.3 Είναι σαφές από το νόμο, σύμφωνα και με την Οδηγία 2006/112/ΕΕ, ότι το τιμολόγιο φέρει την ημερομηνία στην οποία εκδόθηκε.</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lgn="just">
              <a:buNone/>
            </a:pPr>
            <a:r>
              <a:rPr lang="el-GR" b="1" dirty="0" smtClean="0"/>
              <a:t>2.</a:t>
            </a:r>
            <a:r>
              <a:rPr lang="el-GR" dirty="0" smtClean="0"/>
              <a:t> Ο χρόνος έκδοσης τιμολογίου καθορίζεται ως εξής:</a:t>
            </a:r>
            <a:endParaRPr lang="en-US" dirty="0" smtClean="0"/>
          </a:p>
          <a:p>
            <a:pPr algn="just">
              <a:buNone/>
            </a:pPr>
            <a:r>
              <a:rPr lang="el-GR" dirty="0" smtClean="0"/>
              <a:t>α) Σε περίπτωση πώλησης αγαθών, τιμολόγιο εκδίδεται το αργότερο μέχρι τη 15η ημέρα του επόμενου μήνα της παράδοσης ή αποστολής αγαθών, κατά περίπτωση. </a:t>
            </a:r>
            <a:endParaRPr lang="en-US" dirty="0" smtClean="0"/>
          </a:p>
          <a:p>
            <a:pPr algn="just">
              <a:buNone/>
            </a:pPr>
            <a:r>
              <a:rPr lang="el-GR" dirty="0" smtClean="0"/>
              <a:t>β) Σε περίπτωση παροχής των υπηρεσιών, με την ολοκλήρωση της υπηρεσίας. </a:t>
            </a:r>
            <a:endParaRPr lang="en-US" dirty="0" smtClean="0"/>
          </a:p>
          <a:p>
            <a:pPr algn="just">
              <a:buNone/>
            </a:pPr>
            <a:r>
              <a:rPr lang="el-GR" dirty="0" smtClean="0"/>
              <a:t>γ) Σε περίπτωση συνεχιζόμενης παροχής αγαθών, υπηρεσίας ή κατασκευής έργου, το τιμολόγιο εκδίδεται μέχρι τη 15η ημέρα του επόμενου μήνα από την περίοδο στην οποία μέρος της σχετικής αμοιβής καθίσταται απαιτητό για τα αγαθά ή τις υπηρεσίες που έχουν παρασχεθεί ή το μέρος του έργου που έχει ολοκληρωθεί.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85000" lnSpcReduction="10000"/>
          </a:bodyPr>
          <a:lstStyle/>
          <a:p>
            <a:pPr algn="just">
              <a:buNone/>
            </a:pPr>
            <a:r>
              <a:rPr lang="el-GR" dirty="0" smtClean="0"/>
              <a:t>δ) Σε περίπτωση απόκτησης δικαιώματος λήψης υπηρεσίας, με την απόκτηση του δικαιώματος αυτού. </a:t>
            </a:r>
            <a:endParaRPr lang="en-US" dirty="0" smtClean="0"/>
          </a:p>
          <a:p>
            <a:pPr algn="just">
              <a:buNone/>
            </a:pPr>
            <a:r>
              <a:rPr lang="el-GR" dirty="0" smtClean="0"/>
              <a:t>ε) Στην περίπτωση έκδοσης συγκεντρωτικού τιμολογίου της παραγράφου 3 του άρθρου 10, το συγκεντρωτικό τιμολόγιο εκδίδεται το αργότερο μέχρι τη 15η του επόμενου μήνα από το μήνα εντός του οποίου πραγματοποιήθηκε το πρώτο γεγονός πώλησης αγαθών ή παροχής υπηρεσιών που συμπεριλαμβάνεται στο συγκεντρωτικό τιμολόγιο.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1343</TotalTime>
  <Words>2149</Words>
  <Application>Microsoft Office PowerPoint</Application>
  <PresentationFormat>Προβολή στην οθόνη (16:10)</PresentationFormat>
  <Paragraphs>153</Paragraphs>
  <Slides>33</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Βιβλιογραφία</vt:lpstr>
      <vt:lpstr>Βιβλιογραφία</vt:lpstr>
      <vt:lpstr>Σημείωμα Αναφοράς</vt:lpstr>
      <vt:lpstr>Σημείωμα Αδειοδότησης</vt:lpstr>
      <vt:lpstr>Διαφάνεια 30</vt:lpstr>
      <vt:lpstr>Διαφάνεια 31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204</cp:revision>
  <dcterms:created xsi:type="dcterms:W3CDTF">2012-09-06T09:03:05Z</dcterms:created>
  <dcterms:modified xsi:type="dcterms:W3CDTF">2016-03-06T11:10:46Z</dcterms:modified>
</cp:coreProperties>
</file>