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89" r:id="rId3"/>
    <p:sldId id="257" r:id="rId4"/>
    <p:sldId id="259" r:id="rId5"/>
    <p:sldId id="261" r:id="rId6"/>
    <p:sldId id="311" r:id="rId7"/>
    <p:sldId id="310" r:id="rId8"/>
    <p:sldId id="309" r:id="rId9"/>
    <p:sldId id="308" r:id="rId10"/>
    <p:sldId id="307" r:id="rId11"/>
    <p:sldId id="306" r:id="rId12"/>
    <p:sldId id="305" r:id="rId13"/>
    <p:sldId id="304" r:id="rId14"/>
    <p:sldId id="303" r:id="rId15"/>
    <p:sldId id="302" r:id="rId16"/>
    <p:sldId id="301" r:id="rId17"/>
    <p:sldId id="300" r:id="rId18"/>
    <p:sldId id="299" r:id="rId19"/>
    <p:sldId id="298" r:id="rId20"/>
    <p:sldId id="297" r:id="rId21"/>
    <p:sldId id="296" r:id="rId22"/>
    <p:sldId id="318" r:id="rId23"/>
    <p:sldId id="317" r:id="rId24"/>
    <p:sldId id="316" r:id="rId25"/>
    <p:sldId id="315" r:id="rId26"/>
    <p:sldId id="314" r:id="rId27"/>
    <p:sldId id="313" r:id="rId28"/>
    <p:sldId id="312" r:id="rId29"/>
    <p:sldId id="290" r:id="rId30"/>
    <p:sldId id="291" r:id="rId31"/>
    <p:sldId id="292" r:id="rId32"/>
    <p:sldId id="293" r:id="rId33"/>
    <p:sldId id="294" r:id="rId34"/>
    <p:sldId id="295" r:id="rId35"/>
    <p:sldId id="280" r:id="rId36"/>
  </p:sldIdLst>
  <p:sldSz cx="9144000" cy="5715000" type="screen16x10"/>
  <p:notesSz cx="6858000" cy="9144000"/>
  <p:custDataLst>
    <p:tags r:id="rId3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9322"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09/11/2015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9/11/2015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33</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34</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32</a:t>
            </a:fld>
            <a:endParaRPr lang="el-GR"/>
          </a:p>
        </p:txBody>
      </p:sp>
    </p:spTree>
    <p:extLst>
      <p:ext uri="{BB962C8B-B14F-4D97-AF65-F5344CB8AC3E}">
        <p14:creationId xmlns=""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1520" y="1993404"/>
            <a:ext cx="8640960" cy="722105"/>
          </a:xfrm>
        </p:spPr>
        <p:txBody>
          <a:bodyPr>
            <a:noAutofit/>
          </a:bodyPr>
          <a:lstStyle/>
          <a:p>
            <a:r>
              <a:rPr lang="el-GR" sz="4000" dirty="0" smtClean="0"/>
              <a:t>Εμπορικό και Οικονομικό Δίκαιο</a:t>
            </a:r>
            <a:endParaRPr lang="el-GR" sz="4000" dirty="0"/>
          </a:p>
        </p:txBody>
      </p:sp>
      <p:sp>
        <p:nvSpPr>
          <p:cNvPr id="3" name="Υπότιτλος 2"/>
          <p:cNvSpPr>
            <a:spLocks noGrp="1"/>
          </p:cNvSpPr>
          <p:nvPr>
            <p:ph type="subTitle" idx="1"/>
          </p:nvPr>
        </p:nvSpPr>
        <p:spPr>
          <a:xfrm>
            <a:off x="683568" y="2929508"/>
            <a:ext cx="7776864" cy="1112461"/>
          </a:xfrm>
        </p:spPr>
        <p:txBody>
          <a:bodyPr>
            <a:noAutofit/>
          </a:bodyPr>
          <a:lstStyle/>
          <a:p>
            <a:r>
              <a:rPr lang="el-GR" altLang="zh-CN" sz="3600" b="1" dirty="0" smtClean="0">
                <a:cs typeface="Segoe UI" pitchFamily="18" charset="0"/>
              </a:rPr>
              <a:t>Εμπορική Ιδιότητα</a:t>
            </a:r>
          </a:p>
          <a:p>
            <a:r>
              <a:rPr lang="el-GR" altLang="zh-CN" sz="3600" b="1" dirty="0" smtClean="0">
                <a:cs typeface="Segoe UI" pitchFamily="18" charset="0"/>
              </a:rPr>
              <a:t>Παππά Βιβή</a:t>
            </a:r>
            <a:endParaRPr lang="en-US" altLang="zh-CN" sz="36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a:bodyPr>
          <a:lstStyle/>
          <a:p>
            <a:pPr marL="514350" indent="-514350">
              <a:lnSpc>
                <a:spcPct val="80000"/>
              </a:lnSpc>
              <a:buFont typeface="+mj-lt"/>
              <a:buAutoNum type="alphaUcPeriod" startAt="6"/>
            </a:pPr>
            <a:r>
              <a:rPr lang="el-GR" sz="2600" b="1" dirty="0" smtClean="0"/>
              <a:t>Σχέση αστικού και εμπορικού</a:t>
            </a:r>
            <a:endParaRPr lang="en-US" sz="2600" b="1" dirty="0" smtClean="0"/>
          </a:p>
          <a:p>
            <a:pPr marL="0" indent="0">
              <a:lnSpc>
                <a:spcPct val="80000"/>
              </a:lnSpc>
              <a:buNone/>
            </a:pPr>
            <a:r>
              <a:rPr lang="el-GR" sz="2600" dirty="0" smtClean="0"/>
              <a:t>Σε κάθε εμπορική σχέση εφαρμόζονται οι γενικοί κανόνες του αστικού και οι ειδικοί κανόνες του εμπορικού. Εφαρμογή αστικού συμπληρωματική. Εμπορικό = ειδικό και ιδιαίτερο δίκαιο επειδή ρυθμίζει σχέσεις άγνωστες στο γενικό ιδιωτικό (πχ συναλλαγματική, ΑΕ, πτώχευση).</a:t>
            </a:r>
            <a:endParaRPr lang="en-US" sz="26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a:bodyPr>
          <a:lstStyle/>
          <a:p>
            <a:pPr lvl="0">
              <a:buNone/>
            </a:pPr>
            <a:r>
              <a:rPr lang="en-US" b="1" dirty="0" smtClean="0"/>
              <a:t>Συστήματα </a:t>
            </a:r>
            <a:r>
              <a:rPr lang="en-US" b="1" dirty="0" err="1" smtClean="0"/>
              <a:t>εμπορικότητας</a:t>
            </a:r>
            <a:endParaRPr lang="el-GR" b="1" dirty="0" smtClean="0"/>
          </a:p>
          <a:p>
            <a:pPr marL="514350" lvl="0" indent="-514350">
              <a:lnSpc>
                <a:spcPct val="80000"/>
              </a:lnSpc>
              <a:buFont typeface="+mj-lt"/>
              <a:buAutoNum type="alphaUcPeriod"/>
            </a:pPr>
            <a:r>
              <a:rPr lang="en-US" sz="2600" b="1" dirty="0" smtClean="0"/>
              <a:t>Αντικειμενικό </a:t>
            </a:r>
            <a:r>
              <a:rPr lang="en-US" sz="2600" b="1" dirty="0" err="1" smtClean="0"/>
              <a:t>σύστημα</a:t>
            </a:r>
            <a:endParaRPr lang="en-US" sz="2600" b="1" dirty="0" smtClean="0"/>
          </a:p>
          <a:p>
            <a:pPr marL="0" indent="0">
              <a:lnSpc>
                <a:spcPct val="80000"/>
              </a:lnSpc>
              <a:buNone/>
            </a:pPr>
            <a:r>
              <a:rPr lang="el-GR" sz="2600" dirty="0" smtClean="0"/>
              <a:t>Το εμπορικό δίκαιο εφαρμόζεται στις εμπορικές πράξεις που απαριθμούνται από το νόμο, ανεξάρτητα από το υποκείμενο. Έμπορος = ύστερη έννοια = ο ασκών </a:t>
            </a:r>
            <a:r>
              <a:rPr lang="el-GR" sz="2600" dirty="0" err="1" smtClean="0"/>
              <a:t>τετοιες</a:t>
            </a:r>
            <a:r>
              <a:rPr lang="el-GR" sz="2600" dirty="0" smtClean="0"/>
              <a:t> πράξεις κατά σύνηθες επάγγελμα. Παραπέρα εμπορικές οι ασκηθείσες σε πλαίσιο εμπορικότητας και οι συνδεόμενες </a:t>
            </a:r>
            <a:r>
              <a:rPr lang="el-GR" sz="2600" dirty="0" err="1" smtClean="0"/>
              <a:t>παρακολουθηματικά</a:t>
            </a:r>
            <a:r>
              <a:rPr lang="el-GR" sz="2600" dirty="0" smtClean="0"/>
              <a:t> με τις πρωτότυπες. </a:t>
            </a:r>
            <a:endParaRPr lang="en-US" sz="26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fontScale="70000" lnSpcReduction="20000"/>
          </a:bodyPr>
          <a:lstStyle/>
          <a:p>
            <a:pPr marL="514350" indent="-514350">
              <a:buFont typeface="+mj-lt"/>
              <a:buAutoNum type="alphaUcPeriod" startAt="2"/>
            </a:pPr>
            <a:r>
              <a:rPr lang="el-GR" b="1" dirty="0" smtClean="0"/>
              <a:t>Υποκειμενικό σύστημα</a:t>
            </a:r>
          </a:p>
          <a:p>
            <a:pPr marL="0" indent="0">
              <a:buNone/>
            </a:pPr>
            <a:r>
              <a:rPr lang="el-GR" dirty="0" smtClean="0"/>
              <a:t>Το εμπορικό δίκαιο εφαρμόζεται στα πρόσωπα που έχουν την ιδιότητα του εμπόρου, ανεξάρτητα από το είδος των πράξεών τους. Έμπορος ο ασκών ανεξάρτητο εμπορικό επιτήδευμα (= κάθε επιτήδευμα εκτός από επιχείρηση μη οργανωμένη εμπορικά).</a:t>
            </a:r>
            <a:endParaRPr lang="en-US" dirty="0" smtClean="0"/>
          </a:p>
          <a:p>
            <a:pPr marL="514350" indent="-514350">
              <a:buFont typeface="+mj-lt"/>
              <a:buAutoNum type="alphaUcPeriod" startAt="3"/>
            </a:pPr>
            <a:r>
              <a:rPr lang="el-GR" b="1" dirty="0" smtClean="0"/>
              <a:t>Σύστημα επιχείρησης</a:t>
            </a:r>
            <a:endParaRPr lang="en-US" b="1" dirty="0" smtClean="0"/>
          </a:p>
          <a:p>
            <a:pPr marL="0" indent="0">
              <a:buNone/>
            </a:pPr>
            <a:r>
              <a:rPr lang="el-GR" dirty="0" smtClean="0"/>
              <a:t>Το εμπορικό δίκαιο εφαρμόζεται μόνο σε επιχείρηση (σύνολο παραγωγικών μέσων για επιδίωξη οικονομικού σκοπού) και στον επιχειρηματία ο οποίος </a:t>
            </a:r>
            <a:r>
              <a:rPr lang="el-GR" dirty="0" err="1" smtClean="0"/>
              <a:t>ακσεί</a:t>
            </a:r>
            <a:r>
              <a:rPr lang="el-GR" dirty="0" smtClean="0"/>
              <a:t> επαγγελματικά οικονομική δραστηριότητα. Εμπορική επιχείρηση: άσκηση βιομηχανικής δραστηριότητας (= παραγωγή αγαθών ή υπηρεσιών και μεταφοράς).</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a:bodyPr>
          <a:lstStyle/>
          <a:p>
            <a:pPr marL="514350" lvl="0" indent="-514350">
              <a:buFont typeface="+mj-lt"/>
              <a:buAutoNum type="alphaUcPeriod" startAt="4"/>
            </a:pPr>
            <a:r>
              <a:rPr lang="en-US" sz="2600" b="1" dirty="0" smtClean="0"/>
              <a:t>Οι </a:t>
            </a:r>
            <a:r>
              <a:rPr lang="en-US" sz="2600" b="1" dirty="0" err="1" smtClean="0"/>
              <a:t>εμπορικές</a:t>
            </a:r>
            <a:r>
              <a:rPr lang="en-US" sz="2600" b="1" dirty="0" smtClean="0"/>
              <a:t> </a:t>
            </a:r>
            <a:r>
              <a:rPr lang="en-US" sz="2600" b="1" dirty="0" err="1" smtClean="0"/>
              <a:t>πράξεις</a:t>
            </a:r>
            <a:endParaRPr lang="en-US" sz="2600" b="1" dirty="0" smtClean="0"/>
          </a:p>
          <a:p>
            <a:pPr marL="0" indent="0">
              <a:lnSpc>
                <a:spcPct val="80000"/>
              </a:lnSpc>
              <a:buNone/>
            </a:pPr>
            <a:r>
              <a:rPr lang="el-GR" sz="2600" dirty="0" smtClean="0"/>
              <a:t>Ο παράνομος ή αθέμιτος χαρακτήρας δεν επιδρά σε εμπορικότητα.</a:t>
            </a:r>
            <a:endParaRPr lang="en-US" sz="2600" dirty="0" smtClean="0"/>
          </a:p>
          <a:p>
            <a:pPr marL="0" indent="0">
              <a:lnSpc>
                <a:spcPct val="80000"/>
              </a:lnSpc>
              <a:buNone/>
            </a:pPr>
            <a:r>
              <a:rPr lang="el-GR" sz="2600" dirty="0" smtClean="0"/>
              <a:t>Ανεξάρτητα από χαρακτηρισμό που της έδωσαν τα μέρη.</a:t>
            </a:r>
            <a:endParaRPr lang="en-US" sz="2600" dirty="0" smtClean="0"/>
          </a:p>
          <a:p>
            <a:pPr marL="0" indent="0">
              <a:lnSpc>
                <a:spcPct val="80000"/>
              </a:lnSpc>
              <a:buNone/>
            </a:pPr>
            <a:r>
              <a:rPr lang="el-GR" sz="2600" dirty="0" smtClean="0"/>
              <a:t>Γεωργία, εξόρυξη, συλλογή πρώτων υλών: μη εμπορικές πράξεις.</a:t>
            </a:r>
            <a:endParaRPr lang="en-US" sz="2600" dirty="0" smtClean="0"/>
          </a:p>
          <a:p>
            <a:pPr marL="0" indent="0">
              <a:lnSpc>
                <a:spcPct val="80000"/>
              </a:lnSpc>
              <a:buNone/>
            </a:pPr>
            <a:r>
              <a:rPr lang="el-GR" sz="2600" dirty="0" smtClean="0"/>
              <a:t>Πράξεις που αφορούν ακίνητα: μη εμπορικές.</a:t>
            </a:r>
            <a:endParaRPr lang="en-US" sz="26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fontScale="77500" lnSpcReduction="20000"/>
          </a:bodyPr>
          <a:lstStyle/>
          <a:p>
            <a:pPr marL="514350" indent="-514350">
              <a:buFont typeface="+mj-lt"/>
              <a:buAutoNum type="alphaUcPeriod"/>
            </a:pPr>
            <a:r>
              <a:rPr lang="el-GR" b="1" dirty="0" smtClean="0"/>
              <a:t>Πρωτότυπα εμπορικές</a:t>
            </a:r>
            <a:endParaRPr lang="en-US" b="1" dirty="0" smtClean="0"/>
          </a:p>
          <a:p>
            <a:pPr>
              <a:buNone/>
            </a:pPr>
            <a:r>
              <a:rPr lang="el-GR" dirty="0" smtClean="0"/>
              <a:t>Β.Δ. 2/14-5-1835</a:t>
            </a:r>
            <a:endParaRPr lang="en-US" dirty="0" smtClean="0"/>
          </a:p>
          <a:p>
            <a:pPr>
              <a:buNone/>
            </a:pPr>
            <a:r>
              <a:rPr lang="el-GR" dirty="0" smtClean="0"/>
              <a:t>Ανεξάρτητα από ιδιότητα υποκειμένου.</a:t>
            </a:r>
            <a:endParaRPr lang="en-US" dirty="0" smtClean="0"/>
          </a:p>
          <a:p>
            <a:pPr>
              <a:buNone/>
            </a:pPr>
            <a:r>
              <a:rPr lang="el-GR" dirty="0" smtClean="0"/>
              <a:t>«Επιχείρηση» = ένταξη σε λογική εμπορικότητας που τη </a:t>
            </a:r>
            <a:r>
              <a:rPr lang="el-GR" dirty="0" err="1" smtClean="0"/>
              <a:t>νοηματοδοτεί</a:t>
            </a:r>
            <a:r>
              <a:rPr lang="el-GR" dirty="0" smtClean="0"/>
              <a:t> και δικαιολογεί συνέπειες πράξης. Βεβαίωση εμπορικής σημασίας σε κάθε περίπτωση. Όρος συνώνυμος του όρου «πράξη» που διαθέτει χαρακτηριστικά εμπορικότητας.</a:t>
            </a:r>
            <a:endParaRPr lang="en-US" dirty="0" smtClean="0"/>
          </a:p>
          <a:p>
            <a:pPr marL="822960" indent="-571500">
              <a:buFont typeface="+mj-lt"/>
              <a:buAutoNum type="romanLcPeriod"/>
            </a:pPr>
            <a:r>
              <a:rPr lang="el-GR" dirty="0" smtClean="0"/>
              <a:t>Αγορά προς μεταπώληση: ο αγοραστής κινητού έχει σκοπό τη στιγμή της απόκτησής του τη μεταπώληση.</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Autofit/>
          </a:bodyPr>
          <a:lstStyle/>
          <a:p>
            <a:pPr marL="0" indent="0">
              <a:lnSpc>
                <a:spcPct val="80000"/>
              </a:lnSpc>
              <a:buNone/>
            </a:pPr>
            <a:r>
              <a:rPr lang="el-GR" sz="2600" dirty="0" smtClean="0"/>
              <a:t>Επιδίωξη κέρδους -&gt; δυνατό να μην υπάρχει από συγκεκριμένη πράξη, αρκεί αυτή να εντάσσεται σε πλαίσιο γενικότερης επιδίωξης κέρδους.</a:t>
            </a:r>
            <a:endParaRPr lang="en-US" sz="2600" dirty="0" smtClean="0"/>
          </a:p>
          <a:p>
            <a:pPr marL="0" indent="0">
              <a:lnSpc>
                <a:spcPct val="80000"/>
              </a:lnSpc>
              <a:buNone/>
            </a:pPr>
            <a:r>
              <a:rPr lang="el-GR" sz="2600" dirty="0" smtClean="0"/>
              <a:t>Κινητό να μεταπωλείται αυτούσιο ή ύστερα από επεξεργασία ή μεταποίηση.</a:t>
            </a:r>
            <a:endParaRPr lang="en-US" sz="2600" dirty="0" smtClean="0"/>
          </a:p>
          <a:p>
            <a:pPr marL="822960" lvl="0" indent="-514350">
              <a:lnSpc>
                <a:spcPct val="80000"/>
              </a:lnSpc>
              <a:buFont typeface="+mj-lt"/>
              <a:buAutoNum type="alphaLcParenR"/>
            </a:pPr>
            <a:r>
              <a:rPr lang="el-GR" sz="2600" dirty="0" smtClean="0"/>
              <a:t>Αγορά: κάθε παράγωγη κτήση κυριότητας από επαχθή αιτία.</a:t>
            </a:r>
          </a:p>
          <a:p>
            <a:pPr marL="822960" lvl="0" indent="-514350">
              <a:lnSpc>
                <a:spcPct val="80000"/>
              </a:lnSpc>
              <a:buFont typeface="+mj-lt"/>
              <a:buAutoNum type="alphaLcParenR"/>
            </a:pPr>
            <a:r>
              <a:rPr lang="el-GR" sz="2600" dirty="0" smtClean="0"/>
              <a:t>Αντικείμενο: κινητά (προϊόντα γης ή τέχνης επιδεκτικά κυκλοφορίας), αξιόγραφα, άυλα αγαθά.</a:t>
            </a:r>
            <a:endParaRPr lang="en-US" sz="2600" dirty="0" smtClean="0"/>
          </a:p>
          <a:p>
            <a:pPr>
              <a:lnSpc>
                <a:spcPct val="80000"/>
              </a:lnSpc>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a:bodyPr>
          <a:lstStyle/>
          <a:p>
            <a:pPr marL="822960" lvl="0" indent="-514350">
              <a:lnSpc>
                <a:spcPct val="80000"/>
              </a:lnSpc>
              <a:buFont typeface="+mj-lt"/>
              <a:buAutoNum type="alphaLcParenR" startAt="3"/>
            </a:pPr>
            <a:r>
              <a:rPr lang="el-GR" sz="2600" dirty="0" smtClean="0"/>
              <a:t>Πρόθεση μεταπώλησης: κύρια πρόθεση (= βάρος απόδειξης ο επικαλούμενος την εμπορικότητα) τη στιγμή της αγοράς. Αν τελικά δεν πραγματοποιήθηκε η μεταπώληση (= όχι κατ’ ανάγκη οριστική, και προσύμφωνο), αν και υπήρχε τέτοια πρόθεση, η πράξη είναι εμπορική. Αντίθετα, αν δεν υπήρχε πρόθεση κατά την αγορά και έγινε μεταπώληση, δεν είναι εμπορική. Εμπορική και η αγορά και η μεταπώληση. Αντίστοιχα εμπορικές η αγορά πράγματος με σκοπό (</a:t>
            </a:r>
            <a:r>
              <a:rPr lang="el-GR" sz="2600" dirty="0" err="1" smtClean="0"/>
              <a:t>υπο</a:t>
            </a:r>
            <a:r>
              <a:rPr lang="el-GR" sz="2600" dirty="0" smtClean="0"/>
              <a:t>)μίσθωση.</a:t>
            </a:r>
            <a:endParaRPr lang="en-US" sz="2600" dirty="0" smtClean="0"/>
          </a:p>
          <a:p>
            <a:pPr marL="82296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fontScale="77500" lnSpcReduction="20000"/>
          </a:bodyPr>
          <a:lstStyle/>
          <a:p>
            <a:pPr marL="571500" indent="-571500">
              <a:buFont typeface="+mj-lt"/>
              <a:buAutoNum type="romanLcPeriod" startAt="2"/>
            </a:pPr>
            <a:r>
              <a:rPr lang="el-GR" dirty="0" smtClean="0"/>
              <a:t>Επιχείρηση προμήθειας: διαρκής σχέση, συνήθως. Η πράξη με την οποία ένα μέρος υπόσχεται στο άλλο να του προμηθεύσει, έναντι ανταλλάγματος, κινητό πράγμα το οποίο δεν έχει τη στιγμή της πώλησης αλλά θα αποκτήσει από επαχθή αιτία. </a:t>
            </a:r>
            <a:endParaRPr lang="en-US" dirty="0" smtClean="0"/>
          </a:p>
          <a:p>
            <a:pPr marL="0" indent="0">
              <a:buNone/>
            </a:pPr>
            <a:r>
              <a:rPr lang="el-GR" dirty="0" smtClean="0"/>
              <a:t>Και η έναντι ανταλλάγματος ανάληψη υποχρέωσης για παραχώρηση χρήσης.</a:t>
            </a:r>
            <a:endParaRPr lang="en-US" dirty="0" smtClean="0"/>
          </a:p>
          <a:p>
            <a:pPr marL="571500" indent="-571500">
              <a:buFont typeface="+mj-lt"/>
              <a:buAutoNum type="romanLcPeriod" startAt="3"/>
            </a:pPr>
            <a:r>
              <a:rPr lang="el-GR" dirty="0" smtClean="0"/>
              <a:t>Επιχείρηση χειροτεχνίας: μετατροπή ή επεξεργασία ξένης πρώτης ύλης (= κινητό πράγμα ανήκον σε αντισυμβαλλόμενο) σε χρήσιμα κινητά πράγματα έναντι ανταλλάγματος. Βιομηχανία, βιοτεχνία, συσκευασία…</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fontScale="70000" lnSpcReduction="20000"/>
          </a:bodyPr>
          <a:lstStyle/>
          <a:p>
            <a:pPr marL="0" indent="0">
              <a:buNone/>
            </a:pPr>
            <a:r>
              <a:rPr lang="el-GR" dirty="0" smtClean="0"/>
              <a:t>Ακόμα κι αν ανήκει σε χειροτέχνη αλλά χρησιμοποιεί εργάτες (διαμεσολάβηση).</a:t>
            </a:r>
            <a:endParaRPr lang="en-US" dirty="0" smtClean="0"/>
          </a:p>
          <a:p>
            <a:pPr marL="0" indent="0">
              <a:buNone/>
            </a:pPr>
            <a:r>
              <a:rPr lang="el-GR" dirty="0" smtClean="0"/>
              <a:t>Χειροτεχνία σε ακίνητα = εμπορική, αν υπάρχει διαμεσολάβηση στην παροχή εργασίας. Αντίστοιχα και για γεωργικές πράξεις.</a:t>
            </a:r>
            <a:endParaRPr lang="en-US" dirty="0" smtClean="0"/>
          </a:p>
          <a:p>
            <a:pPr marL="0" indent="0">
              <a:buNone/>
            </a:pPr>
            <a:r>
              <a:rPr lang="el-GR" dirty="0" smtClean="0"/>
              <a:t>Όχι εμπορική αν προέχει καλλιτεχνικός – επιστημονικός χαρακτήρας.</a:t>
            </a:r>
            <a:endParaRPr lang="en-US" dirty="0" smtClean="0"/>
          </a:p>
          <a:p>
            <a:pPr marL="571500" indent="-571500">
              <a:buFont typeface="+mj-lt"/>
              <a:buAutoNum type="romanLcPeriod" startAt="4"/>
            </a:pPr>
            <a:r>
              <a:rPr lang="el-GR" dirty="0" smtClean="0"/>
              <a:t>Επιχείρηση παραγγελίας: δικαιοπρακτική διαμεσολάβηση – έμμεση αντιπροσώπευση. Το ένα συμβαλλόμενο μέρος αναλαμβάνει έναντι ανταλλάγματος να διενεργήσει στο όνομά του κάποια πράξη για λογαριασμό αντισυμβαλλομένου. Εμπορική και η ανάθεση και η τέλεση της δικαιοπραξίας. </a:t>
            </a:r>
            <a:r>
              <a:rPr lang="el-GR" dirty="0" err="1" smtClean="0"/>
              <a:t>Παραγγελέας</a:t>
            </a:r>
            <a:r>
              <a:rPr lang="el-GR" dirty="0" smtClean="0"/>
              <a:t> προστατεύεται βάσει σύμβασης υπέρ τρίτου.</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fontScale="70000" lnSpcReduction="20000"/>
          </a:bodyPr>
          <a:lstStyle/>
          <a:p>
            <a:pPr marL="571500" indent="-571500">
              <a:buFont typeface="+mj-lt"/>
              <a:buAutoNum type="romanLcPeriod" startAt="5"/>
            </a:pPr>
            <a:r>
              <a:rPr lang="el-GR" dirty="0" smtClean="0"/>
              <a:t>Επιχείρηση μετακόμισης: κάθε μεταφορά προσώπων ή πραγμάτων έναντι ανταλλάγματος στη στεριά ή τα εσωτερικά ύδατα με οποιοδήποτε μεταφορικό μέσο το οποίο μπορεί και να μην ανήκει σε αυτόν που διενεργεί την πράξη. Η μεταφορά μπορεί να διενεργείται και χωρίς μεταφορικό μέσο.</a:t>
            </a:r>
          </a:p>
          <a:p>
            <a:pPr marL="571500" indent="-571500">
              <a:buFont typeface="+mj-lt"/>
              <a:buAutoNum type="romanLcPeriod" startAt="5"/>
            </a:pPr>
            <a:r>
              <a:rPr lang="el-GR" dirty="0" smtClean="0"/>
              <a:t>Επιχείρηση πρακτορείας: ανάληψη υποχρέωσης παροχής στο κοινό ιδιωτικών υπηρεσιών κάθε μορφής με αντάλλαγμα. </a:t>
            </a:r>
            <a:endParaRPr lang="en-US" dirty="0" smtClean="0"/>
          </a:p>
          <a:p>
            <a:pPr marL="0" indent="0">
              <a:buNone/>
            </a:pPr>
            <a:r>
              <a:rPr lang="el-GR" dirty="0" smtClean="0"/>
              <a:t>Όχι ελευθέριων / καλλιτεχνικών / επιστημονικών επαγγελμάτων, όχι υπηρεσιών δημοσίου δικαίου από δημόσιους υπαλλήλους ή λειτουργούς.</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dirty="0" smtClean="0"/>
              <a:t>Εμπορικό και Οικονομικό Δίκαιο</a:t>
            </a:r>
            <a:endParaRPr lang="en-US" sz="2800" dirty="0" smtClean="0"/>
          </a:p>
          <a:p>
            <a:pPr algn="l"/>
            <a:r>
              <a:rPr lang="el-GR" sz="2800" b="1" dirty="0" smtClean="0"/>
              <a:t>Ενότητα</a:t>
            </a:r>
            <a:r>
              <a:rPr lang="en-US" sz="2800" b="1" dirty="0" smtClean="0"/>
              <a:t> </a:t>
            </a:r>
            <a:r>
              <a:rPr lang="el-GR" sz="2800" b="1" dirty="0" smtClean="0"/>
              <a:t>9: </a:t>
            </a:r>
            <a:r>
              <a:rPr lang="el-GR" altLang="zh-CN" sz="2800" b="1" dirty="0" smtClean="0">
                <a:cs typeface="Segoe UI" pitchFamily="18" charset="0"/>
              </a:rPr>
              <a:t>Εμπορική Ιδιότητα</a:t>
            </a:r>
            <a:endParaRPr lang="en-US" sz="2800" dirty="0" smtClean="0"/>
          </a:p>
          <a:p>
            <a:pPr algn="l">
              <a:lnSpc>
                <a:spcPts val="2400"/>
              </a:lnSpc>
              <a:tabLst/>
            </a:pPr>
            <a:r>
              <a:rPr lang="el-GR" altLang="zh-CN" sz="2800" dirty="0" smtClean="0">
                <a:cs typeface="Segoe UI" pitchFamily="18" charset="0"/>
              </a:rPr>
              <a:t>Τριάρχη Ειρήνη</a:t>
            </a:r>
            <a:endParaRPr lang="el-GR" sz="2400" dirty="0" smtClean="0"/>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fontScale="70000" lnSpcReduction="20000"/>
          </a:bodyPr>
          <a:lstStyle/>
          <a:p>
            <a:pPr marL="0" indent="0">
              <a:buNone/>
            </a:pPr>
            <a:r>
              <a:rPr lang="el-GR" dirty="0" smtClean="0"/>
              <a:t>Κάθε μορφή επιμέλειας ιδιωτικών υποθέσεων τρίτων προσώπων.</a:t>
            </a:r>
            <a:endParaRPr lang="en-US" dirty="0" smtClean="0"/>
          </a:p>
          <a:p>
            <a:pPr marL="0" indent="0">
              <a:buNone/>
            </a:pPr>
            <a:r>
              <a:rPr lang="el-GR" dirty="0" smtClean="0"/>
              <a:t>Κοινό = και στενός κύκλος προσώπων, και συγκεκριμένος έμπορος, αν ο πράκτορας είναι ανεξάρτητος.</a:t>
            </a:r>
            <a:endParaRPr lang="en-US" dirty="0" smtClean="0"/>
          </a:p>
          <a:p>
            <a:pPr marL="0" indent="0">
              <a:buNone/>
            </a:pPr>
            <a:r>
              <a:rPr lang="el-GR" dirty="0" smtClean="0"/>
              <a:t>Οι υπηρεσίες πρέπει να απευθύνονται στο ευρύ κοινό και σε συνθήκες αγοράς.</a:t>
            </a:r>
            <a:endParaRPr lang="en-US" dirty="0" smtClean="0"/>
          </a:p>
          <a:p>
            <a:pPr>
              <a:buNone/>
            </a:pPr>
            <a:r>
              <a:rPr lang="el-GR" dirty="0" smtClean="0"/>
              <a:t>Νομική σχέση: έργου, ίδια εμπορική σχέση ή αμειβόμενη εντολή.</a:t>
            </a:r>
            <a:endParaRPr lang="en-US" dirty="0" smtClean="0"/>
          </a:p>
          <a:p>
            <a:pPr marL="571500" indent="-571500">
              <a:buFont typeface="+mj-lt"/>
              <a:buAutoNum type="romanLcPeriod" startAt="7"/>
            </a:pPr>
            <a:r>
              <a:rPr lang="el-GR" dirty="0" smtClean="0"/>
              <a:t>Επιχείρηση πλειστηρίασης: ανάληψη υποχρέωσης για πώληση ξένων κινητών πραγμάτων μέσω ιδιωτικού πλειστηριασμού έναντι ανταλλάγματος.</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fontScale="62500" lnSpcReduction="20000"/>
          </a:bodyPr>
          <a:lstStyle/>
          <a:p>
            <a:pPr>
              <a:buNone/>
            </a:pPr>
            <a:r>
              <a:rPr lang="el-GR" dirty="0" smtClean="0"/>
              <a:t>Υπηρεσία παρεχόμενη σε κοινό (= εμπλοκή σε αγορά). </a:t>
            </a:r>
            <a:endParaRPr lang="en-US" dirty="0" smtClean="0"/>
          </a:p>
          <a:p>
            <a:pPr>
              <a:buNone/>
            </a:pPr>
            <a:r>
              <a:rPr lang="el-GR" dirty="0" smtClean="0"/>
              <a:t>Εγκυρότητα σύμβασης αγοράς δεν επηρεάζει.</a:t>
            </a:r>
            <a:endParaRPr lang="en-US" dirty="0" smtClean="0"/>
          </a:p>
          <a:p>
            <a:pPr>
              <a:buNone/>
            </a:pPr>
            <a:r>
              <a:rPr lang="el-GR" dirty="0" smtClean="0"/>
              <a:t>Εμπορική η ανάθεση και η διενέργεια.</a:t>
            </a:r>
            <a:endParaRPr lang="en-US" dirty="0" smtClean="0"/>
          </a:p>
          <a:p>
            <a:pPr marL="571500" indent="-571500">
              <a:buFont typeface="+mj-lt"/>
              <a:buAutoNum type="romanLcPeriod" startAt="8"/>
            </a:pPr>
            <a:r>
              <a:rPr lang="el-GR" dirty="0" smtClean="0"/>
              <a:t>Επιχείρηση δημοσίων θεαμάτων: ανάληψη παροχής στο κοινό κάθε μορφής ψυχαγωγίας με αντάλλαγμα. Αυτός που τη διενεργεί διαμεσολαβεί μεταξύ δημιουργού και κοινού. </a:t>
            </a:r>
            <a:endParaRPr lang="en-US" dirty="0" smtClean="0"/>
          </a:p>
          <a:p>
            <a:pPr marL="0" indent="0">
              <a:buNone/>
            </a:pPr>
            <a:r>
              <a:rPr lang="el-GR" dirty="0" smtClean="0"/>
              <a:t>Όταν ο ίδιος ο δημιουργός προσφέρει δημόσιο θέαμα με αντάλλαγμα χωρίς να απασχολεί άλλα πρόσωπα, δε διενεργεί εμπορική πράξη (όχι διαμεσολάβηση).</a:t>
            </a:r>
            <a:endParaRPr lang="en-US" dirty="0" smtClean="0"/>
          </a:p>
          <a:p>
            <a:pPr marL="571500" indent="-571500">
              <a:buFont typeface="+mj-lt"/>
              <a:buAutoNum type="romanLcPeriod" startAt="9"/>
            </a:pPr>
            <a:r>
              <a:rPr lang="el-GR" dirty="0" smtClean="0"/>
              <a:t>Όλες οι </a:t>
            </a:r>
            <a:r>
              <a:rPr lang="el-GR" dirty="0" err="1" smtClean="0"/>
              <a:t>κολλυβιστικές</a:t>
            </a:r>
            <a:r>
              <a:rPr lang="el-GR" dirty="0" smtClean="0"/>
              <a:t> και τραπεζικές εργασίες, </a:t>
            </a:r>
            <a:r>
              <a:rPr lang="el-GR" dirty="0" err="1" smtClean="0"/>
              <a:t>διατόπια</a:t>
            </a:r>
            <a:r>
              <a:rPr lang="el-GR" dirty="0" smtClean="0"/>
              <a:t> μεταφορά χρημάτων και πράξεις επί </a:t>
            </a:r>
            <a:r>
              <a:rPr lang="el-GR" dirty="0" err="1" smtClean="0"/>
              <a:t>αξιογράφων</a:t>
            </a:r>
            <a:r>
              <a:rPr lang="el-GR" dirty="0" smtClean="0"/>
              <a:t>.</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fontScale="70000" lnSpcReduction="20000"/>
          </a:bodyPr>
          <a:lstStyle/>
          <a:p>
            <a:pPr marL="571500" indent="-571500">
              <a:buFont typeface="+mj-lt"/>
              <a:buAutoNum type="romanLcPeriod" startAt="10"/>
            </a:pPr>
            <a:r>
              <a:rPr lang="el-GR" dirty="0" smtClean="0"/>
              <a:t>Μεσιτικές εργασίες: μεσολάβηση ή υπόδειξη ευκαιρίας για σύναψη σύμβασης με αμοιβή του μεσολαβήσαντα. Ο μεσίτης δε μετέχει σε κατάρτιση σύμβασης αλλά απλά φέρει σε επαφή τα μέρη. </a:t>
            </a:r>
          </a:p>
          <a:p>
            <a:pPr marL="0" indent="0">
              <a:buNone/>
            </a:pPr>
            <a:r>
              <a:rPr lang="el-GR" dirty="0" smtClean="0"/>
              <a:t>Όχι ιδιωτικές υποδείξεις χωρίς εμφάνιση, και όταν η σύμβαση είναι αστική.</a:t>
            </a:r>
            <a:endParaRPr lang="en-US" dirty="0" smtClean="0"/>
          </a:p>
          <a:p>
            <a:pPr>
              <a:buNone/>
            </a:pPr>
            <a:r>
              <a:rPr lang="el-GR" dirty="0" smtClean="0"/>
              <a:t>Δικαιούται αμοιβής μόνο αν καταρτίστηκε η σύμβαση.</a:t>
            </a:r>
            <a:endParaRPr lang="en-US" dirty="0" smtClean="0"/>
          </a:p>
          <a:p>
            <a:pPr>
              <a:buNone/>
            </a:pPr>
            <a:r>
              <a:rPr lang="el-GR" dirty="0" smtClean="0"/>
              <a:t>Ακόμα και αν αφορά ακίνητα.</a:t>
            </a:r>
            <a:endParaRPr lang="en-US" dirty="0" smtClean="0"/>
          </a:p>
          <a:p>
            <a:pPr marL="571500" indent="-571500">
              <a:buFont typeface="+mj-lt"/>
              <a:buAutoNum type="romanLcPeriod" startAt="11"/>
            </a:pPr>
            <a:r>
              <a:rPr lang="el-GR" dirty="0" smtClean="0"/>
              <a:t>Αξιώσεις από αθέμιτο ανταγωνισμό: αναλογική εφαρμογή σε περίπτωση προσβολής δικαιώματος βιομηχανικής ιδιοκτησίας.</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a:xfrm>
            <a:off x="457200" y="1201316"/>
            <a:ext cx="8229600" cy="4513684"/>
          </a:xfrm>
        </p:spPr>
        <p:txBody>
          <a:bodyPr>
            <a:normAutofit fontScale="62500" lnSpcReduction="20000"/>
          </a:bodyPr>
          <a:lstStyle/>
          <a:p>
            <a:pPr marL="514350" indent="-514350">
              <a:buFont typeface="+mj-lt"/>
              <a:buAutoNum type="alphaUcPeriod" startAt="2"/>
            </a:pPr>
            <a:r>
              <a:rPr lang="el-GR" sz="3800" b="1" dirty="0" smtClean="0"/>
              <a:t>Αναλογικά εμπορικές πράξεις</a:t>
            </a:r>
            <a:endParaRPr lang="en-US" sz="3800" b="1" dirty="0" smtClean="0"/>
          </a:p>
          <a:p>
            <a:pPr>
              <a:buNone/>
            </a:pPr>
            <a:r>
              <a:rPr lang="el-GR" dirty="0" smtClean="0"/>
              <a:t>Επεκτατική ερμηνεία νόμων βάσει κριτηρίων:</a:t>
            </a:r>
            <a:endParaRPr lang="en-US" dirty="0" smtClean="0"/>
          </a:p>
          <a:p>
            <a:pPr marL="571500" indent="-571500">
              <a:buFont typeface="+mj-lt"/>
              <a:buAutoNum type="romanLcPeriod"/>
            </a:pPr>
            <a:r>
              <a:rPr lang="el-GR" dirty="0" smtClean="0"/>
              <a:t>Διαμεσολάβηση: κυκλοφορία αγαθών από τόπο σε τόπο, ανθρώπινη εργασία, διευκόλυνση διακίνησης χρημάτων.</a:t>
            </a:r>
          </a:p>
          <a:p>
            <a:pPr marL="571500" indent="-571500">
              <a:buFont typeface="+mj-lt"/>
              <a:buAutoNum type="romanLcPeriod"/>
            </a:pPr>
            <a:r>
              <a:rPr lang="el-GR" dirty="0" smtClean="0"/>
              <a:t>Παροχή οικονομικής πίστης: είτε ως αυτούσιο αντικείμενο εμπορικής δραστηριότητας είτε ως πρακτική εμπορίου</a:t>
            </a:r>
          </a:p>
          <a:p>
            <a:pPr marL="571500" indent="-571500">
              <a:buFont typeface="+mj-lt"/>
              <a:buAutoNum type="romanLcPeriod"/>
            </a:pPr>
            <a:r>
              <a:rPr lang="el-GR" dirty="0" smtClean="0"/>
              <a:t>Ανάληψη κινδύνου: είτε ως αντικείμενο εμπορικής </a:t>
            </a:r>
            <a:r>
              <a:rPr lang="el-GR" dirty="0" err="1" smtClean="0"/>
              <a:t>δραστηριότηας</a:t>
            </a:r>
            <a:r>
              <a:rPr lang="el-GR" dirty="0" smtClean="0"/>
              <a:t> είτε ως αποδοχή ενδεχομένου ζημίας.</a:t>
            </a:r>
          </a:p>
          <a:p>
            <a:pPr marL="571500" indent="-571500">
              <a:buFont typeface="+mj-lt"/>
              <a:buAutoNum type="romanLcPeriod"/>
            </a:pPr>
            <a:r>
              <a:rPr lang="el-GR" dirty="0" smtClean="0"/>
              <a:t>Επιδίωξη κέρδους: αντισταθμίζει τον κίνδυνο. </a:t>
            </a:r>
            <a:endParaRPr lang="en-US" dirty="0" smtClean="0"/>
          </a:p>
          <a:p>
            <a:pPr>
              <a:buNone/>
            </a:pPr>
            <a:r>
              <a:rPr lang="el-GR" dirty="0" smtClean="0"/>
              <a:t>Χαρακτηρισμός γίνεται από δικαστή – πλήρης εξομοίωση.</a:t>
            </a:r>
            <a:endParaRPr lang="en-US" dirty="0" smtClean="0"/>
          </a:p>
          <a:p>
            <a:pPr marL="0" indent="0">
              <a:buNone/>
            </a:pPr>
            <a:r>
              <a:rPr lang="el-GR" dirty="0" smtClean="0"/>
              <a:t>Πρωτότυπα εμπορικές οι αστικές πράξεις που ασκούνται από οργανωμένη επιχείρηση (= χρήση προσωπικού ή λειτουργία αξιοποιώντας σημαντική επένδυση κεφαλαίου).</a:t>
            </a:r>
            <a:endParaRPr lang="en-US" dirty="0" smtClean="0"/>
          </a:p>
          <a:p>
            <a:pPr marL="514350" indent="-51435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fontScale="70000" lnSpcReduction="20000"/>
          </a:bodyPr>
          <a:lstStyle/>
          <a:p>
            <a:pPr marL="514350" indent="-514350">
              <a:buFont typeface="+mj-lt"/>
              <a:buAutoNum type="alphaUcPeriod" startAt="3"/>
            </a:pPr>
            <a:r>
              <a:rPr lang="el-GR" b="1" dirty="0" smtClean="0"/>
              <a:t>Παράγωγα εμπορικές πράξεις</a:t>
            </a:r>
            <a:endParaRPr lang="en-US" b="1" dirty="0" smtClean="0"/>
          </a:p>
          <a:p>
            <a:pPr marL="571500" indent="-571500">
              <a:buFont typeface="+mj-lt"/>
              <a:buAutoNum type="romanLcPeriod"/>
            </a:pPr>
            <a:r>
              <a:rPr lang="el-GR" dirty="0" smtClean="0"/>
              <a:t>Εξ αντικειμένου: αστικές πράξεις που βρίσκονται σε σχέση εξάρτησης με πρωτότυπα εμπορικές πράξεις που είναι σημαντικότερες από αυτές και εξαιτίας της στενής σχέσης γίνονται κι αυτές εμπορικές. Σχέση αστικής με τμήματα πρωτότυπα εμπορικής, ακόμα και με πράξη που συνδέεται με παρεπόμενη πράξη εμπορικής. Μπορεί να συνδέεται με πρωτότυπα εμπορική πράξη που δεν έχει συμβεί αλλά πιθανολογείται. </a:t>
            </a:r>
            <a:endParaRPr lang="en-US" dirty="0" smtClean="0"/>
          </a:p>
          <a:p>
            <a:pPr>
              <a:buNone/>
            </a:pPr>
            <a:r>
              <a:rPr lang="el-GR" dirty="0" smtClean="0"/>
              <a:t>Αρχή του παρεπόμενου. </a:t>
            </a:r>
            <a:endParaRPr lang="en-US" dirty="0" smtClean="0"/>
          </a:p>
          <a:p>
            <a:pPr>
              <a:buNone/>
            </a:pPr>
            <a:r>
              <a:rPr lang="el-GR" dirty="0" smtClean="0"/>
              <a:t>Λειτουργεί και αντίστροφα (αστικοποίηση).</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fontScale="77500" lnSpcReduction="20000"/>
          </a:bodyPr>
          <a:lstStyle/>
          <a:p>
            <a:pPr marL="0" indent="0">
              <a:buNone/>
            </a:pPr>
            <a:r>
              <a:rPr lang="el-GR" dirty="0" smtClean="0"/>
              <a:t>Δεν είναι ανάγκη να διενεργούνται από το ίδιο πρόσωπο. </a:t>
            </a:r>
            <a:endParaRPr lang="en-US" dirty="0" smtClean="0"/>
          </a:p>
          <a:p>
            <a:pPr marL="0" indent="0">
              <a:buNone/>
            </a:pPr>
            <a:r>
              <a:rPr lang="el-GR" dirty="0" smtClean="0"/>
              <a:t>Και οι πράξεις εκτέλεσης εμπορικής σύμβασης (καταβολή, υπαναχώρηση).</a:t>
            </a:r>
            <a:endParaRPr lang="en-US" dirty="0" smtClean="0"/>
          </a:p>
          <a:p>
            <a:pPr marL="0" indent="0">
              <a:buNone/>
            </a:pPr>
            <a:r>
              <a:rPr lang="el-GR" dirty="0" smtClean="0"/>
              <a:t>Ενιαία οικονομική σύλληψη.</a:t>
            </a:r>
            <a:endParaRPr lang="en-US" dirty="0" smtClean="0"/>
          </a:p>
          <a:p>
            <a:pPr marL="0" indent="0">
              <a:buNone/>
            </a:pPr>
            <a:r>
              <a:rPr lang="el-GR" dirty="0" smtClean="0"/>
              <a:t>Όχι για πράξεις που από τη φύση τους δεν μπορεί να είναι εμπορικές.</a:t>
            </a:r>
          </a:p>
          <a:p>
            <a:pPr marL="571500" indent="-571500">
              <a:buFont typeface="+mj-lt"/>
              <a:buAutoNum type="romanLcPeriod" startAt="2"/>
            </a:pPr>
            <a:r>
              <a:rPr lang="el-GR" dirty="0" smtClean="0"/>
              <a:t>Εξ υποκειμένου: διενεργούνται από έμπορο προς χάριν εμπορικής δραστηριότητας και έτσι </a:t>
            </a:r>
            <a:r>
              <a:rPr lang="el-GR" dirty="0" err="1" smtClean="0"/>
              <a:t>εμπορικοποιούνται</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Autofit/>
          </a:bodyPr>
          <a:lstStyle/>
          <a:p>
            <a:pPr marL="0" indent="0">
              <a:lnSpc>
                <a:spcPct val="80000"/>
              </a:lnSpc>
              <a:buNone/>
            </a:pPr>
            <a:r>
              <a:rPr lang="el-GR" sz="2400" dirty="0" smtClean="0"/>
              <a:t>Τεκμήριο εμπορικότητας (στο ΒΔ 1835). Κατάρριψη αν η πράξη είναι άσχετη με εμπόριο ή μη εμπορική από τη φύση της. Ανταπόδειξη κατά πάντων.</a:t>
            </a:r>
            <a:endParaRPr lang="en-US" sz="2400" dirty="0" smtClean="0"/>
          </a:p>
          <a:p>
            <a:pPr marL="0" indent="0">
              <a:lnSpc>
                <a:spcPct val="80000"/>
              </a:lnSpc>
              <a:buNone/>
            </a:pPr>
            <a:r>
              <a:rPr lang="el-GR" sz="2400" dirty="0" smtClean="0"/>
              <a:t>Όλες οι πράξεις που διενεργούνται από έμπορο θεωρούνται ότι γίνονται για να εξυπηρετήσουν την εμπορική δραστηριότητα, εκτός αν δηλωθεί ή συνάγεται διαφορετικά. </a:t>
            </a:r>
            <a:endParaRPr lang="en-US" sz="2400" dirty="0" smtClean="0"/>
          </a:p>
          <a:p>
            <a:pPr marL="0" indent="0">
              <a:lnSpc>
                <a:spcPct val="80000"/>
              </a:lnSpc>
              <a:buNone/>
            </a:pPr>
            <a:r>
              <a:rPr lang="el-GR" sz="2400" dirty="0" smtClean="0"/>
              <a:t>Ισχύει για δικαιοπραξίες και αδικοπραξίες.</a:t>
            </a:r>
            <a:endParaRPr lang="en-US" sz="2400" dirty="0" smtClean="0"/>
          </a:p>
          <a:p>
            <a:pPr marL="0" indent="0">
              <a:lnSpc>
                <a:spcPct val="80000"/>
              </a:lnSpc>
              <a:buNone/>
            </a:pPr>
            <a:r>
              <a:rPr lang="el-GR" sz="2400" dirty="0" smtClean="0"/>
              <a:t>Ομόρρυθμος που δεν ασκεί ατομική εμπορία: το τεκμήριο αναφέρεται σε σχέση πράξης με εμπορία Ο.Ε.</a:t>
            </a:r>
            <a:endParaRPr lang="en-US" sz="2400" dirty="0" smtClean="0"/>
          </a:p>
          <a:p>
            <a:pPr marL="0" indent="0">
              <a:lnSpc>
                <a:spcPct val="80000"/>
              </a:lnSpc>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fontScale="77500" lnSpcReduction="20000"/>
          </a:bodyPr>
          <a:lstStyle/>
          <a:p>
            <a:pPr marL="514350" indent="-514350">
              <a:buFont typeface="+mj-lt"/>
              <a:buAutoNum type="alphaUcPeriod" startAt="4"/>
            </a:pPr>
            <a:r>
              <a:rPr lang="el-GR" b="1" dirty="0" smtClean="0"/>
              <a:t>Αμφιμερώς και ετερομερώς</a:t>
            </a:r>
            <a:endParaRPr lang="en-US" b="1" dirty="0" smtClean="0"/>
          </a:p>
          <a:p>
            <a:pPr marL="822960" indent="-571500">
              <a:buFont typeface="+mj-lt"/>
              <a:buAutoNum type="romanLcPeriod"/>
            </a:pPr>
            <a:r>
              <a:rPr lang="el-GR" dirty="0" smtClean="0"/>
              <a:t>Αμφιμερώς: εμπορικές και για τα δύο μέρη.</a:t>
            </a:r>
          </a:p>
          <a:p>
            <a:pPr marL="822960" indent="-571500">
              <a:buFont typeface="+mj-lt"/>
              <a:buAutoNum type="romanLcPeriod"/>
            </a:pPr>
            <a:r>
              <a:rPr lang="el-GR" dirty="0" smtClean="0"/>
              <a:t>Ετερομερώς: εμπορικές μόνο για το ένα μέρος. </a:t>
            </a:r>
            <a:r>
              <a:rPr lang="en-US" dirty="0" err="1" smtClean="0"/>
              <a:t>Πχ</a:t>
            </a:r>
            <a:r>
              <a:rPr lang="en-US" dirty="0" smtClean="0"/>
              <a:t>:</a:t>
            </a:r>
          </a:p>
          <a:p>
            <a:pPr marL="1097280" lvl="0" indent="-514350">
              <a:buFont typeface="+mj-lt"/>
              <a:buAutoNum type="alphaLcPeriod"/>
            </a:pPr>
            <a:r>
              <a:rPr lang="el-GR" dirty="0" smtClean="0"/>
              <a:t>Αγορά προς μεταπώληση εμπορική μόνο για αγοραστή.</a:t>
            </a:r>
          </a:p>
          <a:p>
            <a:pPr marL="1097280" lvl="0" indent="-514350">
              <a:buFont typeface="+mj-lt"/>
              <a:buAutoNum type="alphaLcPeriod"/>
            </a:pPr>
            <a:r>
              <a:rPr lang="en-US" dirty="0" err="1" smtClean="0"/>
              <a:t>Επιχείρηση</a:t>
            </a:r>
            <a:r>
              <a:rPr lang="en-US" dirty="0" smtClean="0"/>
              <a:t> </a:t>
            </a:r>
            <a:r>
              <a:rPr lang="en-US" dirty="0" err="1" smtClean="0"/>
              <a:t>προμήθειας</a:t>
            </a:r>
            <a:r>
              <a:rPr lang="en-US" dirty="0" smtClean="0"/>
              <a:t> </a:t>
            </a:r>
            <a:r>
              <a:rPr lang="en-US" dirty="0" err="1" smtClean="0"/>
              <a:t>για</a:t>
            </a:r>
            <a:r>
              <a:rPr lang="en-US" dirty="0" smtClean="0"/>
              <a:t> </a:t>
            </a:r>
            <a:r>
              <a:rPr lang="en-US" dirty="0" err="1" smtClean="0"/>
              <a:t>προμηθευτή</a:t>
            </a:r>
            <a:r>
              <a:rPr lang="en-US" dirty="0" smtClean="0"/>
              <a:t>.</a:t>
            </a:r>
            <a:endParaRPr lang="el-GR" dirty="0" smtClean="0"/>
          </a:p>
          <a:p>
            <a:pPr marL="1097280" lvl="0" indent="-514350">
              <a:buFont typeface="+mj-lt"/>
              <a:buAutoNum type="alphaLcPeriod"/>
            </a:pPr>
            <a:r>
              <a:rPr lang="el-GR" dirty="0" smtClean="0"/>
              <a:t>Πράξεις επί </a:t>
            </a:r>
            <a:r>
              <a:rPr lang="el-GR" dirty="0" err="1" smtClean="0"/>
              <a:t>αξιογράφων</a:t>
            </a:r>
            <a:r>
              <a:rPr lang="el-GR" dirty="0" smtClean="0"/>
              <a:t> μόνο για τον </a:t>
            </a:r>
            <a:r>
              <a:rPr lang="el-GR" dirty="0" err="1" smtClean="0"/>
              <a:t>πράξαντα</a:t>
            </a:r>
            <a:r>
              <a:rPr lang="el-GR" dirty="0" smtClean="0"/>
              <a:t>.</a:t>
            </a:r>
          </a:p>
          <a:p>
            <a:pPr marL="1097280" lvl="0" indent="-514350">
              <a:buFont typeface="+mj-lt"/>
              <a:buAutoNum type="alphaLcPeriod"/>
            </a:pPr>
            <a:r>
              <a:rPr lang="el-GR" dirty="0" smtClean="0"/>
              <a:t>Αξιώσεις από αθέμιτο ανταγωνισμό μόνο για πρόσωπο που αξιοποίησε αθέμιτα μέσα.</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fontScale="62500" lnSpcReduction="20000"/>
          </a:bodyPr>
          <a:lstStyle/>
          <a:p>
            <a:pPr marL="514350" indent="-514350">
              <a:buFont typeface="+mj-lt"/>
              <a:buAutoNum type="alphaUcPeriod" startAt="5"/>
            </a:pPr>
            <a:r>
              <a:rPr lang="el-GR" b="1" dirty="0" smtClean="0"/>
              <a:t>Συνέπειες εμπορικότητας</a:t>
            </a:r>
            <a:endParaRPr lang="en-US" b="1" dirty="0" smtClean="0"/>
          </a:p>
          <a:p>
            <a:pPr marL="731520" indent="-571500">
              <a:buFont typeface="+mj-lt"/>
              <a:buAutoNum type="romanLcPeriod"/>
            </a:pPr>
            <a:r>
              <a:rPr lang="el-GR" dirty="0" smtClean="0"/>
              <a:t>Ουσιαστικές:</a:t>
            </a:r>
            <a:endParaRPr lang="en-US" dirty="0" smtClean="0"/>
          </a:p>
          <a:p>
            <a:pPr marL="914400" lvl="0" indent="-514350">
              <a:buFont typeface="+mj-lt"/>
              <a:buAutoNum type="alphaLcParenR"/>
            </a:pPr>
            <a:r>
              <a:rPr lang="en-US" dirty="0" smtClean="0"/>
              <a:t>Εφαρμογή </a:t>
            </a:r>
            <a:r>
              <a:rPr lang="en-US" dirty="0" err="1" smtClean="0"/>
              <a:t>εμπορικής</a:t>
            </a:r>
            <a:r>
              <a:rPr lang="en-US" dirty="0" smtClean="0"/>
              <a:t> </a:t>
            </a:r>
            <a:r>
              <a:rPr lang="en-US" dirty="0" err="1" smtClean="0"/>
              <a:t>νομοθεσίας</a:t>
            </a:r>
            <a:r>
              <a:rPr lang="en-US" dirty="0" smtClean="0"/>
              <a:t>.</a:t>
            </a:r>
            <a:endParaRPr lang="el-GR" dirty="0" smtClean="0"/>
          </a:p>
          <a:p>
            <a:pPr marL="914400" lvl="0" indent="-514350">
              <a:buFont typeface="+mj-lt"/>
              <a:buAutoNum type="alphaLcParenR"/>
            </a:pPr>
            <a:r>
              <a:rPr lang="en-US" dirty="0" err="1" smtClean="0"/>
              <a:t>Απόκτηση</a:t>
            </a:r>
            <a:r>
              <a:rPr lang="en-US" dirty="0" smtClean="0"/>
              <a:t> </a:t>
            </a:r>
            <a:r>
              <a:rPr lang="en-US" dirty="0" err="1" smtClean="0"/>
              <a:t>εμπορικής</a:t>
            </a:r>
            <a:r>
              <a:rPr lang="en-US" dirty="0" smtClean="0"/>
              <a:t> </a:t>
            </a:r>
            <a:r>
              <a:rPr lang="en-US" dirty="0" err="1" smtClean="0"/>
              <a:t>ιδιότητας</a:t>
            </a:r>
            <a:r>
              <a:rPr lang="en-US" dirty="0" smtClean="0"/>
              <a:t>.</a:t>
            </a:r>
            <a:endParaRPr lang="el-GR" dirty="0" smtClean="0"/>
          </a:p>
          <a:p>
            <a:pPr marL="914400" lvl="0" indent="-514350">
              <a:buFont typeface="+mj-lt"/>
              <a:buAutoNum type="alphaLcParenR"/>
            </a:pPr>
            <a:r>
              <a:rPr lang="en-US" dirty="0" err="1" smtClean="0"/>
              <a:t>Παραγραφές</a:t>
            </a:r>
            <a:r>
              <a:rPr lang="en-US" dirty="0" smtClean="0"/>
              <a:t> </a:t>
            </a:r>
            <a:r>
              <a:rPr lang="en-US" dirty="0" err="1" smtClean="0"/>
              <a:t>συντομότερες</a:t>
            </a:r>
            <a:r>
              <a:rPr lang="en-US" dirty="0" smtClean="0"/>
              <a:t>.</a:t>
            </a:r>
          </a:p>
          <a:p>
            <a:pPr marL="731520" indent="-571500">
              <a:buFont typeface="+mj-lt"/>
              <a:buAutoNum type="romanLcPeriod" startAt="2"/>
            </a:pPr>
            <a:r>
              <a:rPr lang="en-US" dirty="0" smtClean="0"/>
              <a:t>Δικονομικες:</a:t>
            </a:r>
          </a:p>
          <a:p>
            <a:pPr marL="914400" lvl="0" indent="-514350">
              <a:buFont typeface="+mj-lt"/>
              <a:buAutoNum type="alphaLcParenR"/>
            </a:pPr>
            <a:r>
              <a:rPr lang="el-GR" dirty="0" smtClean="0"/>
              <a:t>Επιτρέπεται η απόδειξη με μάρτυρες ανεξάρτητα από το ποσό.</a:t>
            </a:r>
          </a:p>
          <a:p>
            <a:pPr marL="914400" lvl="0" indent="-514350">
              <a:buFont typeface="+mj-lt"/>
              <a:buAutoNum type="alphaLcParenR"/>
            </a:pPr>
            <a:r>
              <a:rPr lang="el-GR" dirty="0" smtClean="0"/>
              <a:t>Ειδικές διαδικασίες – δυνατότητα κήρυξης προσωρινά εκτελεστής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28</a:t>
            </a:fld>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err="1" smtClean="0"/>
              <a:t>Αλεξανδρίδου</a:t>
            </a:r>
            <a:r>
              <a:rPr lang="el-GR" sz="1400" dirty="0" smtClean="0"/>
              <a:t> Ελ., </a:t>
            </a:r>
            <a:r>
              <a:rPr lang="el-GR" sz="1400" dirty="0" err="1" smtClean="0"/>
              <a:t>Δίκαιο</a:t>
            </a:r>
            <a:r>
              <a:rPr lang="el-GR" sz="1400" dirty="0" smtClean="0"/>
              <a:t> </a:t>
            </a:r>
            <a:r>
              <a:rPr lang="el-GR" sz="1400" dirty="0" err="1" smtClean="0"/>
              <a:t>εμπορικών</a:t>
            </a:r>
            <a:r>
              <a:rPr lang="el-GR" sz="1400" dirty="0" smtClean="0"/>
              <a:t> </a:t>
            </a:r>
            <a:r>
              <a:rPr lang="el-GR" sz="1400" dirty="0" err="1" smtClean="0"/>
              <a:t>εταιρειών</a:t>
            </a:r>
            <a:r>
              <a:rPr lang="el-GR" sz="1400" dirty="0" smtClean="0"/>
              <a:t>, </a:t>
            </a:r>
            <a:r>
              <a:rPr lang="el-GR" sz="1400" dirty="0" err="1" smtClean="0"/>
              <a:t>Δίκαιο</a:t>
            </a:r>
            <a:r>
              <a:rPr lang="el-GR" sz="1400" dirty="0" smtClean="0"/>
              <a:t> &amp; </a:t>
            </a:r>
            <a:r>
              <a:rPr lang="el-GR" sz="1400" dirty="0" err="1" smtClean="0"/>
              <a:t>Οικονομία</a:t>
            </a:r>
            <a:r>
              <a:rPr lang="el-GR" sz="1400" dirty="0" smtClean="0"/>
              <a:t> 2007. </a:t>
            </a:r>
            <a:endParaRPr lang="en-US" sz="1400" dirty="0" smtClean="0"/>
          </a:p>
          <a:p>
            <a:pPr>
              <a:buNone/>
            </a:pPr>
            <a:r>
              <a:rPr lang="el-GR" sz="1400" dirty="0" err="1" smtClean="0"/>
              <a:t>Αντωνόπουλος</a:t>
            </a:r>
            <a:r>
              <a:rPr lang="el-GR" sz="1400" dirty="0" smtClean="0"/>
              <a:t> Β., </a:t>
            </a:r>
            <a:r>
              <a:rPr lang="el-GR" sz="1400" dirty="0" err="1" smtClean="0"/>
              <a:t>Δίκαιο</a:t>
            </a:r>
            <a:r>
              <a:rPr lang="el-GR" sz="1400" dirty="0" smtClean="0"/>
              <a:t> </a:t>
            </a:r>
            <a:r>
              <a:rPr lang="el-GR" sz="1400" dirty="0" err="1" smtClean="0"/>
              <a:t>προσωπικών</a:t>
            </a:r>
            <a:r>
              <a:rPr lang="el-GR" sz="1400" dirty="0" smtClean="0"/>
              <a:t> </a:t>
            </a:r>
            <a:r>
              <a:rPr lang="el-GR" sz="1400" dirty="0" err="1" smtClean="0"/>
              <a:t>εταιρειών</a:t>
            </a:r>
            <a:r>
              <a:rPr lang="el-GR" sz="1400" dirty="0" smtClean="0"/>
              <a:t>, </a:t>
            </a:r>
            <a:r>
              <a:rPr lang="el-GR" sz="1400" dirty="0" err="1" smtClean="0"/>
              <a:t>Εκδόσεις</a:t>
            </a:r>
            <a:r>
              <a:rPr lang="el-GR" sz="1400" dirty="0" smtClean="0"/>
              <a:t> </a:t>
            </a:r>
            <a:r>
              <a:rPr lang="el-GR" sz="1400" dirty="0" err="1" smtClean="0"/>
              <a:t>Σάκκουλα</a:t>
            </a:r>
            <a:r>
              <a:rPr lang="el-GR" sz="1400" dirty="0" smtClean="0"/>
              <a:t> 2007. </a:t>
            </a:r>
            <a:endParaRPr lang="en-US" sz="1400" dirty="0" smtClean="0"/>
          </a:p>
          <a:p>
            <a:pPr>
              <a:buNone/>
            </a:pPr>
            <a:r>
              <a:rPr lang="el-GR" sz="1400" dirty="0" err="1" smtClean="0"/>
              <a:t>Αντωνόπουλος</a:t>
            </a:r>
            <a:r>
              <a:rPr lang="el-GR" sz="1400" dirty="0" smtClean="0"/>
              <a:t> Β., </a:t>
            </a:r>
            <a:r>
              <a:rPr lang="el-GR" sz="1400" dirty="0" err="1" smtClean="0"/>
              <a:t>Δίκαιο</a:t>
            </a:r>
            <a:r>
              <a:rPr lang="el-GR" sz="1400" dirty="0" smtClean="0"/>
              <a:t> Α.Ε. και Ε.Π.Ε., </a:t>
            </a:r>
            <a:r>
              <a:rPr lang="el-GR" sz="1400" dirty="0" err="1" smtClean="0"/>
              <a:t>Εκδόσεις</a:t>
            </a:r>
            <a:r>
              <a:rPr lang="el-GR" sz="1400" dirty="0" smtClean="0"/>
              <a:t> </a:t>
            </a:r>
            <a:r>
              <a:rPr lang="el-GR" sz="1400" dirty="0" err="1" smtClean="0"/>
              <a:t>Σάκκουλα</a:t>
            </a:r>
            <a:r>
              <a:rPr lang="el-GR" sz="1400" dirty="0" smtClean="0"/>
              <a:t> 2009. </a:t>
            </a:r>
            <a:r>
              <a:rPr lang="el-GR" sz="1400" dirty="0" err="1" smtClean="0"/>
              <a:t>Κιάντου</a:t>
            </a:r>
            <a:r>
              <a:rPr lang="el-GR" sz="1400" dirty="0" smtClean="0"/>
              <a:t>-</a:t>
            </a:r>
            <a:r>
              <a:rPr lang="el-GR" sz="1400" dirty="0" err="1" smtClean="0"/>
              <a:t>Παμπούκη</a:t>
            </a:r>
            <a:r>
              <a:rPr lang="el-GR" sz="1400" dirty="0" smtClean="0"/>
              <a:t> Αλ., </a:t>
            </a:r>
            <a:r>
              <a:rPr lang="el-GR" sz="1400" dirty="0" err="1" smtClean="0"/>
              <a:t>Δίκαιο</a:t>
            </a:r>
            <a:r>
              <a:rPr lang="el-GR" sz="1400" dirty="0" smtClean="0"/>
              <a:t> </a:t>
            </a:r>
            <a:r>
              <a:rPr lang="el-GR" sz="1400" dirty="0" err="1" smtClean="0"/>
              <a:t>αξιογράφων</a:t>
            </a:r>
            <a:r>
              <a:rPr lang="el-GR" sz="1400" dirty="0" smtClean="0"/>
              <a:t>, </a:t>
            </a:r>
            <a:r>
              <a:rPr lang="el-GR" sz="1400" dirty="0" err="1" smtClean="0"/>
              <a:t>Εκδόσεις</a:t>
            </a:r>
            <a:r>
              <a:rPr lang="el-GR" sz="1400" dirty="0" smtClean="0"/>
              <a:t> </a:t>
            </a:r>
            <a:r>
              <a:rPr lang="el-GR" sz="1400" dirty="0" err="1" smtClean="0"/>
              <a:t>Σάκκουλα</a:t>
            </a:r>
            <a:r>
              <a:rPr lang="el-GR" sz="1400" dirty="0" smtClean="0"/>
              <a:t> 1997. </a:t>
            </a:r>
            <a:endParaRPr lang="en-US" sz="1400" dirty="0" smtClean="0"/>
          </a:p>
          <a:p>
            <a:pPr>
              <a:buNone/>
            </a:pPr>
            <a:r>
              <a:rPr lang="el-GR" sz="1400" dirty="0" err="1" smtClean="0"/>
              <a:t>Μούζουλας</a:t>
            </a:r>
            <a:r>
              <a:rPr lang="el-GR" sz="1400" dirty="0" smtClean="0"/>
              <a:t> Σ., </a:t>
            </a:r>
            <a:r>
              <a:rPr lang="el-GR" sz="1400" dirty="0" err="1" smtClean="0"/>
              <a:t>Διοικητικό</a:t>
            </a:r>
            <a:r>
              <a:rPr lang="el-GR" sz="1400" dirty="0" smtClean="0"/>
              <a:t> </a:t>
            </a:r>
            <a:r>
              <a:rPr lang="el-GR" sz="1400" dirty="0" err="1" smtClean="0"/>
              <a:t>Συμβούλιο</a:t>
            </a:r>
            <a:r>
              <a:rPr lang="el-GR" sz="1400" dirty="0" smtClean="0"/>
              <a:t> </a:t>
            </a:r>
            <a:r>
              <a:rPr lang="el-GR" sz="1400" dirty="0" err="1" smtClean="0"/>
              <a:t>Ανώνυμης</a:t>
            </a:r>
            <a:r>
              <a:rPr lang="el-GR" sz="1400" dirty="0" smtClean="0"/>
              <a:t> </a:t>
            </a:r>
            <a:r>
              <a:rPr lang="el-GR" sz="1400" dirty="0" err="1" smtClean="0"/>
              <a:t>Εταιρίας</a:t>
            </a:r>
            <a:r>
              <a:rPr lang="el-GR" sz="1400" dirty="0" smtClean="0"/>
              <a:t>-</a:t>
            </a:r>
            <a:r>
              <a:rPr lang="el-GR" sz="1400" dirty="0" err="1" smtClean="0"/>
              <a:t>Νομολογία</a:t>
            </a:r>
            <a:r>
              <a:rPr lang="el-GR" sz="1400" dirty="0" smtClean="0"/>
              <a:t> 1920-91(</a:t>
            </a:r>
            <a:r>
              <a:rPr lang="el-GR" sz="1400" dirty="0" err="1" smtClean="0"/>
              <a:t>Νομική</a:t>
            </a:r>
            <a:r>
              <a:rPr lang="el-GR" sz="1400" dirty="0" smtClean="0"/>
              <a:t> </a:t>
            </a:r>
            <a:r>
              <a:rPr lang="el-GR" sz="1400" dirty="0" err="1" smtClean="0"/>
              <a:t>Βιβλιοθήκη</a:t>
            </a:r>
            <a:r>
              <a:rPr lang="el-GR" sz="1400" dirty="0" smtClean="0"/>
              <a:t> 1995) </a:t>
            </a:r>
            <a:endParaRPr lang="en-US" sz="1400" dirty="0" smtClean="0"/>
          </a:p>
          <a:p>
            <a:pPr>
              <a:buNone/>
            </a:pPr>
            <a:r>
              <a:rPr lang="el-GR" sz="1400" dirty="0" err="1" smtClean="0"/>
              <a:t>Παπαγιάννης</a:t>
            </a:r>
            <a:r>
              <a:rPr lang="el-GR" sz="1400" dirty="0" smtClean="0"/>
              <a:t> </a:t>
            </a:r>
            <a:r>
              <a:rPr lang="el-GR" sz="1400" dirty="0" err="1" smtClean="0"/>
              <a:t>Ιωάν</a:t>
            </a:r>
            <a:r>
              <a:rPr lang="el-GR" sz="1400" dirty="0" smtClean="0"/>
              <a:t>., </a:t>
            </a:r>
            <a:r>
              <a:rPr lang="el-GR" sz="1400" dirty="0" err="1" smtClean="0"/>
              <a:t>Δίκαιο</a:t>
            </a:r>
            <a:r>
              <a:rPr lang="el-GR" sz="1400" dirty="0" smtClean="0"/>
              <a:t> </a:t>
            </a:r>
            <a:r>
              <a:rPr lang="el-GR" sz="1400" dirty="0" err="1" smtClean="0"/>
              <a:t>εμπορικών</a:t>
            </a:r>
            <a:r>
              <a:rPr lang="el-GR" sz="1400" dirty="0" smtClean="0"/>
              <a:t> </a:t>
            </a:r>
            <a:r>
              <a:rPr lang="el-GR" sz="1400" dirty="0" err="1" smtClean="0"/>
              <a:t>εταιρειών</a:t>
            </a:r>
            <a:r>
              <a:rPr lang="el-GR" sz="1400" dirty="0" smtClean="0"/>
              <a:t>, </a:t>
            </a:r>
            <a:r>
              <a:rPr lang="el-GR" sz="1400" dirty="0" err="1" smtClean="0"/>
              <a:t>Εκδόσεις</a:t>
            </a:r>
            <a:r>
              <a:rPr lang="el-GR" sz="1400" dirty="0" smtClean="0"/>
              <a:t> </a:t>
            </a:r>
            <a:r>
              <a:rPr lang="el-GR" sz="1400" dirty="0" err="1" smtClean="0"/>
              <a:t>Σάκκουλα</a:t>
            </a:r>
            <a:r>
              <a:rPr lang="el-GR" sz="1400" dirty="0" smtClean="0"/>
              <a:t> 2011. </a:t>
            </a:r>
            <a:endParaRPr lang="en-US" sz="1400" dirty="0" smtClean="0"/>
          </a:p>
          <a:p>
            <a:pPr>
              <a:buNone/>
            </a:pPr>
            <a:r>
              <a:rPr lang="el-GR" sz="1400" dirty="0" err="1" smtClean="0"/>
              <a:t>Ρόκας</a:t>
            </a:r>
            <a:r>
              <a:rPr lang="el-GR" sz="1400" dirty="0" smtClean="0"/>
              <a:t> Ν., </a:t>
            </a:r>
            <a:r>
              <a:rPr lang="el-GR" sz="1400" dirty="0" err="1" smtClean="0"/>
              <a:t>Εμπορικές</a:t>
            </a:r>
            <a:r>
              <a:rPr lang="el-GR" sz="1400" dirty="0" smtClean="0"/>
              <a:t> </a:t>
            </a:r>
            <a:r>
              <a:rPr lang="el-GR" sz="1400" dirty="0" err="1" smtClean="0"/>
              <a:t>Εταιρίες</a:t>
            </a:r>
            <a:r>
              <a:rPr lang="el-GR" sz="1400" dirty="0" smtClean="0"/>
              <a:t>, </a:t>
            </a:r>
            <a:r>
              <a:rPr lang="el-GR" sz="1400" dirty="0" err="1" smtClean="0"/>
              <a:t>Νομική</a:t>
            </a:r>
            <a:r>
              <a:rPr lang="el-GR" sz="1400" dirty="0" smtClean="0"/>
              <a:t> </a:t>
            </a:r>
            <a:r>
              <a:rPr lang="el-GR" sz="1400" dirty="0" err="1" smtClean="0"/>
              <a:t>Βιβλιοθήκη</a:t>
            </a:r>
            <a:r>
              <a:rPr lang="el-GR" sz="1400" dirty="0" smtClean="0"/>
              <a:t> 2012.</a:t>
            </a:r>
            <a:endParaRPr lang="en-US" sz="1400" dirty="0" smtClean="0"/>
          </a:p>
          <a:p>
            <a:pPr>
              <a:buNone/>
            </a:pPr>
            <a:r>
              <a:rPr lang="el-GR" sz="1400" dirty="0" err="1" smtClean="0"/>
              <a:t>Ρόκας</a:t>
            </a:r>
            <a:r>
              <a:rPr lang="el-GR" sz="1400" dirty="0" smtClean="0"/>
              <a:t> Ν., </a:t>
            </a:r>
            <a:r>
              <a:rPr lang="el-GR" sz="1400" dirty="0" err="1" smtClean="0"/>
              <a:t>Αξιόγραφα</a:t>
            </a:r>
            <a:r>
              <a:rPr lang="el-GR" sz="1400" dirty="0" smtClean="0"/>
              <a:t>, </a:t>
            </a:r>
            <a:r>
              <a:rPr lang="el-GR" sz="1400" dirty="0" err="1" smtClean="0"/>
              <a:t>Νομική</a:t>
            </a:r>
            <a:r>
              <a:rPr lang="el-GR" sz="1400" dirty="0" smtClean="0"/>
              <a:t> </a:t>
            </a:r>
            <a:r>
              <a:rPr lang="el-GR" sz="1400" dirty="0" err="1" smtClean="0"/>
              <a:t>Βιβλιοθήκη</a:t>
            </a:r>
            <a:r>
              <a:rPr lang="el-GR" sz="1400" dirty="0" smtClean="0"/>
              <a:t> 2012.</a:t>
            </a:r>
            <a:endParaRPr lang="en-US" sz="1400" dirty="0" smtClean="0"/>
          </a:p>
          <a:p>
            <a:pPr>
              <a:buNone/>
            </a:pPr>
            <a:r>
              <a:rPr lang="el-GR" sz="1400" dirty="0" err="1" smtClean="0"/>
              <a:t>Σινανιώτη</a:t>
            </a:r>
            <a:r>
              <a:rPr lang="el-GR" sz="1400" dirty="0" smtClean="0"/>
              <a:t> Αρ., </a:t>
            </a:r>
            <a:r>
              <a:rPr lang="el-GR" sz="1400" dirty="0" err="1" smtClean="0"/>
              <a:t>Εμπορικό</a:t>
            </a:r>
            <a:r>
              <a:rPr lang="el-GR" sz="1400" dirty="0" smtClean="0"/>
              <a:t> </a:t>
            </a:r>
            <a:r>
              <a:rPr lang="el-GR" sz="1400" dirty="0" err="1" smtClean="0"/>
              <a:t>δίκαιο</a:t>
            </a:r>
            <a:r>
              <a:rPr lang="el-GR" sz="1400" dirty="0" smtClean="0"/>
              <a:t> τ.2, Αντ. Ν. </a:t>
            </a:r>
            <a:r>
              <a:rPr lang="el-GR" sz="1400" dirty="0" err="1" smtClean="0"/>
              <a:t>Σάκκουλας</a:t>
            </a:r>
            <a:r>
              <a:rPr lang="el-GR" sz="1400" dirty="0" smtClean="0"/>
              <a:t> 2004. </a:t>
            </a:r>
            <a:endParaRPr lang="en-US" sz="1400" dirty="0" smtClean="0"/>
          </a:p>
          <a:p>
            <a:pPr>
              <a:buNone/>
            </a:pPr>
            <a:r>
              <a:rPr lang="el-GR" sz="1400" dirty="0" err="1" smtClean="0"/>
              <a:t>Τριανταφυλλάκης</a:t>
            </a:r>
            <a:r>
              <a:rPr lang="el-GR" sz="1400" dirty="0" smtClean="0"/>
              <a:t> Γ., </a:t>
            </a:r>
            <a:r>
              <a:rPr lang="el-GR" sz="1400" dirty="0" err="1" smtClean="0"/>
              <a:t>Εισαγωγή</a:t>
            </a:r>
            <a:r>
              <a:rPr lang="el-GR" sz="1400" dirty="0" smtClean="0"/>
              <a:t> στο </a:t>
            </a:r>
            <a:r>
              <a:rPr lang="el-GR" sz="1400" dirty="0" err="1" smtClean="0"/>
              <a:t>δίκαιο</a:t>
            </a:r>
            <a:r>
              <a:rPr lang="el-GR" sz="1400" dirty="0" smtClean="0"/>
              <a:t> των </a:t>
            </a:r>
            <a:r>
              <a:rPr lang="el-GR" sz="1400" dirty="0" err="1" smtClean="0"/>
              <a:t>αξιογράφων</a:t>
            </a:r>
            <a:r>
              <a:rPr lang="el-GR" sz="1400" dirty="0" smtClean="0"/>
              <a:t>, </a:t>
            </a:r>
            <a:r>
              <a:rPr lang="el-GR" sz="1400" dirty="0" err="1" smtClean="0"/>
              <a:t>Νομική</a:t>
            </a:r>
            <a:r>
              <a:rPr lang="el-GR" sz="1400" dirty="0" smtClean="0"/>
              <a:t> </a:t>
            </a:r>
            <a:r>
              <a:rPr lang="el-GR" sz="1400" dirty="0" err="1" smtClean="0"/>
              <a:t>Βιβλιοθήκη</a:t>
            </a:r>
            <a:r>
              <a:rPr lang="el-GR" sz="1400" dirty="0" smtClean="0"/>
              <a:t> 2008. </a:t>
            </a:r>
            <a:endParaRPr lang="en-US" sz="1400" dirty="0" smtClean="0"/>
          </a:p>
          <a:p>
            <a:pPr>
              <a:buNone/>
            </a:pPr>
            <a:r>
              <a:rPr lang="el-GR" sz="1400" dirty="0" err="1" smtClean="0"/>
              <a:t>Συλλογή</a:t>
            </a:r>
            <a:r>
              <a:rPr lang="el-GR" sz="1400" dirty="0" smtClean="0"/>
              <a:t> </a:t>
            </a:r>
            <a:r>
              <a:rPr lang="el-GR" sz="1400" dirty="0" err="1" smtClean="0"/>
              <a:t>Διαφόρων</a:t>
            </a:r>
            <a:r>
              <a:rPr lang="el-GR" sz="1400" dirty="0" smtClean="0"/>
              <a:t>, Το </a:t>
            </a:r>
            <a:r>
              <a:rPr lang="el-GR" sz="1400" dirty="0" err="1" smtClean="0"/>
              <a:t>Δίκαιο</a:t>
            </a:r>
            <a:r>
              <a:rPr lang="el-GR" sz="1400" dirty="0" smtClean="0"/>
              <a:t> της </a:t>
            </a:r>
            <a:r>
              <a:rPr lang="el-GR" sz="1400" dirty="0" err="1" smtClean="0"/>
              <a:t>Εταιρίας</a:t>
            </a:r>
            <a:r>
              <a:rPr lang="el-GR" sz="1400" dirty="0" smtClean="0"/>
              <a:t> </a:t>
            </a:r>
            <a:r>
              <a:rPr lang="el-GR" sz="1400" dirty="0" err="1" smtClean="0"/>
              <a:t>Περιορισμένης</a:t>
            </a:r>
            <a:r>
              <a:rPr lang="el-GR" sz="1400" dirty="0" smtClean="0"/>
              <a:t> </a:t>
            </a:r>
            <a:r>
              <a:rPr lang="el-GR" sz="1400" dirty="0" err="1" smtClean="0"/>
              <a:t>Ευθύνης</a:t>
            </a:r>
            <a:r>
              <a:rPr lang="el-GR" sz="1400" dirty="0" smtClean="0"/>
              <a:t>(</a:t>
            </a:r>
            <a:r>
              <a:rPr lang="el-GR" sz="1400" dirty="0" err="1" smtClean="0"/>
              <a:t>Νομική</a:t>
            </a:r>
            <a:r>
              <a:rPr lang="el-GR" sz="1400" dirty="0" smtClean="0"/>
              <a:t> </a:t>
            </a:r>
            <a:r>
              <a:rPr lang="el-GR" sz="1400" dirty="0" err="1" smtClean="0"/>
              <a:t>Βιβλιοθήκη</a:t>
            </a:r>
            <a:r>
              <a:rPr lang="el-GR" sz="1400" dirty="0" smtClean="0"/>
              <a:t> 1994) </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Παππά Π. (2015) Εμπορικό και Οικονομικό Δίκαιο.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1031049"/>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3200" dirty="0" smtClean="0"/>
              <a:t>Πρέβεζα, </a:t>
            </a:r>
            <a:r>
              <a:rPr lang="el-GR" sz="2900" dirty="0" smtClean="0"/>
              <a:t>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0" indent="0">
              <a:lnSpc>
                <a:spcPct val="80000"/>
              </a:lnSpc>
              <a:buNone/>
            </a:pPr>
            <a:r>
              <a:rPr lang="el-GR" sz="2400" dirty="0" smtClean="0"/>
              <a:t>Στην ενότητα αυτή θα αναφερθούμε στα εξής χαρακτηριστικά του γενικού εμπορίου:</a:t>
            </a:r>
          </a:p>
          <a:p>
            <a:pPr marL="0" indent="0">
              <a:lnSpc>
                <a:spcPct val="80000"/>
              </a:lnSpc>
            </a:pPr>
            <a:r>
              <a:rPr lang="el-GR" sz="2400" dirty="0" smtClean="0"/>
              <a:t> Εμπορικότητα</a:t>
            </a:r>
          </a:p>
          <a:p>
            <a:pPr marL="0" indent="0">
              <a:lnSpc>
                <a:spcPct val="80000"/>
              </a:lnSpc>
            </a:pPr>
            <a:r>
              <a:rPr lang="el-GR" sz="2400" dirty="0" smtClean="0"/>
              <a:t>Αρχή σημαντικής δράσης</a:t>
            </a:r>
          </a:p>
          <a:p>
            <a:pPr marL="0" indent="0">
              <a:lnSpc>
                <a:spcPct val="80000"/>
              </a:lnSpc>
            </a:pPr>
            <a:r>
              <a:rPr lang="el-GR" sz="2400" dirty="0" smtClean="0"/>
              <a:t>Δυναμική οπτική εμπορικού δικαίου</a:t>
            </a:r>
          </a:p>
          <a:p>
            <a:pPr marL="0" indent="0">
              <a:lnSpc>
                <a:spcPct val="80000"/>
              </a:lnSpc>
            </a:pPr>
            <a:r>
              <a:rPr lang="el-GR" sz="2400" dirty="0" smtClean="0"/>
              <a:t> Αρχή αποτελεσματικότητας</a:t>
            </a:r>
          </a:p>
          <a:p>
            <a:pPr marL="0" indent="0">
              <a:lnSpc>
                <a:spcPct val="80000"/>
              </a:lnSpc>
            </a:pPr>
            <a:r>
              <a:rPr lang="el-GR" sz="2400" dirty="0" smtClean="0"/>
              <a:t>Αρχή ελεύθερης δράσης</a:t>
            </a:r>
          </a:p>
          <a:p>
            <a:pPr marL="0" indent="0">
              <a:lnSpc>
                <a:spcPct val="80000"/>
              </a:lnSpc>
            </a:pPr>
            <a:r>
              <a:rPr lang="el-GR" sz="2400" smtClean="0"/>
              <a:t> </a:t>
            </a:r>
            <a:r>
              <a:rPr lang="el-GR" sz="2400" dirty="0" smtClean="0"/>
              <a:t>Σ</a:t>
            </a:r>
            <a:r>
              <a:rPr lang="el-GR" sz="2400" smtClean="0"/>
              <a:t>χέση </a:t>
            </a:r>
            <a:r>
              <a:rPr lang="el-GR" sz="2400" dirty="0" smtClean="0"/>
              <a:t>αστικού και εμπορικού δικαίου</a:t>
            </a:r>
          </a:p>
          <a:p>
            <a:pPr marL="0" indent="0">
              <a:lnSpc>
                <a:spcPct val="80000"/>
              </a:lnSpc>
              <a:buNone/>
            </a:pPr>
            <a:endParaRPr lang="el-GR" sz="2400" dirty="0" smtClean="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a:xfrm>
            <a:off x="457200" y="1333500"/>
            <a:ext cx="8229600" cy="4116288"/>
          </a:xfrm>
        </p:spPr>
        <p:txBody>
          <a:bodyPr>
            <a:normAutofit fontScale="70000" lnSpcReduction="20000"/>
          </a:bodyPr>
          <a:lstStyle/>
          <a:p>
            <a:pPr>
              <a:buNone/>
            </a:pPr>
            <a:r>
              <a:rPr lang="en-US" sz="3800" b="1" dirty="0" err="1" smtClean="0"/>
              <a:t>Γενικό</a:t>
            </a:r>
            <a:r>
              <a:rPr lang="en-US" sz="3800" b="1" dirty="0" smtClean="0"/>
              <a:t> </a:t>
            </a:r>
            <a:r>
              <a:rPr lang="en-US" sz="3800" b="1" dirty="0" err="1" smtClean="0"/>
              <a:t>Εμπορικό</a:t>
            </a:r>
            <a:endParaRPr lang="en-US" sz="3800" b="1" dirty="0" smtClean="0"/>
          </a:p>
          <a:p>
            <a:pPr lvl="0">
              <a:buNone/>
            </a:pPr>
            <a:r>
              <a:rPr lang="en-US" dirty="0" err="1" smtClean="0"/>
              <a:t>Εισαγωγή</a:t>
            </a:r>
            <a:r>
              <a:rPr lang="en-US" dirty="0" smtClean="0"/>
              <a:t> – </a:t>
            </a:r>
            <a:r>
              <a:rPr lang="en-US" dirty="0" err="1" smtClean="0"/>
              <a:t>Αρχές</a:t>
            </a:r>
            <a:r>
              <a:rPr lang="en-US" dirty="0" smtClean="0"/>
              <a:t>:</a:t>
            </a:r>
          </a:p>
          <a:p>
            <a:pPr marL="514350" indent="-514350">
              <a:buFont typeface="+mj-lt"/>
              <a:buAutoNum type="alphaUcPeriod"/>
            </a:pPr>
            <a:r>
              <a:rPr lang="en-US" b="1" dirty="0" err="1" smtClean="0"/>
              <a:t>Εμπορικότητα</a:t>
            </a:r>
            <a:endParaRPr lang="en-US" b="1" dirty="0" smtClean="0"/>
          </a:p>
          <a:p>
            <a:pPr marL="822960" indent="-571500">
              <a:buFont typeface="+mj-lt"/>
              <a:buAutoNum type="romanUcPeriod"/>
            </a:pPr>
            <a:r>
              <a:rPr lang="el-GR" dirty="0" smtClean="0"/>
              <a:t>Διαμεσολάβηση: από τότε που το προϊόν μεταβεί από παραγωγή σε κατανάλωση.</a:t>
            </a:r>
          </a:p>
          <a:p>
            <a:pPr marL="822960" indent="-571500">
              <a:buFont typeface="+mj-lt"/>
              <a:buAutoNum type="romanUcPeriod"/>
            </a:pPr>
            <a:r>
              <a:rPr lang="el-GR" dirty="0" smtClean="0"/>
              <a:t>Ανάληψη κινδύνου: επιχειρηματικού, αγοράς, πιστωτικού, λειτουργικού, ρευστότητας, νομικού.</a:t>
            </a:r>
          </a:p>
          <a:p>
            <a:pPr marL="822960" indent="-571500">
              <a:buFont typeface="+mj-lt"/>
              <a:buAutoNum type="romanUcPeriod"/>
            </a:pPr>
            <a:r>
              <a:rPr lang="el-GR" dirty="0" smtClean="0"/>
              <a:t>Επιδίωξη κέρδους: αναζητείται σε σύνολο δραστηριότητας. Δεν είναι απαραίτητα η οικονομική διαφορά. Βελτίωση / επέκταση επιχείρησης, ευκαιρίες, σύναψη ευνοϊκής σύμβασης, βελτίωση θέσης σε αγορά. </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a:bodyPr>
          <a:lstStyle/>
          <a:p>
            <a:pPr marL="571500" indent="-571500">
              <a:lnSpc>
                <a:spcPct val="80000"/>
              </a:lnSpc>
              <a:buFont typeface="+mj-lt"/>
              <a:buAutoNum type="romanUcPeriod" startAt="4"/>
            </a:pPr>
            <a:r>
              <a:rPr lang="el-GR" sz="2600" dirty="0" smtClean="0"/>
              <a:t>Δράση σε αγορά: ευρύτερος δυνητικός οικονομικός χώρος όπου είναι δυνατόν να συναντηθούν η προσφορά και η ζήτηση με αποτέλεσμα τη σύναψη συναλλαγών.</a:t>
            </a:r>
            <a:endParaRPr lang="en-US" sz="2600" dirty="0" smtClean="0"/>
          </a:p>
          <a:p>
            <a:pPr marL="0" indent="0">
              <a:lnSpc>
                <a:spcPct val="80000"/>
              </a:lnSpc>
              <a:buNone/>
            </a:pPr>
            <a:r>
              <a:rPr lang="en-US" sz="2600" dirty="0" smtClean="0"/>
              <a:t>Goode</a:t>
            </a:r>
            <a:r>
              <a:rPr lang="el-GR" sz="2600" dirty="0" smtClean="0"/>
              <a:t>: θεσμική και τεχνολογική υποδομή, </a:t>
            </a:r>
            <a:r>
              <a:rPr lang="el-GR" sz="2600" dirty="0" err="1" smtClean="0"/>
              <a:t>αξιογραφοποίηση</a:t>
            </a:r>
            <a:r>
              <a:rPr lang="el-GR" sz="2600" dirty="0" smtClean="0"/>
              <a:t> αξιώσεων, φιλοσοφία ελεύθερης αγοράς, κανονιστικό πλαίσιο για ακεραιότητα και σταθερότητα συναλλαγών.</a:t>
            </a:r>
            <a:endParaRPr lang="en-US" sz="2600" dirty="0" smtClean="0"/>
          </a:p>
          <a:p>
            <a:pPr>
              <a:lnSpc>
                <a:spcPct val="80000"/>
              </a:lnSpc>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fontScale="25000" lnSpcReduction="20000"/>
          </a:bodyPr>
          <a:lstStyle/>
          <a:p>
            <a:pPr marL="514350" indent="-514350">
              <a:lnSpc>
                <a:spcPct val="90000"/>
              </a:lnSpc>
              <a:buFont typeface="+mj-lt"/>
              <a:buAutoNum type="alphaUcPeriod" startAt="2"/>
            </a:pPr>
            <a:r>
              <a:rPr lang="el-GR" sz="10400" b="1" dirty="0" smtClean="0"/>
              <a:t>Αρχή σημαντικής δράσης</a:t>
            </a:r>
            <a:endParaRPr lang="en-US" sz="10400" b="1" dirty="0" smtClean="0"/>
          </a:p>
          <a:p>
            <a:pPr marL="0" indent="0">
              <a:lnSpc>
                <a:spcPct val="90000"/>
              </a:lnSpc>
              <a:buNone/>
            </a:pPr>
            <a:r>
              <a:rPr lang="el-GR" sz="10400" dirty="0" smtClean="0"/>
              <a:t>Ενδιαφέρουσα για εμπορικό δίκαιο είναι η δράση που είναι σημαντική από άποψη ποσότητας και ποιότητας. Μαζικότητα και τυποποίηση εμπορικών συναλλαγών.</a:t>
            </a:r>
            <a:endParaRPr lang="en-US" sz="10400" dirty="0" smtClean="0"/>
          </a:p>
          <a:p>
            <a:pPr marL="514350" indent="-514350">
              <a:lnSpc>
                <a:spcPct val="90000"/>
              </a:lnSpc>
              <a:buFont typeface="+mj-lt"/>
              <a:buAutoNum type="alphaUcPeriod" startAt="3"/>
            </a:pPr>
            <a:r>
              <a:rPr lang="el-GR" sz="10400" b="1" dirty="0" smtClean="0"/>
              <a:t>Δυναμική οπτική εμπορικού δικαίου</a:t>
            </a:r>
            <a:endParaRPr lang="en-US" sz="10400" b="1" dirty="0" smtClean="0"/>
          </a:p>
          <a:p>
            <a:pPr marL="0" indent="0">
              <a:lnSpc>
                <a:spcPct val="90000"/>
              </a:lnSpc>
              <a:buNone/>
            </a:pPr>
            <a:r>
              <a:rPr lang="el-GR" sz="10400" dirty="0" smtClean="0"/>
              <a:t>Περιουσία θεωρείται δυναμικά γεγονός που οδηγεί σε εμπορευματοποίηση. Αξιώσεις κυκλοφορούν ως εμπορευματοποιημένο αγαθό.</a:t>
            </a:r>
            <a:endParaRPr lang="en-US" sz="104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a:bodyPr>
          <a:lstStyle/>
          <a:p>
            <a:pPr marL="514350" indent="-514350">
              <a:lnSpc>
                <a:spcPct val="80000"/>
              </a:lnSpc>
              <a:buFont typeface="+mj-lt"/>
              <a:buAutoNum type="alphaUcPeriod" startAt="4"/>
            </a:pPr>
            <a:r>
              <a:rPr lang="el-GR" sz="2600" b="1" dirty="0" smtClean="0"/>
              <a:t>Αρχή αποτελεσματικότητας</a:t>
            </a:r>
            <a:endParaRPr lang="en-US" sz="2600" b="1" dirty="0" smtClean="0"/>
          </a:p>
          <a:p>
            <a:pPr marL="0" indent="0">
              <a:lnSpc>
                <a:spcPct val="80000"/>
              </a:lnSpc>
              <a:buNone/>
            </a:pPr>
            <a:r>
              <a:rPr lang="el-GR" sz="2600" dirty="0" smtClean="0"/>
              <a:t>Απλότητα, ασφάλεια συναλλαγών, ενίσχυση οικονομικής πίστης, προστασία εμπιστοσύνης.</a:t>
            </a:r>
            <a:endParaRPr lang="en-US" sz="2600" dirty="0" smtClean="0"/>
          </a:p>
          <a:p>
            <a:pPr marL="514350" indent="-514350">
              <a:lnSpc>
                <a:spcPct val="80000"/>
              </a:lnSpc>
              <a:buFont typeface="+mj-lt"/>
              <a:buAutoNum type="alphaUcPeriod" startAt="5"/>
            </a:pPr>
            <a:r>
              <a:rPr lang="el-GR" sz="2600" b="1" dirty="0" smtClean="0"/>
              <a:t>Αρχή ελεύθερης δράσης</a:t>
            </a:r>
            <a:endParaRPr lang="en-US" sz="2600" b="1" dirty="0" smtClean="0"/>
          </a:p>
          <a:p>
            <a:pPr marL="0" indent="0">
              <a:lnSpc>
                <a:spcPct val="80000"/>
              </a:lnSpc>
              <a:buNone/>
            </a:pPr>
            <a:r>
              <a:rPr lang="el-GR" sz="2600" dirty="0" smtClean="0"/>
              <a:t>Ελευθερία σε επίπεδο ενασχόλησης με εμπορικές δραστηριότητας και μέσα σε αυτό.</a:t>
            </a:r>
            <a:endParaRPr lang="en-US" sz="26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2099</TotalTime>
  <Words>2049</Words>
  <Application>Microsoft Office PowerPoint</Application>
  <PresentationFormat>Προβολή στην οθόνη (16:10)</PresentationFormat>
  <Paragraphs>229</Paragraphs>
  <Slides>35</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Θέμα του Office</vt:lpstr>
      <vt:lpstr>Εμπορικό και Οικονομικό Δίκαιο</vt:lpstr>
      <vt:lpstr>Διαφάνεια 2</vt:lpstr>
      <vt:lpstr>Άδειες Χρήσης</vt:lpstr>
      <vt:lpstr>Χρηματοδότηση</vt:lpstr>
      <vt:lpstr>Σκοποί  ενότητας</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Βιβλιογραφία</vt:lpstr>
      <vt:lpstr>Σημείωμα Αναφοράς</vt:lpstr>
      <vt:lpstr>Σημείωμα Αδειοδότησης</vt:lpstr>
      <vt:lpstr>Διαφάνεια 32</vt:lpstr>
      <vt:lpstr>Διαφάνεια 33</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344</cp:revision>
  <dcterms:created xsi:type="dcterms:W3CDTF">2012-09-06T09:03:05Z</dcterms:created>
  <dcterms:modified xsi:type="dcterms:W3CDTF">2015-11-09T18:24:03Z</dcterms:modified>
</cp:coreProperties>
</file>