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9" r:id="rId3"/>
    <p:sldId id="257" r:id="rId4"/>
    <p:sldId id="259" r:id="rId5"/>
    <p:sldId id="261" r:id="rId6"/>
    <p:sldId id="323" r:id="rId7"/>
    <p:sldId id="265" r:id="rId8"/>
    <p:sldId id="274" r:id="rId9"/>
    <p:sldId id="296" r:id="rId10"/>
    <p:sldId id="297" r:id="rId11"/>
    <p:sldId id="298" r:id="rId12"/>
    <p:sldId id="320" r:id="rId13"/>
    <p:sldId id="299" r:id="rId14"/>
    <p:sldId id="282" r:id="rId15"/>
    <p:sldId id="283" r:id="rId16"/>
    <p:sldId id="285" r:id="rId17"/>
    <p:sldId id="301" r:id="rId18"/>
    <p:sldId id="302" r:id="rId19"/>
    <p:sldId id="303" r:id="rId20"/>
    <p:sldId id="306" r:id="rId21"/>
    <p:sldId id="305" r:id="rId22"/>
    <p:sldId id="304" r:id="rId23"/>
    <p:sldId id="308" r:id="rId24"/>
    <p:sldId id="322" r:id="rId25"/>
    <p:sldId id="321" r:id="rId26"/>
    <p:sldId id="324" r:id="rId27"/>
    <p:sldId id="291" r:id="rId28"/>
    <p:sldId id="292" r:id="rId29"/>
    <p:sldId id="293" r:id="rId30"/>
    <p:sldId id="294" r:id="rId31"/>
    <p:sldId id="295" r:id="rId32"/>
    <p:sldId id="280" r:id="rId33"/>
  </p:sldIdLst>
  <p:sldSz cx="9144000" cy="5715000" type="screen16x10"/>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31/10/2015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 xmlns:p14="http://schemas.microsoft.com/office/powerpoint/2010/main"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Λογιστική Εθνικών Λογαριασμών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b="1" dirty="0" smtClean="0"/>
              <a:t>Πάγια Στοιχεία – Διανεμητικές Συναλλαγές</a:t>
            </a:r>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Autofit/>
          </a:bodyPr>
          <a:lstStyle/>
          <a:p>
            <a:r>
              <a:rPr lang="el-GR" sz="3400" dirty="0" smtClean="0"/>
              <a:t>Πάγια Στοιχεία – Διανεμητικές Συναλλαγές</a:t>
            </a:r>
            <a:endParaRPr lang="en-US" sz="3400" dirty="0"/>
          </a:p>
        </p:txBody>
      </p:sp>
      <p:sp>
        <p:nvSpPr>
          <p:cNvPr id="7" name="6 - Θέση περιεχομένου"/>
          <p:cNvSpPr>
            <a:spLocks noGrp="1"/>
          </p:cNvSpPr>
          <p:nvPr>
            <p:ph idx="1"/>
          </p:nvPr>
        </p:nvSpPr>
        <p:spPr/>
        <p:txBody>
          <a:bodyPr>
            <a:normAutofit/>
          </a:bodyPr>
          <a:lstStyle/>
          <a:p>
            <a:pPr>
              <a:lnSpc>
                <a:spcPct val="80000"/>
              </a:lnSpc>
              <a:buNone/>
            </a:pPr>
            <a:r>
              <a:rPr lang="el-GR" sz="2400" b="1" u="sng" dirty="0" smtClean="0"/>
              <a:t>Α. Κατηγορίες αποθεμάτων</a:t>
            </a:r>
            <a:endParaRPr lang="el-GR" sz="2400" dirty="0" smtClean="0"/>
          </a:p>
          <a:p>
            <a:pPr marL="0" indent="0">
              <a:lnSpc>
                <a:spcPct val="80000"/>
              </a:lnSpc>
              <a:buNone/>
            </a:pPr>
            <a:r>
              <a:rPr lang="el-GR" sz="2400" dirty="0" smtClean="0"/>
              <a:t>Τα αποθέματα αποτελούνται από τις ακόλουθες κατηγορίες αγαθών:</a:t>
            </a:r>
          </a:p>
          <a:p>
            <a:pPr>
              <a:lnSpc>
                <a:spcPct val="80000"/>
              </a:lnSpc>
            </a:pPr>
            <a:r>
              <a:rPr lang="el-GR" sz="2400" dirty="0" smtClean="0"/>
              <a:t>υλικά και προμήθειες</a:t>
            </a:r>
          </a:p>
          <a:p>
            <a:pPr>
              <a:lnSpc>
                <a:spcPct val="80000"/>
              </a:lnSpc>
            </a:pPr>
            <a:r>
              <a:rPr lang="el-GR" sz="2400" dirty="0" smtClean="0"/>
              <a:t>προϊόν στο στάδιο επεξεργασίας </a:t>
            </a:r>
          </a:p>
          <a:p>
            <a:pPr>
              <a:lnSpc>
                <a:spcPct val="80000"/>
              </a:lnSpc>
            </a:pPr>
            <a:r>
              <a:rPr lang="el-GR" sz="2400" dirty="0" smtClean="0"/>
              <a:t>έτοιμα προϊόντα</a:t>
            </a:r>
          </a:p>
          <a:p>
            <a:pPr>
              <a:lnSpc>
                <a:spcPct val="80000"/>
              </a:lnSpc>
            </a:pPr>
            <a:r>
              <a:rPr lang="el-GR" sz="2400" dirty="0" smtClean="0"/>
              <a:t>αγαθά για </a:t>
            </a:r>
            <a:r>
              <a:rPr lang="el-GR" sz="2400" dirty="0" err="1" smtClean="0"/>
              <a:t>επαναπώληση</a:t>
            </a:r>
            <a:endParaRPr lang="el-GR" sz="2400" dirty="0" smtClean="0"/>
          </a:p>
          <a:p>
            <a:pPr>
              <a:buNone/>
            </a:pPr>
            <a:endParaRPr lang="en-US"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400" dirty="0" smtClean="0"/>
              <a:t>Πάγια Στοιχεία – Διανεμητικές Συναλλαγές</a:t>
            </a:r>
          </a:p>
        </p:txBody>
      </p:sp>
      <p:sp>
        <p:nvSpPr>
          <p:cNvPr id="5" name="4 - Θέση περιεχομένου"/>
          <p:cNvSpPr>
            <a:spLocks noGrp="1"/>
          </p:cNvSpPr>
          <p:nvPr>
            <p:ph idx="1"/>
          </p:nvPr>
        </p:nvSpPr>
        <p:spPr/>
        <p:txBody>
          <a:bodyPr>
            <a:noAutofit/>
          </a:bodyPr>
          <a:lstStyle/>
          <a:p>
            <a:pPr>
              <a:lnSpc>
                <a:spcPct val="80000"/>
              </a:lnSpc>
              <a:buNone/>
            </a:pPr>
            <a:r>
              <a:rPr lang="el-GR" sz="2800" b="1" dirty="0" smtClean="0"/>
              <a:t>Υλικά και προμήθειες </a:t>
            </a:r>
            <a:endParaRPr lang="el-GR" sz="2800" dirty="0" smtClean="0"/>
          </a:p>
          <a:p>
            <a:pPr marL="0" indent="0" algn="just">
              <a:lnSpc>
                <a:spcPct val="80000"/>
              </a:lnSpc>
              <a:buNone/>
            </a:pPr>
            <a:r>
              <a:rPr lang="el-GR" sz="2400" dirty="0" smtClean="0"/>
              <a:t>Τα υλικά και οι προμήθειες αποτελούνται απ' όλα τα εμπορεύματα που </a:t>
            </a:r>
            <a:r>
              <a:rPr lang="el-GR" sz="2400" dirty="0" err="1" smtClean="0"/>
              <a:t>αποθεματοποιούνται</a:t>
            </a:r>
            <a:r>
              <a:rPr lang="el-GR" sz="2400" dirty="0" smtClean="0"/>
              <a:t> με την πρόθεση χρησιμοποιήσεώς τους ως ενδιαμέσων εισροών στην παραγωγή. Αγαθά όπως διαμάντια, χρυσός </a:t>
            </a:r>
            <a:r>
              <a:rPr lang="el-GR" sz="2400" dirty="0" err="1" smtClean="0"/>
              <a:t>κ.λ.π</a:t>
            </a:r>
            <a:r>
              <a:rPr lang="el-GR" sz="2400" dirty="0" smtClean="0"/>
              <a:t>. θεωρούνται ως αποθέματα όταν πρόκειται να χρησιμοποιηθούν στη βιομηχανία ή άλλη παραγωγή.</a:t>
            </a:r>
            <a:endParaRPr lang="en-US" sz="2400" dirty="0" smtClean="0"/>
          </a:p>
          <a:p>
            <a:pPr marL="0" indent="0">
              <a:buNone/>
            </a:pPr>
            <a:endParaRPr lang="en-US"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Πάγια Στοιχεία – Διανεμητικές Συναλλαγές</a:t>
            </a:r>
            <a:endParaRPr lang="en-US" sz="3400" dirty="0"/>
          </a:p>
        </p:txBody>
      </p:sp>
      <p:sp>
        <p:nvSpPr>
          <p:cNvPr id="6" name="5 - Θέση περιεχομένου"/>
          <p:cNvSpPr>
            <a:spLocks noGrp="1"/>
          </p:cNvSpPr>
          <p:nvPr>
            <p:ph idx="1"/>
          </p:nvPr>
        </p:nvSpPr>
        <p:spPr/>
        <p:txBody>
          <a:bodyPr>
            <a:normAutofit/>
          </a:bodyPr>
          <a:lstStyle/>
          <a:p>
            <a:pPr>
              <a:buNone/>
            </a:pPr>
            <a:r>
              <a:rPr lang="el-GR" sz="2800" b="1" dirty="0" smtClean="0"/>
              <a:t>Εισαγωγές και Εξαγωγές Αγαθών</a:t>
            </a:r>
            <a:endParaRPr lang="en-US" sz="2800" b="1" dirty="0" smtClean="0"/>
          </a:p>
          <a:p>
            <a:pPr marL="0" indent="0" algn="just">
              <a:lnSpc>
                <a:spcPct val="80000"/>
              </a:lnSpc>
              <a:buNone/>
            </a:pPr>
            <a:r>
              <a:rPr lang="el-GR" sz="2400" dirty="0" smtClean="0"/>
              <a:t>Οι εισαγωγές και εξαγωγές αγαθών λαμβάνουν χώρα όταν γίνεται αλλαγή ιδιοκτησίας</a:t>
            </a:r>
            <a:r>
              <a:rPr lang="en-US" sz="2400" dirty="0" smtClean="0"/>
              <a:t> </a:t>
            </a:r>
            <a:r>
              <a:rPr lang="el-GR" sz="2400" dirty="0" smtClean="0"/>
              <a:t>των αγαθών μεταξύ μονίμων και μη μονίμων, ανεξάρτητα από την ύπαρξη ή μη</a:t>
            </a:r>
            <a:r>
              <a:rPr lang="en-US" sz="2400" dirty="0" smtClean="0"/>
              <a:t> </a:t>
            </a:r>
            <a:r>
              <a:rPr lang="el-GR" sz="2400" dirty="0" smtClean="0"/>
              <a:t>αντίστοιχης φυσικής κίνησης των αγαθών μεταξύ εθνικών συνόρων.</a:t>
            </a:r>
          </a:p>
          <a:p>
            <a:pPr>
              <a:buNone/>
            </a:pPr>
            <a:endParaRPr lang="en-US"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400" dirty="0" smtClean="0"/>
              <a:t>Πάγια Στοιχεία – Διανεμητικές Συναλλαγές</a:t>
            </a:r>
            <a:endParaRPr lang="el-GR" sz="3400" dirty="0"/>
          </a:p>
        </p:txBody>
      </p:sp>
      <p:sp>
        <p:nvSpPr>
          <p:cNvPr id="3" name="Θέση περιεχομένου 2"/>
          <p:cNvSpPr>
            <a:spLocks noGrp="1"/>
          </p:cNvSpPr>
          <p:nvPr>
            <p:ph idx="1"/>
          </p:nvPr>
        </p:nvSpPr>
        <p:spPr>
          <a:xfrm>
            <a:off x="467544" y="1345332"/>
            <a:ext cx="8157592" cy="3888432"/>
          </a:xfrm>
        </p:spPr>
        <p:txBody>
          <a:bodyPr>
            <a:noAutofit/>
          </a:bodyPr>
          <a:lstStyle/>
          <a:p>
            <a:pPr marL="660400" indent="-660400" algn="just">
              <a:lnSpc>
                <a:spcPct val="80000"/>
              </a:lnSpc>
              <a:buNone/>
            </a:pPr>
            <a:r>
              <a:rPr lang="el-GR" sz="2800" b="1" u="sng" dirty="0" smtClean="0"/>
              <a:t>Εξαιρέσεις από τον κανόνα της ιδιοκτησίας</a:t>
            </a:r>
            <a:endParaRPr lang="el-GR" sz="2800" dirty="0" smtClean="0"/>
          </a:p>
          <a:p>
            <a:pPr marL="660400" indent="-660400" algn="just">
              <a:lnSpc>
                <a:spcPct val="80000"/>
              </a:lnSpc>
            </a:pPr>
            <a:r>
              <a:rPr lang="el-GR" sz="2200" dirty="0" smtClean="0"/>
              <a:t>Η παραπάνω αρχή της μεταβολής της ιδιοκτησίας κατά την κατα­γραφή των εισαγωγών και εξαγωγών αγαθών τροποποιείται στις παρακάτω περιπτώσεις:</a:t>
            </a:r>
          </a:p>
          <a:p>
            <a:pPr marL="660400" indent="-660400" algn="just">
              <a:lnSpc>
                <a:spcPct val="80000"/>
              </a:lnSpc>
            </a:pPr>
            <a:r>
              <a:rPr lang="el-GR" sz="2200" dirty="0" smtClean="0"/>
              <a:t>Χρηματοοικονομική μίσθωση. Η συναλλαγή αυτή καταγράφεται όταν ενοικιαστής γίνεται κάτοχος του αγαθού, αν και δεν έχει αλλάξει η ιδιοκτησία του αγαθού.</a:t>
            </a:r>
          </a:p>
          <a:p>
            <a:pPr marL="660400" indent="-660400" algn="just">
              <a:lnSpc>
                <a:spcPct val="80000"/>
              </a:lnSpc>
            </a:pPr>
            <a:r>
              <a:rPr lang="el-GR" sz="2200" dirty="0" smtClean="0"/>
              <a:t>Διακίνηση εμπορευμάτων μεταξύ θυγατρικών επιχειρήσεων. Όταν τα αγαθά διακινούνται από μια θυγατρική εταιρεία, σε άλλη θεω­ρείται ότι λαμβάνει χώρα και αλλαγή της ιδιοκτησίας.</a:t>
            </a:r>
          </a:p>
          <a:p>
            <a:pPr algn="just">
              <a:lnSpc>
                <a:spcPct val="70000"/>
              </a:lnSpc>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3400" dirty="0" smtClean="0"/>
              <a:t>Πάγια Στοιχεία – Διανεμητικές Συναλλαγές</a:t>
            </a:r>
            <a:endParaRPr lang="el-GR" sz="3400" dirty="0"/>
          </a:p>
        </p:txBody>
      </p:sp>
      <p:sp>
        <p:nvSpPr>
          <p:cNvPr id="12" name="Content Placeholder 11"/>
          <p:cNvSpPr>
            <a:spLocks noGrp="1"/>
          </p:cNvSpPr>
          <p:nvPr>
            <p:ph idx="1"/>
          </p:nvPr>
        </p:nvSpPr>
        <p:spPr>
          <a:xfrm>
            <a:off x="755576" y="1164129"/>
            <a:ext cx="7715200" cy="3853611"/>
          </a:xfrm>
        </p:spPr>
        <p:txBody>
          <a:bodyPr>
            <a:noAutofit/>
          </a:bodyPr>
          <a:lstStyle/>
          <a:p>
            <a:pPr algn="just">
              <a:lnSpc>
                <a:spcPct val="70000"/>
              </a:lnSpc>
              <a:buNone/>
            </a:pPr>
            <a:r>
              <a:rPr lang="el-GR" sz="2800" b="1" u="sng" dirty="0" smtClean="0"/>
              <a:t>Εξαιρέσεις από τον κανόνα της ιδιοκτησίας</a:t>
            </a:r>
            <a:endParaRPr lang="el-GR" sz="2800" dirty="0" smtClean="0"/>
          </a:p>
          <a:p>
            <a:pPr marL="660400" indent="-660400" algn="just">
              <a:lnSpc>
                <a:spcPct val="80000"/>
              </a:lnSpc>
            </a:pPr>
            <a:r>
              <a:rPr lang="el-GR" sz="2400" dirty="0" smtClean="0"/>
              <a:t>Αγαθά για επισκευές ή σημαντική επεξεργασία κατά παραγγελία καταγράφονται ως εισαγωγές και εξαγωγές αν και καμιά αλλαγή της ιδιοκτησίας δεν λαμβάνει χώρα.</a:t>
            </a:r>
          </a:p>
          <a:p>
            <a:pPr marL="660400" indent="-660400" algn="just">
              <a:lnSpc>
                <a:spcPct val="80000"/>
              </a:lnSpc>
            </a:pPr>
            <a:r>
              <a:rPr lang="el-GR" sz="2400" dirty="0" smtClean="0"/>
              <a:t>Διαμεσολαβητικό εμπόριο εισαγωγών, εξαγωγών: ουδεμία εισα­γωγή ή εξαγωγή καταγράφεται όταν οι έμποροι αγοράζουν από μη μόνιμες μονάδες και πωλούν σε μη μόνιμες μονάδες κατά την δια λογιστική περίοδο </a:t>
            </a:r>
          </a:p>
          <a:p>
            <a:pPr algn="just">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dirty="0"/>
          </a:p>
        </p:txBody>
      </p:sp>
    </p:spTree>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3400" dirty="0" smtClean="0"/>
              <a:t>Πάγια Στοιχεία – Διανεμητικές Συναλλαγές</a:t>
            </a:r>
            <a:endParaRPr lang="el-GR" sz="3400" dirty="0"/>
          </a:p>
        </p:txBody>
      </p:sp>
      <p:sp>
        <p:nvSpPr>
          <p:cNvPr id="3" name="Content Placeholder 2"/>
          <p:cNvSpPr>
            <a:spLocks noGrp="1"/>
          </p:cNvSpPr>
          <p:nvPr>
            <p:ph idx="1"/>
          </p:nvPr>
        </p:nvSpPr>
        <p:spPr>
          <a:xfrm>
            <a:off x="457200" y="1057300"/>
            <a:ext cx="8229600" cy="3771636"/>
          </a:xfrm>
        </p:spPr>
        <p:txBody>
          <a:bodyPr>
            <a:noAutofit/>
          </a:bodyPr>
          <a:lstStyle/>
          <a:p>
            <a:pPr marL="0" indent="0" algn="just">
              <a:lnSpc>
                <a:spcPct val="80000"/>
              </a:lnSpc>
              <a:buNone/>
            </a:pPr>
            <a:r>
              <a:rPr lang="el-GR" sz="2800" b="1" dirty="0" smtClean="0"/>
              <a:t>Χρόνος καταγραφής και αποτίμησης των εισαγωγών και εξαγωγών υπηρεσιών</a:t>
            </a:r>
            <a:endParaRPr lang="en-US" sz="2800" b="1" dirty="0" smtClean="0"/>
          </a:p>
          <a:p>
            <a:pPr algn="just"/>
            <a:r>
              <a:rPr lang="el-GR" sz="2400" dirty="0" smtClean="0"/>
              <a:t>Οι εισαγωγές και εξαγωγές υπηρεσιών καταγράφονται κατά χρόνο διαθέσεως τους, πράγμα που συμπίπτει τις περισσότερες φορές με τον χρόνο παραγωγής τους.</a:t>
            </a:r>
          </a:p>
          <a:p>
            <a:pPr algn="just"/>
            <a:r>
              <a:rPr lang="el-GR" sz="2400" dirty="0" smtClean="0"/>
              <a:t>Η αποτίμηση των εισαγωγών υπηρεσιών γίνεται στην τιμή της αγοράς και των εξαγωγών υπηρεσιών σε βασικές τιμές.</a:t>
            </a:r>
          </a:p>
          <a:p>
            <a:pPr algn="just">
              <a:buNone/>
            </a:pPr>
            <a:endParaRPr lang="en-GB"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400" dirty="0" smtClean="0"/>
              <a:t>Πάγια Στοιχεία – Διανεμητικές Συναλλαγές</a:t>
            </a:r>
          </a:p>
        </p:txBody>
      </p:sp>
      <p:sp>
        <p:nvSpPr>
          <p:cNvPr id="3" name="Content Placeholder 2"/>
          <p:cNvSpPr>
            <a:spLocks noGrp="1"/>
          </p:cNvSpPr>
          <p:nvPr>
            <p:ph idx="1"/>
          </p:nvPr>
        </p:nvSpPr>
        <p:spPr>
          <a:xfrm>
            <a:off x="467544" y="1201316"/>
            <a:ext cx="8157592" cy="3555612"/>
          </a:xfrm>
        </p:spPr>
        <p:txBody>
          <a:bodyPr>
            <a:noAutofit/>
          </a:bodyPr>
          <a:lstStyle/>
          <a:p>
            <a:pPr algn="just">
              <a:lnSpc>
                <a:spcPct val="70000"/>
              </a:lnSpc>
              <a:buNone/>
            </a:pPr>
            <a:r>
              <a:rPr lang="el-GR" sz="2800" b="1" dirty="0" smtClean="0"/>
              <a:t>Διανεμητικές Συναλλαγές</a:t>
            </a:r>
            <a:endParaRPr lang="en-US" sz="2800" b="1" dirty="0" smtClean="0"/>
          </a:p>
          <a:p>
            <a:pPr marL="0" indent="0" algn="just">
              <a:lnSpc>
                <a:spcPct val="80000"/>
              </a:lnSpc>
              <a:buNone/>
            </a:pPr>
            <a:r>
              <a:rPr lang="el-GR" sz="2400" dirty="0" smtClean="0"/>
              <a:t>Οι διανεμητικές συναλλαγές αποτελούνται από συναλλαγές μέσω των οποίων η προστιθέμενη αξία που δημιουργείται από την παραγωγή διανέμεται στην εργασία, στο κεφάλαιο και την κυβέρνηση και από συναλλαγές μέσω των οποίων επιτυγχάνονται η αναδιανομή του εισοδήματος και του πλούτου.</a:t>
            </a:r>
          </a:p>
          <a:p>
            <a:pPr algn="just">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16</a:t>
            </a:fld>
            <a:endParaRPr lang="el-GR"/>
          </a:p>
        </p:txBody>
      </p:sp>
    </p:spTree>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3400" dirty="0" smtClean="0"/>
              <a:t>Πάγια Στοιχεία – Διανεμητικές Συναλλαγές</a:t>
            </a:r>
          </a:p>
        </p:txBody>
      </p:sp>
      <p:sp>
        <p:nvSpPr>
          <p:cNvPr id="7" name="6 - Θέση περιεχομένου"/>
          <p:cNvSpPr>
            <a:spLocks noGrp="1"/>
          </p:cNvSpPr>
          <p:nvPr>
            <p:ph idx="1"/>
          </p:nvPr>
        </p:nvSpPr>
        <p:spPr>
          <a:xfrm>
            <a:off x="467544" y="1201316"/>
            <a:ext cx="8229600" cy="3771636"/>
          </a:xfrm>
        </p:spPr>
        <p:txBody>
          <a:bodyPr>
            <a:noAutofit/>
          </a:bodyPr>
          <a:lstStyle/>
          <a:p>
            <a:pPr algn="just">
              <a:lnSpc>
                <a:spcPct val="90000"/>
              </a:lnSpc>
              <a:buNone/>
            </a:pPr>
            <a:r>
              <a:rPr lang="el-GR" sz="2000" b="1" dirty="0" smtClean="0"/>
              <a:t>Διανεμητικές Συναλλαγές</a:t>
            </a:r>
            <a:endParaRPr lang="el-GR" sz="2000" dirty="0" smtClean="0"/>
          </a:p>
          <a:p>
            <a:pPr algn="just">
              <a:lnSpc>
                <a:spcPct val="90000"/>
              </a:lnSpc>
            </a:pPr>
            <a:r>
              <a:rPr lang="el-GR" sz="2000" dirty="0" smtClean="0"/>
              <a:t>Οι διανεμητικές συναλλαγές διακρίνονται στις παρακάτω κατηγορίες:</a:t>
            </a:r>
          </a:p>
          <a:p>
            <a:pPr lvl="1">
              <a:lnSpc>
                <a:spcPct val="90000"/>
              </a:lnSpc>
              <a:buNone/>
            </a:pPr>
            <a:r>
              <a:rPr lang="el-GR" sz="1800" dirty="0" smtClean="0"/>
              <a:t>- Αμοιβές των απασχολουμένων.</a:t>
            </a:r>
          </a:p>
          <a:p>
            <a:pPr lvl="1">
              <a:lnSpc>
                <a:spcPct val="90000"/>
              </a:lnSpc>
              <a:buNone/>
            </a:pPr>
            <a:r>
              <a:rPr lang="el-GR" sz="1800" dirty="0" smtClean="0"/>
              <a:t>- Φόροι επί της παραγωγής και των εισαγωγών.</a:t>
            </a:r>
          </a:p>
          <a:p>
            <a:pPr lvl="1">
              <a:lnSpc>
                <a:spcPct val="90000"/>
              </a:lnSpc>
              <a:buNone/>
            </a:pPr>
            <a:r>
              <a:rPr lang="el-GR" sz="1800" dirty="0" smtClean="0"/>
              <a:t>- Επιδοτήσεις.</a:t>
            </a:r>
          </a:p>
          <a:p>
            <a:pPr lvl="1">
              <a:lnSpc>
                <a:spcPct val="90000"/>
              </a:lnSpc>
              <a:buNone/>
            </a:pPr>
            <a:r>
              <a:rPr lang="el-GR" sz="1800" dirty="0" smtClean="0"/>
              <a:t>- Εισόδημα περιουσίας.</a:t>
            </a:r>
          </a:p>
          <a:p>
            <a:pPr lvl="1">
              <a:lnSpc>
                <a:spcPct val="90000"/>
              </a:lnSpc>
              <a:buNone/>
            </a:pPr>
            <a:r>
              <a:rPr lang="el-GR" sz="1800" dirty="0" smtClean="0"/>
              <a:t>- Τρέχοντες φόροι επί του εισοδήματος και του πλούτου.</a:t>
            </a:r>
          </a:p>
          <a:p>
            <a:pPr lvl="1">
              <a:lnSpc>
                <a:spcPct val="90000"/>
              </a:lnSpc>
              <a:buNone/>
            </a:pPr>
            <a:r>
              <a:rPr lang="el-GR" sz="1800" dirty="0" smtClean="0"/>
              <a:t>- Κοινωνικές εισφορές και παροχές.</a:t>
            </a:r>
          </a:p>
          <a:p>
            <a:pPr lvl="1">
              <a:lnSpc>
                <a:spcPct val="90000"/>
              </a:lnSpc>
              <a:buNone/>
            </a:pPr>
            <a:r>
              <a:rPr lang="el-GR" sz="1800" dirty="0" smtClean="0"/>
              <a:t>- Λοιπές τρέχουσες μεταβιβάσεις.</a:t>
            </a:r>
          </a:p>
          <a:p>
            <a:pPr lvl="1">
              <a:lnSpc>
                <a:spcPct val="90000"/>
              </a:lnSpc>
              <a:buNone/>
            </a:pPr>
            <a:r>
              <a:rPr lang="el-GR" sz="1800" dirty="0" smtClean="0"/>
              <a:t>- Κεφαλαιακές μεταβιβάσεις.</a:t>
            </a:r>
          </a:p>
          <a:p>
            <a:pPr>
              <a:buNone/>
            </a:pPr>
            <a:endParaRPr lang="el-GR" sz="22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3400" dirty="0" smtClean="0"/>
              <a:t>Πάγια Στοιχεία – Διανεμητικές Συναλλαγές</a:t>
            </a:r>
            <a:endParaRPr lang="en-US" sz="3400" dirty="0"/>
          </a:p>
        </p:txBody>
      </p:sp>
      <p:sp>
        <p:nvSpPr>
          <p:cNvPr id="33" name="32 - Θέση περιεχομένου"/>
          <p:cNvSpPr>
            <a:spLocks noGrp="1"/>
          </p:cNvSpPr>
          <p:nvPr>
            <p:ph idx="1"/>
          </p:nvPr>
        </p:nvSpPr>
        <p:spPr>
          <a:xfrm>
            <a:off x="539552" y="1201316"/>
            <a:ext cx="8229600" cy="4188296"/>
          </a:xfrm>
        </p:spPr>
        <p:txBody>
          <a:bodyPr>
            <a:noAutofit/>
          </a:bodyPr>
          <a:lstStyle/>
          <a:p>
            <a:pPr>
              <a:lnSpc>
                <a:spcPct val="70000"/>
              </a:lnSpc>
              <a:buNone/>
            </a:pPr>
            <a:r>
              <a:rPr lang="el-GR" sz="2800" b="1" dirty="0" smtClean="0"/>
              <a:t>Αμοιβές απασχολουμένων</a:t>
            </a:r>
            <a:endParaRPr lang="en-US" sz="2800" b="1" dirty="0" smtClean="0"/>
          </a:p>
          <a:p>
            <a:pPr marL="0" indent="0" algn="just">
              <a:lnSpc>
                <a:spcPct val="80000"/>
              </a:lnSpc>
              <a:buNone/>
            </a:pPr>
            <a:r>
              <a:rPr lang="el-GR" sz="2400" dirty="0" smtClean="0"/>
              <a:t>Οι αμοιβές των απασχολουμένων ορίζονται ως οι συνολικές αμοιβές σε χρήμα ή είδος που καταβάλλονται από έναν εργοδότη σε έναν απασχολούμενο για την εργασία που ο τελευταίος πραγματοποίησε κατά την διάρκεια της λογιστικής περιόδου. Οι αμοιβές των απασχολούμενων διακρίνονται: </a:t>
            </a:r>
          </a:p>
          <a:p>
            <a:pPr marL="0" indent="0">
              <a:lnSpc>
                <a:spcPct val="80000"/>
              </a:lnSpc>
              <a:buNone/>
            </a:pPr>
            <a:endParaRPr lang="el-GR" sz="2400" dirty="0" smtClean="0"/>
          </a:p>
          <a:p>
            <a:pPr marL="0" indent="0">
              <a:lnSpc>
                <a:spcPct val="80000"/>
              </a:lnSpc>
              <a:buNone/>
            </a:pPr>
            <a:r>
              <a:rPr lang="el-GR" sz="2400" dirty="0" smtClean="0"/>
              <a:t>1) στους μισθούς και τα ημερομίσθια και</a:t>
            </a:r>
          </a:p>
          <a:p>
            <a:pPr>
              <a:lnSpc>
                <a:spcPct val="70000"/>
              </a:lnSpc>
              <a:buNone/>
            </a:pPr>
            <a:endParaRPr lang="el-GR" sz="2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3400" dirty="0" smtClean="0"/>
              <a:t>Πάγια Στοιχεία – Διανεμητικές Συναλλαγές</a:t>
            </a:r>
          </a:p>
        </p:txBody>
      </p:sp>
      <p:sp>
        <p:nvSpPr>
          <p:cNvPr id="3" name="2 - Θέση περιεχομένου"/>
          <p:cNvSpPr>
            <a:spLocks noGrp="1"/>
          </p:cNvSpPr>
          <p:nvPr>
            <p:ph idx="1"/>
          </p:nvPr>
        </p:nvSpPr>
        <p:spPr>
          <a:xfrm>
            <a:off x="395536" y="1129308"/>
            <a:ext cx="8229600" cy="3771636"/>
          </a:xfrm>
        </p:spPr>
        <p:txBody>
          <a:bodyPr>
            <a:noAutofit/>
          </a:bodyPr>
          <a:lstStyle/>
          <a:p>
            <a:pPr>
              <a:lnSpc>
                <a:spcPct val="70000"/>
              </a:lnSpc>
              <a:buNone/>
            </a:pPr>
            <a:r>
              <a:rPr lang="el-GR" sz="2800" b="1" dirty="0" smtClean="0"/>
              <a:t>Αμοιβές απασχολουμένων</a:t>
            </a:r>
            <a:endParaRPr lang="en-US" sz="2800" b="1" dirty="0" smtClean="0"/>
          </a:p>
          <a:p>
            <a:pPr marL="0" indent="0">
              <a:lnSpc>
                <a:spcPct val="80000"/>
              </a:lnSpc>
              <a:buNone/>
            </a:pPr>
            <a:r>
              <a:rPr lang="el-GR" sz="2400" dirty="0" smtClean="0"/>
              <a:t>2) στις εισφορές των εργοδοτών στην κοινωνική ασφάλιση.</a:t>
            </a:r>
          </a:p>
          <a:p>
            <a:pPr marL="0" indent="0">
              <a:lnSpc>
                <a:spcPct val="80000"/>
              </a:lnSpc>
              <a:buNone/>
            </a:pPr>
            <a:r>
              <a:rPr lang="el-GR" sz="2400" dirty="0" smtClean="0"/>
              <a:t>Οι αμοιβές των εργαζομένων μπορεί να αποτελούνται από τα εξής στοιχεία:</a:t>
            </a:r>
          </a:p>
          <a:p>
            <a:pPr marL="0" indent="0">
              <a:lnSpc>
                <a:spcPct val="80000"/>
              </a:lnSpc>
              <a:buNone/>
            </a:pPr>
            <a:r>
              <a:rPr lang="el-GR" sz="2400" dirty="0" smtClean="0"/>
              <a:t>	 α. Αμοιβές των μόνιμης εγκατάστασης εργαζομένων από μόνιμης εγκατάστασης εργοδότες.</a:t>
            </a:r>
          </a:p>
          <a:p>
            <a:pPr marL="0" indent="0">
              <a:lnSpc>
                <a:spcPct val="80000"/>
              </a:lnSpc>
              <a:buNone/>
            </a:pPr>
            <a:r>
              <a:rPr lang="el-GR" sz="2400" dirty="0" smtClean="0"/>
              <a:t>	β. Αμοιβές των μόνιμης εγκατάστασης εργαζομένων από μη μόνιμης εγκατάσταση εργοδότες.</a:t>
            </a:r>
          </a:p>
          <a:p>
            <a:pPr marL="0" indent="0">
              <a:lnSpc>
                <a:spcPct val="80000"/>
              </a:lnSpc>
              <a:buNone/>
            </a:pPr>
            <a:r>
              <a:rPr lang="el-GR" sz="2400" dirty="0" smtClean="0"/>
              <a:t>	γ. Αμοιβές μη μόνιμης εγκατάστασης εργαζομένων από μόνιμης εγκατάστασης εργοδότες.</a:t>
            </a:r>
          </a:p>
          <a:p>
            <a:pPr>
              <a:lnSpc>
                <a:spcPct val="70000"/>
              </a:lnSpc>
              <a:buNone/>
            </a:pPr>
            <a:endParaRPr lang="el-GR" sz="20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Λογιστική Εθνικών Λογαριασμών</a:t>
            </a:r>
            <a:endParaRPr lang="el-GR" sz="3000" b="1" dirty="0" smtClean="0"/>
          </a:p>
          <a:p>
            <a:pPr algn="l"/>
            <a:r>
              <a:rPr lang="el-GR" sz="2800" b="1" dirty="0" smtClean="0"/>
              <a:t>Ενότητα</a:t>
            </a:r>
            <a:r>
              <a:rPr lang="en-US" sz="2800" b="1" dirty="0" smtClean="0"/>
              <a:t> </a:t>
            </a:r>
            <a:r>
              <a:rPr lang="el-GR" sz="2800" b="1" dirty="0" smtClean="0"/>
              <a:t>9: </a:t>
            </a:r>
            <a:r>
              <a:rPr lang="el-GR" sz="2800" b="1" dirty="0" smtClean="0"/>
              <a:t>Πάγια Στοιχεία – Διανεμητικές Συναλλαγές</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a:t>
            </a:r>
            <a:r>
              <a:rPr lang="el-GR" sz="2400" dirty="0" smtClean="0"/>
              <a:t>,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3400" dirty="0" smtClean="0"/>
              <a:t>Πάγια Στοιχεία – Διανεμητικές Συναλλαγές</a:t>
            </a:r>
          </a:p>
        </p:txBody>
      </p:sp>
      <p:sp>
        <p:nvSpPr>
          <p:cNvPr id="3" name="2 - Θέση περιεχομένου"/>
          <p:cNvSpPr>
            <a:spLocks noGrp="1"/>
          </p:cNvSpPr>
          <p:nvPr>
            <p:ph idx="1"/>
          </p:nvPr>
        </p:nvSpPr>
        <p:spPr>
          <a:xfrm>
            <a:off x="467544" y="1273324"/>
            <a:ext cx="8229600" cy="3972272"/>
          </a:xfrm>
        </p:spPr>
        <p:txBody>
          <a:bodyPr>
            <a:noAutofit/>
          </a:bodyPr>
          <a:lstStyle/>
          <a:p>
            <a:pPr>
              <a:lnSpc>
                <a:spcPct val="70000"/>
              </a:lnSpc>
              <a:buNone/>
            </a:pPr>
            <a:r>
              <a:rPr lang="el-GR" sz="2800" b="1" dirty="0" smtClean="0"/>
              <a:t>Φόροι επί της παραγωγής και των εισαγωγών</a:t>
            </a:r>
            <a:endParaRPr lang="en-US" sz="2800" b="1" dirty="0" smtClean="0"/>
          </a:p>
          <a:p>
            <a:pPr marL="0" indent="0">
              <a:lnSpc>
                <a:spcPct val="80000"/>
              </a:lnSpc>
              <a:buNone/>
            </a:pPr>
            <a:r>
              <a:rPr lang="el-GR" sz="2400" b="1" dirty="0" smtClean="0"/>
              <a:t>Φόροι που Επιβάλλονται από την Κυβέρνηση</a:t>
            </a:r>
            <a:endParaRPr lang="el-GR" sz="2400" dirty="0" smtClean="0"/>
          </a:p>
          <a:p>
            <a:pPr marL="0" indent="0">
              <a:lnSpc>
                <a:spcPct val="80000"/>
              </a:lnSpc>
              <a:buNone/>
            </a:pPr>
            <a:r>
              <a:rPr lang="el-GR" sz="2400" b="1" dirty="0" smtClean="0"/>
              <a:t>Α. Φόροι επί των προϊόντων</a:t>
            </a:r>
            <a:r>
              <a:rPr lang="en-US" sz="2400" b="1" dirty="0" smtClean="0"/>
              <a:t> (</a:t>
            </a:r>
            <a:r>
              <a:rPr lang="el-GR" sz="2400" b="1" dirty="0" smtClean="0"/>
              <a:t>ή Καθαροί Φόροι Παραγωγής)</a:t>
            </a:r>
            <a:endParaRPr lang="el-GR" sz="2400" dirty="0" smtClean="0"/>
          </a:p>
          <a:p>
            <a:pPr marL="0" indent="0">
              <a:lnSpc>
                <a:spcPct val="80000"/>
              </a:lnSpc>
              <a:buNone/>
            </a:pPr>
            <a:r>
              <a:rPr lang="el-GR" sz="2000" dirty="0" smtClean="0"/>
              <a:t>Οι φόροι επί των προϊόντων είναι φόροι που πληρώνονται ανά μονάδα αγαθού ή υπηρεσίας που παράγεται ή αποτελεί αντικείμενο συναλλαγής. </a:t>
            </a:r>
          </a:p>
          <a:p>
            <a:pPr marL="0" indent="0">
              <a:lnSpc>
                <a:spcPct val="80000"/>
              </a:lnSpc>
              <a:buNone/>
            </a:pPr>
            <a:r>
              <a:rPr lang="el-GR" sz="2000" dirty="0" smtClean="0"/>
              <a:t>Οι φόροι επί των προϊόντων διαιρούνται στις εξής υποκατηγορίες:</a:t>
            </a:r>
          </a:p>
          <a:p>
            <a:pPr marL="0" indent="0">
              <a:lnSpc>
                <a:spcPct val="80000"/>
              </a:lnSpc>
              <a:buNone/>
            </a:pPr>
            <a:r>
              <a:rPr lang="el-GR" sz="2000" dirty="0" smtClean="0"/>
              <a:t>- Φόροι προστιθέμενης αξίας</a:t>
            </a:r>
          </a:p>
          <a:p>
            <a:pPr marL="0" indent="0">
              <a:lnSpc>
                <a:spcPct val="80000"/>
              </a:lnSpc>
              <a:buNone/>
            </a:pPr>
            <a:r>
              <a:rPr lang="el-GR" sz="2000" dirty="0" smtClean="0"/>
              <a:t>- Φόροι και δασμοί επί των εισαγωγών, εξαιρουμένου του φόρου προστιθέμενης αξίας</a:t>
            </a:r>
          </a:p>
          <a:p>
            <a:pPr marL="0" indent="0">
              <a:lnSpc>
                <a:spcPct val="80000"/>
              </a:lnSpc>
              <a:buFontTx/>
              <a:buChar char="-"/>
            </a:pPr>
            <a:r>
              <a:rPr lang="el-GR" sz="2000" dirty="0" smtClean="0"/>
              <a:t>Φόροι επί των προϊόντων, εκτός ΦΠΑ και φόρων επί των εισαγωγών.</a:t>
            </a:r>
          </a:p>
          <a:p>
            <a:pPr>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Πάγια Στοιχεία – Διανεμητικές Συναλλαγές</a:t>
            </a:r>
          </a:p>
        </p:txBody>
      </p:sp>
      <p:sp>
        <p:nvSpPr>
          <p:cNvPr id="3" name="2 - Θέση περιεχομένου"/>
          <p:cNvSpPr>
            <a:spLocks noGrp="1"/>
          </p:cNvSpPr>
          <p:nvPr>
            <p:ph idx="1"/>
          </p:nvPr>
        </p:nvSpPr>
        <p:spPr>
          <a:xfrm>
            <a:off x="467544" y="1273324"/>
            <a:ext cx="8229600" cy="4320480"/>
          </a:xfrm>
        </p:spPr>
        <p:txBody>
          <a:bodyPr>
            <a:normAutofit/>
          </a:bodyPr>
          <a:lstStyle/>
          <a:p>
            <a:pPr algn="just">
              <a:buNone/>
            </a:pPr>
            <a:r>
              <a:rPr lang="el-GR" sz="2800" b="1" dirty="0" smtClean="0"/>
              <a:t>Φόροι επί της παραγωγής και των εισαγωγών</a:t>
            </a:r>
            <a:endParaRPr lang="en-US" sz="2800" b="1" dirty="0" smtClean="0"/>
          </a:p>
          <a:p>
            <a:pPr marL="0" indent="0">
              <a:lnSpc>
                <a:spcPct val="80000"/>
              </a:lnSpc>
            </a:pPr>
            <a:r>
              <a:rPr lang="el-GR" sz="2400" b="1" dirty="0" smtClean="0"/>
              <a:t>Β. Λοιποί Φόροι επί της παραγωγής</a:t>
            </a:r>
            <a:endParaRPr lang="el-GR" sz="2400" dirty="0" smtClean="0"/>
          </a:p>
          <a:p>
            <a:pPr marL="0" indent="0" algn="just">
              <a:lnSpc>
                <a:spcPct val="80000"/>
              </a:lnSpc>
            </a:pPr>
            <a:r>
              <a:rPr lang="el-GR" sz="2400" dirty="0" smtClean="0"/>
              <a:t>Οι λοιποί φόροι επί της παραγωγής αποτελούνται από όλους τους φόρους που οι επιχειρήσεις πληρώνουν λόγω ενασχολήσεώς τους με την παραγωγή, ανεξάρτητα από την παραγόμενη ποσότητα ή αξία των παραγομένων αγαθών και υπηρεσιών. Αυτοί οι φόροι μπορεί να επιβάλλονται επί της γης, επί των παγίων περιουσιακών στοιχείων, επί της εργασίας που απασχολείται στην παραγωγική διαδικασία ή ε­πί ορισμένων δραστηριοτήτων ή συναλλαγών.</a:t>
            </a:r>
          </a:p>
          <a:p>
            <a:pPr algn="just">
              <a:buNone/>
            </a:pPr>
            <a:endParaRPr lang="el-GR" sz="24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3400" dirty="0" smtClean="0"/>
              <a:t>Πάγια Στοιχεία – Διανεμητικές Συναλλαγές</a:t>
            </a:r>
            <a:endParaRPr lang="en-US" sz="3400" dirty="0"/>
          </a:p>
        </p:txBody>
      </p:sp>
      <p:sp>
        <p:nvSpPr>
          <p:cNvPr id="9" name="8 - Θέση περιεχομένου"/>
          <p:cNvSpPr>
            <a:spLocks noGrp="1"/>
          </p:cNvSpPr>
          <p:nvPr>
            <p:ph idx="1"/>
          </p:nvPr>
        </p:nvSpPr>
        <p:spPr>
          <a:xfrm>
            <a:off x="539552" y="1273324"/>
            <a:ext cx="8229600" cy="3771636"/>
          </a:xfrm>
        </p:spPr>
        <p:txBody>
          <a:bodyPr>
            <a:noAutofit/>
          </a:bodyPr>
          <a:lstStyle/>
          <a:p>
            <a:pPr marL="0" indent="0">
              <a:lnSpc>
                <a:spcPct val="80000"/>
              </a:lnSpc>
              <a:buNone/>
            </a:pPr>
            <a:r>
              <a:rPr lang="el-GR" sz="2800" b="1" dirty="0" smtClean="0"/>
              <a:t>Φόροι επί της Παραγωγής και των Εισαγωγών Καταβαλλόμενοι στα Όργανα  της Ευρωπαϊκής Ένωσης</a:t>
            </a:r>
            <a:endParaRPr lang="en-US" sz="2800" b="1" dirty="0" smtClean="0"/>
          </a:p>
          <a:p>
            <a:pPr marL="0" indent="265113">
              <a:lnSpc>
                <a:spcPct val="80000"/>
              </a:lnSpc>
              <a:buNone/>
            </a:pPr>
            <a:r>
              <a:rPr lang="el-GR" sz="2400" dirty="0" smtClean="0"/>
              <a:t>Σ' αυτή την κατηγορία των φόρων περιλαμβάνονται ιδιαίτερα οι εξής περιπτώσεις: </a:t>
            </a:r>
          </a:p>
          <a:p>
            <a:pPr marL="0" indent="265113">
              <a:lnSpc>
                <a:spcPct val="80000"/>
              </a:lnSpc>
              <a:buNone/>
            </a:pPr>
            <a:r>
              <a:rPr lang="el-GR" sz="2400" dirty="0" smtClean="0"/>
              <a:t>- Φόροι που καταβάλλονται απ' ευθείας από παραγωγικές μονάδες</a:t>
            </a:r>
            <a:r>
              <a:rPr lang="en-US" sz="2400" dirty="0" smtClean="0"/>
              <a:t> </a:t>
            </a:r>
            <a:r>
              <a:rPr lang="el-GR" sz="2400" dirty="0" smtClean="0"/>
              <a:t>μόνιμης εγκατάστασης στα όργανα της ΕΕ.</a:t>
            </a:r>
          </a:p>
          <a:p>
            <a:pPr marL="0" indent="265113">
              <a:lnSpc>
                <a:spcPct val="80000"/>
              </a:lnSpc>
              <a:buNone/>
            </a:pPr>
            <a:r>
              <a:rPr lang="el-GR" sz="2400" dirty="0" smtClean="0"/>
              <a:t>- Φόροι που εισπράττονται από τις εθνικές κυβερνήσεις για  λογαριασμό των οργάνων της Ευρωπαϊκής Ένωσης και ειδικότερα:</a:t>
            </a: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Πάγια Στοιχεία – Διανεμητικές Συναλλαγές</a:t>
            </a:r>
          </a:p>
        </p:txBody>
      </p:sp>
      <p:sp>
        <p:nvSpPr>
          <p:cNvPr id="3" name="2 - Θέση περιεχομένου"/>
          <p:cNvSpPr>
            <a:spLocks noGrp="1"/>
          </p:cNvSpPr>
          <p:nvPr>
            <p:ph idx="1"/>
          </p:nvPr>
        </p:nvSpPr>
        <p:spPr>
          <a:xfrm>
            <a:off x="467544" y="1417340"/>
            <a:ext cx="8229600" cy="4381500"/>
          </a:xfrm>
        </p:spPr>
        <p:txBody>
          <a:bodyPr>
            <a:normAutofit/>
          </a:bodyPr>
          <a:lstStyle/>
          <a:p>
            <a:pPr marL="0" indent="0">
              <a:lnSpc>
                <a:spcPct val="80000"/>
              </a:lnSpc>
              <a:buNone/>
            </a:pPr>
            <a:r>
              <a:rPr lang="el-GR" sz="2800" b="1" dirty="0" smtClean="0"/>
              <a:t>Φόροι επί της Παραγωγής και των Εισαγωγών Καταβαλλόμενοι στα Όργανα  της Ευρωπαϊκής Ένωσης</a:t>
            </a:r>
            <a:endParaRPr lang="en-US" sz="2800" dirty="0" smtClean="0"/>
          </a:p>
          <a:p>
            <a:pPr marL="0" indent="265113" algn="just">
              <a:lnSpc>
                <a:spcPct val="80000"/>
              </a:lnSpc>
              <a:buNone/>
            </a:pPr>
            <a:r>
              <a:rPr lang="el-GR" sz="2200" dirty="0" smtClean="0"/>
              <a:t>1) Εισπράξεις στα πλαίσια της Κοινής Αγροτικής Πολιτικής (φόροι          στα εισαγόμενα αγροτικά προϊόντα, αντισταθμιστικά ποσά επιβαλλόμενα επί των εξαγωγών και εισαγωγών κ.α.)</a:t>
            </a:r>
          </a:p>
          <a:p>
            <a:pPr marL="0" indent="265113" algn="just">
              <a:lnSpc>
                <a:spcPct val="80000"/>
              </a:lnSpc>
              <a:buNone/>
            </a:pPr>
            <a:r>
              <a:rPr lang="el-GR" sz="2200" dirty="0" smtClean="0"/>
              <a:t>2) Εισπράξεις από το εμπόριο με τρίτες χώρες, όπως τελωνειακοί δασμοί επιβαλλόμενοι με βάση το ενιαίο δασμολόγιο της ΕΕ.</a:t>
            </a:r>
          </a:p>
          <a:p>
            <a:pPr marL="0" indent="265113">
              <a:lnSpc>
                <a:spcPct val="80000"/>
              </a:lnSpc>
              <a:buNone/>
            </a:pPr>
            <a:r>
              <a:rPr lang="el-GR" sz="2200" dirty="0" smtClean="0"/>
              <a:t>3) Εισπράξεις από το φόρο προστιθέμενης αξίας σε κάθε κράτος</a:t>
            </a:r>
          </a:p>
          <a:p>
            <a:pPr marL="0" indent="265113">
              <a:lnSpc>
                <a:spcPct val="80000"/>
              </a:lnSpc>
              <a:buNone/>
            </a:pPr>
            <a:r>
              <a:rPr lang="el-GR" sz="2200" dirty="0" smtClean="0"/>
              <a:t>μέλος της ΕΕ.</a:t>
            </a:r>
          </a:p>
          <a:p>
            <a:pPr>
              <a:lnSpc>
                <a:spcPct val="80000"/>
              </a:lnSpc>
              <a:buNone/>
            </a:pPr>
            <a:endParaRPr lang="en-US" sz="20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Πάγια Στοιχεία – Διανεμητικές Συναλλαγές</a:t>
            </a:r>
            <a:endParaRPr lang="en-US" sz="3400" dirty="0"/>
          </a:p>
        </p:txBody>
      </p:sp>
      <p:sp>
        <p:nvSpPr>
          <p:cNvPr id="3" name="2 - Θέση περιεχομένου"/>
          <p:cNvSpPr>
            <a:spLocks noGrp="1"/>
          </p:cNvSpPr>
          <p:nvPr>
            <p:ph idx="1"/>
          </p:nvPr>
        </p:nvSpPr>
        <p:spPr>
          <a:xfrm>
            <a:off x="457200" y="1333500"/>
            <a:ext cx="8229600" cy="4260304"/>
          </a:xfrm>
        </p:spPr>
        <p:txBody>
          <a:bodyPr>
            <a:normAutofit fontScale="32500" lnSpcReduction="20000"/>
          </a:bodyPr>
          <a:lstStyle/>
          <a:p>
            <a:pPr>
              <a:buNone/>
            </a:pPr>
            <a:r>
              <a:rPr lang="el-GR" sz="8600" b="1" dirty="0" smtClean="0"/>
              <a:t>Επιδοτήσεις</a:t>
            </a:r>
            <a:endParaRPr lang="en-US" sz="8600" b="1" dirty="0" smtClean="0"/>
          </a:p>
          <a:p>
            <a:pPr algn="just">
              <a:defRPr/>
            </a:pPr>
            <a:r>
              <a:rPr lang="el-GR" sz="6200" dirty="0" smtClean="0"/>
              <a:t>Οι επιδοτήσεις είναι τρέχουσες μη ανταποδοτικές πληρωμές που η κεντρική κυβέρνηση ή τα όργανα της </a:t>
            </a:r>
            <a:r>
              <a:rPr lang="el-GR" sz="6200" b="1" dirty="0" smtClean="0"/>
              <a:t>ΕΕ. </a:t>
            </a:r>
            <a:r>
              <a:rPr lang="el-GR" sz="6200" dirty="0" smtClean="0"/>
              <a:t>κάνουν προς τους παραγωγούς μόνιμης εγκατάστασης, με σκοπό να επηρεάσουν τα επίπεδα παραγωγής τους, τις τιμές τους ή την ανταμοιβή των συντελεστών της παραγωγής. </a:t>
            </a:r>
          </a:p>
          <a:p>
            <a:pPr>
              <a:buNone/>
              <a:defRPr/>
            </a:pPr>
            <a:r>
              <a:rPr lang="el-GR" sz="6200" dirty="0" smtClean="0"/>
              <a:t>Οι επιδοτήσεις διακρίνονται</a:t>
            </a:r>
            <a:r>
              <a:rPr lang="en-US" sz="6200" dirty="0" smtClean="0"/>
              <a:t>:</a:t>
            </a:r>
            <a:endParaRPr lang="el-GR" sz="6200" b="1" dirty="0" smtClean="0"/>
          </a:p>
          <a:p>
            <a:pPr>
              <a:defRPr/>
            </a:pPr>
            <a:r>
              <a:rPr lang="el-GR" sz="6200" b="1" dirty="0" smtClean="0"/>
              <a:t>3.1 Επιδοτήσεις επί των Προϊόντων</a:t>
            </a:r>
            <a:endParaRPr lang="el-GR" sz="6200" dirty="0" smtClean="0"/>
          </a:p>
          <a:p>
            <a:pPr>
              <a:defRPr/>
            </a:pPr>
            <a:r>
              <a:rPr lang="el-GR" sz="6200" dirty="0" smtClean="0"/>
              <a:t>Οι επιδοτήσεις επί των προϊόντων είναι πληρωμές που καταβάλλονται ανά μονάδα ενός αγαθού ή υπηρεσίας που παράγεται ή εισάγεται.</a:t>
            </a:r>
          </a:p>
          <a:p>
            <a:pPr>
              <a:defRPr/>
            </a:pPr>
            <a:r>
              <a:rPr lang="el-GR" sz="6200" dirty="0" smtClean="0"/>
              <a:t>Οι επιδοτήσεις επί των προϊόντων διακρίνονται στις εξής υποκατηγορίες:</a:t>
            </a:r>
          </a:p>
          <a:p>
            <a:pPr>
              <a:defRPr/>
            </a:pPr>
            <a:r>
              <a:rPr lang="el-GR" sz="6200" dirty="0" smtClean="0"/>
              <a:t>- Εισαγωγικές επιδοτήσεις</a:t>
            </a:r>
          </a:p>
          <a:p>
            <a:pPr>
              <a:defRPr/>
            </a:pPr>
            <a:r>
              <a:rPr lang="el-GR" sz="6200" dirty="0" smtClean="0"/>
              <a:t>- Λοιπές επιδοτήσεις επί των προϊόντων</a:t>
            </a:r>
          </a:p>
          <a:p>
            <a:pPr>
              <a:buNone/>
            </a:pPr>
            <a:endParaRPr lang="en-US" sz="2800"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400" dirty="0" smtClean="0"/>
              <a:t>Πάγια Στοιχεία – Διανεμητικές Συναλλαγές</a:t>
            </a:r>
            <a:endParaRPr lang="en-US" sz="3400" dirty="0"/>
          </a:p>
        </p:txBody>
      </p:sp>
      <p:sp>
        <p:nvSpPr>
          <p:cNvPr id="3" name="2 - Θέση περιεχομένου"/>
          <p:cNvSpPr>
            <a:spLocks noGrp="1"/>
          </p:cNvSpPr>
          <p:nvPr>
            <p:ph idx="1"/>
          </p:nvPr>
        </p:nvSpPr>
        <p:spPr>
          <a:xfrm>
            <a:off x="457200" y="1333500"/>
            <a:ext cx="8229600" cy="3972272"/>
          </a:xfrm>
        </p:spPr>
        <p:txBody>
          <a:bodyPr>
            <a:normAutofit fontScale="62500" lnSpcReduction="20000"/>
          </a:bodyPr>
          <a:lstStyle/>
          <a:p>
            <a:pPr marL="0" indent="0">
              <a:buNone/>
              <a:defRPr/>
            </a:pPr>
            <a:r>
              <a:rPr lang="el-GR" sz="5100" b="1" dirty="0" smtClean="0"/>
              <a:t>Επιδοτήσεις</a:t>
            </a:r>
            <a:endParaRPr lang="en-US" sz="5100" b="1" u="sng" dirty="0" smtClean="0"/>
          </a:p>
          <a:p>
            <a:pPr marL="0" indent="0">
              <a:buNone/>
              <a:defRPr/>
            </a:pPr>
            <a:r>
              <a:rPr lang="el-GR" b="1" u="sng" dirty="0" smtClean="0"/>
              <a:t>3.2 Λοιπές Επιδοτήσεις επί της Παραγωγής</a:t>
            </a:r>
            <a:endParaRPr lang="el-GR" dirty="0" smtClean="0"/>
          </a:p>
          <a:p>
            <a:pPr marL="0" indent="0">
              <a:buNone/>
              <a:defRPr/>
            </a:pPr>
            <a:r>
              <a:rPr lang="el-GR" dirty="0" smtClean="0"/>
              <a:t>Σ' αυτή την κατηγορία των επιδοτήσεων περιλαμβάνονται:      </a:t>
            </a:r>
          </a:p>
          <a:p>
            <a:pPr marL="0" indent="0" algn="just">
              <a:buNone/>
              <a:defRPr/>
            </a:pPr>
            <a:r>
              <a:rPr lang="el-GR" dirty="0" smtClean="0"/>
              <a:t> - Επιδοτήσεις των συνολικών μισθών και ημερομισθίων, της εργατικής δύναμης μιας παραγωγικής μονάδας ή ειδικών κατηγοριών εργαζομένων, όπως πρόσωπα με φυσική αναπηρία, μακροχρόνια άνεργοι ή επιμορφωτικά προγράμματα που οργανώνονται ή χρηματοδοτούνται από τις επιχειρήσεις</a:t>
            </a:r>
          </a:p>
          <a:p>
            <a:pPr marL="0" indent="0">
              <a:buNone/>
              <a:defRPr/>
            </a:pPr>
            <a:r>
              <a:rPr lang="el-GR" dirty="0" smtClean="0"/>
              <a:t> - Επιδοτήσεις για την μείωση της περιβαλλοντικής μόλυνσης</a:t>
            </a:r>
          </a:p>
          <a:p>
            <a:pPr marL="0" indent="0">
              <a:buNone/>
              <a:defRPr/>
            </a:pPr>
            <a:r>
              <a:rPr lang="el-GR" dirty="0" smtClean="0"/>
              <a:t> - Επιχορήγηση του επιτοκίου για δάνεια σε μόνιμες παραγωγικές</a:t>
            </a:r>
          </a:p>
          <a:p>
            <a:pPr marL="0" indent="0">
              <a:buNone/>
              <a:defRPr/>
            </a:pPr>
            <a:r>
              <a:rPr lang="el-GR" dirty="0" smtClean="0"/>
              <a:t>μονάδες, έστω και αν αποσκοπούν στην ενθάρρυνση σχηματισμού κεφαλαίου</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defRPr/>
            </a:pPr>
            <a:r>
              <a:rPr lang="el-GR" sz="2400" dirty="0" smtClean="0"/>
              <a:t>Σκούντζος Θ., Διακομιχάλης Μ. (2012) </a:t>
            </a:r>
            <a:r>
              <a:rPr lang="el-GR" sz="2400" i="1" dirty="0" smtClean="0"/>
              <a:t>Σύστημα Εθνικής Λογιστικής</a:t>
            </a:r>
            <a:r>
              <a:rPr lang="en-US" sz="2400" i="1" dirty="0" smtClean="0"/>
              <a:t> </a:t>
            </a:r>
            <a:r>
              <a:rPr lang="el-GR" sz="2400" dirty="0" smtClean="0"/>
              <a:t>Εκδόσεις Σταμούλη, Αθήνα </a:t>
            </a:r>
          </a:p>
          <a:p>
            <a:pPr marL="182880" indent="274320">
              <a:lnSpc>
                <a:spcPct val="90000"/>
              </a:lnSpc>
              <a:buNone/>
              <a:defRPr/>
            </a:pPr>
            <a:endParaRPr lang="el-GR" sz="2400" dirty="0" smtClean="0"/>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Λογιστική Εθνικών Λογαριασμών. ΤΕΙ Ηπείρου. Διαθέσιμο από:</a:t>
            </a:r>
          </a:p>
          <a:p>
            <a:pPr algn="just"/>
            <a:r>
              <a:rPr lang="en-US" sz="2400" dirty="0" smtClean="0">
                <a:solidFill>
                  <a:schemeClr val="bg1">
                    <a:lumMod val="50000"/>
                  </a:schemeClr>
                </a:solidFill>
                <a:hlinkClick r:id="rId5"/>
              </a:rPr>
              <a:t>http://</a:t>
            </a:r>
            <a:r>
              <a:rPr lang="en-US" sz="2400" smtClean="0">
                <a:solidFill>
                  <a:schemeClr val="bg1">
                    <a:lumMod val="50000"/>
                  </a:schemeClr>
                </a:solidFill>
                <a:hlinkClick r:id="rId5"/>
              </a:rPr>
              <a:t>oc-web.ioa.teiep.gr/OpenClass/courses/LOGO125</a:t>
            </a:r>
            <a:r>
              <a:rPr lang="en-US" sz="2400" smtClean="0">
                <a:solidFill>
                  <a:schemeClr val="bg1">
                    <a:lumMod val="50000"/>
                  </a:schemeClr>
                </a:solidFill>
                <a:hlinkClick r:id="rId5"/>
              </a:rPr>
              <a:t>/</a:t>
            </a:r>
            <a:endParaRPr lang="el-GR" sz="240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lnSpcReduction="10000"/>
          </a:bodyPr>
          <a:lstStyle/>
          <a:p>
            <a:pPr marL="0" algn="just">
              <a:buNone/>
            </a:pPr>
            <a:r>
              <a:rPr lang="el-GR" dirty="0" smtClean="0"/>
              <a:t>Στην ενότητα αυτήν θα μάθουμε για την αποτίμηση των παγίων στοιχείων και πως γίνονται οι μεταβολές αποθεμάτων. Οι κατηγορίες αποθεμάτων είναι υλικά και προμήθειες, προϊόν σε στάδιο επεξεργασίας, έτοιμα προϊόντα και αγαθά επαναπώλησης. Θα μάθουμε για τις διανεμητικές συναλλαγές και πως χωρίζονται.</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pic>
        <p:nvPicPr>
          <p:cNvPr id="10" name="Picture 2"/>
          <p:cNvPicPr>
            <a:picLocks noChangeAspect="1" noChangeArrowheads="1"/>
          </p:cNvPicPr>
          <p:nvPr/>
        </p:nvPicPr>
        <p:blipFill>
          <a:blip r:embed="rId2" cstate="print"/>
          <a:srcRect/>
          <a:stretch>
            <a:fillRect/>
          </a:stretch>
        </p:blipFill>
        <p:spPr bwMode="auto">
          <a:xfrm>
            <a:off x="2339752" y="265212"/>
            <a:ext cx="4552950" cy="5328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200" dirty="0" smtClean="0"/>
              <a:t>Πάγια Στοιχεία – Διανεμητικές Συναλλαγές</a:t>
            </a:r>
            <a:endParaRPr lang="el-GR" sz="3200" dirty="0"/>
          </a:p>
        </p:txBody>
      </p:sp>
      <p:sp>
        <p:nvSpPr>
          <p:cNvPr id="5" name="Θέση περιεχομένου 4"/>
          <p:cNvSpPr>
            <a:spLocks noGrp="1"/>
          </p:cNvSpPr>
          <p:nvPr>
            <p:ph idx="1"/>
          </p:nvPr>
        </p:nvSpPr>
        <p:spPr>
          <a:xfrm>
            <a:off x="539552" y="1129308"/>
            <a:ext cx="8085584" cy="3771636"/>
          </a:xfrm>
        </p:spPr>
        <p:txBody>
          <a:bodyPr>
            <a:noAutofit/>
          </a:bodyPr>
          <a:lstStyle/>
          <a:p>
            <a:pPr algn="just">
              <a:lnSpc>
                <a:spcPct val="70000"/>
              </a:lnSpc>
              <a:buNone/>
            </a:pPr>
            <a:r>
              <a:rPr lang="el-GR" sz="2800" b="1" dirty="0" smtClean="0"/>
              <a:t>Αποτίμηση των παγίων στοιχείων.</a:t>
            </a:r>
            <a:endParaRPr lang="en-US" sz="2800" b="1" dirty="0" smtClean="0"/>
          </a:p>
          <a:p>
            <a:pPr marL="660400" indent="-660400" algn="just">
              <a:lnSpc>
                <a:spcPct val="80000"/>
              </a:lnSpc>
            </a:pPr>
            <a:r>
              <a:rPr lang="el-GR" sz="2200" dirty="0" smtClean="0"/>
              <a:t>Η αποτίμηση των αγαθών παγίου κεφαλαίου γίνεται στις τιμές αγοράς όπου περιλαμβάνονται τα κόστη εγκαταστάσεως και οι δαπάνες μεταβίβασης της ιδιοκτησίας. Όταν το πάγιο κεφαλαιουχικό αγαθό παράγεται για ίδιο λογαριασμό η αποτίμηση γίνεται στις βασικές τιμές παρόμοιων παγίων αγαθών ή στο κόστος παραγωγής εάν τέτοιες τιμές δεν υπάρχουν.</a:t>
            </a:r>
          </a:p>
          <a:p>
            <a:pPr marL="660400" indent="-660400" algn="just">
              <a:lnSpc>
                <a:spcPct val="80000"/>
              </a:lnSpc>
            </a:pPr>
            <a:r>
              <a:rPr lang="el-GR" sz="2200" dirty="0" smtClean="0"/>
              <a:t>Η αποτίμηση των άυλων παγίων στοιχείων γίνεται κατά διαφορετικούς τρόπους:</a:t>
            </a:r>
          </a:p>
          <a:p>
            <a:pPr marL="660400" indent="-660400" algn="just">
              <a:lnSpc>
                <a:spcPct val="80000"/>
              </a:lnSpc>
            </a:pPr>
            <a:r>
              <a:rPr lang="el-GR" sz="2200" dirty="0" smtClean="0"/>
              <a:t>Στη περίπτωση εκμεταλλεύσεως κοιτασμάτων η αποτίμηση γίνεται με βάση το κόστος των πραγματικών δοκιμαστικών γεωτρήσεων και των απαραίτητων δαπανών που καθιστούν δυνατές αυτές τις γεωτρήσεις, όπως αεροφωτογραφίες και άλλες έρευνες.</a:t>
            </a:r>
            <a:endParaRPr lang="en-US" sz="2200" dirty="0" smtClean="0"/>
          </a:p>
          <a:p>
            <a:pPr algn="just">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600" dirty="0" smtClean="0"/>
              <a:t>Πάγια Στοιχεία – Διανεμητικές Συναλλαγές</a:t>
            </a:r>
            <a:endParaRPr lang="el-GR" sz="3400" dirty="0"/>
          </a:p>
        </p:txBody>
      </p:sp>
      <p:sp>
        <p:nvSpPr>
          <p:cNvPr id="3" name="Θέση περιεχομένου 2"/>
          <p:cNvSpPr>
            <a:spLocks noGrp="1"/>
          </p:cNvSpPr>
          <p:nvPr>
            <p:ph idx="1"/>
          </p:nvPr>
        </p:nvSpPr>
        <p:spPr>
          <a:xfrm>
            <a:off x="467544" y="1322512"/>
            <a:ext cx="8229600" cy="4392488"/>
          </a:xfrm>
        </p:spPr>
        <p:txBody>
          <a:bodyPr>
            <a:normAutofit/>
          </a:bodyPr>
          <a:lstStyle/>
          <a:p>
            <a:pPr algn="just">
              <a:buNone/>
            </a:pPr>
            <a:r>
              <a:rPr lang="el-GR" sz="2800" b="1" dirty="0" smtClean="0"/>
              <a:t>Αποτίμηση των παγίων στοιχείων.</a:t>
            </a:r>
            <a:endParaRPr lang="en-US" sz="2800" b="1" dirty="0" smtClean="0"/>
          </a:p>
          <a:p>
            <a:pPr marL="660400" indent="-660400" algn="just">
              <a:lnSpc>
                <a:spcPct val="80000"/>
              </a:lnSpc>
            </a:pPr>
            <a:r>
              <a:rPr lang="el-GR" sz="2200" dirty="0" smtClean="0"/>
              <a:t>Για λογισμικό Η/Υ η αποτίμηση γίνεται με βάση την τιμή αγοράς ή με βάση την εκτιμώμενη βασική τιμή όταν το λογισμικό αναπτύσσεται μέσα στην μονάδα.</a:t>
            </a:r>
          </a:p>
          <a:p>
            <a:pPr marL="660400" indent="-660400" algn="just">
              <a:lnSpc>
                <a:spcPct val="80000"/>
              </a:lnSpc>
            </a:pPr>
            <a:r>
              <a:rPr lang="el-GR" sz="2200" dirty="0" smtClean="0"/>
              <a:t>Για ψυχαγωγικά, λογοτεχνικά ή καλλιτεχνικά έργα η αποτίμηση γίνεται στην τιμή που πληρώνεται από τον αγοραστή όταν γίνεται η πώληση ή, εάν δεν γίνεται πώληση, η αποτίμηση γίνεται με βάση τη βασική τιμή για παρόμοια έργα, με βάση το κόστος παραγωγής τους ή με βάση την παρούσα αξία των αναμενόμενων μελλοντικών εισπράξεων. </a:t>
            </a:r>
          </a:p>
          <a:p>
            <a:pPr algn="just">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467544" y="337220"/>
            <a:ext cx="8229600" cy="952500"/>
          </a:xfrm>
        </p:spPr>
        <p:txBody>
          <a:bodyPr>
            <a:normAutofit fontScale="90000"/>
          </a:bodyPr>
          <a:lstStyle/>
          <a:p>
            <a:r>
              <a:rPr lang="el-GR" dirty="0" smtClean="0"/>
              <a:t>Πάγια Στοιχεία – Διανεμητικές Συναλλαγές</a:t>
            </a:r>
            <a:endParaRPr lang="en-US" dirty="0"/>
          </a:p>
        </p:txBody>
      </p:sp>
      <p:sp>
        <p:nvSpPr>
          <p:cNvPr id="8" name="7 - Θέση περιεχομένου"/>
          <p:cNvSpPr>
            <a:spLocks noGrp="1"/>
          </p:cNvSpPr>
          <p:nvPr>
            <p:ph idx="1"/>
          </p:nvPr>
        </p:nvSpPr>
        <p:spPr>
          <a:xfrm>
            <a:off x="539552" y="1633364"/>
            <a:ext cx="8147248" cy="3744416"/>
          </a:xfrm>
        </p:spPr>
        <p:txBody>
          <a:bodyPr>
            <a:normAutofit/>
          </a:bodyPr>
          <a:lstStyle/>
          <a:p>
            <a:pPr algn="just">
              <a:lnSpc>
                <a:spcPct val="80000"/>
              </a:lnSpc>
              <a:buNone/>
            </a:pPr>
            <a:r>
              <a:rPr lang="el-GR" sz="2800" b="1" u="sng" dirty="0" smtClean="0"/>
              <a:t>Μεταβολές Αποθεμάτων</a:t>
            </a:r>
            <a:endParaRPr lang="el-GR" sz="2800" dirty="0" smtClean="0"/>
          </a:p>
          <a:p>
            <a:pPr marL="0" indent="0" algn="just">
              <a:lnSpc>
                <a:spcPct val="80000"/>
              </a:lnSpc>
              <a:buNone/>
            </a:pPr>
            <a:r>
              <a:rPr lang="el-GR" sz="2400" dirty="0" smtClean="0"/>
              <a:t>Μεταβολές στα αποθέματα μετρώνται με την αξία των εισερχομένων στα</a:t>
            </a:r>
            <a:r>
              <a:rPr lang="en-US" sz="2400" dirty="0" smtClean="0"/>
              <a:t> </a:t>
            </a:r>
            <a:r>
              <a:rPr lang="el-GR" sz="2400" dirty="0" smtClean="0"/>
              <a:t>αποθέματα αγαθών μείον την αξία των αποσύρσεων και των συνήθων</a:t>
            </a:r>
            <a:r>
              <a:rPr lang="en-US" sz="2400" dirty="0" smtClean="0"/>
              <a:t> </a:t>
            </a:r>
            <a:r>
              <a:rPr lang="el-GR" sz="2400" dirty="0" smtClean="0"/>
              <a:t>ζημιών των αγαθών που κρατούνται ως αποθέματα.</a:t>
            </a:r>
            <a:endParaRPr lang="el-GR" sz="2400" b="1" u="sng" dirty="0" smtClean="0"/>
          </a:p>
          <a:p>
            <a:pPr>
              <a:buNone/>
            </a:pP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1659</TotalTime>
  <Words>1737</Words>
  <Application>Microsoft Office PowerPoint</Application>
  <PresentationFormat>Προβολή στην οθόνη (16:10)</PresentationFormat>
  <Paragraphs>207</Paragraphs>
  <Slides>32</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Λογιστική Εθνικών Λογαριασμών</vt:lpstr>
      <vt:lpstr>Διαφάνεια 2</vt:lpstr>
      <vt:lpstr>Άδειες Χρήσης</vt:lpstr>
      <vt:lpstr>Χρηματοδότηση</vt:lpstr>
      <vt:lpstr>Σκοποί  ενότητας</vt:lpstr>
      <vt:lpstr>Διαφάνεια 6</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Πάγια Στοιχεία – Διανεμητικές Συναλλαγές</vt:lpstr>
      <vt:lpstr>Βιβλιογραφία</vt:lpstr>
      <vt:lpstr>Σημείωμα Αναφοράς</vt:lpstr>
      <vt:lpstr>Σημείωμα Αδειοδότησης</vt:lpstr>
      <vt:lpstr>Διαφάνεια 29</vt:lpstr>
      <vt:lpstr>Διαφάνεια 30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257</cp:revision>
  <dcterms:created xsi:type="dcterms:W3CDTF">2012-09-06T09:03:05Z</dcterms:created>
  <dcterms:modified xsi:type="dcterms:W3CDTF">2015-10-31T18:28:35Z</dcterms:modified>
</cp:coreProperties>
</file>