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89" r:id="rId3"/>
    <p:sldId id="257" r:id="rId4"/>
    <p:sldId id="259" r:id="rId5"/>
    <p:sldId id="261" r:id="rId6"/>
    <p:sldId id="262" r:id="rId7"/>
    <p:sldId id="294" r:id="rId8"/>
    <p:sldId id="373" r:id="rId9"/>
    <p:sldId id="374" r:id="rId10"/>
    <p:sldId id="375" r:id="rId11"/>
    <p:sldId id="376" r:id="rId12"/>
    <p:sldId id="377" r:id="rId13"/>
    <p:sldId id="378" r:id="rId14"/>
    <p:sldId id="380" r:id="rId15"/>
    <p:sldId id="379" r:id="rId16"/>
    <p:sldId id="381" r:id="rId17"/>
    <p:sldId id="382" r:id="rId18"/>
    <p:sldId id="384" r:id="rId19"/>
    <p:sldId id="385" r:id="rId20"/>
    <p:sldId id="386" r:id="rId21"/>
    <p:sldId id="387" r:id="rId22"/>
    <p:sldId id="388" r:id="rId23"/>
    <p:sldId id="389" r:id="rId24"/>
    <p:sldId id="390" r:id="rId25"/>
    <p:sldId id="391" r:id="rId26"/>
    <p:sldId id="393" r:id="rId27"/>
    <p:sldId id="392" r:id="rId28"/>
    <p:sldId id="394" r:id="rId29"/>
    <p:sldId id="395" r:id="rId30"/>
    <p:sldId id="396" r:id="rId31"/>
    <p:sldId id="397" r:id="rId32"/>
    <p:sldId id="398" r:id="rId33"/>
    <p:sldId id="399" r:id="rId34"/>
    <p:sldId id="400" r:id="rId35"/>
    <p:sldId id="401" r:id="rId36"/>
    <p:sldId id="291" r:id="rId37"/>
    <p:sldId id="292" r:id="rId38"/>
    <p:sldId id="293" r:id="rId39"/>
    <p:sldId id="280" r:id="rId40"/>
  </p:sldIdLst>
  <p:sldSz cx="9144000" cy="5715000" type="screen16x10"/>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309" autoAdjust="0"/>
  </p:normalViewPr>
  <p:slideViewPr>
    <p:cSldViewPr>
      <p:cViewPr varScale="1">
        <p:scale>
          <a:sx n="102" d="100"/>
          <a:sy n="102" d="100"/>
        </p:scale>
        <p:origin x="989"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142752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Πίνακες</a:t>
            </a:r>
            <a:r>
              <a:rPr lang="el-GR" sz="1000" b="1" baseline="0" dirty="0" smtClean="0">
                <a:solidFill>
                  <a:schemeClr val="bg1"/>
                </a:solidFill>
              </a:rPr>
              <a:t> ΙΙ</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8 </a:t>
            </a:r>
            <a:r>
              <a:rPr lang="el-GR" sz="2800" dirty="0" smtClean="0"/>
              <a:t>:</a:t>
            </a:r>
            <a:r>
              <a:rPr lang="en-US" sz="2800" dirty="0" smtClean="0"/>
              <a:t> </a:t>
            </a:r>
            <a:r>
              <a:rPr lang="el-GR" sz="2800" b="1" dirty="0" smtClean="0"/>
              <a:t>Πίνακες</a:t>
            </a:r>
            <a:r>
              <a:rPr lang="en-US" sz="2800" b="1" dirty="0" smtClean="0"/>
              <a:t> I</a:t>
            </a:r>
            <a:r>
              <a:rPr lang="el-GR" sz="2800" b="1" dirty="0" smtClean="0"/>
              <a:t>Ι</a:t>
            </a:r>
            <a:endParaRPr lang="el-GR" sz="2800" dirty="0" smtClean="0"/>
          </a:p>
          <a:p>
            <a:endParaRPr lang="en-US" sz="2800"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1/6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10</a:t>
            </a:fld>
            <a:endParaRPr lang="en-US" dirty="0"/>
          </a:p>
        </p:txBody>
      </p:sp>
      <p:sp>
        <p:nvSpPr>
          <p:cNvPr id="4" name="Θέση περιεχομένου 3"/>
          <p:cNvSpPr>
            <a:spLocks noGrp="1"/>
          </p:cNvSpPr>
          <p:nvPr>
            <p:ph idx="1"/>
          </p:nvPr>
        </p:nvSpPr>
        <p:spPr/>
        <p:txBody>
          <a:bodyPr>
            <a:noAutofit/>
          </a:bodyPr>
          <a:lstStyle/>
          <a:p>
            <a:r>
              <a:rPr lang="el-GR" sz="1800" dirty="0"/>
              <a:t>Εφαρμόζοντας τη μέθοδο της φυσαλίδας ανασυντάσσουμε τα στοιχεία του δοσμένου πίνακα με 5 (= 6 - 1) περάσματα </a:t>
            </a:r>
          </a:p>
          <a:p>
            <a:r>
              <a:rPr lang="el-GR" sz="1800" dirty="0"/>
              <a:t>Ας δούμε τα περάσματα αυτά ένα-ένα:</a:t>
            </a:r>
            <a:endParaRPr lang="en-US" sz="1800" dirty="0"/>
          </a:p>
          <a:p>
            <a:pPr marL="692150" lvl="1" indent="-342900">
              <a:buSzPct val="110000"/>
              <a:buFont typeface="+mj-lt"/>
              <a:buAutoNum type="arabicPeriod"/>
            </a:pPr>
            <a:r>
              <a:rPr lang="el-GR" sz="1600" dirty="0"/>
              <a:t>Ξεκινάμε με το τελευταίο στοιχείο του πίνακα και διαδοχικά ελέγχουμε γειτονικά στοιχεία ανά δύο μέχρι να φτάσουμε στα πρώτα δύο στοιχεία</a:t>
            </a:r>
          </a:p>
          <a:p>
            <a:pPr marL="692150" lvl="1" indent="-342900">
              <a:buSzPct val="110000"/>
              <a:buFont typeface="+mj-lt"/>
              <a:buAutoNum type="arabicPeriod"/>
            </a:pPr>
            <a:r>
              <a:rPr lang="el-GR" sz="1600" dirty="0"/>
              <a:t>Μόλις εντοπίσουμε ένα ζεύγος στοιχείων στο οποίο η κάτω τιμή είναι μικρότερη από την πάνω αντιμεταθέτουμε τις τιμές τον πίνακα ώστε η μικρότερη τιμή να ανέβει προς τα πάνω</a:t>
            </a:r>
          </a:p>
          <a:p>
            <a:pPr marL="692150" lvl="1" indent="-342900">
              <a:buSzPct val="110000"/>
              <a:buFont typeface="+mj-lt"/>
              <a:buAutoNum type="arabicPeriod"/>
            </a:pPr>
            <a:r>
              <a:rPr lang="el-GR" sz="1600" dirty="0"/>
              <a:t>Για κάθε πέρασμα γίνονται 5 (=6 -1) έλεγχοι για πιθανές αντιμεταθέσεις</a:t>
            </a:r>
          </a:p>
          <a:p>
            <a:pPr marL="692150" lvl="1" indent="-342900">
              <a:buSzPct val="110000"/>
              <a:buFont typeface="+mj-lt"/>
              <a:buAutoNum type="arabicPeriod"/>
            </a:pPr>
            <a:r>
              <a:rPr lang="el-GR" sz="1600" dirty="0"/>
              <a:t>Στο πρώτο πέρασμα η μικρότερη τιμή θα είναι στην πρώτη θέση, στο δεύτερο πέρασμα η δεύτερη πιο μικρή τιμή θα είναι στη δεύτερη θέση </a:t>
            </a:r>
            <a:r>
              <a:rPr lang="el-GR" sz="1600" dirty="0" err="1"/>
              <a:t>κ.ο.κ.</a:t>
            </a:r>
            <a:r>
              <a:rPr lang="el-GR" sz="1600" dirty="0"/>
              <a:t> </a:t>
            </a:r>
          </a:p>
          <a:p>
            <a:pPr marL="692150" lvl="1" indent="-342900">
              <a:buSzPct val="110000"/>
              <a:buFont typeface="+mj-lt"/>
              <a:buAutoNum type="arabicPeriod"/>
            </a:pPr>
            <a:r>
              <a:rPr lang="el-GR" sz="1600" dirty="0"/>
              <a:t>Τα πέντε περάσματα είναι τα εξής:</a:t>
            </a:r>
            <a:endParaRPr lang="en-US" sz="1600" dirty="0"/>
          </a:p>
          <a:p>
            <a:pPr algn="just"/>
            <a:endParaRPr lang="en-US" sz="2000" dirty="0"/>
          </a:p>
        </p:txBody>
      </p:sp>
    </p:spTree>
    <p:extLst>
      <p:ext uri="{BB962C8B-B14F-4D97-AF65-F5344CB8AC3E}">
        <p14:creationId xmlns:p14="http://schemas.microsoft.com/office/powerpoint/2010/main" val="420898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2/6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11</a:t>
            </a:fld>
            <a:endParaRPr lang="en-US" dirty="0"/>
          </a:p>
        </p:txBody>
      </p:sp>
      <p:graphicFrame>
        <p:nvGraphicFramePr>
          <p:cNvPr id="7" name="Table 10"/>
          <p:cNvGraphicFramePr>
            <a:graphicFrameLocks noGrp="1"/>
          </p:cNvGraphicFramePr>
          <p:nvPr>
            <p:extLst>
              <p:ext uri="{D42A27DB-BD31-4B8C-83A1-F6EECF244321}">
                <p14:modId xmlns:p14="http://schemas.microsoft.com/office/powerpoint/2010/main" val="666614481"/>
              </p:ext>
            </p:extLst>
          </p:nvPr>
        </p:nvGraphicFramePr>
        <p:xfrm>
          <a:off x="1043608" y="1677516"/>
          <a:ext cx="6858000" cy="3124200"/>
        </p:xfrm>
        <a:graphic>
          <a:graphicData uri="http://schemas.openxmlformats.org/drawingml/2006/table">
            <a:tbl>
              <a:tblPr firstRow="1" bandRow="1">
                <a:tableStyleId>{2D5ABB26-0587-4C30-8999-92F81FD0307C}</a:tableStyleId>
              </a:tblPr>
              <a:tblGrid>
                <a:gridCol w="1143000"/>
                <a:gridCol w="1143000"/>
                <a:gridCol w="1143000"/>
                <a:gridCol w="1143000"/>
                <a:gridCol w="1143000"/>
                <a:gridCol w="1143000"/>
              </a:tblGrid>
              <a:tr h="520700">
                <a:tc>
                  <a:txBody>
                    <a:bodyPr/>
                    <a:lstStyle/>
                    <a:p>
                      <a:pPr algn="ctr"/>
                      <a:r>
                        <a:rPr lang="en-US" sz="2800" dirty="0" smtClean="0">
                          <a:solidFill>
                            <a:srgbClr val="000000"/>
                          </a:solidFill>
                        </a:rPr>
                        <a:t>4</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4</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4</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4</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4</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u="sng" dirty="0" smtClean="0">
                          <a:solidFill>
                            <a:srgbClr val="000000"/>
                          </a:solidFill>
                        </a:rPr>
                        <a:t>2</a:t>
                      </a:r>
                      <a:endParaRPr lang="en-US" sz="2800" u="sng"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n-US" sz="2800" dirty="0" smtClean="0">
                          <a:solidFill>
                            <a:srgbClr val="000000"/>
                          </a:solidFill>
                        </a:rPr>
                        <a:t>7</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7</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7</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7</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4</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n-US" sz="2800" dirty="0" smtClean="0">
                          <a:solidFill>
                            <a:srgbClr val="000000"/>
                          </a:solidFill>
                        </a:rPr>
                        <a:t>12</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12</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12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7</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7</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n-US" sz="2800" dirty="0" smtClean="0">
                          <a:solidFill>
                            <a:srgbClr val="000000"/>
                          </a:solidFill>
                        </a:rPr>
                        <a:t>2</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dirty="0" smtClean="0">
                          <a:solidFill>
                            <a:srgbClr val="000000"/>
                          </a:solidFill>
                        </a:rPr>
                        <a:t>12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12</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12</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n-US" sz="2800" b="1" dirty="0" smtClean="0">
                          <a:solidFill>
                            <a:srgbClr val="000000"/>
                          </a:solidFill>
                        </a:rPr>
                        <a:t>5</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n-US"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5</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5</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0000"/>
                          </a:solidFill>
                        </a:rPr>
                        <a:t>5</a:t>
                      </a:r>
                      <a:endParaRPr lang="en-US" sz="2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Ορθογώνιο 4"/>
          <p:cNvSpPr/>
          <p:nvPr/>
        </p:nvSpPr>
        <p:spPr>
          <a:xfrm>
            <a:off x="2987824" y="985292"/>
            <a:ext cx="2668423" cy="523220"/>
          </a:xfrm>
          <a:prstGeom prst="rect">
            <a:avLst/>
          </a:prstGeom>
        </p:spPr>
        <p:txBody>
          <a:bodyPr wrap="none">
            <a:spAutoFit/>
          </a:bodyPr>
          <a:lstStyle/>
          <a:p>
            <a:r>
              <a:rPr lang="el-GR" sz="2800" b="1" dirty="0">
                <a:solidFill>
                  <a:srgbClr val="000000"/>
                </a:solidFill>
              </a:rPr>
              <a:t>Πρώτο Πέρασμα</a:t>
            </a:r>
            <a:endParaRPr lang="en-US" sz="2800" b="1" dirty="0">
              <a:solidFill>
                <a:srgbClr val="000000"/>
              </a:solidFill>
            </a:endParaRPr>
          </a:p>
        </p:txBody>
      </p:sp>
    </p:spTree>
    <p:extLst>
      <p:ext uri="{BB962C8B-B14F-4D97-AF65-F5344CB8AC3E}">
        <p14:creationId xmlns:p14="http://schemas.microsoft.com/office/powerpoint/2010/main" val="23874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3/6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12</a:t>
            </a:fld>
            <a:endParaRPr lang="en-US" dirty="0"/>
          </a:p>
        </p:txBody>
      </p:sp>
      <p:sp>
        <p:nvSpPr>
          <p:cNvPr id="8" name="Ορθογώνιο 7"/>
          <p:cNvSpPr/>
          <p:nvPr/>
        </p:nvSpPr>
        <p:spPr>
          <a:xfrm>
            <a:off x="2771800" y="985292"/>
            <a:ext cx="2918235" cy="523220"/>
          </a:xfrm>
          <a:prstGeom prst="rect">
            <a:avLst/>
          </a:prstGeom>
        </p:spPr>
        <p:txBody>
          <a:bodyPr wrap="none">
            <a:spAutoFit/>
          </a:bodyPr>
          <a:lstStyle/>
          <a:p>
            <a:r>
              <a:rPr lang="el-GR" sz="2800" b="1" dirty="0" smtClean="0">
                <a:solidFill>
                  <a:srgbClr val="000000"/>
                </a:solidFill>
              </a:rPr>
              <a:t>Δεύτερο </a:t>
            </a:r>
            <a:r>
              <a:rPr lang="el-GR" sz="2800" b="1" dirty="0">
                <a:solidFill>
                  <a:srgbClr val="000000"/>
                </a:solidFill>
              </a:rPr>
              <a:t>Πέρασμα</a:t>
            </a:r>
            <a:endParaRPr lang="en-US" sz="2800" b="1" dirty="0">
              <a:solidFill>
                <a:srgbClr val="000000"/>
              </a:solidFill>
            </a:endParaRPr>
          </a:p>
        </p:txBody>
      </p:sp>
      <p:graphicFrame>
        <p:nvGraphicFramePr>
          <p:cNvPr id="9" name="Table 10"/>
          <p:cNvGraphicFramePr>
            <a:graphicFrameLocks noGrp="1"/>
          </p:cNvGraphicFramePr>
          <p:nvPr>
            <p:extLst>
              <p:ext uri="{D42A27DB-BD31-4B8C-83A1-F6EECF244321}">
                <p14:modId xmlns:p14="http://schemas.microsoft.com/office/powerpoint/2010/main" val="806723563"/>
              </p:ext>
            </p:extLst>
          </p:nvPr>
        </p:nvGraphicFramePr>
        <p:xfrm>
          <a:off x="1547664" y="1633364"/>
          <a:ext cx="5715000" cy="3124200"/>
        </p:xfrm>
        <a:graphic>
          <a:graphicData uri="http://schemas.openxmlformats.org/drawingml/2006/table">
            <a:tbl>
              <a:tblPr firstRow="1" bandRow="1">
                <a:tableStyleId>{2D5ABB26-0587-4C30-8999-92F81FD0307C}</a:tableStyleId>
              </a:tblPr>
              <a:tblGrid>
                <a:gridCol w="1143000"/>
                <a:gridCol w="1143000"/>
                <a:gridCol w="1143000"/>
                <a:gridCol w="1143000"/>
                <a:gridCol w="1143000"/>
              </a:tblGrid>
              <a:tr h="520700">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4</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sng" dirty="0" smtClean="0">
                          <a:solidFill>
                            <a:srgbClr val="000000"/>
                          </a:solidFill>
                        </a:rPr>
                        <a:t>3</a:t>
                      </a:r>
                      <a:endParaRPr lang="en-US" sz="2800" b="0" u="sng"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7</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7</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7</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1</a:t>
                      </a:r>
                      <a:r>
                        <a:rPr lang="en-US"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1</a:t>
                      </a:r>
                      <a:r>
                        <a:rPr lang="en-US" sz="2800" b="1" dirty="0" smtClean="0">
                          <a:solidFill>
                            <a:srgbClr val="000000"/>
                          </a:solidFill>
                        </a:rPr>
                        <a:t>2</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7</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7</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000000"/>
                          </a:solidFill>
                        </a:rPr>
                        <a:t>3</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1" dirty="0" smtClean="0">
                          <a:solidFill>
                            <a:srgbClr val="000000"/>
                          </a:solidFill>
                        </a:rPr>
                        <a:t>5</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0000"/>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0000"/>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86935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4/6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13</a:t>
            </a:fld>
            <a:endParaRPr lang="en-US" dirty="0"/>
          </a:p>
        </p:txBody>
      </p:sp>
      <p:sp>
        <p:nvSpPr>
          <p:cNvPr id="8" name="Ορθογώνιο 7"/>
          <p:cNvSpPr/>
          <p:nvPr/>
        </p:nvSpPr>
        <p:spPr>
          <a:xfrm>
            <a:off x="3120528" y="985292"/>
            <a:ext cx="2459584" cy="523220"/>
          </a:xfrm>
          <a:prstGeom prst="rect">
            <a:avLst/>
          </a:prstGeom>
        </p:spPr>
        <p:txBody>
          <a:bodyPr wrap="none">
            <a:spAutoFit/>
          </a:bodyPr>
          <a:lstStyle/>
          <a:p>
            <a:r>
              <a:rPr lang="el-GR" sz="2800" b="1" dirty="0" smtClean="0">
                <a:solidFill>
                  <a:srgbClr val="000000"/>
                </a:solidFill>
              </a:rPr>
              <a:t>Τρίτο </a:t>
            </a:r>
            <a:r>
              <a:rPr lang="el-GR" sz="2800" b="1" dirty="0">
                <a:solidFill>
                  <a:srgbClr val="000000"/>
                </a:solidFill>
              </a:rPr>
              <a:t>Πέρασμα</a:t>
            </a:r>
            <a:endParaRPr lang="en-US" sz="2800" b="1" dirty="0">
              <a:solidFill>
                <a:srgbClr val="000000"/>
              </a:solidFill>
            </a:endParaRPr>
          </a:p>
        </p:txBody>
      </p:sp>
      <p:graphicFrame>
        <p:nvGraphicFramePr>
          <p:cNvPr id="9" name="Table 10"/>
          <p:cNvGraphicFramePr>
            <a:graphicFrameLocks noGrp="1"/>
          </p:cNvGraphicFramePr>
          <p:nvPr>
            <p:extLst>
              <p:ext uri="{D42A27DB-BD31-4B8C-83A1-F6EECF244321}">
                <p14:modId xmlns:p14="http://schemas.microsoft.com/office/powerpoint/2010/main" val="1800509063"/>
              </p:ext>
            </p:extLst>
          </p:nvPr>
        </p:nvGraphicFramePr>
        <p:xfrm>
          <a:off x="2195736" y="1633364"/>
          <a:ext cx="4572000" cy="3124200"/>
        </p:xfrm>
        <a:graphic>
          <a:graphicData uri="http://schemas.openxmlformats.org/drawingml/2006/table">
            <a:tbl>
              <a:tblPr firstRow="1" bandRow="1">
                <a:tableStyleId>{2D5ABB26-0587-4C30-8999-92F81FD0307C}</a:tableStyleId>
              </a:tblPr>
              <a:tblGrid>
                <a:gridCol w="1143000"/>
                <a:gridCol w="1143000"/>
                <a:gridCol w="1111956"/>
                <a:gridCol w="1174044"/>
              </a:tblGrid>
              <a:tr h="520700">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4</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4</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sng" dirty="0" smtClean="0">
                          <a:solidFill>
                            <a:srgbClr val="000000"/>
                          </a:solidFill>
                        </a:rPr>
                        <a:t>4</a:t>
                      </a:r>
                      <a:endParaRPr lang="en-US" sz="2800" b="0" u="sng"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7</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7</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5</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12</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5</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7</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7</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2701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5/6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14</a:t>
            </a:fld>
            <a:endParaRPr lang="en-US" dirty="0"/>
          </a:p>
        </p:txBody>
      </p:sp>
      <p:sp>
        <p:nvSpPr>
          <p:cNvPr id="8" name="Ορθογώνιο 7"/>
          <p:cNvSpPr/>
          <p:nvPr/>
        </p:nvSpPr>
        <p:spPr>
          <a:xfrm>
            <a:off x="2843808" y="985292"/>
            <a:ext cx="2873544" cy="523220"/>
          </a:xfrm>
          <a:prstGeom prst="rect">
            <a:avLst/>
          </a:prstGeom>
        </p:spPr>
        <p:txBody>
          <a:bodyPr wrap="none">
            <a:spAutoFit/>
          </a:bodyPr>
          <a:lstStyle/>
          <a:p>
            <a:r>
              <a:rPr lang="el-GR" sz="2800" b="1" dirty="0">
                <a:solidFill>
                  <a:srgbClr val="000000"/>
                </a:solidFill>
              </a:rPr>
              <a:t>Τέταρτο</a:t>
            </a:r>
            <a:r>
              <a:rPr lang="el-GR" sz="2800" b="1" dirty="0" smtClean="0">
                <a:solidFill>
                  <a:srgbClr val="000000"/>
                </a:solidFill>
              </a:rPr>
              <a:t> </a:t>
            </a:r>
            <a:r>
              <a:rPr lang="el-GR" sz="2800" b="1" dirty="0">
                <a:solidFill>
                  <a:srgbClr val="000000"/>
                </a:solidFill>
              </a:rPr>
              <a:t>Πέρασμα</a:t>
            </a:r>
            <a:endParaRPr lang="en-US" sz="2800" b="1" dirty="0">
              <a:solidFill>
                <a:srgbClr val="000000"/>
              </a:solidFill>
            </a:endParaRPr>
          </a:p>
        </p:txBody>
      </p:sp>
      <p:graphicFrame>
        <p:nvGraphicFramePr>
          <p:cNvPr id="7" name="Table 10"/>
          <p:cNvGraphicFramePr>
            <a:graphicFrameLocks noGrp="1"/>
          </p:cNvGraphicFramePr>
          <p:nvPr>
            <p:extLst>
              <p:ext uri="{D42A27DB-BD31-4B8C-83A1-F6EECF244321}">
                <p14:modId xmlns:p14="http://schemas.microsoft.com/office/powerpoint/2010/main" val="2347113104"/>
              </p:ext>
            </p:extLst>
          </p:nvPr>
        </p:nvGraphicFramePr>
        <p:xfrm>
          <a:off x="2627784" y="1633364"/>
          <a:ext cx="3397956" cy="3124200"/>
        </p:xfrm>
        <a:graphic>
          <a:graphicData uri="http://schemas.openxmlformats.org/drawingml/2006/table">
            <a:tbl>
              <a:tblPr firstRow="1" bandRow="1">
                <a:tableStyleId>{2D5ABB26-0587-4C30-8999-92F81FD0307C}</a:tableStyleId>
              </a:tblPr>
              <a:tblGrid>
                <a:gridCol w="1143000"/>
                <a:gridCol w="1143000"/>
                <a:gridCol w="1111956"/>
              </a:tblGrid>
              <a:tr h="520700">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u="none" dirty="0" smtClean="0">
                          <a:solidFill>
                            <a:srgbClr val="000000"/>
                          </a:solidFill>
                        </a:rPr>
                        <a:t>4</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4</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4</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1" dirty="0" smtClean="0">
                          <a:solidFill>
                            <a:srgbClr val="000000"/>
                          </a:solidFill>
                        </a:rPr>
                        <a:t>5</a:t>
                      </a:r>
                      <a:endParaRPr lang="en-US" sz="2800" b="1"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sng" dirty="0" smtClean="0">
                          <a:solidFill>
                            <a:srgbClr val="000000"/>
                          </a:solidFill>
                        </a:rPr>
                        <a:t>5</a:t>
                      </a:r>
                      <a:endParaRPr lang="en-US" sz="2800" b="0" u="sng"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7</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7</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7</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12</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dirty="0" smtClean="0">
                          <a:solidFill>
                            <a:srgbClr val="000000"/>
                          </a:solidFill>
                        </a:rPr>
                        <a:t>12</a:t>
                      </a:r>
                      <a:endParaRPr lang="en-US" sz="2800" b="0"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3057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r>
              <a:rPr lang="el-GR" baseline="-25000" dirty="0" smtClean="0"/>
              <a:t>6/6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15</a:t>
            </a:fld>
            <a:endParaRPr lang="en-US" dirty="0"/>
          </a:p>
        </p:txBody>
      </p:sp>
      <p:sp>
        <p:nvSpPr>
          <p:cNvPr id="8" name="Ορθογώνιο 7"/>
          <p:cNvSpPr/>
          <p:nvPr/>
        </p:nvSpPr>
        <p:spPr>
          <a:xfrm>
            <a:off x="2843808" y="985292"/>
            <a:ext cx="2793457" cy="523220"/>
          </a:xfrm>
          <a:prstGeom prst="rect">
            <a:avLst/>
          </a:prstGeom>
        </p:spPr>
        <p:txBody>
          <a:bodyPr wrap="none">
            <a:spAutoFit/>
          </a:bodyPr>
          <a:lstStyle/>
          <a:p>
            <a:r>
              <a:rPr lang="el-GR" sz="2800" b="1" dirty="0">
                <a:solidFill>
                  <a:srgbClr val="000000"/>
                </a:solidFill>
              </a:rPr>
              <a:t>Πέμπτο</a:t>
            </a:r>
            <a:r>
              <a:rPr lang="el-GR" sz="2800" b="1" dirty="0" smtClean="0">
                <a:solidFill>
                  <a:srgbClr val="000000"/>
                </a:solidFill>
              </a:rPr>
              <a:t> </a:t>
            </a:r>
            <a:r>
              <a:rPr lang="el-GR" sz="2800" b="1" dirty="0">
                <a:solidFill>
                  <a:srgbClr val="000000"/>
                </a:solidFill>
              </a:rPr>
              <a:t>Πέρασμα</a:t>
            </a:r>
            <a:endParaRPr lang="en-US" sz="2800" b="1" dirty="0">
              <a:solidFill>
                <a:srgbClr val="000000"/>
              </a:solidFill>
            </a:endParaRPr>
          </a:p>
        </p:txBody>
      </p:sp>
      <p:graphicFrame>
        <p:nvGraphicFramePr>
          <p:cNvPr id="10" name="Table 10"/>
          <p:cNvGraphicFramePr>
            <a:graphicFrameLocks noGrp="1"/>
          </p:cNvGraphicFramePr>
          <p:nvPr>
            <p:extLst>
              <p:ext uri="{D42A27DB-BD31-4B8C-83A1-F6EECF244321}">
                <p14:modId xmlns:p14="http://schemas.microsoft.com/office/powerpoint/2010/main" val="587277333"/>
              </p:ext>
            </p:extLst>
          </p:nvPr>
        </p:nvGraphicFramePr>
        <p:xfrm>
          <a:off x="3203848" y="1561356"/>
          <a:ext cx="2286000" cy="3124200"/>
        </p:xfrm>
        <a:graphic>
          <a:graphicData uri="http://schemas.openxmlformats.org/drawingml/2006/table">
            <a:tbl>
              <a:tblPr firstRow="1" bandRow="1">
                <a:tableStyleId>{2D5ABB26-0587-4C30-8999-92F81FD0307C}</a:tableStyleId>
              </a:tblPr>
              <a:tblGrid>
                <a:gridCol w="1143000"/>
                <a:gridCol w="1143000"/>
              </a:tblGrid>
              <a:tr h="520700">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2</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3</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u="none" dirty="0" smtClean="0">
                          <a:solidFill>
                            <a:srgbClr val="000000"/>
                          </a:solidFill>
                        </a:rPr>
                        <a:t>4</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u="none" dirty="0" smtClean="0">
                          <a:solidFill>
                            <a:srgbClr val="000000"/>
                          </a:solidFill>
                        </a:rPr>
                        <a:t>4</a:t>
                      </a:r>
                      <a:endParaRPr lang="en-US" sz="2800" b="0" u="none"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algn="ctr"/>
                      <a:r>
                        <a:rPr lang="el-GR"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l-GR" sz="2800" b="0" dirty="0" smtClean="0">
                          <a:solidFill>
                            <a:srgbClr val="000000"/>
                          </a:solidFill>
                        </a:rPr>
                        <a:t>5</a:t>
                      </a:r>
                      <a:endParaRPr lang="en-US" sz="28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7</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u="sng" dirty="0" smtClean="0">
                          <a:solidFill>
                            <a:srgbClr val="000000"/>
                          </a:solidFill>
                        </a:rPr>
                        <a:t>7</a:t>
                      </a:r>
                      <a:endParaRPr lang="en-US" sz="2800" b="0" u="sng"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0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1" dirty="0" smtClean="0">
                          <a:solidFill>
                            <a:srgbClr val="000000"/>
                          </a:solidFill>
                        </a:rPr>
                        <a:t>12</a:t>
                      </a:r>
                      <a:endParaRPr lang="en-US" sz="2800" b="1"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b="0" u="sng" dirty="0" smtClean="0">
                          <a:solidFill>
                            <a:srgbClr val="000000"/>
                          </a:solidFill>
                        </a:rPr>
                        <a:t>12</a:t>
                      </a:r>
                      <a:endParaRPr lang="en-US" sz="2800" b="0" u="sng" dirty="0" smtClean="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964172" y="4729708"/>
            <a:ext cx="6552728" cy="461665"/>
          </a:xfrm>
          <a:prstGeom prst="rect">
            <a:avLst/>
          </a:prstGeom>
          <a:noFill/>
        </p:spPr>
        <p:txBody>
          <a:bodyPr wrap="square" rtlCol="0">
            <a:spAutoFit/>
          </a:bodyPr>
          <a:lstStyle/>
          <a:p>
            <a:r>
              <a:rPr lang="el-GR" sz="2400" dirty="0" smtClean="0">
                <a:solidFill>
                  <a:srgbClr val="000000"/>
                </a:solidFill>
              </a:rPr>
              <a:t>Άρα ο ταξινομημένος πίνακας είναι: </a:t>
            </a:r>
            <a:r>
              <a:rPr lang="el-GR" sz="2400" b="1" dirty="0" smtClean="0">
                <a:solidFill>
                  <a:srgbClr val="000000"/>
                </a:solidFill>
              </a:rPr>
              <a:t>2  3  4  5  7  12</a:t>
            </a:r>
            <a:endParaRPr lang="en-US" sz="2400" b="1" dirty="0">
              <a:solidFill>
                <a:srgbClr val="000000"/>
              </a:solidFill>
            </a:endParaRPr>
          </a:p>
        </p:txBody>
      </p:sp>
    </p:spTree>
    <p:extLst>
      <p:ext uri="{BB962C8B-B14F-4D97-AF65-F5344CB8AC3E}">
        <p14:creationId xmlns:p14="http://schemas.microsoft.com/office/powerpoint/2010/main" val="224188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Παράδειγμα 2</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16</a:t>
            </a:fld>
            <a:endParaRPr lang="en-US" dirty="0"/>
          </a:p>
        </p:txBody>
      </p:sp>
      <p:sp>
        <p:nvSpPr>
          <p:cNvPr id="4" name="Θέση περιεχομένου 3"/>
          <p:cNvSpPr>
            <a:spLocks noGrp="1"/>
          </p:cNvSpPr>
          <p:nvPr>
            <p:ph idx="1"/>
          </p:nvPr>
        </p:nvSpPr>
        <p:spPr/>
        <p:txBody>
          <a:bodyPr>
            <a:noAutofit/>
          </a:bodyPr>
          <a:lstStyle/>
          <a:p>
            <a:r>
              <a:rPr lang="el-GR" sz="2800" dirty="0"/>
              <a:t>Να γραφεί πρόγραμμα, για την ταξινόμηση σε αύξουσα σειρά των στοιχείων ενός πίνακα Ν στοιχείων. Να γίνει εφαρμογή για έναν πίνακα ακέραιων </a:t>
            </a:r>
            <a:r>
              <a:rPr lang="el-GR" sz="2800" dirty="0" smtClean="0"/>
              <a:t>αριθμών.</a:t>
            </a:r>
            <a:endParaRPr lang="el-GR" sz="2800" dirty="0"/>
          </a:p>
          <a:p>
            <a:pPr algn="just"/>
            <a:endParaRPr lang="en-US" sz="2000" dirty="0"/>
          </a:p>
        </p:txBody>
      </p:sp>
    </p:spTree>
    <p:extLst>
      <p:ext uri="{BB962C8B-B14F-4D97-AF65-F5344CB8AC3E}">
        <p14:creationId xmlns:p14="http://schemas.microsoft.com/office/powerpoint/2010/main" val="78808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pPr algn="l"/>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17</a:t>
            </a:fld>
            <a:endParaRPr lang="en-US" dirty="0"/>
          </a:p>
        </p:txBody>
      </p:sp>
      <p:sp>
        <p:nvSpPr>
          <p:cNvPr id="9" name="Rounded Rectangle 8"/>
          <p:cNvSpPr/>
          <p:nvPr/>
        </p:nvSpPr>
        <p:spPr>
          <a:xfrm>
            <a:off x="2554560" y="399739"/>
            <a:ext cx="5257800" cy="5122057"/>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t>program </a:t>
            </a:r>
            <a:r>
              <a:rPr lang="en-US" sz="1400" b="1" dirty="0"/>
              <a:t>anazitisi2</a:t>
            </a:r>
            <a:r>
              <a:rPr lang="en-US" sz="1400" dirty="0"/>
              <a:t>(</a:t>
            </a:r>
            <a:r>
              <a:rPr lang="en-US" sz="1400" dirty="0" err="1"/>
              <a:t>input,output</a:t>
            </a:r>
            <a:r>
              <a:rPr lang="en-US" sz="1400" dirty="0"/>
              <a:t>);</a:t>
            </a:r>
          </a:p>
          <a:p>
            <a:r>
              <a:rPr lang="en-US" sz="1400" b="1" dirty="0"/>
              <a:t>var </a:t>
            </a:r>
            <a:r>
              <a:rPr lang="en-US" sz="1400" dirty="0"/>
              <a:t>a: </a:t>
            </a:r>
            <a:r>
              <a:rPr lang="en-US" sz="1400" b="1" dirty="0"/>
              <a:t>array </a:t>
            </a:r>
            <a:r>
              <a:rPr lang="en-US" sz="1400" dirty="0"/>
              <a:t>[ 1..50] </a:t>
            </a:r>
            <a:r>
              <a:rPr lang="en-US" sz="1400" b="1" dirty="0"/>
              <a:t>of real</a:t>
            </a:r>
            <a:r>
              <a:rPr lang="en-US" sz="1400" dirty="0"/>
              <a:t>;</a:t>
            </a:r>
          </a:p>
          <a:p>
            <a:r>
              <a:rPr lang="en-US" sz="1400" dirty="0"/>
              <a:t>x: </a:t>
            </a:r>
            <a:r>
              <a:rPr lang="en-US" sz="1400" b="1" dirty="0"/>
              <a:t>real</a:t>
            </a:r>
            <a:r>
              <a:rPr lang="en-US" sz="1400" dirty="0"/>
              <a:t>;</a:t>
            </a:r>
          </a:p>
          <a:p>
            <a:r>
              <a:rPr lang="en-US" sz="1400" dirty="0"/>
              <a:t>i: </a:t>
            </a:r>
            <a:r>
              <a:rPr lang="en-US" sz="1400" b="1" dirty="0"/>
              <a:t>integer</a:t>
            </a:r>
            <a:r>
              <a:rPr lang="en-US" sz="1400" dirty="0"/>
              <a:t>;</a:t>
            </a:r>
          </a:p>
          <a:p>
            <a:r>
              <a:rPr lang="en-US" sz="1400" dirty="0"/>
              <a:t>k: </a:t>
            </a:r>
            <a:r>
              <a:rPr lang="en-US" sz="1400" b="1" dirty="0" err="1"/>
              <a:t>boolean</a:t>
            </a:r>
            <a:r>
              <a:rPr lang="en-US" sz="1400" dirty="0"/>
              <a:t>;</a:t>
            </a:r>
          </a:p>
          <a:p>
            <a:r>
              <a:rPr lang="en-US" sz="1400" b="1" dirty="0"/>
              <a:t>begin</a:t>
            </a:r>
          </a:p>
          <a:p>
            <a:r>
              <a:rPr lang="pt-BR" sz="1400" b="1" dirty="0"/>
              <a:t>writeln </a:t>
            </a:r>
            <a:r>
              <a:rPr lang="pt-BR" sz="1400" dirty="0"/>
              <a:t>('dwse to stoixeio pou thes na exetaseis ' );</a:t>
            </a:r>
          </a:p>
          <a:p>
            <a:r>
              <a:rPr lang="en-US" sz="1400" b="1" dirty="0" err="1"/>
              <a:t>readln</a:t>
            </a:r>
            <a:r>
              <a:rPr lang="en-US" sz="1400" dirty="0"/>
              <a:t>(x);</a:t>
            </a:r>
          </a:p>
          <a:p>
            <a:r>
              <a:rPr lang="en-US" sz="1400" b="1" dirty="0"/>
              <a:t>writeln </a:t>
            </a:r>
            <a:r>
              <a:rPr lang="en-US" sz="1400" dirty="0"/>
              <a:t>('</a:t>
            </a:r>
            <a:r>
              <a:rPr lang="en-US" sz="1400" dirty="0" err="1"/>
              <a:t>dwse</a:t>
            </a:r>
            <a:r>
              <a:rPr lang="en-US" sz="1400" dirty="0"/>
              <a:t> 50 </a:t>
            </a:r>
            <a:r>
              <a:rPr lang="en-US" sz="1400" dirty="0" err="1"/>
              <a:t>stoixeia</a:t>
            </a:r>
            <a:r>
              <a:rPr lang="en-US" sz="1400" dirty="0"/>
              <a:t>:  ');</a:t>
            </a:r>
          </a:p>
          <a:p>
            <a:r>
              <a:rPr lang="pl-PL" sz="1400" b="1" dirty="0"/>
              <a:t>for </a:t>
            </a:r>
            <a:r>
              <a:rPr lang="pl-PL" sz="1400" dirty="0"/>
              <a:t>i:= 1 </a:t>
            </a:r>
            <a:r>
              <a:rPr lang="pl-PL" sz="1400" b="1" dirty="0"/>
              <a:t>to </a:t>
            </a:r>
            <a:r>
              <a:rPr lang="pl-PL" sz="1400" dirty="0"/>
              <a:t>50 </a:t>
            </a:r>
            <a:r>
              <a:rPr lang="pl-PL" sz="1400" b="1" dirty="0"/>
              <a:t>do </a:t>
            </a:r>
          </a:p>
          <a:p>
            <a:r>
              <a:rPr lang="en-US" sz="1400" b="1" dirty="0"/>
              <a:t>begin</a:t>
            </a:r>
          </a:p>
          <a:p>
            <a:r>
              <a:rPr lang="en-US" sz="1400" b="1" dirty="0"/>
              <a:t>write</a:t>
            </a:r>
            <a:r>
              <a:rPr lang="en-US" sz="1400" dirty="0"/>
              <a:t>('a[',i,']=');</a:t>
            </a:r>
          </a:p>
          <a:p>
            <a:r>
              <a:rPr lang="en-US" sz="1400" b="1" dirty="0" err="1"/>
              <a:t>readln</a:t>
            </a:r>
            <a:r>
              <a:rPr lang="en-US" sz="1400" dirty="0"/>
              <a:t>(a[i]);</a:t>
            </a:r>
          </a:p>
          <a:p>
            <a:r>
              <a:rPr lang="en-US" sz="1400" b="1" dirty="0"/>
              <a:t>end</a:t>
            </a:r>
            <a:r>
              <a:rPr lang="en-US" sz="1400" dirty="0"/>
              <a:t>;</a:t>
            </a:r>
          </a:p>
          <a:p>
            <a:r>
              <a:rPr lang="en-US" sz="1400" dirty="0"/>
              <a:t>k:=</a:t>
            </a:r>
            <a:r>
              <a:rPr lang="en-US" sz="1400" b="1" dirty="0"/>
              <a:t>false</a:t>
            </a:r>
            <a:r>
              <a:rPr lang="en-US" sz="1400" dirty="0"/>
              <a:t>;</a:t>
            </a:r>
          </a:p>
          <a:p>
            <a:r>
              <a:rPr lang="pl-PL" sz="1400" b="1" dirty="0"/>
              <a:t>for </a:t>
            </a:r>
            <a:r>
              <a:rPr lang="pl-PL" sz="1400" dirty="0"/>
              <a:t>i:=1 </a:t>
            </a:r>
            <a:r>
              <a:rPr lang="pl-PL" sz="1400" b="1" dirty="0"/>
              <a:t>to </a:t>
            </a:r>
            <a:r>
              <a:rPr lang="pl-PL" sz="1400" dirty="0"/>
              <a:t>50 </a:t>
            </a:r>
            <a:r>
              <a:rPr lang="pl-PL" sz="1400" b="1" dirty="0"/>
              <a:t>do</a:t>
            </a:r>
          </a:p>
          <a:p>
            <a:r>
              <a:rPr lang="en-US" sz="1400" b="1" dirty="0"/>
              <a:t>if </a:t>
            </a:r>
            <a:r>
              <a:rPr lang="en-US" sz="1400" dirty="0"/>
              <a:t>a[i]=x </a:t>
            </a:r>
            <a:r>
              <a:rPr lang="en-US" sz="1400" b="1" dirty="0"/>
              <a:t>then</a:t>
            </a:r>
          </a:p>
          <a:p>
            <a:r>
              <a:rPr lang="en-US" sz="1400" b="1" dirty="0"/>
              <a:t>begin</a:t>
            </a:r>
          </a:p>
          <a:p>
            <a:r>
              <a:rPr lang="en-US" sz="1400" dirty="0"/>
              <a:t>k:=</a:t>
            </a:r>
            <a:r>
              <a:rPr lang="en-US" sz="1400" b="1" dirty="0"/>
              <a:t>true</a:t>
            </a:r>
            <a:r>
              <a:rPr lang="en-US" sz="1400" dirty="0"/>
              <a:t>;</a:t>
            </a:r>
          </a:p>
          <a:p>
            <a:r>
              <a:rPr lang="en-US" sz="1400" b="1" dirty="0"/>
              <a:t>writeln</a:t>
            </a:r>
            <a:r>
              <a:rPr lang="en-US" sz="1400" dirty="0"/>
              <a:t>(' To </a:t>
            </a:r>
            <a:r>
              <a:rPr lang="en-US" sz="1400" dirty="0" err="1"/>
              <a:t>stoixeio</a:t>
            </a:r>
            <a:r>
              <a:rPr lang="en-US" sz="1400" dirty="0"/>
              <a:t> </a:t>
            </a:r>
            <a:r>
              <a:rPr lang="en-US" sz="1400" dirty="0" err="1"/>
              <a:t>brethike</a:t>
            </a:r>
            <a:r>
              <a:rPr lang="en-US" sz="1400" dirty="0"/>
              <a:t> </a:t>
            </a:r>
            <a:r>
              <a:rPr lang="en-US" sz="1400" dirty="0" err="1"/>
              <a:t>sth</a:t>
            </a:r>
            <a:r>
              <a:rPr lang="en-US" sz="1400" dirty="0"/>
              <a:t> </a:t>
            </a:r>
            <a:r>
              <a:rPr lang="en-US" sz="1400" dirty="0" err="1"/>
              <a:t>thesi</a:t>
            </a:r>
            <a:r>
              <a:rPr lang="en-US" sz="1400" dirty="0"/>
              <a:t>: ', i);</a:t>
            </a:r>
          </a:p>
          <a:p>
            <a:r>
              <a:rPr lang="en-US" sz="1400" b="1" dirty="0"/>
              <a:t>end</a:t>
            </a:r>
            <a:r>
              <a:rPr lang="en-US" sz="1400" dirty="0"/>
              <a:t>;</a:t>
            </a:r>
          </a:p>
          <a:p>
            <a:r>
              <a:rPr lang="en-US" sz="1400" b="1" dirty="0"/>
              <a:t>if </a:t>
            </a:r>
            <a:r>
              <a:rPr lang="en-US" sz="1400" dirty="0"/>
              <a:t>k=</a:t>
            </a:r>
            <a:r>
              <a:rPr lang="en-US" sz="1400" b="1" dirty="0"/>
              <a:t>false then</a:t>
            </a:r>
          </a:p>
          <a:p>
            <a:r>
              <a:rPr lang="en-US" sz="1400" b="1" dirty="0"/>
              <a:t>writeln</a:t>
            </a:r>
            <a:r>
              <a:rPr lang="en-US" sz="1400" dirty="0"/>
              <a:t>(' To </a:t>
            </a:r>
            <a:r>
              <a:rPr lang="en-US" sz="1400" dirty="0" err="1"/>
              <a:t>stoixeio</a:t>
            </a:r>
            <a:r>
              <a:rPr lang="en-US" sz="1400" dirty="0"/>
              <a:t> de </a:t>
            </a:r>
            <a:r>
              <a:rPr lang="en-US" sz="1400" dirty="0" err="1"/>
              <a:t>brethike</a:t>
            </a:r>
            <a:r>
              <a:rPr lang="en-US" sz="1400" dirty="0"/>
              <a:t> ')</a:t>
            </a:r>
          </a:p>
          <a:p>
            <a:r>
              <a:rPr lang="en-US" sz="1400" b="1" dirty="0"/>
              <a:t>end.</a:t>
            </a:r>
            <a:endParaRPr lang="en-US" sz="1400" dirty="0"/>
          </a:p>
        </p:txBody>
      </p:sp>
    </p:spTree>
    <p:extLst>
      <p:ext uri="{BB962C8B-B14F-4D97-AF65-F5344CB8AC3E}">
        <p14:creationId xmlns:p14="http://schemas.microsoft.com/office/powerpoint/2010/main" val="264667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s</a:t>
            </a:r>
            <a:r>
              <a:rPr lang="el-GR" dirty="0" smtClean="0"/>
              <a:t>electionsort</a:t>
            </a:r>
            <a:r>
              <a:rPr lang="el-GR" baseline="-25000" dirty="0" smtClean="0"/>
              <a:t>1/5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18</a:t>
            </a:fld>
            <a:endParaRPr lang="en-US" dirty="0"/>
          </a:p>
        </p:txBody>
      </p:sp>
      <p:sp>
        <p:nvSpPr>
          <p:cNvPr id="4" name="Θέση περιεχομένου 3"/>
          <p:cNvSpPr>
            <a:spLocks noGrp="1"/>
          </p:cNvSpPr>
          <p:nvPr>
            <p:ph idx="1"/>
          </p:nvPr>
        </p:nvSpPr>
        <p:spPr/>
        <p:txBody>
          <a:bodyPr>
            <a:noAutofit/>
          </a:bodyPr>
          <a:lstStyle/>
          <a:p>
            <a:pPr algn="just"/>
            <a:r>
              <a:rPr lang="el-GR" sz="1800" dirty="0"/>
              <a:t>Ας υποθέσουμε ότι έχουμε τον εξής πίνακα τον οποίο θέλουμε να ταξινομήσουμε με τη μέθοδο της </a:t>
            </a:r>
            <a:r>
              <a:rPr lang="el-GR" sz="1800" b="1" dirty="0" err="1"/>
              <a:t>selectionsort</a:t>
            </a:r>
            <a:r>
              <a:rPr lang="el-GR" sz="1800" dirty="0"/>
              <a:t>:</a:t>
            </a:r>
          </a:p>
          <a:p>
            <a:pPr algn="just"/>
            <a:endParaRPr lang="el-GR" sz="1800" b="1" dirty="0"/>
          </a:p>
          <a:p>
            <a:pPr algn="just"/>
            <a:r>
              <a:rPr lang="en-US" sz="1800" b="1" dirty="0" err="1"/>
              <a:t>i</a:t>
            </a:r>
            <a:r>
              <a:rPr lang="el-GR" sz="1800" b="1" dirty="0"/>
              <a:t>=</a:t>
            </a:r>
            <a:r>
              <a:rPr lang="en-US" sz="1800" b="1" dirty="0"/>
              <a:t>1</a:t>
            </a:r>
            <a:r>
              <a:rPr lang="el-GR" sz="1800" b="1" dirty="0"/>
              <a:t>:</a:t>
            </a:r>
            <a:r>
              <a:rPr lang="el-GR" sz="1800" dirty="0"/>
              <a:t> Στην πρώτη επανάληψη εκτέλεσης αυτό που πρέπει να κάνουμε είναι να θεωρήσουμε ότι η ροή τον ελέγχου βρίσκεται στο πρώτο στοιχείο ενώ το όριο (η περιοχή ) στο οποίο θα αναζητήσουμε το ελάχιστο είναι ολόκληρος ο πίνακας</a:t>
            </a:r>
            <a:endParaRPr lang="en-US" sz="1800" dirty="0"/>
          </a:p>
          <a:p>
            <a:pPr algn="just"/>
            <a:r>
              <a:rPr lang="el-GR" sz="1800" dirty="0"/>
              <a:t>Εδώ το ελάχιστο στοιχείο του πίνακα είναι το 5 το οποίο το εναλλάσσουμε με το πρώτο στοιχείο τον πίνακα στο οποίο βρίσκεται ο έλεγχος</a:t>
            </a:r>
            <a:endParaRPr lang="en-US" sz="1800" dirty="0"/>
          </a:p>
          <a:p>
            <a:pPr algn="just"/>
            <a:r>
              <a:rPr lang="el-GR" sz="1800" dirty="0"/>
              <a:t>Έτσι προκύπτει ένας νέος πίνακας ο οποίος στη θέση του 50 έχει το 5 και αντίστροφα, ενώ όλα τα υπόλοιπα στοιχεία είναι τα ίδια. Ο νέος πίνακας είναι ο εξής:</a:t>
            </a:r>
            <a:endParaRPr lang="en-US" sz="1800" dirty="0"/>
          </a:p>
        </p:txBody>
      </p:sp>
      <p:graphicFrame>
        <p:nvGraphicFramePr>
          <p:cNvPr id="5" name="Table 7"/>
          <p:cNvGraphicFramePr>
            <a:graphicFrameLocks noGrp="1"/>
          </p:cNvGraphicFramePr>
          <p:nvPr>
            <p:extLst>
              <p:ext uri="{D42A27DB-BD31-4B8C-83A1-F6EECF244321}">
                <p14:modId xmlns:p14="http://schemas.microsoft.com/office/powerpoint/2010/main" val="3854004994"/>
              </p:ext>
            </p:extLst>
          </p:nvPr>
        </p:nvGraphicFramePr>
        <p:xfrm>
          <a:off x="1691680" y="1993404"/>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50</a:t>
                      </a:r>
                      <a:endParaRPr lang="en-US" sz="2000" b="1" dirty="0"/>
                    </a:p>
                  </a:txBody>
                  <a:tcPr/>
                </a:tc>
                <a:tc>
                  <a:txBody>
                    <a:bodyPr/>
                    <a:lstStyle/>
                    <a:p>
                      <a:pPr algn="ctr"/>
                      <a:r>
                        <a:rPr lang="el-GR" sz="2000" b="1" dirty="0" smtClean="0"/>
                        <a:t>9</a:t>
                      </a:r>
                      <a:endParaRPr lang="en-US" sz="2000" b="1" dirty="0"/>
                    </a:p>
                  </a:txBody>
                  <a:tcPr/>
                </a:tc>
                <a:tc>
                  <a:txBody>
                    <a:bodyPr/>
                    <a:lstStyle/>
                    <a:p>
                      <a:pPr algn="ctr"/>
                      <a:r>
                        <a:rPr lang="el-GR" sz="2000" b="1" dirty="0" smtClean="0"/>
                        <a:t>28</a:t>
                      </a:r>
                      <a:endParaRPr lang="en-US" sz="2000" b="1" dirty="0"/>
                    </a:p>
                  </a:txBody>
                  <a:tcPr/>
                </a:tc>
                <a:tc>
                  <a:txBody>
                    <a:bodyPr/>
                    <a:lstStyle/>
                    <a:p>
                      <a:pPr algn="ctr"/>
                      <a:r>
                        <a:rPr lang="el-GR" sz="2000" b="1" dirty="0" smtClean="0"/>
                        <a:t>42</a:t>
                      </a:r>
                      <a:endParaRPr lang="en-US" sz="2000" b="1" dirty="0"/>
                    </a:p>
                  </a:txBody>
                  <a:tcPr/>
                </a:tc>
                <a:tc>
                  <a:txBody>
                    <a:bodyPr/>
                    <a:lstStyle/>
                    <a:p>
                      <a:pPr algn="ctr"/>
                      <a:r>
                        <a:rPr lang="el-GR" sz="2000" b="1" dirty="0" smtClean="0"/>
                        <a:t>15</a:t>
                      </a:r>
                      <a:endParaRPr lang="en-US" sz="2000" b="1" dirty="0"/>
                    </a:p>
                  </a:txBody>
                  <a:tcPr/>
                </a:tc>
                <a:tc>
                  <a:txBody>
                    <a:bodyPr/>
                    <a:lstStyle/>
                    <a:p>
                      <a:pPr algn="ctr"/>
                      <a:r>
                        <a:rPr lang="el-GR" sz="2000" b="1" dirty="0" smtClean="0"/>
                        <a:t>62</a:t>
                      </a:r>
                      <a:endParaRPr lang="en-US" sz="2000" b="1" dirty="0"/>
                    </a:p>
                  </a:txBody>
                  <a:tcPr/>
                </a:tc>
                <a:tc>
                  <a:txBody>
                    <a:bodyPr/>
                    <a:lstStyle/>
                    <a:p>
                      <a:pPr algn="ctr"/>
                      <a:r>
                        <a:rPr lang="el-GR" sz="2000" b="1" dirty="0" smtClean="0"/>
                        <a:t>30</a:t>
                      </a:r>
                      <a:endParaRPr lang="en-US" sz="2000" b="1" dirty="0"/>
                    </a:p>
                  </a:txBody>
                  <a:tcPr/>
                </a:tc>
                <a:tc>
                  <a:txBody>
                    <a:bodyPr/>
                    <a:lstStyle/>
                    <a:p>
                      <a:pPr algn="ctr"/>
                      <a:r>
                        <a:rPr lang="el-GR" sz="2000" b="1" dirty="0" smtClean="0"/>
                        <a:t>5</a:t>
                      </a:r>
                      <a:endParaRPr lang="en-US" sz="2000" b="1" dirty="0"/>
                    </a:p>
                  </a:txBody>
                  <a:tcPr/>
                </a:tc>
              </a:tr>
            </a:tbl>
          </a:graphicData>
        </a:graphic>
      </p:graphicFrame>
      <p:graphicFrame>
        <p:nvGraphicFramePr>
          <p:cNvPr id="7" name="Table 8"/>
          <p:cNvGraphicFramePr>
            <a:graphicFrameLocks noGrp="1"/>
          </p:cNvGraphicFramePr>
          <p:nvPr>
            <p:extLst>
              <p:ext uri="{D42A27DB-BD31-4B8C-83A1-F6EECF244321}">
                <p14:modId xmlns:p14="http://schemas.microsoft.com/office/powerpoint/2010/main" val="2477461950"/>
              </p:ext>
            </p:extLst>
          </p:nvPr>
        </p:nvGraphicFramePr>
        <p:xfrm>
          <a:off x="1691680" y="4801716"/>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l-GR" sz="2000" b="1" dirty="0" smtClean="0"/>
                        <a:t>9</a:t>
                      </a:r>
                      <a:endParaRPr lang="en-US" sz="2000" b="1" dirty="0"/>
                    </a:p>
                  </a:txBody>
                  <a:tcPr/>
                </a:tc>
                <a:tc>
                  <a:txBody>
                    <a:bodyPr/>
                    <a:lstStyle/>
                    <a:p>
                      <a:pPr algn="ctr"/>
                      <a:r>
                        <a:rPr lang="el-GR" sz="2000" b="1" dirty="0" smtClean="0"/>
                        <a:t>28</a:t>
                      </a:r>
                      <a:endParaRPr lang="en-US" sz="2000" b="1" dirty="0"/>
                    </a:p>
                  </a:txBody>
                  <a:tcPr/>
                </a:tc>
                <a:tc>
                  <a:txBody>
                    <a:bodyPr/>
                    <a:lstStyle/>
                    <a:p>
                      <a:pPr algn="ctr"/>
                      <a:r>
                        <a:rPr lang="el-GR" sz="2000" b="1" dirty="0" smtClean="0"/>
                        <a:t>42</a:t>
                      </a:r>
                      <a:endParaRPr lang="en-US" sz="2000" b="1" dirty="0"/>
                    </a:p>
                  </a:txBody>
                  <a:tcPr/>
                </a:tc>
                <a:tc>
                  <a:txBody>
                    <a:bodyPr/>
                    <a:lstStyle/>
                    <a:p>
                      <a:pPr algn="ctr"/>
                      <a:r>
                        <a:rPr lang="el-GR" sz="2000" b="1" dirty="0" smtClean="0"/>
                        <a:t>15</a:t>
                      </a:r>
                      <a:endParaRPr lang="en-US" sz="2000" b="1" dirty="0"/>
                    </a:p>
                  </a:txBody>
                  <a:tcPr/>
                </a:tc>
                <a:tc>
                  <a:txBody>
                    <a:bodyPr/>
                    <a:lstStyle/>
                    <a:p>
                      <a:pPr algn="ctr"/>
                      <a:r>
                        <a:rPr lang="el-GR" sz="2000" b="1" dirty="0" smtClean="0"/>
                        <a:t>62</a:t>
                      </a:r>
                      <a:endParaRPr lang="en-US" sz="2000" b="1" dirty="0"/>
                    </a:p>
                  </a:txBody>
                  <a:tcPr/>
                </a:tc>
                <a:tc>
                  <a:txBody>
                    <a:bodyPr/>
                    <a:lstStyle/>
                    <a:p>
                      <a:pPr algn="ctr"/>
                      <a:r>
                        <a:rPr lang="el-GR" sz="2000" b="1" dirty="0" smtClean="0"/>
                        <a:t>30</a:t>
                      </a:r>
                      <a:endParaRPr lang="en-US" sz="2000" b="1" dirty="0"/>
                    </a:p>
                  </a:txBody>
                  <a:tcPr/>
                </a:tc>
                <a:tc>
                  <a:txBody>
                    <a:bodyPr/>
                    <a:lstStyle/>
                    <a:p>
                      <a:pPr algn="ctr"/>
                      <a:r>
                        <a:rPr lang="el-GR" sz="2000" b="1" u="sng" dirty="0" smtClean="0"/>
                        <a:t>5</a:t>
                      </a:r>
                      <a:r>
                        <a:rPr lang="en-US" sz="2000" b="1" u="sng" dirty="0" smtClean="0"/>
                        <a:t>0</a:t>
                      </a:r>
                      <a:endParaRPr lang="en-US" sz="2000" b="1" u="sng" dirty="0"/>
                    </a:p>
                  </a:txBody>
                  <a:tcPr/>
                </a:tc>
              </a:tr>
            </a:tbl>
          </a:graphicData>
        </a:graphic>
      </p:graphicFrame>
    </p:spTree>
    <p:extLst>
      <p:ext uri="{BB962C8B-B14F-4D97-AF65-F5344CB8AC3E}">
        <p14:creationId xmlns:p14="http://schemas.microsoft.com/office/powerpoint/2010/main" val="414574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s</a:t>
            </a:r>
            <a:r>
              <a:rPr lang="el-GR" dirty="0" smtClean="0"/>
              <a:t>electionsort</a:t>
            </a:r>
            <a:r>
              <a:rPr lang="el-GR" baseline="-25000" dirty="0" smtClean="0"/>
              <a:t>2/5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19</a:t>
            </a:fld>
            <a:endParaRPr lang="en-US" dirty="0"/>
          </a:p>
        </p:txBody>
      </p:sp>
      <p:sp>
        <p:nvSpPr>
          <p:cNvPr id="4" name="Θέση περιεχομένου 3"/>
          <p:cNvSpPr>
            <a:spLocks noGrp="1"/>
          </p:cNvSpPr>
          <p:nvPr>
            <p:ph idx="1"/>
          </p:nvPr>
        </p:nvSpPr>
        <p:spPr/>
        <p:txBody>
          <a:bodyPr>
            <a:noAutofit/>
          </a:bodyPr>
          <a:lstStyle/>
          <a:p>
            <a:pPr algn="just"/>
            <a:r>
              <a:rPr lang="en-US" sz="2000" b="1" dirty="0" err="1" smtClean="0"/>
              <a:t>i</a:t>
            </a:r>
            <a:r>
              <a:rPr lang="el-GR" sz="2000" b="1" dirty="0" smtClean="0"/>
              <a:t>=2: </a:t>
            </a:r>
            <a:r>
              <a:rPr lang="el-GR" sz="2000" dirty="0" smtClean="0"/>
              <a:t>Στη δεύτερη επανάληψη θεωρούμε ότι η ροή του ελέγχου βρίσκεται στο δεύτερο στοιχείο ενώ το όριο στο οποίο θα αναζητήσουμε το ελάχιστο είναι ολόκληρος ο πίνακας εκτός από το πρώτο στοιχείο που είναι πλέον ήδη ταξινομημένο.</a:t>
            </a:r>
          </a:p>
          <a:p>
            <a:pPr algn="just"/>
            <a:r>
              <a:rPr lang="el-GR" sz="2000" dirty="0" smtClean="0"/>
              <a:t>Το </a:t>
            </a:r>
            <a:r>
              <a:rPr lang="el-GR" sz="2000" dirty="0"/>
              <a:t>ελάχιστο στοιχείο του υπόλοιπου πίνακα είναι το 9 το οποίο δεν εναλλάσσουμε με κάποιο άλλο στοιχείο αφού είναι ήδη το ελάχιστο τον αντίστοιχου </a:t>
            </a:r>
            <a:r>
              <a:rPr lang="el-GR" sz="2000" dirty="0" err="1"/>
              <a:t>υποπίνακα</a:t>
            </a:r>
            <a:r>
              <a:rPr lang="el-GR" sz="2000" dirty="0"/>
              <a:t> ( δηλαδή όλον τον πίνακα εκτός από το 5 ). Έτσι ο πίνακας παραμένει ο ίδιος:</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2399143257"/>
              </p:ext>
            </p:extLst>
          </p:nvPr>
        </p:nvGraphicFramePr>
        <p:xfrm>
          <a:off x="1691680" y="4153644"/>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r>
                        <a:rPr lang="el-GR" sz="2000" b="1" dirty="0" smtClean="0"/>
                        <a:t>5</a:t>
                      </a:r>
                      <a:endParaRPr lang="en-US" sz="2000" b="1" dirty="0"/>
                    </a:p>
                  </a:txBody>
                  <a:tcPr/>
                </a:tc>
                <a:tc>
                  <a:txBody>
                    <a:bodyPr/>
                    <a:lstStyle/>
                    <a:p>
                      <a:r>
                        <a:rPr lang="el-GR" sz="2000" b="1" u="sng" dirty="0" smtClean="0"/>
                        <a:t>9</a:t>
                      </a:r>
                      <a:endParaRPr lang="en-US" sz="2000" b="1" u="sng" dirty="0"/>
                    </a:p>
                  </a:txBody>
                  <a:tcPr/>
                </a:tc>
                <a:tc>
                  <a:txBody>
                    <a:bodyPr/>
                    <a:lstStyle/>
                    <a:p>
                      <a:r>
                        <a:rPr lang="el-GR" sz="2000" b="1" dirty="0" smtClean="0"/>
                        <a:t>28</a:t>
                      </a:r>
                      <a:endParaRPr lang="en-US" sz="2000" b="1" dirty="0"/>
                    </a:p>
                  </a:txBody>
                  <a:tcPr/>
                </a:tc>
                <a:tc>
                  <a:txBody>
                    <a:bodyPr/>
                    <a:lstStyle/>
                    <a:p>
                      <a:r>
                        <a:rPr lang="el-GR" sz="2000" b="1" dirty="0" smtClean="0"/>
                        <a:t>42</a:t>
                      </a:r>
                      <a:endParaRPr lang="en-US" sz="2000" b="1" dirty="0"/>
                    </a:p>
                  </a:txBody>
                  <a:tcPr/>
                </a:tc>
                <a:tc>
                  <a:txBody>
                    <a:bodyPr/>
                    <a:lstStyle/>
                    <a:p>
                      <a:r>
                        <a:rPr lang="el-GR" sz="2000" b="1" dirty="0" smtClean="0"/>
                        <a:t>15</a:t>
                      </a:r>
                      <a:endParaRPr lang="en-US" sz="2000" b="1" dirty="0"/>
                    </a:p>
                  </a:txBody>
                  <a:tcPr/>
                </a:tc>
                <a:tc>
                  <a:txBody>
                    <a:bodyPr/>
                    <a:lstStyle/>
                    <a:p>
                      <a:r>
                        <a:rPr lang="el-GR" sz="2000" b="1" dirty="0" smtClean="0"/>
                        <a:t>62</a:t>
                      </a:r>
                      <a:endParaRPr lang="en-US" sz="2000" b="1" dirty="0"/>
                    </a:p>
                  </a:txBody>
                  <a:tcPr/>
                </a:tc>
                <a:tc>
                  <a:txBody>
                    <a:bodyPr/>
                    <a:lstStyle/>
                    <a:p>
                      <a:r>
                        <a:rPr lang="el-GR" sz="2000" b="1" dirty="0" smtClean="0"/>
                        <a:t>30</a:t>
                      </a:r>
                      <a:endParaRPr lang="en-US" sz="2000" b="1" dirty="0"/>
                    </a:p>
                  </a:txBody>
                  <a:tcPr/>
                </a:tc>
                <a:tc>
                  <a:txBody>
                    <a:bodyPr/>
                    <a:lstStyle/>
                    <a:p>
                      <a:r>
                        <a:rPr lang="el-GR" sz="2000" b="1" u="none" dirty="0" smtClean="0"/>
                        <a:t>5</a:t>
                      </a:r>
                      <a:r>
                        <a:rPr lang="en-US" sz="2000" b="1" u="none" dirty="0" smtClean="0"/>
                        <a:t>0</a:t>
                      </a:r>
                      <a:endParaRPr lang="en-US" sz="2000" b="1" u="none" dirty="0"/>
                    </a:p>
                  </a:txBody>
                  <a:tcPr/>
                </a:tc>
              </a:tr>
            </a:tbl>
          </a:graphicData>
        </a:graphic>
      </p:graphicFrame>
    </p:spTree>
    <p:extLst>
      <p:ext uri="{BB962C8B-B14F-4D97-AF65-F5344CB8AC3E}">
        <p14:creationId xmlns:p14="http://schemas.microsoft.com/office/powerpoint/2010/main" val="268761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n-US" sz="2800" b="1" smtClean="0"/>
              <a:t>8 </a:t>
            </a:r>
            <a:r>
              <a:rPr lang="el-GR" sz="2800" b="1" dirty="0"/>
              <a:t>:</a:t>
            </a:r>
            <a:r>
              <a:rPr lang="en-US" sz="2800" b="1" dirty="0"/>
              <a:t> </a:t>
            </a:r>
            <a:r>
              <a:rPr lang="el-GR" sz="2800" dirty="0" smtClean="0"/>
              <a:t>Πίνακες</a:t>
            </a:r>
            <a:r>
              <a:rPr lang="en-US" sz="2800" dirty="0" smtClean="0"/>
              <a:t> I</a:t>
            </a:r>
            <a:r>
              <a:rPr lang="el-GR" sz="2800" dirty="0" smtClean="0"/>
              <a:t>Ι</a:t>
            </a:r>
            <a:endParaRPr lang="el-GR" sz="2800" dirty="0"/>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s</a:t>
            </a:r>
            <a:r>
              <a:rPr lang="el-GR" dirty="0" smtClean="0"/>
              <a:t>electionsort</a:t>
            </a:r>
            <a:r>
              <a:rPr lang="el-GR" baseline="-25000" dirty="0" smtClean="0"/>
              <a:t>3/5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20</a:t>
            </a:fld>
            <a:endParaRPr lang="en-US" dirty="0"/>
          </a:p>
        </p:txBody>
      </p:sp>
      <p:sp>
        <p:nvSpPr>
          <p:cNvPr id="4" name="Θέση περιεχομένου 3"/>
          <p:cNvSpPr>
            <a:spLocks noGrp="1"/>
          </p:cNvSpPr>
          <p:nvPr>
            <p:ph idx="1"/>
          </p:nvPr>
        </p:nvSpPr>
        <p:spPr/>
        <p:txBody>
          <a:bodyPr>
            <a:noAutofit/>
          </a:bodyPr>
          <a:lstStyle/>
          <a:p>
            <a:pPr algn="just"/>
            <a:r>
              <a:rPr lang="en-US" sz="2000" b="1" dirty="0" err="1"/>
              <a:t>i</a:t>
            </a:r>
            <a:r>
              <a:rPr lang="el-GR" sz="2000" b="1" dirty="0"/>
              <a:t>=3</a:t>
            </a:r>
            <a:r>
              <a:rPr lang="el-GR" sz="2000" dirty="0"/>
              <a:t>: Στην τρίτη επανάληψη θεωρούμε ότι η ροή ελέγχου βρίσκεται στο τρίτο στοιχείο ενώ το όριο στο οποίο Θα αναζητήσουμε το ελάχιστο είναι ολόκληρος ο πίνακας εκτός από τα δύο πρώτα στοιχεία που είναι ήδη ταξινομημένα</a:t>
            </a:r>
            <a:r>
              <a:rPr lang="en-US" sz="2000" dirty="0"/>
              <a:t> </a:t>
            </a:r>
          </a:p>
          <a:p>
            <a:pPr algn="just"/>
            <a:r>
              <a:rPr lang="el-GR" sz="2000" dirty="0"/>
              <a:t>Το ελάχιστο στοιχείο του υπόλοιπου πίνακα είναι το 15 το οποίο εναλλάσσουμε με το 28. </a:t>
            </a:r>
            <a:r>
              <a:rPr lang="en-US" sz="2000" dirty="0"/>
              <a:t>‘E</a:t>
            </a:r>
            <a:r>
              <a:rPr lang="el-GR" sz="2000" dirty="0" err="1"/>
              <a:t>τσι</a:t>
            </a:r>
            <a:r>
              <a:rPr lang="el-GR" sz="2000" dirty="0"/>
              <a:t> ο νέος πίνακας είναι ο εξής:</a:t>
            </a:r>
            <a:endParaRPr lang="en-US" sz="2000" dirty="0"/>
          </a:p>
        </p:txBody>
      </p:sp>
      <p:graphicFrame>
        <p:nvGraphicFramePr>
          <p:cNvPr id="7" name="Table 8"/>
          <p:cNvGraphicFramePr>
            <a:graphicFrameLocks noGrp="1"/>
          </p:cNvGraphicFramePr>
          <p:nvPr>
            <p:extLst>
              <p:ext uri="{D42A27DB-BD31-4B8C-83A1-F6EECF244321}">
                <p14:modId xmlns:p14="http://schemas.microsoft.com/office/powerpoint/2010/main" val="1813303109"/>
              </p:ext>
            </p:extLst>
          </p:nvPr>
        </p:nvGraphicFramePr>
        <p:xfrm>
          <a:off x="1619672" y="3649588"/>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n-US" sz="2000" b="1" u="none" dirty="0" smtClean="0"/>
                        <a:t>9</a:t>
                      </a:r>
                      <a:endParaRPr lang="en-US" sz="2000" b="1" u="none" dirty="0"/>
                    </a:p>
                  </a:txBody>
                  <a:tcPr/>
                </a:tc>
                <a:tc>
                  <a:txBody>
                    <a:bodyPr/>
                    <a:lstStyle/>
                    <a:p>
                      <a:pPr algn="ctr"/>
                      <a:r>
                        <a:rPr lang="en-US" sz="2000" b="1" dirty="0" smtClean="0"/>
                        <a:t>15</a:t>
                      </a:r>
                      <a:endParaRPr lang="en-US" sz="2000" b="1" dirty="0"/>
                    </a:p>
                  </a:txBody>
                  <a:tcPr/>
                </a:tc>
                <a:tc>
                  <a:txBody>
                    <a:bodyPr/>
                    <a:lstStyle/>
                    <a:p>
                      <a:pPr algn="ctr"/>
                      <a:r>
                        <a:rPr lang="en-US" sz="2000" b="1" u="sng" dirty="0" smtClean="0"/>
                        <a:t>28</a:t>
                      </a:r>
                      <a:endParaRPr lang="en-US" sz="2000" b="1" u="sng" dirty="0"/>
                    </a:p>
                  </a:txBody>
                  <a:tcPr/>
                </a:tc>
                <a:tc>
                  <a:txBody>
                    <a:bodyPr/>
                    <a:lstStyle/>
                    <a:p>
                      <a:pPr algn="ctr"/>
                      <a:r>
                        <a:rPr lang="en-US" sz="2000" b="1" dirty="0" smtClean="0"/>
                        <a:t>42</a:t>
                      </a:r>
                      <a:endParaRPr lang="en-US" sz="2000" b="1" dirty="0"/>
                    </a:p>
                  </a:txBody>
                  <a:tcPr/>
                </a:tc>
                <a:tc>
                  <a:txBody>
                    <a:bodyPr/>
                    <a:lstStyle/>
                    <a:p>
                      <a:pPr algn="ctr"/>
                      <a:r>
                        <a:rPr lang="el-GR" sz="2000" b="1" dirty="0" smtClean="0"/>
                        <a:t>62</a:t>
                      </a:r>
                      <a:endParaRPr lang="en-US" sz="2000" b="1" dirty="0"/>
                    </a:p>
                  </a:txBody>
                  <a:tcPr/>
                </a:tc>
                <a:tc>
                  <a:txBody>
                    <a:bodyPr/>
                    <a:lstStyle/>
                    <a:p>
                      <a:pPr algn="ctr"/>
                      <a:r>
                        <a:rPr lang="el-GR" sz="2000" b="1" dirty="0" smtClean="0"/>
                        <a:t>30</a:t>
                      </a:r>
                      <a:endParaRPr lang="en-US" sz="2000" b="1" dirty="0"/>
                    </a:p>
                  </a:txBody>
                  <a:tcPr/>
                </a:tc>
                <a:tc>
                  <a:txBody>
                    <a:bodyPr/>
                    <a:lstStyle/>
                    <a:p>
                      <a:pPr algn="ctr"/>
                      <a:r>
                        <a:rPr lang="el-GR" sz="2000" b="1" u="none" dirty="0" smtClean="0"/>
                        <a:t>5</a:t>
                      </a:r>
                      <a:r>
                        <a:rPr lang="en-US" sz="2000" b="1" u="none" dirty="0" smtClean="0"/>
                        <a:t>0</a:t>
                      </a:r>
                      <a:endParaRPr lang="en-US" sz="2000" b="1" u="none" dirty="0"/>
                    </a:p>
                  </a:txBody>
                  <a:tcPr/>
                </a:tc>
              </a:tr>
            </a:tbl>
          </a:graphicData>
        </a:graphic>
      </p:graphicFrame>
    </p:spTree>
    <p:extLst>
      <p:ext uri="{BB962C8B-B14F-4D97-AF65-F5344CB8AC3E}">
        <p14:creationId xmlns:p14="http://schemas.microsoft.com/office/powerpoint/2010/main" val="3656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s</a:t>
            </a:r>
            <a:r>
              <a:rPr lang="el-GR" dirty="0" smtClean="0"/>
              <a:t>electionsort</a:t>
            </a:r>
            <a:r>
              <a:rPr lang="el-GR" baseline="-25000" dirty="0" smtClean="0"/>
              <a:t>4/5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21</a:t>
            </a:fld>
            <a:endParaRPr lang="en-US" dirty="0"/>
          </a:p>
        </p:txBody>
      </p:sp>
      <p:sp>
        <p:nvSpPr>
          <p:cNvPr id="4" name="Θέση περιεχομένου 3"/>
          <p:cNvSpPr>
            <a:spLocks noGrp="1"/>
          </p:cNvSpPr>
          <p:nvPr>
            <p:ph idx="1"/>
          </p:nvPr>
        </p:nvSpPr>
        <p:spPr/>
        <p:txBody>
          <a:bodyPr>
            <a:noAutofit/>
          </a:bodyPr>
          <a:lstStyle/>
          <a:p>
            <a:r>
              <a:rPr lang="en-US" sz="2000" b="1" dirty="0" err="1"/>
              <a:t>i</a:t>
            </a:r>
            <a:r>
              <a:rPr lang="el-GR" sz="2000" b="1" dirty="0"/>
              <a:t>=4</a:t>
            </a:r>
            <a:r>
              <a:rPr lang="el-GR" sz="2000" dirty="0"/>
              <a:t>: Ομοίως με πριν αντιμεταθέτουμε το 42 με το 28 και έχουμε:</a:t>
            </a:r>
            <a:endParaRPr lang="en-US" sz="2000" dirty="0"/>
          </a:p>
          <a:p>
            <a:endParaRPr lang="en-US" sz="2000" dirty="0"/>
          </a:p>
          <a:p>
            <a:endParaRPr lang="en-US" sz="2000" dirty="0"/>
          </a:p>
          <a:p>
            <a:r>
              <a:rPr lang="el-GR" sz="2000" b="1" dirty="0"/>
              <a:t>i=5</a:t>
            </a:r>
            <a:r>
              <a:rPr lang="el-GR" sz="2000" dirty="0"/>
              <a:t>: Ομοίως με πριν αντιμεταθέτουμε το 42 με το 30 και έχουμε:</a:t>
            </a:r>
            <a:endParaRPr lang="en-US" sz="2000" dirty="0"/>
          </a:p>
          <a:p>
            <a:endParaRPr lang="en-US" sz="2000" dirty="0"/>
          </a:p>
          <a:p>
            <a:endParaRPr lang="en-US" sz="2000" dirty="0"/>
          </a:p>
          <a:p>
            <a:r>
              <a:rPr lang="el-GR" sz="2000" b="1" dirty="0"/>
              <a:t>i=</a:t>
            </a:r>
            <a:r>
              <a:rPr lang="en-US" sz="2000" b="1" dirty="0"/>
              <a:t>6</a:t>
            </a:r>
            <a:r>
              <a:rPr lang="el-GR" sz="2000" dirty="0"/>
              <a:t>: Ομοίως με πριν αντιμεταθέτουμε το </a:t>
            </a:r>
            <a:r>
              <a:rPr lang="en-US" sz="2000" dirty="0"/>
              <a:t>6</a:t>
            </a:r>
            <a:r>
              <a:rPr lang="el-GR" sz="2000" dirty="0"/>
              <a:t>2 με το </a:t>
            </a:r>
            <a:r>
              <a:rPr lang="en-US" sz="2000" dirty="0"/>
              <a:t>42</a:t>
            </a:r>
            <a:r>
              <a:rPr lang="el-GR" sz="2000" dirty="0"/>
              <a:t> και έχουμε:</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3135606182"/>
              </p:ext>
            </p:extLst>
          </p:nvPr>
        </p:nvGraphicFramePr>
        <p:xfrm>
          <a:off x="1187624" y="1921396"/>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n-US" sz="2000" b="1" u="none" dirty="0" smtClean="0"/>
                        <a:t>9</a:t>
                      </a:r>
                      <a:endParaRPr lang="en-US" sz="2000" b="1" u="none" dirty="0"/>
                    </a:p>
                  </a:txBody>
                  <a:tcPr/>
                </a:tc>
                <a:tc>
                  <a:txBody>
                    <a:bodyPr/>
                    <a:lstStyle/>
                    <a:p>
                      <a:pPr algn="ctr"/>
                      <a:r>
                        <a:rPr lang="en-US" sz="2000" b="1" dirty="0" smtClean="0"/>
                        <a:t>15</a:t>
                      </a:r>
                      <a:endParaRPr lang="en-US" sz="2000" b="1" dirty="0"/>
                    </a:p>
                  </a:txBody>
                  <a:tcPr/>
                </a:tc>
                <a:tc>
                  <a:txBody>
                    <a:bodyPr/>
                    <a:lstStyle/>
                    <a:p>
                      <a:pPr algn="ctr"/>
                      <a:r>
                        <a:rPr lang="en-US" sz="2000" b="1" u="none" dirty="0" smtClean="0"/>
                        <a:t>28</a:t>
                      </a:r>
                      <a:endParaRPr lang="en-US" sz="2000" b="1" u="none" dirty="0"/>
                    </a:p>
                  </a:txBody>
                  <a:tcPr/>
                </a:tc>
                <a:tc>
                  <a:txBody>
                    <a:bodyPr/>
                    <a:lstStyle/>
                    <a:p>
                      <a:pPr algn="ctr"/>
                      <a:r>
                        <a:rPr lang="en-US" sz="2000" u="sng" dirty="0" smtClean="0"/>
                        <a:t>42</a:t>
                      </a:r>
                      <a:endParaRPr lang="en-US" sz="2000" u="sng" dirty="0"/>
                    </a:p>
                  </a:txBody>
                  <a:tcPr/>
                </a:tc>
                <a:tc>
                  <a:txBody>
                    <a:bodyPr/>
                    <a:lstStyle/>
                    <a:p>
                      <a:pPr algn="ctr"/>
                      <a:r>
                        <a:rPr lang="el-GR" sz="2000" dirty="0" smtClean="0"/>
                        <a:t>62</a:t>
                      </a:r>
                      <a:endParaRPr lang="en-US" sz="2000" dirty="0"/>
                    </a:p>
                  </a:txBody>
                  <a:tcPr/>
                </a:tc>
                <a:tc>
                  <a:txBody>
                    <a:bodyPr/>
                    <a:lstStyle/>
                    <a:p>
                      <a:pPr algn="ctr"/>
                      <a:r>
                        <a:rPr lang="el-GR" sz="2000" dirty="0" smtClean="0"/>
                        <a:t>30</a:t>
                      </a:r>
                      <a:endParaRPr lang="en-US" sz="2000" dirty="0"/>
                    </a:p>
                  </a:txBody>
                  <a:tcPr/>
                </a:tc>
                <a:tc>
                  <a:txBody>
                    <a:bodyPr/>
                    <a:lstStyle/>
                    <a:p>
                      <a:pPr algn="ctr"/>
                      <a:r>
                        <a:rPr lang="el-GR" sz="2000" u="none" dirty="0" smtClean="0"/>
                        <a:t>5</a:t>
                      </a:r>
                      <a:r>
                        <a:rPr lang="en-US" sz="2000" u="none" dirty="0" smtClean="0"/>
                        <a:t>0</a:t>
                      </a:r>
                      <a:endParaRPr lang="en-US" sz="2000" u="none" dirty="0"/>
                    </a:p>
                  </a:txBody>
                  <a:tcPr/>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661414306"/>
              </p:ext>
            </p:extLst>
          </p:nvPr>
        </p:nvGraphicFramePr>
        <p:xfrm>
          <a:off x="1187624" y="3433564"/>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n-US" sz="2000" b="1" u="none" dirty="0" smtClean="0"/>
                        <a:t>9</a:t>
                      </a:r>
                      <a:endParaRPr lang="en-US" sz="2000" b="1" u="none" dirty="0"/>
                    </a:p>
                  </a:txBody>
                  <a:tcPr/>
                </a:tc>
                <a:tc>
                  <a:txBody>
                    <a:bodyPr/>
                    <a:lstStyle/>
                    <a:p>
                      <a:pPr algn="ctr"/>
                      <a:r>
                        <a:rPr lang="en-US" sz="2000" b="1" dirty="0" smtClean="0"/>
                        <a:t>15</a:t>
                      </a:r>
                      <a:endParaRPr lang="en-US" sz="2000" b="1" dirty="0"/>
                    </a:p>
                  </a:txBody>
                  <a:tcPr/>
                </a:tc>
                <a:tc>
                  <a:txBody>
                    <a:bodyPr/>
                    <a:lstStyle/>
                    <a:p>
                      <a:pPr algn="ctr"/>
                      <a:r>
                        <a:rPr lang="en-US" sz="2000" b="1" u="none" dirty="0" smtClean="0"/>
                        <a:t>28</a:t>
                      </a:r>
                      <a:endParaRPr lang="en-US" sz="2000" b="1" u="none" dirty="0"/>
                    </a:p>
                  </a:txBody>
                  <a:tcPr/>
                </a:tc>
                <a:tc>
                  <a:txBody>
                    <a:bodyPr/>
                    <a:lstStyle/>
                    <a:p>
                      <a:pPr algn="ctr"/>
                      <a:r>
                        <a:rPr lang="en-US" sz="2000" b="1" u="none" dirty="0" smtClean="0"/>
                        <a:t>30</a:t>
                      </a:r>
                      <a:endParaRPr lang="en-US" sz="2000" b="1" u="none" dirty="0"/>
                    </a:p>
                  </a:txBody>
                  <a:tcPr/>
                </a:tc>
                <a:tc>
                  <a:txBody>
                    <a:bodyPr/>
                    <a:lstStyle/>
                    <a:p>
                      <a:pPr algn="ctr"/>
                      <a:r>
                        <a:rPr lang="el-GR" sz="2000" dirty="0" smtClean="0"/>
                        <a:t>62</a:t>
                      </a:r>
                      <a:endParaRPr lang="en-US" sz="2000" dirty="0"/>
                    </a:p>
                  </a:txBody>
                  <a:tcPr/>
                </a:tc>
                <a:tc>
                  <a:txBody>
                    <a:bodyPr/>
                    <a:lstStyle/>
                    <a:p>
                      <a:pPr algn="ctr"/>
                      <a:r>
                        <a:rPr lang="en-US" sz="2000" u="sng" dirty="0" smtClean="0"/>
                        <a:t>42</a:t>
                      </a:r>
                      <a:endParaRPr lang="en-US" sz="2000" u="sng" dirty="0"/>
                    </a:p>
                  </a:txBody>
                  <a:tcPr/>
                </a:tc>
                <a:tc>
                  <a:txBody>
                    <a:bodyPr/>
                    <a:lstStyle/>
                    <a:p>
                      <a:pPr algn="ctr"/>
                      <a:r>
                        <a:rPr lang="el-GR" sz="2000" u="none" dirty="0" smtClean="0"/>
                        <a:t>5</a:t>
                      </a:r>
                      <a:r>
                        <a:rPr lang="en-US" sz="2000" u="none" dirty="0" smtClean="0"/>
                        <a:t>0</a:t>
                      </a:r>
                      <a:endParaRPr lang="en-US" sz="2000" u="none" dirty="0"/>
                    </a:p>
                  </a:txBody>
                  <a:tcPr/>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3207988348"/>
              </p:ext>
            </p:extLst>
          </p:nvPr>
        </p:nvGraphicFramePr>
        <p:xfrm>
          <a:off x="1187624" y="4734296"/>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n-US" sz="2000" b="1" u="none" dirty="0" smtClean="0"/>
                        <a:t>9</a:t>
                      </a:r>
                      <a:endParaRPr lang="en-US" sz="2000" b="1" u="none" dirty="0"/>
                    </a:p>
                  </a:txBody>
                  <a:tcPr/>
                </a:tc>
                <a:tc>
                  <a:txBody>
                    <a:bodyPr/>
                    <a:lstStyle/>
                    <a:p>
                      <a:pPr algn="ctr"/>
                      <a:r>
                        <a:rPr lang="en-US" sz="2000" b="1" dirty="0" smtClean="0"/>
                        <a:t>15</a:t>
                      </a:r>
                      <a:endParaRPr lang="en-US" sz="2000" b="1" dirty="0"/>
                    </a:p>
                  </a:txBody>
                  <a:tcPr/>
                </a:tc>
                <a:tc>
                  <a:txBody>
                    <a:bodyPr/>
                    <a:lstStyle/>
                    <a:p>
                      <a:pPr algn="ctr"/>
                      <a:r>
                        <a:rPr lang="en-US" sz="2000" b="1" u="none" dirty="0" smtClean="0"/>
                        <a:t>28</a:t>
                      </a:r>
                      <a:endParaRPr lang="en-US" sz="2000" b="1" u="none" dirty="0"/>
                    </a:p>
                  </a:txBody>
                  <a:tcPr/>
                </a:tc>
                <a:tc>
                  <a:txBody>
                    <a:bodyPr/>
                    <a:lstStyle/>
                    <a:p>
                      <a:pPr algn="ctr"/>
                      <a:r>
                        <a:rPr lang="en-US" sz="2000" b="1" u="none" dirty="0" smtClean="0"/>
                        <a:t>30</a:t>
                      </a:r>
                      <a:endParaRPr lang="en-US" sz="2000" b="1" u="none" dirty="0"/>
                    </a:p>
                  </a:txBody>
                  <a:tcPr/>
                </a:tc>
                <a:tc>
                  <a:txBody>
                    <a:bodyPr/>
                    <a:lstStyle/>
                    <a:p>
                      <a:pPr algn="ctr"/>
                      <a:r>
                        <a:rPr lang="en-US" sz="2000" b="1" dirty="0" smtClean="0"/>
                        <a:t>42</a:t>
                      </a:r>
                      <a:endParaRPr lang="en-US" sz="2000" b="1" dirty="0"/>
                    </a:p>
                  </a:txBody>
                  <a:tcPr/>
                </a:tc>
                <a:tc>
                  <a:txBody>
                    <a:bodyPr/>
                    <a:lstStyle/>
                    <a:p>
                      <a:pPr algn="ctr"/>
                      <a:r>
                        <a:rPr lang="en-US" sz="2000" u="sng" dirty="0" smtClean="0"/>
                        <a:t>62</a:t>
                      </a:r>
                      <a:endParaRPr lang="en-US" sz="2000" u="sng" dirty="0"/>
                    </a:p>
                  </a:txBody>
                  <a:tcPr/>
                </a:tc>
                <a:tc>
                  <a:txBody>
                    <a:bodyPr/>
                    <a:lstStyle/>
                    <a:p>
                      <a:pPr algn="ctr"/>
                      <a:r>
                        <a:rPr lang="el-GR" sz="2000" u="none" dirty="0" smtClean="0"/>
                        <a:t>5</a:t>
                      </a:r>
                      <a:r>
                        <a:rPr lang="en-US" sz="2000" u="none" dirty="0" smtClean="0"/>
                        <a:t>0</a:t>
                      </a:r>
                      <a:endParaRPr lang="en-US" sz="2000" u="none" dirty="0"/>
                    </a:p>
                  </a:txBody>
                  <a:tcPr/>
                </a:tc>
              </a:tr>
            </a:tbl>
          </a:graphicData>
        </a:graphic>
      </p:graphicFrame>
    </p:spTree>
    <p:extLst>
      <p:ext uri="{BB962C8B-B14F-4D97-AF65-F5344CB8AC3E}">
        <p14:creationId xmlns:p14="http://schemas.microsoft.com/office/powerpoint/2010/main" val="355406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s</a:t>
            </a:r>
            <a:r>
              <a:rPr lang="el-GR" dirty="0" smtClean="0"/>
              <a:t>electionsort</a:t>
            </a:r>
            <a:r>
              <a:rPr lang="el-GR" baseline="-25000" dirty="0" smtClean="0"/>
              <a:t>5/5</a:t>
            </a:r>
            <a:endParaRPr lang="el-GR" baseline="-25000" dirty="0"/>
          </a:p>
        </p:txBody>
      </p:sp>
      <p:sp>
        <p:nvSpPr>
          <p:cNvPr id="4" name="Θέση περιεχομένου 3"/>
          <p:cNvSpPr>
            <a:spLocks noGrp="1"/>
          </p:cNvSpPr>
          <p:nvPr>
            <p:ph idx="1"/>
          </p:nvPr>
        </p:nvSpPr>
        <p:spPr/>
        <p:txBody>
          <a:bodyPr>
            <a:noAutofit/>
          </a:bodyPr>
          <a:lstStyle/>
          <a:p>
            <a:r>
              <a:rPr lang="en-US" sz="2000" b="1" dirty="0" err="1"/>
              <a:t>i</a:t>
            </a:r>
            <a:r>
              <a:rPr lang="el-GR" sz="2000" b="1" dirty="0"/>
              <a:t>=</a:t>
            </a:r>
            <a:r>
              <a:rPr lang="en-US" sz="2000" b="1" dirty="0"/>
              <a:t>7</a:t>
            </a:r>
            <a:r>
              <a:rPr lang="el-GR" sz="2000" dirty="0"/>
              <a:t>: Ομοίως με πριν αντιμεταθέτουμε το </a:t>
            </a:r>
            <a:r>
              <a:rPr lang="en-US" sz="2000" dirty="0"/>
              <a:t>6</a:t>
            </a:r>
            <a:r>
              <a:rPr lang="el-GR" sz="2000" dirty="0"/>
              <a:t>2 με το </a:t>
            </a:r>
            <a:r>
              <a:rPr lang="en-US" sz="2000" dirty="0"/>
              <a:t>50</a:t>
            </a:r>
            <a:r>
              <a:rPr lang="el-GR" sz="2000" dirty="0"/>
              <a:t> και έχουμε:</a:t>
            </a:r>
            <a:endParaRPr lang="en-US" sz="2000" dirty="0"/>
          </a:p>
          <a:p>
            <a:endParaRPr lang="en-US" sz="2000" dirty="0"/>
          </a:p>
          <a:p>
            <a:endParaRPr lang="en-US" sz="2000" dirty="0"/>
          </a:p>
          <a:p>
            <a:r>
              <a:rPr lang="el-GR" sz="2000" dirty="0"/>
              <a:t>Επειδή σε αυτό το σημείο ο πίνακας θα είναι πάντοτε ταξινομημένος, δε χρειάζεται να ελέγξουμε και το τελευταίο στοιχείο (π.χ. σε αυτό το σημείο το 62 βρίσκεται ήδη στη σωστή του θέση). Επομένως ο τελικός πίνακας είναι ο εξής:</a:t>
            </a:r>
            <a:endParaRPr lang="en-US" sz="2000" dirty="0"/>
          </a:p>
        </p:txBody>
      </p:sp>
      <p:graphicFrame>
        <p:nvGraphicFramePr>
          <p:cNvPr id="11" name="Table 9"/>
          <p:cNvGraphicFramePr>
            <a:graphicFrameLocks noGrp="1"/>
          </p:cNvGraphicFramePr>
          <p:nvPr>
            <p:extLst>
              <p:ext uri="{D42A27DB-BD31-4B8C-83A1-F6EECF244321}">
                <p14:modId xmlns:p14="http://schemas.microsoft.com/office/powerpoint/2010/main" val="628462309"/>
              </p:ext>
            </p:extLst>
          </p:nvPr>
        </p:nvGraphicFramePr>
        <p:xfrm>
          <a:off x="1331640" y="4225652"/>
          <a:ext cx="5913120" cy="3708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b="1" dirty="0" smtClean="0"/>
                        <a:t>5</a:t>
                      </a:r>
                      <a:endParaRPr lang="en-US" b="1" dirty="0"/>
                    </a:p>
                  </a:txBody>
                  <a:tcPr/>
                </a:tc>
                <a:tc>
                  <a:txBody>
                    <a:bodyPr/>
                    <a:lstStyle/>
                    <a:p>
                      <a:pPr algn="ctr"/>
                      <a:r>
                        <a:rPr lang="en-US" b="1" u="none" dirty="0" smtClean="0"/>
                        <a:t>9</a:t>
                      </a:r>
                      <a:endParaRPr lang="en-US" b="1" u="none" dirty="0"/>
                    </a:p>
                  </a:txBody>
                  <a:tcPr/>
                </a:tc>
                <a:tc>
                  <a:txBody>
                    <a:bodyPr/>
                    <a:lstStyle/>
                    <a:p>
                      <a:pPr algn="ctr"/>
                      <a:r>
                        <a:rPr lang="en-US" b="1" dirty="0" smtClean="0"/>
                        <a:t>15</a:t>
                      </a:r>
                      <a:endParaRPr lang="en-US" b="1" dirty="0"/>
                    </a:p>
                  </a:txBody>
                  <a:tcPr/>
                </a:tc>
                <a:tc>
                  <a:txBody>
                    <a:bodyPr/>
                    <a:lstStyle/>
                    <a:p>
                      <a:pPr algn="ctr"/>
                      <a:r>
                        <a:rPr lang="en-US" b="1" u="none" dirty="0" smtClean="0"/>
                        <a:t>28</a:t>
                      </a:r>
                      <a:endParaRPr lang="en-US" b="1" u="none" dirty="0"/>
                    </a:p>
                  </a:txBody>
                  <a:tcPr/>
                </a:tc>
                <a:tc>
                  <a:txBody>
                    <a:bodyPr/>
                    <a:lstStyle/>
                    <a:p>
                      <a:pPr algn="ctr"/>
                      <a:r>
                        <a:rPr lang="en-US" b="1" u="none" dirty="0" smtClean="0"/>
                        <a:t>30</a:t>
                      </a:r>
                      <a:endParaRPr lang="en-US" b="1" u="none" dirty="0"/>
                    </a:p>
                  </a:txBody>
                  <a:tcPr/>
                </a:tc>
                <a:tc>
                  <a:txBody>
                    <a:bodyPr/>
                    <a:lstStyle/>
                    <a:p>
                      <a:pPr algn="ctr"/>
                      <a:r>
                        <a:rPr lang="en-US" b="1" dirty="0" smtClean="0"/>
                        <a:t>42</a:t>
                      </a:r>
                      <a:endParaRPr lang="en-US" b="1" dirty="0"/>
                    </a:p>
                  </a:txBody>
                  <a:tcPr/>
                </a:tc>
                <a:tc>
                  <a:txBody>
                    <a:bodyPr/>
                    <a:lstStyle/>
                    <a:p>
                      <a:pPr algn="ctr"/>
                      <a:r>
                        <a:rPr lang="en-US" sz="1800" b="1" kern="1200" dirty="0" smtClean="0">
                          <a:solidFill>
                            <a:schemeClr val="tx1"/>
                          </a:solidFill>
                          <a:latin typeface="+mn-lt"/>
                          <a:ea typeface="+mn-ea"/>
                          <a:cs typeface="+mn-cs"/>
                        </a:rPr>
                        <a:t>50</a:t>
                      </a:r>
                      <a:endParaRPr lang="en-US" sz="1800" b="1" kern="1200" dirty="0">
                        <a:solidFill>
                          <a:schemeClr val="tx1"/>
                        </a:solidFill>
                        <a:latin typeface="+mn-lt"/>
                        <a:ea typeface="+mn-ea"/>
                        <a:cs typeface="+mn-cs"/>
                      </a:endParaRPr>
                    </a:p>
                  </a:txBody>
                  <a:tcPr/>
                </a:tc>
                <a:tc>
                  <a:txBody>
                    <a:bodyPr/>
                    <a:lstStyle/>
                    <a:p>
                      <a:pPr algn="ctr"/>
                      <a:r>
                        <a:rPr lang="en-US" b="1" u="none" dirty="0" smtClean="0"/>
                        <a:t>62</a:t>
                      </a:r>
                      <a:endParaRPr lang="en-US" b="1" u="none" dirty="0"/>
                    </a:p>
                  </a:txBody>
                  <a:tcPr/>
                </a:tc>
              </a:tr>
            </a:tbl>
          </a:graphicData>
        </a:graphic>
      </p:graphicFrame>
      <p:graphicFrame>
        <p:nvGraphicFramePr>
          <p:cNvPr id="12" name="Table 10"/>
          <p:cNvGraphicFramePr>
            <a:graphicFrameLocks noGrp="1"/>
          </p:cNvGraphicFramePr>
          <p:nvPr>
            <p:extLst>
              <p:ext uri="{D42A27DB-BD31-4B8C-83A1-F6EECF244321}">
                <p14:modId xmlns:p14="http://schemas.microsoft.com/office/powerpoint/2010/main" val="290504015"/>
              </p:ext>
            </p:extLst>
          </p:nvPr>
        </p:nvGraphicFramePr>
        <p:xfrm>
          <a:off x="1331640" y="1993404"/>
          <a:ext cx="5913120" cy="396240"/>
        </p:xfrm>
        <a:graphic>
          <a:graphicData uri="http://schemas.openxmlformats.org/drawingml/2006/table">
            <a:tbl>
              <a:tblPr firstRow="1" bandRow="1">
                <a:tableStyleId>{5940675A-B579-460E-94D1-54222C63F5DA}</a:tableStyleId>
              </a:tblPr>
              <a:tblGrid>
                <a:gridCol w="739140"/>
                <a:gridCol w="739140"/>
                <a:gridCol w="739140"/>
                <a:gridCol w="739140"/>
                <a:gridCol w="739140"/>
                <a:gridCol w="739140"/>
                <a:gridCol w="739140"/>
                <a:gridCol w="739140"/>
              </a:tblGrid>
              <a:tr h="370840">
                <a:tc>
                  <a:txBody>
                    <a:bodyPr/>
                    <a:lstStyle/>
                    <a:p>
                      <a:pPr algn="ctr"/>
                      <a:r>
                        <a:rPr lang="el-GR" sz="2000" b="1" dirty="0" smtClean="0"/>
                        <a:t>5</a:t>
                      </a:r>
                      <a:endParaRPr lang="en-US" sz="2000" b="1" dirty="0"/>
                    </a:p>
                  </a:txBody>
                  <a:tcPr/>
                </a:tc>
                <a:tc>
                  <a:txBody>
                    <a:bodyPr/>
                    <a:lstStyle/>
                    <a:p>
                      <a:pPr algn="ctr"/>
                      <a:r>
                        <a:rPr lang="en-US" sz="2000" b="1" u="none" dirty="0" smtClean="0"/>
                        <a:t>9</a:t>
                      </a:r>
                      <a:endParaRPr lang="en-US" sz="2000" b="1" u="none" dirty="0"/>
                    </a:p>
                  </a:txBody>
                  <a:tcPr/>
                </a:tc>
                <a:tc>
                  <a:txBody>
                    <a:bodyPr/>
                    <a:lstStyle/>
                    <a:p>
                      <a:pPr algn="ctr"/>
                      <a:r>
                        <a:rPr lang="en-US" sz="2000" b="1" dirty="0" smtClean="0"/>
                        <a:t>15</a:t>
                      </a:r>
                      <a:endParaRPr lang="en-US" sz="2000" b="1" dirty="0"/>
                    </a:p>
                  </a:txBody>
                  <a:tcPr/>
                </a:tc>
                <a:tc>
                  <a:txBody>
                    <a:bodyPr/>
                    <a:lstStyle/>
                    <a:p>
                      <a:pPr algn="ctr"/>
                      <a:r>
                        <a:rPr lang="en-US" sz="2000" b="1" u="none" dirty="0" smtClean="0"/>
                        <a:t>28</a:t>
                      </a:r>
                      <a:endParaRPr lang="en-US" sz="2000" b="1" u="none" dirty="0"/>
                    </a:p>
                  </a:txBody>
                  <a:tcPr/>
                </a:tc>
                <a:tc>
                  <a:txBody>
                    <a:bodyPr/>
                    <a:lstStyle/>
                    <a:p>
                      <a:pPr algn="ctr"/>
                      <a:r>
                        <a:rPr lang="en-US" sz="2000" b="1" u="none" dirty="0" smtClean="0"/>
                        <a:t>30</a:t>
                      </a:r>
                      <a:endParaRPr lang="en-US" sz="2000" b="1" u="none" dirty="0"/>
                    </a:p>
                  </a:txBody>
                  <a:tcPr/>
                </a:tc>
                <a:tc>
                  <a:txBody>
                    <a:bodyPr/>
                    <a:lstStyle/>
                    <a:p>
                      <a:pPr algn="ctr"/>
                      <a:r>
                        <a:rPr lang="en-US" sz="2000" b="1" dirty="0" smtClean="0"/>
                        <a:t>42</a:t>
                      </a:r>
                      <a:endParaRPr lang="en-US" sz="2000" b="1" dirty="0"/>
                    </a:p>
                  </a:txBody>
                  <a:tcPr/>
                </a:tc>
                <a:tc>
                  <a:txBody>
                    <a:bodyPr/>
                    <a:lstStyle/>
                    <a:p>
                      <a:pPr algn="ctr"/>
                      <a:r>
                        <a:rPr lang="en-US" sz="2000" b="1" kern="1200" dirty="0" smtClean="0">
                          <a:solidFill>
                            <a:schemeClr val="tx1"/>
                          </a:solidFill>
                          <a:latin typeface="+mn-lt"/>
                          <a:ea typeface="+mn-ea"/>
                          <a:cs typeface="+mn-cs"/>
                        </a:rPr>
                        <a:t>50</a:t>
                      </a:r>
                      <a:endParaRPr lang="en-US" sz="2000" b="1" kern="1200" dirty="0">
                        <a:solidFill>
                          <a:schemeClr val="tx1"/>
                        </a:solidFill>
                        <a:latin typeface="+mn-lt"/>
                        <a:ea typeface="+mn-ea"/>
                        <a:cs typeface="+mn-cs"/>
                      </a:endParaRPr>
                    </a:p>
                  </a:txBody>
                  <a:tcPr/>
                </a:tc>
                <a:tc>
                  <a:txBody>
                    <a:bodyPr/>
                    <a:lstStyle/>
                    <a:p>
                      <a:pPr algn="ctr"/>
                      <a:r>
                        <a:rPr lang="en-US" sz="2000" b="1" u="sng" dirty="0" smtClean="0"/>
                        <a:t>62</a:t>
                      </a:r>
                      <a:endParaRPr lang="en-US" sz="2000" b="1" u="sng" dirty="0"/>
                    </a:p>
                  </a:txBody>
                  <a:tcPr/>
                </a:tc>
              </a:tr>
            </a:tbl>
          </a:graphicData>
        </a:graphic>
      </p:graphicFrame>
    </p:spTree>
    <p:extLst>
      <p:ext uri="{BB962C8B-B14F-4D97-AF65-F5344CB8AC3E}">
        <p14:creationId xmlns:p14="http://schemas.microsoft.com/office/powerpoint/2010/main" val="11366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Αναζήτηση στοιχείου σε πίνακα</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23</a:t>
            </a:fld>
            <a:endParaRPr lang="en-US" dirty="0"/>
          </a:p>
        </p:txBody>
      </p:sp>
      <p:sp>
        <p:nvSpPr>
          <p:cNvPr id="4" name="Θέση περιεχομένου 3"/>
          <p:cNvSpPr>
            <a:spLocks noGrp="1"/>
          </p:cNvSpPr>
          <p:nvPr>
            <p:ph idx="1"/>
          </p:nvPr>
        </p:nvSpPr>
        <p:spPr/>
        <p:txBody>
          <a:bodyPr>
            <a:noAutofit/>
          </a:bodyPr>
          <a:lstStyle/>
          <a:p>
            <a:pPr algn="just"/>
            <a:r>
              <a:rPr lang="el-GR" sz="2800" dirty="0"/>
              <a:t>'</a:t>
            </a:r>
            <a:r>
              <a:rPr lang="el-GR" sz="2800" dirty="0" err="1"/>
              <a:t>Ενα</a:t>
            </a:r>
            <a:r>
              <a:rPr lang="el-GR" sz="2800" dirty="0"/>
              <a:t> πολύ συνηθισμένο πρόβλημα κατά τη χρήση πινάκων είναι να διαπιστώσουμε αν υπάρχει μία συγκεκριμένη τιμή σε κάποιον πίνακα, και εφόσον υπάρχει, τη θέση της στον πίνακα</a:t>
            </a:r>
          </a:p>
          <a:p>
            <a:pPr algn="just"/>
            <a:r>
              <a:rPr lang="el-GR" sz="2800" dirty="0"/>
              <a:t>Για την αντιμετώπιση του προβλήματος αυτού μπορούμε να χρησιμοποιήσουμε κάποιον από τους αλγορίθμους αναζήτησης</a:t>
            </a:r>
          </a:p>
          <a:p>
            <a:pPr algn="just"/>
            <a:r>
              <a:rPr lang="el-GR" sz="2800" dirty="0"/>
              <a:t>Οι κυριότεροι από αυτούς είναι η γραμμική (σειριακή) αναζήτηση και η δυαδική αναζήτηση</a:t>
            </a:r>
            <a:endParaRPr lang="en-US" sz="2800" dirty="0"/>
          </a:p>
        </p:txBody>
      </p:sp>
    </p:spTree>
    <p:extLst>
      <p:ext uri="{BB962C8B-B14F-4D97-AF65-F5344CB8AC3E}">
        <p14:creationId xmlns:p14="http://schemas.microsoft.com/office/powerpoint/2010/main" val="371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Autofit/>
          </a:bodyPr>
          <a:lstStyle/>
          <a:p>
            <a:r>
              <a:rPr lang="el-GR" sz="4000" dirty="0"/>
              <a:t>Γραμμική αναζήτηση (</a:t>
            </a:r>
            <a:r>
              <a:rPr lang="en-US" sz="4000" dirty="0"/>
              <a:t>linear </a:t>
            </a:r>
            <a:r>
              <a:rPr lang="en-US" sz="4000" dirty="0" smtClean="0"/>
              <a:t>search)</a:t>
            </a:r>
            <a:r>
              <a:rPr lang="el-GR" sz="4000" baseline="-25000" dirty="0" smtClean="0"/>
              <a:t>1/3</a:t>
            </a:r>
            <a:endParaRPr lang="el-GR" sz="4000"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24</a:t>
            </a:fld>
            <a:endParaRPr lang="en-US" dirty="0"/>
          </a:p>
        </p:txBody>
      </p:sp>
      <p:sp>
        <p:nvSpPr>
          <p:cNvPr id="4" name="Θέση περιεχομένου 3"/>
          <p:cNvSpPr>
            <a:spLocks noGrp="1"/>
          </p:cNvSpPr>
          <p:nvPr>
            <p:ph idx="1"/>
          </p:nvPr>
        </p:nvSpPr>
        <p:spPr/>
        <p:txBody>
          <a:bodyPr>
            <a:noAutofit/>
          </a:bodyPr>
          <a:lstStyle/>
          <a:p>
            <a:r>
              <a:rPr lang="el-GR" sz="2000" dirty="0"/>
              <a:t>Υπάρχουν τρεις βασικές περιπτώσεις για τη γραμμική αναζήτηση:</a:t>
            </a:r>
            <a:endParaRPr lang="en-US" sz="2000" dirty="0"/>
          </a:p>
          <a:p>
            <a:r>
              <a:rPr lang="el-GR" sz="2000" b="1" dirty="0"/>
              <a:t>Γραμμική αναζήτηση σε πίνακα μη ταξινομημένο στον οποίο</a:t>
            </a:r>
            <a:r>
              <a:rPr lang="el-GR" sz="2000" dirty="0"/>
              <a:t> </a:t>
            </a:r>
            <a:r>
              <a:rPr lang="el-GR" sz="2000" b="1" dirty="0"/>
              <a:t>κάθε στοιχείο να είναι διαφορετικό από όλα τα υπόλοιπα</a:t>
            </a:r>
            <a:endParaRPr lang="en-US" sz="2000" dirty="0"/>
          </a:p>
          <a:p>
            <a:pPr marL="742950" lvl="2" indent="-342900">
              <a:buFont typeface="Wingdings" panose="05000000000000000000" pitchFamily="2" charset="2"/>
              <a:buChar char="§"/>
            </a:pPr>
            <a:r>
              <a:rPr lang="el-GR" sz="1800" dirty="0"/>
              <a:t>Σε αυτή την περίπτωση εξετάζουμε ένα-ένα όλα τα στοιχεία τον πίνακα ξεκινώντας από την αρχή μέχρι να βρεθεί το ζητούμενο στοιχείο </a:t>
            </a:r>
          </a:p>
          <a:p>
            <a:pPr marL="742950" lvl="2" indent="-342900">
              <a:buFont typeface="Wingdings" panose="05000000000000000000" pitchFamily="2" charset="2"/>
              <a:buChar char="§"/>
            </a:pPr>
            <a:r>
              <a:rPr lang="el-GR" sz="1800" dirty="0"/>
              <a:t>Για να σταματάει ο έλεγχος όταν βρεθεί η ζητούμενη τιμή θεωρούμε μία λογική μεταβλητή η οποία τότε γίνεται </a:t>
            </a:r>
            <a:r>
              <a:rPr lang="el-GR" sz="1800" dirty="0" err="1"/>
              <a:t>true</a:t>
            </a:r>
            <a:r>
              <a:rPr lang="el-GR" sz="1800" dirty="0"/>
              <a:t> </a:t>
            </a:r>
          </a:p>
          <a:p>
            <a:pPr marL="742950" lvl="2" indent="-342900">
              <a:buFont typeface="Wingdings" panose="05000000000000000000" pitchFamily="2" charset="2"/>
              <a:buChar char="§"/>
            </a:pPr>
            <a:r>
              <a:rPr lang="el-GR" sz="1800" dirty="0"/>
              <a:t>Στην αρχή αυτή η μεταβλητή υποθέτουμε ότι έχει τιμή </a:t>
            </a:r>
            <a:r>
              <a:rPr lang="el-GR" sz="1800" dirty="0" err="1"/>
              <a:t>false</a:t>
            </a:r>
            <a:r>
              <a:rPr lang="el-GR" sz="1800" dirty="0"/>
              <a:t> και αν η τιμή της παραμείνει </a:t>
            </a:r>
            <a:r>
              <a:rPr lang="el-GR" sz="1800" dirty="0" err="1"/>
              <a:t>false</a:t>
            </a:r>
            <a:r>
              <a:rPr lang="el-GR" sz="1800" dirty="0"/>
              <a:t> μέχρι το τέλος του ελέγχου τότε αυτό σημαίνει ότι δεν υπάρχει αυτή η τιμή στον πίνακα, αλλιώς αν είναι </a:t>
            </a:r>
            <a:r>
              <a:rPr lang="el-GR" sz="1800" dirty="0" err="1"/>
              <a:t>true</a:t>
            </a:r>
            <a:r>
              <a:rPr lang="el-GR" sz="1800" dirty="0"/>
              <a:t> τότε η τιμή έχει βρεθεί</a:t>
            </a:r>
            <a:endParaRPr lang="en-US" sz="1800" dirty="0"/>
          </a:p>
        </p:txBody>
      </p:sp>
    </p:spTree>
    <p:extLst>
      <p:ext uri="{BB962C8B-B14F-4D97-AF65-F5344CB8AC3E}">
        <p14:creationId xmlns:p14="http://schemas.microsoft.com/office/powerpoint/2010/main" val="354763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Παράδειγμα 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25</a:t>
            </a:fld>
            <a:endParaRPr lang="en-US" dirty="0"/>
          </a:p>
        </p:txBody>
      </p:sp>
      <p:sp>
        <p:nvSpPr>
          <p:cNvPr id="4" name="Θέση περιεχομένου 3"/>
          <p:cNvSpPr>
            <a:spLocks noGrp="1"/>
          </p:cNvSpPr>
          <p:nvPr>
            <p:ph idx="1"/>
          </p:nvPr>
        </p:nvSpPr>
        <p:spPr>
          <a:xfrm>
            <a:off x="457200" y="1333500"/>
            <a:ext cx="8229600" cy="3771636"/>
          </a:xfrm>
        </p:spPr>
        <p:txBody>
          <a:bodyPr>
            <a:noAutofit/>
          </a:bodyPr>
          <a:lstStyle/>
          <a:p>
            <a:pPr algn="just"/>
            <a:r>
              <a:rPr lang="el-GR" sz="2800" dirty="0"/>
              <a:t>Αν υποθέσουμε ότι έχουμε ένα πίνακα 50 πραγματικών </a:t>
            </a:r>
            <a:r>
              <a:rPr lang="el-GR" sz="2800" dirty="0" smtClean="0"/>
              <a:t>στοιχείων, </a:t>
            </a:r>
            <a:r>
              <a:rPr lang="el-GR" sz="2800" dirty="0"/>
              <a:t>τότε το πρόγραμμα με το οποίο αναζητούμε ένα στοιχείο στον πίνακα το οποίο το δίνει ο  χρήστης είναι το εξής:</a:t>
            </a:r>
          </a:p>
        </p:txBody>
      </p:sp>
    </p:spTree>
    <p:extLst>
      <p:ext uri="{BB962C8B-B14F-4D97-AF65-F5344CB8AC3E}">
        <p14:creationId xmlns:p14="http://schemas.microsoft.com/office/powerpoint/2010/main" val="54645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26</a:t>
            </a:fld>
            <a:endParaRPr lang="en-US" dirty="0"/>
          </a:p>
        </p:txBody>
      </p:sp>
      <p:sp>
        <p:nvSpPr>
          <p:cNvPr id="5" name="Rounded Rectangle 6"/>
          <p:cNvSpPr/>
          <p:nvPr/>
        </p:nvSpPr>
        <p:spPr>
          <a:xfrm>
            <a:off x="1907704" y="1012603"/>
            <a:ext cx="5257800" cy="4470781"/>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smtClean="0"/>
              <a:t>program </a:t>
            </a:r>
            <a:r>
              <a:rPr lang="en-US" sz="1100" b="1" dirty="0"/>
              <a:t>anazitisi1</a:t>
            </a:r>
            <a:r>
              <a:rPr lang="en-US" sz="1100" dirty="0"/>
              <a:t>(</a:t>
            </a:r>
            <a:r>
              <a:rPr lang="en-US" sz="1100" dirty="0" err="1"/>
              <a:t>input,output</a:t>
            </a:r>
            <a:r>
              <a:rPr lang="en-US" sz="1100" dirty="0"/>
              <a:t>);</a:t>
            </a:r>
          </a:p>
          <a:p>
            <a:r>
              <a:rPr lang="en-US" sz="1100" b="1" dirty="0"/>
              <a:t>var </a:t>
            </a:r>
            <a:r>
              <a:rPr lang="en-US" sz="1100" dirty="0"/>
              <a:t>a: </a:t>
            </a:r>
            <a:r>
              <a:rPr lang="en-US" sz="1100" b="1" dirty="0"/>
              <a:t>array </a:t>
            </a:r>
            <a:r>
              <a:rPr lang="en-US" sz="1100" dirty="0"/>
              <a:t>[ 1..50] </a:t>
            </a:r>
            <a:r>
              <a:rPr lang="en-US" sz="1100" b="1" dirty="0"/>
              <a:t>of real</a:t>
            </a:r>
            <a:r>
              <a:rPr lang="en-US" sz="1100" dirty="0"/>
              <a:t>;</a:t>
            </a:r>
          </a:p>
          <a:p>
            <a:r>
              <a:rPr lang="en-US" sz="1100" dirty="0"/>
              <a:t>x: </a:t>
            </a:r>
            <a:r>
              <a:rPr lang="en-US" sz="1100" b="1" dirty="0"/>
              <a:t>real</a:t>
            </a:r>
            <a:r>
              <a:rPr lang="en-US" sz="1100" dirty="0"/>
              <a:t>;</a:t>
            </a:r>
          </a:p>
          <a:p>
            <a:r>
              <a:rPr lang="en-US" sz="1100" dirty="0" err="1"/>
              <a:t>i,j</a:t>
            </a:r>
            <a:r>
              <a:rPr lang="en-US" sz="1100" dirty="0"/>
              <a:t>: </a:t>
            </a:r>
            <a:r>
              <a:rPr lang="en-US" sz="1100" b="1" dirty="0"/>
              <a:t>integer</a:t>
            </a:r>
            <a:r>
              <a:rPr lang="en-US" sz="1100" dirty="0"/>
              <a:t>;</a:t>
            </a:r>
          </a:p>
          <a:p>
            <a:r>
              <a:rPr lang="en-US" sz="1100" dirty="0"/>
              <a:t>k: </a:t>
            </a:r>
            <a:r>
              <a:rPr lang="en-US" sz="1100" b="1" dirty="0" err="1"/>
              <a:t>boolean</a:t>
            </a:r>
            <a:r>
              <a:rPr lang="en-US" sz="1100" dirty="0"/>
              <a:t>;</a:t>
            </a:r>
          </a:p>
          <a:p>
            <a:r>
              <a:rPr lang="en-US" sz="1100" b="1" dirty="0"/>
              <a:t>begin</a:t>
            </a:r>
          </a:p>
          <a:p>
            <a:r>
              <a:rPr lang="en-US" sz="1100" b="1" dirty="0"/>
              <a:t>writeln </a:t>
            </a:r>
            <a:r>
              <a:rPr lang="en-US" sz="1100" dirty="0"/>
              <a:t>('</a:t>
            </a:r>
            <a:r>
              <a:rPr lang="en-US" sz="1100" dirty="0" err="1"/>
              <a:t>dwse</a:t>
            </a:r>
            <a:r>
              <a:rPr lang="en-US" sz="1100" dirty="0"/>
              <a:t> to </a:t>
            </a:r>
            <a:r>
              <a:rPr lang="en-US" sz="1100" dirty="0" err="1"/>
              <a:t>stoixeio</a:t>
            </a:r>
            <a:r>
              <a:rPr lang="en-US" sz="1100" dirty="0"/>
              <a:t> </a:t>
            </a:r>
            <a:r>
              <a:rPr lang="en-US" sz="1100" dirty="0" err="1"/>
              <a:t>pou</a:t>
            </a:r>
            <a:r>
              <a:rPr lang="en-US" sz="1100" dirty="0"/>
              <a:t> </a:t>
            </a:r>
            <a:r>
              <a:rPr lang="en-US" sz="1100" dirty="0" err="1"/>
              <a:t>thes</a:t>
            </a:r>
            <a:r>
              <a:rPr lang="en-US" sz="1100" dirty="0"/>
              <a:t> na </a:t>
            </a:r>
            <a:r>
              <a:rPr lang="en-US" sz="1100" dirty="0" err="1"/>
              <a:t>anazhthseis</a:t>
            </a:r>
            <a:r>
              <a:rPr lang="en-US" sz="1100" dirty="0"/>
              <a:t> ' );</a:t>
            </a:r>
          </a:p>
          <a:p>
            <a:r>
              <a:rPr lang="en-US" sz="1100" b="1" dirty="0" err="1"/>
              <a:t>readln</a:t>
            </a:r>
            <a:r>
              <a:rPr lang="en-US" sz="1100" dirty="0"/>
              <a:t>(x);</a:t>
            </a:r>
          </a:p>
          <a:p>
            <a:r>
              <a:rPr lang="en-US" sz="1100" b="1" dirty="0"/>
              <a:t>writeln </a:t>
            </a:r>
            <a:r>
              <a:rPr lang="en-US" sz="1100" dirty="0"/>
              <a:t>('</a:t>
            </a:r>
            <a:r>
              <a:rPr lang="en-US" sz="1100" dirty="0" err="1"/>
              <a:t>dwse</a:t>
            </a:r>
            <a:r>
              <a:rPr lang="en-US" sz="1100" dirty="0"/>
              <a:t> 50 </a:t>
            </a:r>
            <a:r>
              <a:rPr lang="en-US" sz="1100" dirty="0" err="1"/>
              <a:t>stoixeia</a:t>
            </a:r>
            <a:r>
              <a:rPr lang="en-US" sz="1100" dirty="0"/>
              <a:t>: ');</a:t>
            </a:r>
          </a:p>
          <a:p>
            <a:r>
              <a:rPr lang="pl-PL" sz="1100" b="1" dirty="0"/>
              <a:t>for </a:t>
            </a:r>
            <a:r>
              <a:rPr lang="pl-PL" sz="1100" dirty="0"/>
              <a:t>i:= 1 </a:t>
            </a:r>
            <a:r>
              <a:rPr lang="pl-PL" sz="1100" b="1" dirty="0"/>
              <a:t>to </a:t>
            </a:r>
            <a:r>
              <a:rPr lang="pl-PL" sz="1100" dirty="0"/>
              <a:t>50 </a:t>
            </a:r>
            <a:r>
              <a:rPr lang="pl-PL" sz="1100" b="1" dirty="0"/>
              <a:t>do </a:t>
            </a:r>
          </a:p>
          <a:p>
            <a:r>
              <a:rPr lang="en-US" sz="1100" b="1" dirty="0" err="1"/>
              <a:t>readln</a:t>
            </a:r>
            <a:r>
              <a:rPr lang="en-US" sz="1100" dirty="0"/>
              <a:t>(a[i</a:t>
            </a:r>
            <a:r>
              <a:rPr lang="en-US" sz="1100" dirty="0" smtClean="0"/>
              <a:t>]);</a:t>
            </a:r>
            <a:endParaRPr lang="el-GR" sz="1100" dirty="0" smtClean="0"/>
          </a:p>
          <a:p>
            <a:r>
              <a:rPr lang="en-US" sz="1100" dirty="0" smtClean="0"/>
              <a:t>k</a:t>
            </a:r>
            <a:r>
              <a:rPr lang="en-US" sz="1100" dirty="0"/>
              <a:t>:=</a:t>
            </a:r>
            <a:r>
              <a:rPr lang="en-US" sz="1100" b="1" dirty="0"/>
              <a:t>false</a:t>
            </a:r>
            <a:r>
              <a:rPr lang="en-US" sz="1100" dirty="0"/>
              <a:t>;j:=0;i:=1</a:t>
            </a:r>
            <a:r>
              <a:rPr lang="en-US" sz="1100" dirty="0" smtClean="0"/>
              <a:t>;</a:t>
            </a:r>
            <a:endParaRPr lang="el-GR" sz="1100" dirty="0" smtClean="0"/>
          </a:p>
          <a:p>
            <a:r>
              <a:rPr lang="en-US" sz="1100" b="1" dirty="0" smtClean="0"/>
              <a:t>while </a:t>
            </a:r>
            <a:r>
              <a:rPr lang="en-US" sz="1100" dirty="0" smtClean="0"/>
              <a:t>(i &lt;= 50) </a:t>
            </a:r>
            <a:r>
              <a:rPr lang="en-US" sz="1100" b="1" dirty="0" smtClean="0"/>
              <a:t>and </a:t>
            </a:r>
            <a:r>
              <a:rPr lang="en-US" sz="1100" dirty="0" smtClean="0"/>
              <a:t>(k = </a:t>
            </a:r>
            <a:r>
              <a:rPr lang="en-US" sz="1100" b="1" dirty="0" smtClean="0"/>
              <a:t>false</a:t>
            </a:r>
            <a:r>
              <a:rPr lang="en-US" sz="1100" dirty="0" smtClean="0"/>
              <a:t>) </a:t>
            </a:r>
            <a:r>
              <a:rPr lang="en-US" sz="1100" b="1" dirty="0" smtClean="0"/>
              <a:t>do</a:t>
            </a:r>
          </a:p>
          <a:p>
            <a:r>
              <a:rPr lang="en-US" sz="1100" b="1" dirty="0" smtClean="0"/>
              <a:t>begin</a:t>
            </a:r>
            <a:endParaRPr lang="en-US" sz="1100" b="1" dirty="0"/>
          </a:p>
          <a:p>
            <a:r>
              <a:rPr lang="en-US" sz="1100" b="1" dirty="0"/>
              <a:t>if </a:t>
            </a:r>
            <a:r>
              <a:rPr lang="en-US" sz="1100" dirty="0"/>
              <a:t>a[i] =x </a:t>
            </a:r>
            <a:r>
              <a:rPr lang="en-US" sz="1100" b="1" dirty="0"/>
              <a:t>then</a:t>
            </a:r>
          </a:p>
          <a:p>
            <a:r>
              <a:rPr lang="en-US" sz="1100" b="1" dirty="0"/>
              <a:t>begin</a:t>
            </a:r>
          </a:p>
          <a:p>
            <a:r>
              <a:rPr lang="en-US" sz="1100" dirty="0"/>
              <a:t>j:= i;</a:t>
            </a:r>
          </a:p>
          <a:p>
            <a:r>
              <a:rPr lang="en-US" sz="1100" dirty="0"/>
              <a:t>k:= </a:t>
            </a:r>
            <a:r>
              <a:rPr lang="en-US" sz="1100" b="1" dirty="0"/>
              <a:t>true</a:t>
            </a:r>
            <a:r>
              <a:rPr lang="en-US" sz="1100" dirty="0"/>
              <a:t>;</a:t>
            </a:r>
          </a:p>
          <a:p>
            <a:r>
              <a:rPr lang="en-US" sz="1100" b="1" dirty="0"/>
              <a:t>end</a:t>
            </a:r>
            <a:r>
              <a:rPr lang="en-US" sz="1100" dirty="0"/>
              <a:t>;</a:t>
            </a:r>
          </a:p>
          <a:p>
            <a:r>
              <a:rPr lang="en-US" sz="1100" dirty="0"/>
              <a:t>i:= i+1;</a:t>
            </a:r>
          </a:p>
          <a:p>
            <a:r>
              <a:rPr lang="en-US" sz="1100" b="1" dirty="0"/>
              <a:t>end</a:t>
            </a:r>
            <a:r>
              <a:rPr lang="en-US" sz="1100" dirty="0"/>
              <a:t>; </a:t>
            </a:r>
          </a:p>
          <a:p>
            <a:r>
              <a:rPr lang="en-US" sz="1100" b="1" dirty="0"/>
              <a:t>if </a:t>
            </a:r>
            <a:r>
              <a:rPr lang="en-US" sz="1100" dirty="0"/>
              <a:t>k = </a:t>
            </a:r>
            <a:r>
              <a:rPr lang="en-US" sz="1100" b="1" dirty="0"/>
              <a:t>true then</a:t>
            </a:r>
          </a:p>
          <a:p>
            <a:r>
              <a:rPr lang="en-US" sz="1100" b="1" dirty="0"/>
              <a:t>writeln </a:t>
            </a:r>
            <a:r>
              <a:rPr lang="en-US" sz="1100" dirty="0"/>
              <a:t>('to </a:t>
            </a:r>
            <a:r>
              <a:rPr lang="en-US" sz="1100" dirty="0" err="1"/>
              <a:t>stoixeio</a:t>
            </a:r>
            <a:r>
              <a:rPr lang="en-US" sz="1100" dirty="0"/>
              <a:t> </a:t>
            </a:r>
            <a:r>
              <a:rPr lang="en-US" sz="1100" dirty="0" err="1"/>
              <a:t>brethike</a:t>
            </a:r>
            <a:r>
              <a:rPr lang="en-US" sz="1100" dirty="0"/>
              <a:t> </a:t>
            </a:r>
            <a:r>
              <a:rPr lang="en-US" sz="1100" dirty="0" err="1"/>
              <a:t>ston</a:t>
            </a:r>
            <a:r>
              <a:rPr lang="en-US" sz="1100" dirty="0"/>
              <a:t> </a:t>
            </a:r>
            <a:r>
              <a:rPr lang="en-US" sz="1100" dirty="0" err="1"/>
              <a:t>pinaka</a:t>
            </a:r>
            <a:r>
              <a:rPr lang="en-US" sz="1100" dirty="0"/>
              <a:t> </a:t>
            </a:r>
            <a:r>
              <a:rPr lang="en-US" sz="1100" dirty="0" err="1"/>
              <a:t>sth</a:t>
            </a:r>
            <a:r>
              <a:rPr lang="en-US" sz="1100" dirty="0"/>
              <a:t> </a:t>
            </a:r>
            <a:r>
              <a:rPr lang="en-US" sz="1100" dirty="0" err="1"/>
              <a:t>thesi</a:t>
            </a:r>
            <a:r>
              <a:rPr lang="en-US" sz="1100" dirty="0"/>
              <a:t>: ', j) </a:t>
            </a:r>
          </a:p>
          <a:p>
            <a:r>
              <a:rPr lang="en-US" sz="1100" b="1" dirty="0"/>
              <a:t>else</a:t>
            </a:r>
          </a:p>
          <a:p>
            <a:r>
              <a:rPr lang="en-US" sz="1100" b="1" dirty="0"/>
              <a:t>writeln </a:t>
            </a:r>
            <a:r>
              <a:rPr lang="en-US" sz="1100" dirty="0"/>
              <a:t>('to </a:t>
            </a:r>
            <a:r>
              <a:rPr lang="en-US" sz="1100" dirty="0" err="1"/>
              <a:t>stoixeio</a:t>
            </a:r>
            <a:r>
              <a:rPr lang="en-US" sz="1100" dirty="0"/>
              <a:t> de </a:t>
            </a:r>
            <a:r>
              <a:rPr lang="en-US" sz="1100" dirty="0" err="1"/>
              <a:t>brethike</a:t>
            </a:r>
            <a:r>
              <a:rPr lang="en-US" sz="1100" dirty="0"/>
              <a:t> </a:t>
            </a:r>
            <a:r>
              <a:rPr lang="en-US" sz="1100" dirty="0" err="1"/>
              <a:t>ston</a:t>
            </a:r>
            <a:r>
              <a:rPr lang="en-US" sz="1100" dirty="0"/>
              <a:t> </a:t>
            </a:r>
            <a:r>
              <a:rPr lang="en-US" sz="1100" dirty="0" err="1"/>
              <a:t>pinaka</a:t>
            </a:r>
            <a:r>
              <a:rPr lang="en-US" sz="1100" dirty="0"/>
              <a:t>')</a:t>
            </a:r>
          </a:p>
          <a:p>
            <a:r>
              <a:rPr lang="en-US" sz="1100" b="1" dirty="0"/>
              <a:t>end</a:t>
            </a:r>
            <a:r>
              <a:rPr lang="en-US" sz="1100" b="1" dirty="0" smtClean="0"/>
              <a:t>.</a:t>
            </a:r>
            <a:endParaRPr lang="en-US" sz="1100" b="1" dirty="0"/>
          </a:p>
        </p:txBody>
      </p:sp>
    </p:spTree>
    <p:extLst>
      <p:ext uri="{BB962C8B-B14F-4D97-AF65-F5344CB8AC3E}">
        <p14:creationId xmlns:p14="http://schemas.microsoft.com/office/powerpoint/2010/main" val="44567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fontScale="90000"/>
          </a:bodyPr>
          <a:lstStyle/>
          <a:p>
            <a:r>
              <a:rPr lang="el-GR" dirty="0"/>
              <a:t>Γραμμική αναζήτηση (</a:t>
            </a:r>
            <a:r>
              <a:rPr lang="en-US" dirty="0"/>
              <a:t>linear </a:t>
            </a:r>
            <a:r>
              <a:rPr lang="en-US" dirty="0" smtClean="0"/>
              <a:t>search)</a:t>
            </a:r>
            <a:r>
              <a:rPr lang="el-GR" baseline="-25000" dirty="0" smtClean="0"/>
              <a:t>2/3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27</a:t>
            </a:fld>
            <a:endParaRPr lang="en-US" dirty="0"/>
          </a:p>
        </p:txBody>
      </p:sp>
      <p:sp>
        <p:nvSpPr>
          <p:cNvPr id="4" name="Θέση περιεχομένου 3"/>
          <p:cNvSpPr>
            <a:spLocks noGrp="1"/>
          </p:cNvSpPr>
          <p:nvPr>
            <p:ph idx="1"/>
          </p:nvPr>
        </p:nvSpPr>
        <p:spPr/>
        <p:txBody>
          <a:bodyPr>
            <a:noAutofit/>
          </a:bodyPr>
          <a:lstStyle/>
          <a:p>
            <a:r>
              <a:rPr lang="el-GR" sz="2000" b="1" dirty="0"/>
              <a:t>Γραμμική αναζήτηση σε πίνακα μη ταξινομημένο για τον οποίο δε γνωρίζουμε αν κάθε στοιχείο τον υπάρχει και άλλες φορές στον πίνακα</a:t>
            </a:r>
            <a:endParaRPr lang="en-US" sz="2000" b="1" dirty="0"/>
          </a:p>
          <a:p>
            <a:r>
              <a:rPr lang="el-GR" sz="2000" dirty="0"/>
              <a:t>Με αυτή τη μέθοδο εξετάζονται όλα τα στοιχεία τον πίνακα από το πρώτο μέχρι το τελευταίο σε αντίθεση με την προηγούμενη περίπτωση που ο έλεγχος τελείωνε μόλις βρίσκαμε το ζητούμενο στοιχείο </a:t>
            </a:r>
          </a:p>
          <a:p>
            <a:r>
              <a:rPr lang="el-GR" sz="2000" dirty="0"/>
              <a:t>Ομοίως με πριν και εδώ κατά την αναζήτηση του ζητούμενου στοιχείου μόλις βρεθεί κάποιο στοιχείο που έχει τη ζητούμενη τιμή το πρόγραμμα εμφανίζει τη Θέση τον στην οθόνη</a:t>
            </a:r>
          </a:p>
          <a:p>
            <a:r>
              <a:rPr lang="el-GR" sz="2000" dirty="0"/>
              <a:t>Ο έλεγχος όμως συνεχίζεται για την περίπτωση που υπάρχει η ίδια τιμή και σε άλλες θέσεις τον πίνακα οπότε αυτές εμφανίζονται. Το πρόγραμμα για την εύρεση ενός αριθμού που εισάγει ο χρήστης από</a:t>
            </a:r>
            <a:r>
              <a:rPr lang="el-GR" sz="2000" i="1" dirty="0"/>
              <a:t> </a:t>
            </a:r>
            <a:r>
              <a:rPr lang="el-GR" sz="2000" dirty="0"/>
              <a:t>έναν πίνακα πενήντα πραγματικών αριθμών είναι το </a:t>
            </a:r>
            <a:r>
              <a:rPr lang="el-GR" sz="2000" dirty="0" smtClean="0"/>
              <a:t>εξής…</a:t>
            </a:r>
            <a:endParaRPr lang="en-US" sz="1800" dirty="0"/>
          </a:p>
        </p:txBody>
      </p:sp>
    </p:spTree>
    <p:extLst>
      <p:ext uri="{BB962C8B-B14F-4D97-AF65-F5344CB8AC3E}">
        <p14:creationId xmlns:p14="http://schemas.microsoft.com/office/powerpoint/2010/main" val="150877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Παράδειγμα 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28</a:t>
            </a:fld>
            <a:endParaRPr lang="en-US" dirty="0"/>
          </a:p>
        </p:txBody>
      </p:sp>
      <p:sp>
        <p:nvSpPr>
          <p:cNvPr id="4" name="Θέση περιεχομένου 3"/>
          <p:cNvSpPr>
            <a:spLocks noGrp="1"/>
          </p:cNvSpPr>
          <p:nvPr>
            <p:ph idx="1"/>
          </p:nvPr>
        </p:nvSpPr>
        <p:spPr/>
        <p:txBody>
          <a:bodyPr>
            <a:noAutofit/>
          </a:bodyPr>
          <a:lstStyle/>
          <a:p>
            <a:r>
              <a:rPr lang="el-GR" sz="2800" dirty="0"/>
              <a:t>Το πρόγραμμα για την εύρεση ενός αριθμού που εισάγει ο χρήστης από</a:t>
            </a:r>
            <a:r>
              <a:rPr lang="el-GR" sz="2800" i="1" dirty="0"/>
              <a:t> </a:t>
            </a:r>
            <a:r>
              <a:rPr lang="el-GR" sz="2800" dirty="0"/>
              <a:t>έναν πίνακα πενήντα πραγματικών αριθμών είναι το εξής:</a:t>
            </a:r>
            <a:endParaRPr lang="en-US" sz="2800" dirty="0"/>
          </a:p>
          <a:p>
            <a:pPr algn="just"/>
            <a:endParaRPr lang="el-GR" sz="2000" b="1" dirty="0"/>
          </a:p>
        </p:txBody>
      </p:sp>
    </p:spTree>
    <p:extLst>
      <p:ext uri="{BB962C8B-B14F-4D97-AF65-F5344CB8AC3E}">
        <p14:creationId xmlns:p14="http://schemas.microsoft.com/office/powerpoint/2010/main" val="355897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29</a:t>
            </a:fld>
            <a:endParaRPr lang="en-US" dirty="0"/>
          </a:p>
        </p:txBody>
      </p:sp>
      <p:sp>
        <p:nvSpPr>
          <p:cNvPr id="7" name="Rounded Rectangle 6"/>
          <p:cNvSpPr/>
          <p:nvPr/>
        </p:nvSpPr>
        <p:spPr>
          <a:xfrm>
            <a:off x="2393454" y="1048847"/>
            <a:ext cx="4213076" cy="4552383"/>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smtClean="0"/>
              <a:t>program </a:t>
            </a:r>
            <a:r>
              <a:rPr lang="en-US" sz="1100" b="1" dirty="0"/>
              <a:t>anazitisi1</a:t>
            </a:r>
            <a:r>
              <a:rPr lang="en-US" sz="1100" dirty="0"/>
              <a:t>(</a:t>
            </a:r>
            <a:r>
              <a:rPr lang="en-US" sz="1100" dirty="0" err="1"/>
              <a:t>input,output</a:t>
            </a:r>
            <a:r>
              <a:rPr lang="en-US" sz="1100" dirty="0"/>
              <a:t>);</a:t>
            </a:r>
          </a:p>
          <a:p>
            <a:r>
              <a:rPr lang="en-US" sz="1100" b="1" dirty="0"/>
              <a:t>var </a:t>
            </a:r>
            <a:r>
              <a:rPr lang="en-US" sz="1100" dirty="0"/>
              <a:t>a: </a:t>
            </a:r>
            <a:r>
              <a:rPr lang="en-US" sz="1100" b="1" dirty="0"/>
              <a:t>array </a:t>
            </a:r>
            <a:r>
              <a:rPr lang="en-US" sz="1100" dirty="0"/>
              <a:t>[ 1..50] </a:t>
            </a:r>
            <a:r>
              <a:rPr lang="en-US" sz="1100" b="1" dirty="0"/>
              <a:t>of real</a:t>
            </a:r>
            <a:r>
              <a:rPr lang="en-US" sz="1100" dirty="0"/>
              <a:t>;</a:t>
            </a:r>
          </a:p>
          <a:p>
            <a:r>
              <a:rPr lang="en-US" sz="1100" dirty="0"/>
              <a:t>x: </a:t>
            </a:r>
            <a:r>
              <a:rPr lang="en-US" sz="1100" b="1" dirty="0"/>
              <a:t>real</a:t>
            </a:r>
            <a:r>
              <a:rPr lang="en-US" sz="1100" dirty="0"/>
              <a:t>;</a:t>
            </a:r>
          </a:p>
          <a:p>
            <a:r>
              <a:rPr lang="en-US" sz="1100" dirty="0" err="1"/>
              <a:t>i,j</a:t>
            </a:r>
            <a:r>
              <a:rPr lang="en-US" sz="1100" dirty="0"/>
              <a:t>: </a:t>
            </a:r>
            <a:r>
              <a:rPr lang="en-US" sz="1100" b="1" dirty="0"/>
              <a:t>integer</a:t>
            </a:r>
            <a:r>
              <a:rPr lang="en-US" sz="1100" dirty="0"/>
              <a:t>;</a:t>
            </a:r>
          </a:p>
          <a:p>
            <a:r>
              <a:rPr lang="en-US" sz="1100" dirty="0"/>
              <a:t>k: </a:t>
            </a:r>
            <a:r>
              <a:rPr lang="en-US" sz="1100" b="1" dirty="0" err="1"/>
              <a:t>boolean</a:t>
            </a:r>
            <a:r>
              <a:rPr lang="en-US" sz="1100" dirty="0"/>
              <a:t>;</a:t>
            </a:r>
          </a:p>
          <a:p>
            <a:r>
              <a:rPr lang="en-US" sz="1100" b="1" dirty="0"/>
              <a:t>begin</a:t>
            </a:r>
          </a:p>
          <a:p>
            <a:r>
              <a:rPr lang="en-US" sz="1100" b="1" dirty="0"/>
              <a:t>writeln </a:t>
            </a:r>
            <a:r>
              <a:rPr lang="en-US" sz="1100" dirty="0"/>
              <a:t>('</a:t>
            </a:r>
            <a:r>
              <a:rPr lang="en-US" sz="1100" dirty="0" err="1"/>
              <a:t>dwse</a:t>
            </a:r>
            <a:r>
              <a:rPr lang="en-US" sz="1100" dirty="0"/>
              <a:t> to </a:t>
            </a:r>
            <a:r>
              <a:rPr lang="en-US" sz="1100" dirty="0" err="1"/>
              <a:t>stoixeio</a:t>
            </a:r>
            <a:r>
              <a:rPr lang="en-US" sz="1100" dirty="0"/>
              <a:t> </a:t>
            </a:r>
            <a:r>
              <a:rPr lang="en-US" sz="1100" dirty="0" err="1"/>
              <a:t>pou</a:t>
            </a:r>
            <a:r>
              <a:rPr lang="en-US" sz="1100" dirty="0"/>
              <a:t> </a:t>
            </a:r>
            <a:r>
              <a:rPr lang="en-US" sz="1100" dirty="0" err="1"/>
              <a:t>thes</a:t>
            </a:r>
            <a:r>
              <a:rPr lang="en-US" sz="1100" dirty="0"/>
              <a:t> na </a:t>
            </a:r>
            <a:r>
              <a:rPr lang="en-US" sz="1100" dirty="0" err="1"/>
              <a:t>anazhthseis</a:t>
            </a:r>
            <a:r>
              <a:rPr lang="en-US" sz="1100" dirty="0"/>
              <a:t> ' );</a:t>
            </a:r>
          </a:p>
          <a:p>
            <a:r>
              <a:rPr lang="en-US" sz="1100" b="1" dirty="0" err="1"/>
              <a:t>readln</a:t>
            </a:r>
            <a:r>
              <a:rPr lang="en-US" sz="1100" dirty="0"/>
              <a:t>(x);</a:t>
            </a:r>
          </a:p>
          <a:p>
            <a:r>
              <a:rPr lang="en-US" sz="1100" b="1" dirty="0"/>
              <a:t>writeln </a:t>
            </a:r>
            <a:r>
              <a:rPr lang="en-US" sz="1100" dirty="0"/>
              <a:t>('</a:t>
            </a:r>
            <a:r>
              <a:rPr lang="en-US" sz="1100" dirty="0" err="1"/>
              <a:t>dwse</a:t>
            </a:r>
            <a:r>
              <a:rPr lang="en-US" sz="1100" dirty="0"/>
              <a:t> 50 </a:t>
            </a:r>
            <a:r>
              <a:rPr lang="en-US" sz="1100" dirty="0" err="1"/>
              <a:t>stoixeia</a:t>
            </a:r>
            <a:r>
              <a:rPr lang="en-US" sz="1100" dirty="0"/>
              <a:t>: ');</a:t>
            </a:r>
          </a:p>
          <a:p>
            <a:r>
              <a:rPr lang="pl-PL" sz="1100" b="1" dirty="0"/>
              <a:t>for </a:t>
            </a:r>
            <a:r>
              <a:rPr lang="pl-PL" sz="1100" dirty="0"/>
              <a:t>i:= 1 </a:t>
            </a:r>
            <a:r>
              <a:rPr lang="pl-PL" sz="1100" b="1" dirty="0"/>
              <a:t>to </a:t>
            </a:r>
            <a:r>
              <a:rPr lang="pl-PL" sz="1100" dirty="0"/>
              <a:t>50 </a:t>
            </a:r>
            <a:r>
              <a:rPr lang="pl-PL" sz="1100" b="1" dirty="0"/>
              <a:t>do </a:t>
            </a:r>
          </a:p>
          <a:p>
            <a:r>
              <a:rPr lang="en-US" sz="1100" b="1" dirty="0" err="1"/>
              <a:t>readln</a:t>
            </a:r>
            <a:r>
              <a:rPr lang="en-US" sz="1100" dirty="0"/>
              <a:t>(a[i</a:t>
            </a:r>
            <a:r>
              <a:rPr lang="en-US" sz="1100" dirty="0" smtClean="0"/>
              <a:t>]);</a:t>
            </a:r>
            <a:endParaRPr lang="el-GR" sz="1100" dirty="0" smtClean="0"/>
          </a:p>
          <a:p>
            <a:r>
              <a:rPr lang="en-US" sz="1100" dirty="0" smtClean="0"/>
              <a:t>k</a:t>
            </a:r>
            <a:r>
              <a:rPr lang="en-US" sz="1100" dirty="0"/>
              <a:t>:=</a:t>
            </a:r>
            <a:r>
              <a:rPr lang="en-US" sz="1100" b="1" dirty="0"/>
              <a:t>false</a:t>
            </a:r>
            <a:r>
              <a:rPr lang="en-US" sz="1100" dirty="0"/>
              <a:t>;j:=0;i:=1</a:t>
            </a:r>
            <a:r>
              <a:rPr lang="en-US" sz="1100" dirty="0" smtClean="0"/>
              <a:t>;</a:t>
            </a:r>
            <a:endParaRPr lang="el-GR" sz="1100" dirty="0" smtClean="0"/>
          </a:p>
          <a:p>
            <a:r>
              <a:rPr lang="en-US" sz="1100" b="1" dirty="0" smtClean="0"/>
              <a:t>while </a:t>
            </a:r>
            <a:r>
              <a:rPr lang="en-US" sz="1100" dirty="0" smtClean="0"/>
              <a:t>(i &lt;= 50) </a:t>
            </a:r>
            <a:r>
              <a:rPr lang="en-US" sz="1100" b="1" dirty="0" smtClean="0"/>
              <a:t>and </a:t>
            </a:r>
            <a:r>
              <a:rPr lang="en-US" sz="1100" dirty="0" smtClean="0"/>
              <a:t>(k = </a:t>
            </a:r>
            <a:r>
              <a:rPr lang="en-US" sz="1100" b="1" dirty="0" smtClean="0"/>
              <a:t>false</a:t>
            </a:r>
            <a:r>
              <a:rPr lang="en-US" sz="1100" dirty="0" smtClean="0"/>
              <a:t>) </a:t>
            </a:r>
            <a:r>
              <a:rPr lang="en-US" sz="1100" b="1" dirty="0" smtClean="0"/>
              <a:t>do</a:t>
            </a:r>
          </a:p>
          <a:p>
            <a:r>
              <a:rPr lang="en-US" sz="1100" b="1" dirty="0" smtClean="0"/>
              <a:t>begin</a:t>
            </a:r>
            <a:endParaRPr lang="en-US" sz="1100" b="1" dirty="0"/>
          </a:p>
          <a:p>
            <a:r>
              <a:rPr lang="en-US" sz="1100" b="1" dirty="0"/>
              <a:t>if </a:t>
            </a:r>
            <a:r>
              <a:rPr lang="en-US" sz="1100" dirty="0"/>
              <a:t>a[i] =x </a:t>
            </a:r>
            <a:r>
              <a:rPr lang="en-US" sz="1100" b="1" dirty="0"/>
              <a:t>then</a:t>
            </a:r>
          </a:p>
          <a:p>
            <a:r>
              <a:rPr lang="en-US" sz="1100" b="1" dirty="0"/>
              <a:t>begin</a:t>
            </a:r>
          </a:p>
          <a:p>
            <a:r>
              <a:rPr lang="en-US" sz="1100" dirty="0"/>
              <a:t>j:= i;</a:t>
            </a:r>
          </a:p>
          <a:p>
            <a:r>
              <a:rPr lang="en-US" sz="1100" dirty="0"/>
              <a:t>k:= </a:t>
            </a:r>
            <a:r>
              <a:rPr lang="en-US" sz="1100" b="1" dirty="0"/>
              <a:t>true</a:t>
            </a:r>
            <a:r>
              <a:rPr lang="en-US" sz="1100" dirty="0"/>
              <a:t>;</a:t>
            </a:r>
          </a:p>
          <a:p>
            <a:r>
              <a:rPr lang="en-US" sz="1100" b="1" dirty="0"/>
              <a:t>end</a:t>
            </a:r>
            <a:r>
              <a:rPr lang="en-US" sz="1100" dirty="0"/>
              <a:t>;</a:t>
            </a:r>
          </a:p>
          <a:p>
            <a:r>
              <a:rPr lang="en-US" sz="1100" dirty="0"/>
              <a:t>i:= i+1;</a:t>
            </a:r>
          </a:p>
          <a:p>
            <a:r>
              <a:rPr lang="en-US" sz="1100" b="1" dirty="0"/>
              <a:t>end</a:t>
            </a:r>
            <a:r>
              <a:rPr lang="en-US" sz="1100" dirty="0"/>
              <a:t>; </a:t>
            </a:r>
          </a:p>
          <a:p>
            <a:r>
              <a:rPr lang="en-US" sz="1100" b="1" dirty="0"/>
              <a:t>if </a:t>
            </a:r>
            <a:r>
              <a:rPr lang="en-US" sz="1100" dirty="0"/>
              <a:t>k = </a:t>
            </a:r>
            <a:r>
              <a:rPr lang="en-US" sz="1100" b="1" dirty="0"/>
              <a:t>true then</a:t>
            </a:r>
          </a:p>
          <a:p>
            <a:r>
              <a:rPr lang="en-US" sz="1100" b="1" dirty="0"/>
              <a:t>writeln </a:t>
            </a:r>
            <a:r>
              <a:rPr lang="en-US" sz="1100" dirty="0"/>
              <a:t>('to </a:t>
            </a:r>
            <a:r>
              <a:rPr lang="en-US" sz="1100" dirty="0" err="1"/>
              <a:t>stoixeio</a:t>
            </a:r>
            <a:r>
              <a:rPr lang="en-US" sz="1100" dirty="0"/>
              <a:t> </a:t>
            </a:r>
            <a:r>
              <a:rPr lang="en-US" sz="1100" dirty="0" err="1"/>
              <a:t>brethike</a:t>
            </a:r>
            <a:r>
              <a:rPr lang="en-US" sz="1100" dirty="0"/>
              <a:t> </a:t>
            </a:r>
            <a:r>
              <a:rPr lang="en-US" sz="1100" dirty="0" err="1"/>
              <a:t>ston</a:t>
            </a:r>
            <a:r>
              <a:rPr lang="en-US" sz="1100" dirty="0"/>
              <a:t> </a:t>
            </a:r>
            <a:r>
              <a:rPr lang="en-US" sz="1100" dirty="0" err="1"/>
              <a:t>pinaka</a:t>
            </a:r>
            <a:r>
              <a:rPr lang="en-US" sz="1100" dirty="0"/>
              <a:t> </a:t>
            </a:r>
            <a:r>
              <a:rPr lang="en-US" sz="1100" dirty="0" err="1"/>
              <a:t>sth</a:t>
            </a:r>
            <a:r>
              <a:rPr lang="en-US" sz="1100" dirty="0"/>
              <a:t> </a:t>
            </a:r>
            <a:r>
              <a:rPr lang="en-US" sz="1100" dirty="0" err="1"/>
              <a:t>thesi</a:t>
            </a:r>
            <a:r>
              <a:rPr lang="en-US" sz="1100" dirty="0"/>
              <a:t>: ', j) </a:t>
            </a:r>
          </a:p>
          <a:p>
            <a:r>
              <a:rPr lang="en-US" sz="1100" b="1" dirty="0"/>
              <a:t>else</a:t>
            </a:r>
          </a:p>
          <a:p>
            <a:r>
              <a:rPr lang="en-US" sz="1100" b="1" dirty="0"/>
              <a:t>writeln </a:t>
            </a:r>
            <a:r>
              <a:rPr lang="en-US" sz="1100" dirty="0"/>
              <a:t>('to </a:t>
            </a:r>
            <a:r>
              <a:rPr lang="en-US" sz="1100" dirty="0" err="1"/>
              <a:t>stoixeio</a:t>
            </a:r>
            <a:r>
              <a:rPr lang="en-US" sz="1100" dirty="0"/>
              <a:t> de </a:t>
            </a:r>
            <a:r>
              <a:rPr lang="en-US" sz="1100" dirty="0" err="1"/>
              <a:t>brethike</a:t>
            </a:r>
            <a:r>
              <a:rPr lang="en-US" sz="1100" dirty="0"/>
              <a:t> </a:t>
            </a:r>
            <a:r>
              <a:rPr lang="en-US" sz="1100" dirty="0" err="1"/>
              <a:t>ston</a:t>
            </a:r>
            <a:r>
              <a:rPr lang="en-US" sz="1100" dirty="0"/>
              <a:t> </a:t>
            </a:r>
            <a:r>
              <a:rPr lang="en-US" sz="1100" dirty="0" err="1"/>
              <a:t>pinaka</a:t>
            </a:r>
            <a:r>
              <a:rPr lang="en-US" sz="1100" dirty="0"/>
              <a:t>')</a:t>
            </a:r>
          </a:p>
          <a:p>
            <a:r>
              <a:rPr lang="en-US" sz="1100" b="1" dirty="0"/>
              <a:t>end</a:t>
            </a:r>
            <a:r>
              <a:rPr lang="en-US" sz="1100" b="1" dirty="0" smtClean="0"/>
              <a:t>.</a:t>
            </a:r>
            <a:endParaRPr lang="en-US" sz="1100" b="1" dirty="0"/>
          </a:p>
        </p:txBody>
      </p:sp>
    </p:spTree>
    <p:extLst>
      <p:ext uri="{BB962C8B-B14F-4D97-AF65-F5344CB8AC3E}">
        <p14:creationId xmlns:p14="http://schemas.microsoft.com/office/powerpoint/2010/main" val="382526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fontScale="90000"/>
          </a:bodyPr>
          <a:lstStyle/>
          <a:p>
            <a:r>
              <a:rPr lang="el-GR" dirty="0"/>
              <a:t>Γραμμική αναζήτηση (</a:t>
            </a:r>
            <a:r>
              <a:rPr lang="en-US" dirty="0"/>
              <a:t>linear </a:t>
            </a:r>
            <a:r>
              <a:rPr lang="en-US" dirty="0" smtClean="0"/>
              <a:t>search)</a:t>
            </a:r>
            <a:r>
              <a:rPr lang="el-GR" baseline="-25000" dirty="0" smtClean="0"/>
              <a:t>3/3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30</a:t>
            </a:fld>
            <a:endParaRPr lang="en-US" dirty="0"/>
          </a:p>
        </p:txBody>
      </p:sp>
      <p:sp>
        <p:nvSpPr>
          <p:cNvPr id="4" name="Θέση περιεχομένου 3"/>
          <p:cNvSpPr>
            <a:spLocks noGrp="1"/>
          </p:cNvSpPr>
          <p:nvPr>
            <p:ph idx="1"/>
          </p:nvPr>
        </p:nvSpPr>
        <p:spPr/>
        <p:txBody>
          <a:bodyPr>
            <a:noAutofit/>
          </a:bodyPr>
          <a:lstStyle/>
          <a:p>
            <a:r>
              <a:rPr lang="el-GR" sz="2000" b="1" dirty="0"/>
              <a:t>Γραμμική αναζήτηση σε πίνακα με τα στοιχεία τον ταξινομημένα σε αύξουσα σειρά</a:t>
            </a:r>
            <a:endParaRPr lang="en-US" sz="2000" b="1" dirty="0"/>
          </a:p>
          <a:p>
            <a:pPr marL="742950" lvl="2" indent="-285750" algn="just">
              <a:buFont typeface="Wingdings" panose="05000000000000000000" pitchFamily="2" charset="2"/>
              <a:buChar char="§"/>
            </a:pPr>
            <a:r>
              <a:rPr lang="el-GR" sz="1600" dirty="0"/>
              <a:t>Σε αυτήν την περίπτωση ξεκινώντας από το στοιχείο στην πρώτη θέση ελέγχουμε αν κάποιο από τα στοιχεία τον πίνακα συμπίπτει με το στοιχείο που αναζητάμε </a:t>
            </a:r>
          </a:p>
          <a:p>
            <a:pPr marL="742950" lvl="2" indent="-285750" algn="just">
              <a:buFont typeface="Wingdings" panose="05000000000000000000" pitchFamily="2" charset="2"/>
              <a:buChar char="§"/>
            </a:pPr>
            <a:r>
              <a:rPr lang="el-GR" sz="1600" dirty="0"/>
              <a:t>Όμως εδώ ο έλεγχος σταματά μόλις βρεθεί στοιχείο με τιμή μεγαλύτερη από την τιμή αναζήτησης.</a:t>
            </a:r>
          </a:p>
          <a:p>
            <a:pPr marL="742950" lvl="2" indent="-285750" algn="just">
              <a:buFont typeface="Wingdings" panose="05000000000000000000" pitchFamily="2" charset="2"/>
              <a:buChar char="§"/>
            </a:pPr>
            <a:r>
              <a:rPr lang="el-GR" sz="1600" dirty="0"/>
              <a:t>Αν η τιμή ενός στοιχείου κατά τη διάρκεια της αναζήτησης είναι ίση με την τιμή αναζήτησης τότε στην οθόνη εμφανίζεται η θέση τον και εξετάζεται το επόμενο στοιχείο τον πίνακα</a:t>
            </a:r>
          </a:p>
          <a:p>
            <a:pPr marL="742950" lvl="2" indent="-285750" algn="just">
              <a:buFont typeface="Wingdings" panose="05000000000000000000" pitchFamily="2" charset="2"/>
              <a:buChar char="§"/>
            </a:pPr>
            <a:r>
              <a:rPr lang="el-GR" sz="1600" dirty="0"/>
              <a:t>Αν αυτό είναι μεγαλύτερο τότε η αναζήτηση τελειώνει.</a:t>
            </a:r>
          </a:p>
          <a:p>
            <a:pPr marL="742950" lvl="2" indent="-285750" algn="just">
              <a:buFont typeface="Wingdings" panose="05000000000000000000" pitchFamily="2" charset="2"/>
              <a:buChar char="§"/>
            </a:pPr>
            <a:r>
              <a:rPr lang="el-GR" sz="1600" dirty="0"/>
              <a:t>Αν η ζητούμενη τιμή δεν υπάρχει στον πίνακα, τότε πάλι η αναζήτηση θα τελειώσει μόλις βρεθεί το αμέσως μεγαλύτερο στοιχείο τον πίνακα από το ζητούμενο και στην οθόνη θα εμφανιστεί αντίστοιχο μήνυμα.</a:t>
            </a:r>
            <a:endParaRPr lang="en-US" sz="1600" dirty="0"/>
          </a:p>
        </p:txBody>
      </p:sp>
    </p:spTree>
    <p:extLst>
      <p:ext uri="{BB962C8B-B14F-4D97-AF65-F5344CB8AC3E}">
        <p14:creationId xmlns:p14="http://schemas.microsoft.com/office/powerpoint/2010/main" val="543475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Παράδειγμα </a:t>
            </a:r>
            <a:r>
              <a:rPr lang="el-GR" dirty="0" smtClean="0"/>
              <a:t>5</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31</a:t>
            </a:fld>
            <a:endParaRPr lang="en-US" dirty="0"/>
          </a:p>
        </p:txBody>
      </p:sp>
      <p:sp>
        <p:nvSpPr>
          <p:cNvPr id="4" name="Θέση περιεχομένου 3"/>
          <p:cNvSpPr>
            <a:spLocks noGrp="1"/>
          </p:cNvSpPr>
          <p:nvPr>
            <p:ph idx="1"/>
          </p:nvPr>
        </p:nvSpPr>
        <p:spPr/>
        <p:txBody>
          <a:bodyPr>
            <a:noAutofit/>
          </a:bodyPr>
          <a:lstStyle/>
          <a:p>
            <a:r>
              <a:rPr lang="el-GR" sz="2800" dirty="0"/>
              <a:t>Το πρόγραμμα για την αναζήτηση ενός πραγματικού αριθμού από έναν πίνακα πενήντα στοιχείων είναι το εξής:</a:t>
            </a:r>
            <a:endParaRPr lang="el-GR" sz="2800" b="1" dirty="0"/>
          </a:p>
          <a:p>
            <a:pPr algn="just"/>
            <a:endParaRPr lang="el-GR" sz="2000" b="1" dirty="0"/>
          </a:p>
        </p:txBody>
      </p:sp>
    </p:spTree>
    <p:extLst>
      <p:ext uri="{BB962C8B-B14F-4D97-AF65-F5344CB8AC3E}">
        <p14:creationId xmlns:p14="http://schemas.microsoft.com/office/powerpoint/2010/main" val="285685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32</a:t>
            </a:fld>
            <a:endParaRPr lang="en-US" dirty="0"/>
          </a:p>
        </p:txBody>
      </p:sp>
      <p:sp>
        <p:nvSpPr>
          <p:cNvPr id="5" name="Rounded Rectangle 6"/>
          <p:cNvSpPr/>
          <p:nvPr/>
        </p:nvSpPr>
        <p:spPr>
          <a:xfrm>
            <a:off x="2519772" y="1015538"/>
            <a:ext cx="3960440" cy="4585692"/>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smtClean="0"/>
              <a:t>program </a:t>
            </a:r>
            <a:r>
              <a:rPr lang="en-US" sz="1000" b="1" dirty="0"/>
              <a:t>anazitisi3</a:t>
            </a:r>
            <a:r>
              <a:rPr lang="en-US" sz="1000" dirty="0"/>
              <a:t>(</a:t>
            </a:r>
            <a:r>
              <a:rPr lang="en-US" sz="1000" dirty="0" err="1"/>
              <a:t>input,output</a:t>
            </a:r>
            <a:r>
              <a:rPr lang="en-US" sz="1000" dirty="0"/>
              <a:t>);</a:t>
            </a:r>
          </a:p>
          <a:p>
            <a:r>
              <a:rPr lang="en-US" sz="1000" b="1" dirty="0"/>
              <a:t>var </a:t>
            </a:r>
            <a:r>
              <a:rPr lang="en-US" sz="1000" dirty="0"/>
              <a:t>a: </a:t>
            </a:r>
            <a:r>
              <a:rPr lang="en-US" sz="1000" b="1" dirty="0"/>
              <a:t>array </a:t>
            </a:r>
            <a:r>
              <a:rPr lang="en-US" sz="1000" dirty="0"/>
              <a:t>[ 1..50] </a:t>
            </a:r>
            <a:r>
              <a:rPr lang="en-US" sz="1000" b="1" dirty="0"/>
              <a:t>of real</a:t>
            </a:r>
            <a:r>
              <a:rPr lang="en-US" sz="1000" dirty="0"/>
              <a:t>;</a:t>
            </a:r>
          </a:p>
          <a:p>
            <a:r>
              <a:rPr lang="en-US" sz="1000" dirty="0"/>
              <a:t>x: </a:t>
            </a:r>
            <a:r>
              <a:rPr lang="en-US" sz="1000" b="1" dirty="0"/>
              <a:t>real</a:t>
            </a:r>
            <a:r>
              <a:rPr lang="en-US" sz="1000" dirty="0"/>
              <a:t>;</a:t>
            </a:r>
          </a:p>
          <a:p>
            <a:r>
              <a:rPr lang="en-US" sz="1000" dirty="0" err="1"/>
              <a:t>i,j</a:t>
            </a:r>
            <a:r>
              <a:rPr lang="en-US" sz="1000" dirty="0"/>
              <a:t>: </a:t>
            </a:r>
            <a:r>
              <a:rPr lang="en-US" sz="1000" b="1" dirty="0"/>
              <a:t>integer</a:t>
            </a:r>
            <a:r>
              <a:rPr lang="en-US" sz="1000" dirty="0"/>
              <a:t>;</a:t>
            </a:r>
          </a:p>
          <a:p>
            <a:r>
              <a:rPr lang="en-US" sz="1000" dirty="0"/>
              <a:t>k: </a:t>
            </a:r>
            <a:r>
              <a:rPr lang="en-US" sz="1000" b="1" dirty="0" err="1"/>
              <a:t>boolean</a:t>
            </a:r>
            <a:r>
              <a:rPr lang="en-US" sz="1000" dirty="0"/>
              <a:t>;</a:t>
            </a:r>
          </a:p>
          <a:p>
            <a:r>
              <a:rPr lang="en-US" sz="1000" b="1" dirty="0"/>
              <a:t>begin</a:t>
            </a:r>
          </a:p>
          <a:p>
            <a:r>
              <a:rPr lang="pt-BR" sz="1000" b="1" dirty="0"/>
              <a:t>writeln </a:t>
            </a:r>
            <a:r>
              <a:rPr lang="pt-BR" sz="1000" dirty="0"/>
              <a:t>('dwse to stoixeio pou thes na exetaseis ' );</a:t>
            </a:r>
          </a:p>
          <a:p>
            <a:r>
              <a:rPr lang="en-US" sz="1000" b="1" dirty="0" err="1"/>
              <a:t>readln</a:t>
            </a:r>
            <a:r>
              <a:rPr lang="en-US" sz="1000" dirty="0"/>
              <a:t>(x);</a:t>
            </a:r>
          </a:p>
          <a:p>
            <a:r>
              <a:rPr lang="en-US" sz="1000" b="1" dirty="0"/>
              <a:t>writeln </a:t>
            </a:r>
            <a:r>
              <a:rPr lang="en-US" sz="1000" dirty="0"/>
              <a:t>('</a:t>
            </a:r>
            <a:r>
              <a:rPr lang="en-US" sz="1000" dirty="0" err="1"/>
              <a:t>dwse</a:t>
            </a:r>
            <a:r>
              <a:rPr lang="en-US" sz="1000" dirty="0"/>
              <a:t> 50 </a:t>
            </a:r>
            <a:r>
              <a:rPr lang="en-US" sz="1000" dirty="0" err="1"/>
              <a:t>stoixeia</a:t>
            </a:r>
            <a:r>
              <a:rPr lang="en-US" sz="1000" dirty="0"/>
              <a:t>:  ');</a:t>
            </a:r>
          </a:p>
          <a:p>
            <a:r>
              <a:rPr lang="pl-PL" sz="1000" b="1" dirty="0"/>
              <a:t>for </a:t>
            </a:r>
            <a:r>
              <a:rPr lang="pl-PL" sz="1000" dirty="0"/>
              <a:t>i:= 1 </a:t>
            </a:r>
            <a:r>
              <a:rPr lang="pl-PL" sz="1000" b="1" dirty="0"/>
              <a:t>to </a:t>
            </a:r>
            <a:r>
              <a:rPr lang="pl-PL" sz="1000" dirty="0"/>
              <a:t>50 </a:t>
            </a:r>
            <a:r>
              <a:rPr lang="pl-PL" sz="1000" b="1" dirty="0"/>
              <a:t>do </a:t>
            </a:r>
          </a:p>
          <a:p>
            <a:r>
              <a:rPr lang="en-US" sz="1000" b="1" dirty="0"/>
              <a:t>begin</a:t>
            </a:r>
          </a:p>
          <a:p>
            <a:r>
              <a:rPr lang="en-US" sz="1000" b="1" dirty="0"/>
              <a:t>write</a:t>
            </a:r>
            <a:r>
              <a:rPr lang="en-US" sz="1000" dirty="0"/>
              <a:t>('a[',i,']=');</a:t>
            </a:r>
          </a:p>
          <a:p>
            <a:r>
              <a:rPr lang="en-US" sz="1000" b="1" dirty="0" err="1"/>
              <a:t>readln</a:t>
            </a:r>
            <a:r>
              <a:rPr lang="en-US" sz="1000" dirty="0"/>
              <a:t>(a[i]);</a:t>
            </a:r>
          </a:p>
          <a:p>
            <a:r>
              <a:rPr lang="en-US" sz="1000" b="1" dirty="0"/>
              <a:t>end</a:t>
            </a:r>
            <a:r>
              <a:rPr lang="en-US" sz="1000" dirty="0"/>
              <a:t>;</a:t>
            </a:r>
          </a:p>
          <a:p>
            <a:r>
              <a:rPr lang="en-US" sz="1000" dirty="0"/>
              <a:t>k:=</a:t>
            </a:r>
            <a:r>
              <a:rPr lang="en-US" sz="1000" b="1" dirty="0"/>
              <a:t>false</a:t>
            </a:r>
            <a:r>
              <a:rPr lang="en-US" sz="1000" dirty="0"/>
              <a:t>;j:=0;i:=1;</a:t>
            </a:r>
          </a:p>
          <a:p>
            <a:r>
              <a:rPr lang="en-US" sz="1000" b="1" dirty="0"/>
              <a:t>while </a:t>
            </a:r>
            <a:r>
              <a:rPr lang="en-US" sz="1000" dirty="0"/>
              <a:t>(i&lt;=100) </a:t>
            </a:r>
            <a:r>
              <a:rPr lang="en-US" sz="1000" b="1" dirty="0"/>
              <a:t>and </a:t>
            </a:r>
            <a:r>
              <a:rPr lang="en-US" sz="1000" dirty="0"/>
              <a:t>(x&lt;=a[i]) </a:t>
            </a:r>
            <a:r>
              <a:rPr lang="en-US" sz="1000" b="1" dirty="0"/>
              <a:t>do</a:t>
            </a:r>
          </a:p>
          <a:p>
            <a:r>
              <a:rPr lang="en-US" sz="1000" b="1" dirty="0"/>
              <a:t>begin</a:t>
            </a:r>
          </a:p>
          <a:p>
            <a:r>
              <a:rPr lang="en-US" sz="1000" b="1" dirty="0"/>
              <a:t>if </a:t>
            </a:r>
            <a:r>
              <a:rPr lang="en-US" sz="1000" dirty="0"/>
              <a:t>a[i]=x </a:t>
            </a:r>
            <a:r>
              <a:rPr lang="en-US" sz="1000" b="1" dirty="0"/>
              <a:t>then</a:t>
            </a:r>
          </a:p>
          <a:p>
            <a:r>
              <a:rPr lang="en-US" sz="1000" b="1" dirty="0"/>
              <a:t>begin</a:t>
            </a:r>
          </a:p>
          <a:p>
            <a:r>
              <a:rPr lang="en-US" sz="1000" dirty="0"/>
              <a:t>j:=i;</a:t>
            </a:r>
          </a:p>
          <a:p>
            <a:r>
              <a:rPr lang="en-US" sz="1000" dirty="0"/>
              <a:t>k:=</a:t>
            </a:r>
            <a:r>
              <a:rPr lang="en-US" sz="1000" b="1" dirty="0"/>
              <a:t>true</a:t>
            </a:r>
            <a:r>
              <a:rPr lang="en-US" sz="1000" dirty="0"/>
              <a:t>;</a:t>
            </a:r>
          </a:p>
          <a:p>
            <a:r>
              <a:rPr lang="en-US" sz="1000" b="1" dirty="0"/>
              <a:t>writeln</a:t>
            </a:r>
            <a:r>
              <a:rPr lang="en-US" sz="1000" dirty="0"/>
              <a:t>(' H </a:t>
            </a:r>
            <a:r>
              <a:rPr lang="en-US" sz="1000" dirty="0" err="1"/>
              <a:t>thesi</a:t>
            </a:r>
            <a:r>
              <a:rPr lang="en-US" sz="1000" dirty="0"/>
              <a:t> toy </a:t>
            </a:r>
            <a:r>
              <a:rPr lang="en-US" sz="1000" dirty="0" err="1"/>
              <a:t>stoixeioy</a:t>
            </a:r>
            <a:r>
              <a:rPr lang="en-US" sz="1000" dirty="0"/>
              <a:t> </a:t>
            </a:r>
            <a:r>
              <a:rPr lang="en-US" sz="1000" dirty="0" err="1"/>
              <a:t>ston</a:t>
            </a:r>
            <a:r>
              <a:rPr lang="en-US" sz="1000" dirty="0"/>
              <a:t> </a:t>
            </a:r>
            <a:r>
              <a:rPr lang="en-US" sz="1000" dirty="0" err="1"/>
              <a:t>pinaka</a:t>
            </a:r>
            <a:r>
              <a:rPr lang="en-US" sz="1000" dirty="0"/>
              <a:t> </a:t>
            </a:r>
            <a:r>
              <a:rPr lang="en-US" sz="1000" dirty="0" err="1"/>
              <a:t>einai</a:t>
            </a:r>
            <a:r>
              <a:rPr lang="en-US" sz="1000" dirty="0"/>
              <a:t>: ', j);</a:t>
            </a:r>
          </a:p>
          <a:p>
            <a:r>
              <a:rPr lang="en-US" sz="1000" b="1" dirty="0"/>
              <a:t>end</a:t>
            </a:r>
            <a:r>
              <a:rPr lang="en-US" sz="1000" dirty="0"/>
              <a:t>;</a:t>
            </a:r>
          </a:p>
          <a:p>
            <a:r>
              <a:rPr lang="en-US" sz="1000" dirty="0"/>
              <a:t>i:=i+1;</a:t>
            </a:r>
          </a:p>
          <a:p>
            <a:r>
              <a:rPr lang="en-US" sz="1000" b="1" dirty="0"/>
              <a:t>end</a:t>
            </a:r>
            <a:r>
              <a:rPr lang="en-US" sz="1000" dirty="0"/>
              <a:t>;</a:t>
            </a:r>
          </a:p>
          <a:p>
            <a:r>
              <a:rPr lang="en-US" sz="1000" b="1" dirty="0"/>
              <a:t>if </a:t>
            </a:r>
            <a:r>
              <a:rPr lang="en-US" sz="1000" dirty="0"/>
              <a:t>k=</a:t>
            </a:r>
            <a:r>
              <a:rPr lang="en-US" sz="1000" b="1" dirty="0"/>
              <a:t>false then</a:t>
            </a:r>
          </a:p>
          <a:p>
            <a:r>
              <a:rPr lang="en-US" sz="1000" b="1" dirty="0"/>
              <a:t>writeln</a:t>
            </a:r>
            <a:r>
              <a:rPr lang="en-US" sz="1000" dirty="0"/>
              <a:t>(' To </a:t>
            </a:r>
            <a:r>
              <a:rPr lang="en-US" sz="1000" dirty="0" err="1"/>
              <a:t>stoixeio</a:t>
            </a:r>
            <a:r>
              <a:rPr lang="en-US" sz="1000" dirty="0"/>
              <a:t> de </a:t>
            </a:r>
            <a:r>
              <a:rPr lang="en-US" sz="1000" dirty="0" err="1"/>
              <a:t>brethike</a:t>
            </a:r>
            <a:r>
              <a:rPr lang="en-US" sz="1000" dirty="0"/>
              <a:t> ')</a:t>
            </a:r>
          </a:p>
          <a:p>
            <a:r>
              <a:rPr lang="en-US" sz="1000" b="1" dirty="0" smtClean="0"/>
              <a:t>end.</a:t>
            </a:r>
            <a:endParaRPr lang="en-US" sz="1000" b="1" dirty="0"/>
          </a:p>
        </p:txBody>
      </p:sp>
    </p:spTree>
    <p:extLst>
      <p:ext uri="{BB962C8B-B14F-4D97-AF65-F5344CB8AC3E}">
        <p14:creationId xmlns:p14="http://schemas.microsoft.com/office/powerpoint/2010/main" val="170926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fontScale="90000"/>
          </a:bodyPr>
          <a:lstStyle/>
          <a:p>
            <a:r>
              <a:rPr lang="el-GR" dirty="0"/>
              <a:t>Δυαδική αναζήτηση</a:t>
            </a:r>
            <a:r>
              <a:rPr lang="en-US" dirty="0"/>
              <a:t> (binary </a:t>
            </a:r>
            <a:r>
              <a:rPr lang="en-US" dirty="0" smtClean="0"/>
              <a:t>search)</a:t>
            </a:r>
            <a:r>
              <a:rPr lang="el-GR" baseline="-25000" dirty="0" smtClean="0"/>
              <a:t>1/2</a:t>
            </a:r>
            <a:r>
              <a:rPr lang="en-US" dirty="0" smtClean="0"/>
              <a:t> </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33</a:t>
            </a:fld>
            <a:endParaRPr lang="en-US" dirty="0"/>
          </a:p>
        </p:txBody>
      </p:sp>
      <p:sp>
        <p:nvSpPr>
          <p:cNvPr id="4" name="Θέση περιεχομένου 3"/>
          <p:cNvSpPr>
            <a:spLocks noGrp="1"/>
          </p:cNvSpPr>
          <p:nvPr>
            <p:ph idx="1"/>
          </p:nvPr>
        </p:nvSpPr>
        <p:spPr/>
        <p:txBody>
          <a:bodyPr>
            <a:noAutofit/>
          </a:bodyPr>
          <a:lstStyle/>
          <a:p>
            <a:r>
              <a:rPr lang="el-GR" sz="2400" dirty="0"/>
              <a:t>Η δυαδική αναζήτηση είναι μία μέθοδος αναζήτησης ενός στοιχείου σε ένα πίνακα, η οποία εφαρμόζεται μόνο στην περίπτωση που τα στοιχεία ενός πίνακα είναι ταξινομημένα σε αύξουσα σειρά</a:t>
            </a:r>
          </a:p>
          <a:p>
            <a:r>
              <a:rPr lang="el-GR" sz="2400" dirty="0"/>
              <a:t>Σύμφωνα με τη μέθοδο δυαδικής αναζήτησης αποκλείουμε διαδοχικά ολόκληρα τμήματα του πίνακα στα οποία δε γίνεται κάθε φορά να βρίσκεται το ζητούμενο στοιχείο</a:t>
            </a:r>
          </a:p>
          <a:p>
            <a:r>
              <a:rPr lang="el-GR" sz="2400" dirty="0"/>
              <a:t>Σε αντίθεση με τη γραμμική αναζήτηση εδώ αρχικά εξετάζουμε το μεσαίο </a:t>
            </a:r>
            <a:r>
              <a:rPr lang="el-GR" sz="2400" dirty="0" smtClean="0"/>
              <a:t>στοιχείο </a:t>
            </a:r>
            <a:r>
              <a:rPr lang="el-GR" sz="2400" dirty="0"/>
              <a:t>του </a:t>
            </a:r>
            <a:r>
              <a:rPr lang="el-GR" sz="2400" dirty="0" smtClean="0"/>
              <a:t>πίνακα.</a:t>
            </a:r>
            <a:endParaRPr lang="en-US" sz="2400" dirty="0"/>
          </a:p>
        </p:txBody>
      </p:sp>
    </p:spTree>
    <p:extLst>
      <p:ext uri="{BB962C8B-B14F-4D97-AF65-F5344CB8AC3E}">
        <p14:creationId xmlns:p14="http://schemas.microsoft.com/office/powerpoint/2010/main" val="251330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fontScale="90000"/>
          </a:bodyPr>
          <a:lstStyle/>
          <a:p>
            <a:r>
              <a:rPr lang="el-GR" dirty="0"/>
              <a:t>Δυαδική αναζήτηση</a:t>
            </a:r>
            <a:r>
              <a:rPr lang="en-US" dirty="0"/>
              <a:t> (binary </a:t>
            </a:r>
            <a:r>
              <a:rPr lang="en-US" dirty="0" smtClean="0"/>
              <a:t>search)</a:t>
            </a:r>
            <a:r>
              <a:rPr lang="el-GR" baseline="-25000" dirty="0" smtClean="0"/>
              <a:t>2/2</a:t>
            </a:r>
            <a:r>
              <a:rPr lang="en-US" dirty="0" smtClean="0"/>
              <a:t> </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34</a:t>
            </a:fld>
            <a:endParaRPr lang="en-US" dirty="0"/>
          </a:p>
        </p:txBody>
      </p:sp>
      <p:sp>
        <p:nvSpPr>
          <p:cNvPr id="4" name="Θέση περιεχομένου 3"/>
          <p:cNvSpPr>
            <a:spLocks noGrp="1"/>
          </p:cNvSpPr>
          <p:nvPr>
            <p:ph idx="1"/>
          </p:nvPr>
        </p:nvSpPr>
        <p:spPr/>
        <p:txBody>
          <a:bodyPr>
            <a:noAutofit/>
          </a:bodyPr>
          <a:lstStyle/>
          <a:p>
            <a:r>
              <a:rPr lang="el-GR" sz="2000" dirty="0"/>
              <a:t>Επειδή ο πίνακας είναι ταξινομημένος κατ' αύξουσα σειρά, αν το ζητούμενο στοιχείο είναι μεγαλύτερο από το μεσαίο, μπορούμε  </a:t>
            </a:r>
            <a:r>
              <a:rPr lang="el-GR" sz="2000" dirty="0" err="1"/>
              <a:t>μπορούμε</a:t>
            </a:r>
            <a:r>
              <a:rPr lang="el-GR" sz="2000" dirty="0"/>
              <a:t> με βεβαιότητα να αποκλείσουμε την περίπτωση να βρίσκεται στο πρώτο  μισό τμήμα του πίνακα, ενώ αν είναι μικρότερο από το μεσαίο μπορούμε  ομοίως να αποκλείσουμε την περίπτωση να βρίσκεται στο δεύτερο μισό του πίνακα</a:t>
            </a:r>
          </a:p>
          <a:p>
            <a:r>
              <a:rPr lang="el-GR" sz="2000" dirty="0"/>
              <a:t>Συγκεκριμένα, εδώ εξετάζουμε το μεσαίο στοιχείο αυτού του τμήματος και ελέγχουμε ομοίως με πριν αν το ζητούμενο στοιχείο είναι μικρότερο ή μεγαλύτερο από το μεσαίο περιορίζοντας πάλι το τμήμα του πίνακα που ελέγχουμε στο μισό</a:t>
            </a:r>
          </a:p>
          <a:p>
            <a:r>
              <a:rPr lang="el-GR" sz="2000" dirty="0"/>
              <a:t>Αυτή η διαδικασία συνεχίζεται μέχρι να εντοπίσουμε το ζητούμενο στοιχείο ή μέχρι να αποκλείσουμε ολόκληρο τον πίνακα</a:t>
            </a:r>
            <a:endParaRPr lang="en-US" sz="2000" dirty="0"/>
          </a:p>
        </p:txBody>
      </p:sp>
    </p:spTree>
    <p:extLst>
      <p:ext uri="{BB962C8B-B14F-4D97-AF65-F5344CB8AC3E}">
        <p14:creationId xmlns:p14="http://schemas.microsoft.com/office/powerpoint/2010/main" val="209505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1619863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36</a:t>
            </a:fld>
            <a:endParaRPr lang="el-GR" altLang="el-GR" dirty="0" smtClean="0">
              <a:solidFill>
                <a:schemeClr val="bg1"/>
              </a:solidFill>
            </a:endParaRPr>
          </a:p>
        </p:txBody>
      </p:sp>
      <p:sp>
        <p:nvSpPr>
          <p:cNvPr id="14" name="Τίτλος 1"/>
          <p:cNvSpPr>
            <a:spLocks noGrp="1"/>
          </p:cNvSpPr>
          <p:nvPr>
            <p:ph type="title"/>
          </p:nvPr>
        </p:nvSpPr>
        <p:spPr>
          <a:xfrm>
            <a:off x="453325" y="193204"/>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smtClean="0"/>
              <a:t>Πίνακες ΙΙ</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a:spcBef>
                <a:spcPts val="600"/>
              </a:spcBef>
            </a:pPr>
            <a:r>
              <a:rPr lang="el-GR" sz="2800" dirty="0" smtClean="0"/>
              <a:t>Να γίνουν κατανοητές οι έννοιες Ταξινόμηση </a:t>
            </a:r>
            <a:r>
              <a:rPr lang="en-US" sz="2800" dirty="0"/>
              <a:t>&amp; </a:t>
            </a:r>
            <a:r>
              <a:rPr lang="el-GR" sz="2800" dirty="0"/>
              <a:t>Αναζήτηση</a:t>
            </a:r>
          </a:p>
          <a:p>
            <a:pPr>
              <a:spcBef>
                <a:spcPts val="600"/>
              </a:spcBef>
            </a:pPr>
            <a:r>
              <a:rPr lang="el-GR" sz="2800" dirty="0"/>
              <a:t>Να </a:t>
            </a:r>
            <a:r>
              <a:rPr lang="el-GR" sz="2800" dirty="0" smtClean="0"/>
              <a:t>γίνει κατανοητή η χρησιμότητα χρήσης αλγορίθμων Ταξινόμησης </a:t>
            </a:r>
            <a:r>
              <a:rPr lang="en-US" sz="2800" dirty="0"/>
              <a:t>&amp; </a:t>
            </a:r>
            <a:r>
              <a:rPr lang="el-GR" sz="2800" dirty="0" smtClean="0"/>
              <a:t>Αναζήτησης</a:t>
            </a:r>
            <a:endParaRPr lang="el-GR" sz="2800" dirty="0"/>
          </a:p>
          <a:p>
            <a:pPr>
              <a:spcBef>
                <a:spcPts val="600"/>
              </a:spcBef>
            </a:pPr>
            <a:r>
              <a:rPr lang="el-GR" sz="2800" dirty="0" smtClean="0"/>
              <a:t>Να περιγραφεί ο αλγόριθμος ταξινόμησης </a:t>
            </a:r>
            <a:r>
              <a:rPr lang="el-GR" sz="2800" dirty="0" err="1"/>
              <a:t>bubblesort</a:t>
            </a:r>
            <a:endParaRPr lang="el-GR" sz="2800" dirty="0"/>
          </a:p>
          <a:p>
            <a:pPr>
              <a:spcBef>
                <a:spcPts val="600"/>
              </a:spcBef>
            </a:pPr>
            <a:r>
              <a:rPr lang="el-GR" sz="2800" dirty="0"/>
              <a:t>Να περιγραφεί ο αλγόριθμος ταξινόμησης </a:t>
            </a:r>
            <a:r>
              <a:rPr lang="en-US" sz="2800" dirty="0" smtClean="0"/>
              <a:t>s</a:t>
            </a:r>
            <a:r>
              <a:rPr lang="el-GR" sz="2800" dirty="0" err="1"/>
              <a:t>electionsort</a:t>
            </a:r>
            <a:endParaRPr lang="el-GR" sz="2800" dirty="0"/>
          </a:p>
          <a:p>
            <a:pPr>
              <a:spcBef>
                <a:spcPts val="600"/>
              </a:spcBef>
            </a:pPr>
            <a:r>
              <a:rPr lang="el-GR" sz="2800" dirty="0"/>
              <a:t>Να περιγραφεί ο αλγόριθμος </a:t>
            </a:r>
            <a:r>
              <a:rPr lang="el-GR" sz="2800" dirty="0" smtClean="0"/>
              <a:t>Γραμμικής </a:t>
            </a:r>
            <a:r>
              <a:rPr lang="el-GR" sz="2800" dirty="0"/>
              <a:t>αναζήτηση (</a:t>
            </a:r>
            <a:r>
              <a:rPr lang="en-US" sz="2800" dirty="0"/>
              <a:t>linear search)</a:t>
            </a:r>
            <a:endParaRPr lang="el-GR" sz="2800" dirty="0"/>
          </a:p>
          <a:p>
            <a:pPr>
              <a:spcBef>
                <a:spcPts val="600"/>
              </a:spcBef>
            </a:pPr>
            <a:r>
              <a:rPr lang="el-GR" sz="2800" dirty="0"/>
              <a:t>Να περιγραφεί ο αλγόριθμος </a:t>
            </a:r>
            <a:r>
              <a:rPr lang="el-GR" sz="2800" dirty="0" smtClean="0"/>
              <a:t>Δυαδικής </a:t>
            </a:r>
            <a:r>
              <a:rPr lang="el-GR" sz="2800" dirty="0"/>
              <a:t>αναζήτηση</a:t>
            </a:r>
            <a:r>
              <a:rPr lang="en-US" sz="2800" dirty="0"/>
              <a:t> (binary search)</a:t>
            </a:r>
            <a:endParaRPr lang="el-GR" sz="28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pPr>
              <a:spcBef>
                <a:spcPts val="600"/>
              </a:spcBef>
            </a:pPr>
            <a:r>
              <a:rPr lang="el-GR" sz="2800" dirty="0"/>
              <a:t>Ταξινόμηση </a:t>
            </a:r>
            <a:r>
              <a:rPr lang="en-US" sz="2800" dirty="0"/>
              <a:t>&amp; </a:t>
            </a:r>
            <a:r>
              <a:rPr lang="el-GR" sz="2800" dirty="0" smtClean="0"/>
              <a:t>Αναζήτηση</a:t>
            </a:r>
          </a:p>
          <a:p>
            <a:pPr lvl="1">
              <a:spcBef>
                <a:spcPts val="600"/>
              </a:spcBef>
            </a:pPr>
            <a:r>
              <a:rPr lang="el-GR" dirty="0"/>
              <a:t>Ταξινόμηση </a:t>
            </a:r>
            <a:r>
              <a:rPr lang="el-GR" dirty="0" err="1" smtClean="0"/>
              <a:t>bubblesort</a:t>
            </a:r>
            <a:endParaRPr lang="el-GR" dirty="0" smtClean="0"/>
          </a:p>
          <a:p>
            <a:pPr lvl="1">
              <a:spcBef>
                <a:spcPts val="600"/>
              </a:spcBef>
            </a:pPr>
            <a:r>
              <a:rPr lang="el-GR" dirty="0" smtClean="0"/>
              <a:t>Ταξινόμηση </a:t>
            </a:r>
            <a:r>
              <a:rPr lang="en-US" dirty="0"/>
              <a:t>s</a:t>
            </a:r>
            <a:r>
              <a:rPr lang="el-GR" dirty="0" err="1" smtClean="0"/>
              <a:t>electionsort</a:t>
            </a:r>
            <a:endParaRPr lang="el-GR" dirty="0" smtClean="0"/>
          </a:p>
          <a:p>
            <a:pPr>
              <a:spcBef>
                <a:spcPts val="600"/>
              </a:spcBef>
            </a:pPr>
            <a:r>
              <a:rPr lang="el-GR" sz="2800" dirty="0"/>
              <a:t>Γραμμική αναζήτηση (</a:t>
            </a:r>
            <a:r>
              <a:rPr lang="en-US" sz="2800" dirty="0"/>
              <a:t>linear search</a:t>
            </a:r>
            <a:r>
              <a:rPr lang="en-US" sz="2800" dirty="0" smtClean="0"/>
              <a:t>)</a:t>
            </a:r>
            <a:endParaRPr lang="el-GR" sz="2800" dirty="0" smtClean="0"/>
          </a:p>
          <a:p>
            <a:pPr>
              <a:spcBef>
                <a:spcPts val="600"/>
              </a:spcBef>
            </a:pPr>
            <a:r>
              <a:rPr lang="el-GR" sz="2800" dirty="0"/>
              <a:t>Δυαδική αναζήτηση</a:t>
            </a:r>
            <a:r>
              <a:rPr lang="en-US" sz="2800" dirty="0"/>
              <a:t> (binary search)</a:t>
            </a:r>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n-US" dirty="0"/>
              <a:t>&amp; </a:t>
            </a:r>
            <a:r>
              <a:rPr lang="el-GR" dirty="0" smtClean="0"/>
              <a:t>Αναζήτηση</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7</a:t>
            </a:fld>
            <a:endParaRPr lang="en-US" dirty="0"/>
          </a:p>
        </p:txBody>
      </p:sp>
      <p:sp>
        <p:nvSpPr>
          <p:cNvPr id="4" name="Θέση περιεχομένου 3"/>
          <p:cNvSpPr>
            <a:spLocks noGrp="1"/>
          </p:cNvSpPr>
          <p:nvPr>
            <p:ph idx="1"/>
          </p:nvPr>
        </p:nvSpPr>
        <p:spPr/>
        <p:txBody>
          <a:bodyPr>
            <a:noAutofit/>
          </a:bodyPr>
          <a:lstStyle/>
          <a:p>
            <a:r>
              <a:rPr lang="el-GR" sz="2000" dirty="0"/>
              <a:t>Δύο βασικές διαδικασίες επεξεργασίας πινάκων είναι η ταξινόμηση των στοιχείων ενός πίνακα και η αναζήτηση ενός συγκεκριμένου στοιχείου σε έναν πίνακα</a:t>
            </a:r>
            <a:r>
              <a:rPr lang="en-US" sz="2000" dirty="0"/>
              <a:t> </a:t>
            </a:r>
          </a:p>
          <a:p>
            <a:r>
              <a:rPr lang="el-GR" sz="2000" dirty="0" smtClean="0"/>
              <a:t>Στην </a:t>
            </a:r>
            <a:r>
              <a:rPr lang="el-GR" sz="2000" dirty="0"/>
              <a:t>καθημερινή ζωή συναντούμε πολλά προβλήματα ταξινόμησης η οποία γίνεται σύμφωνα με κάποιο κριτήριο (κατά αύξουσα τάξη, αλφαβητικά κ.α.)</a:t>
            </a:r>
            <a:endParaRPr lang="en-US" sz="2000" dirty="0"/>
          </a:p>
          <a:p>
            <a:r>
              <a:rPr lang="el-GR" sz="2000" dirty="0"/>
              <a:t>Τέτοια είναι η αλφαβητική ταξινόμηση των λέξεων ενός λεξικού, η ταξινόμηση των στοιχείων ενός πίνακα κατά αύξουσα σειρά, η ταξινόμηση των βιβλίων μιας βιβλιοθήκης και άλλα</a:t>
            </a:r>
            <a:endParaRPr lang="en-US" sz="2000" dirty="0"/>
          </a:p>
          <a:p>
            <a:r>
              <a:rPr lang="el-GR" sz="2000" dirty="0"/>
              <a:t>Για να ταξινομήσουμε τα στοιχεία ενός πίνακα υπάρχουν πολλοί αλγόριθμοι όπως η </a:t>
            </a:r>
            <a:r>
              <a:rPr lang="el-GR" sz="2000" b="1" dirty="0" err="1"/>
              <a:t>bubblesort</a:t>
            </a:r>
            <a:r>
              <a:rPr lang="el-GR" sz="2000" dirty="0"/>
              <a:t>, η </a:t>
            </a:r>
            <a:r>
              <a:rPr lang="el-GR" sz="2000" dirty="0" err="1"/>
              <a:t>mergesort</a:t>
            </a:r>
            <a:r>
              <a:rPr lang="el-GR" sz="2000" dirty="0"/>
              <a:t>. η </a:t>
            </a:r>
            <a:r>
              <a:rPr lang="el-GR" sz="2000" dirty="0" err="1"/>
              <a:t>quicksort</a:t>
            </a:r>
            <a:r>
              <a:rPr lang="en-US" sz="2000" dirty="0"/>
              <a:t>, </a:t>
            </a:r>
            <a:r>
              <a:rPr lang="en-US" sz="2000" b="1" dirty="0" err="1"/>
              <a:t>selectionsort</a:t>
            </a:r>
            <a:r>
              <a:rPr lang="el-GR" sz="2000" b="1" dirty="0"/>
              <a:t> </a:t>
            </a:r>
            <a:r>
              <a:rPr lang="el-GR" sz="2000" dirty="0"/>
              <a:t>και η </a:t>
            </a:r>
            <a:r>
              <a:rPr lang="el-GR" sz="2000" dirty="0" err="1" smtClean="0"/>
              <a:t>insertinnsort</a:t>
            </a:r>
            <a:endParaRPr lang="el-GR" sz="1400" dirty="0"/>
          </a:p>
        </p:txBody>
      </p:sp>
    </p:spTree>
    <p:extLst>
      <p:ext uri="{BB962C8B-B14F-4D97-AF65-F5344CB8AC3E}">
        <p14:creationId xmlns:p14="http://schemas.microsoft.com/office/powerpoint/2010/main" val="271595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Ταξινόμηση </a:t>
            </a:r>
            <a:r>
              <a:rPr lang="el-GR" dirty="0" err="1"/>
              <a:t>bubblesort</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8</a:t>
            </a:fld>
            <a:endParaRPr lang="en-US" dirty="0"/>
          </a:p>
        </p:txBody>
      </p:sp>
      <p:sp>
        <p:nvSpPr>
          <p:cNvPr id="4" name="Θέση περιεχομένου 3"/>
          <p:cNvSpPr>
            <a:spLocks noGrp="1"/>
          </p:cNvSpPr>
          <p:nvPr>
            <p:ph idx="1"/>
          </p:nvPr>
        </p:nvSpPr>
        <p:spPr/>
        <p:txBody>
          <a:bodyPr>
            <a:noAutofit/>
          </a:bodyPr>
          <a:lstStyle/>
          <a:p>
            <a:pPr algn="just"/>
            <a:r>
              <a:rPr lang="el-GR" sz="2000" dirty="0"/>
              <a:t>Για να κατανοήσουμε τη μέθοδο της φυσαλίδας ( </a:t>
            </a:r>
            <a:r>
              <a:rPr lang="el-GR" sz="2000" b="1" dirty="0" err="1"/>
              <a:t>bubblesort</a:t>
            </a:r>
            <a:r>
              <a:rPr lang="el-GR" sz="2000" b="1" dirty="0"/>
              <a:t> )</a:t>
            </a:r>
            <a:r>
              <a:rPr lang="el-GR" sz="2000" dirty="0"/>
              <a:t> μπορούμε να φανταστούμε τα στοιχεία τον υπό ταξινόμηση </a:t>
            </a:r>
            <a:r>
              <a:rPr lang="el-GR" sz="2000" b="1" dirty="0"/>
              <a:t>πίνακα σαν</a:t>
            </a:r>
            <a:r>
              <a:rPr lang="el-GR" sz="2000" dirty="0"/>
              <a:t> φυσαλίδες η μία πάνω στην άλλη με τις τιμές του να </a:t>
            </a:r>
            <a:r>
              <a:rPr lang="el-GR" sz="2000" b="1" dirty="0"/>
              <a:t>αντιστοιχούν στα βάρη</a:t>
            </a:r>
            <a:r>
              <a:rPr lang="el-GR" sz="2000" dirty="0"/>
              <a:t> των αντίστοιχων φυσαλίδων</a:t>
            </a:r>
            <a:r>
              <a:rPr lang="en-US" sz="2000" dirty="0"/>
              <a:t> </a:t>
            </a:r>
          </a:p>
          <a:p>
            <a:pPr algn="just"/>
            <a:r>
              <a:rPr lang="el-GR" sz="2000" dirty="0"/>
              <a:t>Έτσι, οι ελαφρύτερες φυσαλίδες </a:t>
            </a:r>
            <a:r>
              <a:rPr lang="el-GR" sz="2000" b="1" dirty="0"/>
              <a:t>θα έχουν την </a:t>
            </a:r>
            <a:r>
              <a:rPr lang="el-GR" sz="2000" dirty="0"/>
              <a:t>τάση να ανέρχονται στην επιφάνεια ενώ οι βαρύτερες Θα έχουν την τάση να κατέρχονται προς το βυθό</a:t>
            </a:r>
          </a:p>
          <a:p>
            <a:pPr algn="just"/>
            <a:r>
              <a:rPr lang="el-GR" sz="2000" dirty="0"/>
              <a:t>Η διαδικασία που ακολουθούμε είναι να τοποθετήσουμε το μικρότερο αριθμό στην πρώτη θέση, τον αμέσως μεγαλύτερο στη δεύτερη </a:t>
            </a:r>
            <a:r>
              <a:rPr lang="el-GR" sz="2000" dirty="0" err="1"/>
              <a:t>κ.ο.κ.</a:t>
            </a:r>
            <a:endParaRPr lang="el-GR" sz="2000" dirty="0"/>
          </a:p>
          <a:p>
            <a:pPr algn="just"/>
            <a:r>
              <a:rPr lang="el-GR" sz="2000" dirty="0"/>
              <a:t>Αυτό γίνεται μέσω διαδοχικών συγκρίσεων των στοιχείων τον πίνακα ανά δύο και ξεκινώντας από το τελευταίο με αποτέλεσμα τα μικρότερα στοιχεία να ανεβαίνουν προς τα πάνω σαν φυσαλίδες.</a:t>
            </a:r>
            <a:endParaRPr lang="en-US" sz="2000" dirty="0"/>
          </a:p>
        </p:txBody>
      </p:sp>
    </p:spTree>
    <p:extLst>
      <p:ext uri="{BB962C8B-B14F-4D97-AF65-F5344CB8AC3E}">
        <p14:creationId xmlns:p14="http://schemas.microsoft.com/office/powerpoint/2010/main" val="412641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smtClean="0"/>
              <a:t>Παράδειγμα 1</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9</a:t>
            </a:fld>
            <a:endParaRPr lang="en-US" dirty="0"/>
          </a:p>
        </p:txBody>
      </p:sp>
      <p:sp>
        <p:nvSpPr>
          <p:cNvPr id="4" name="Θέση περιεχομένου 3"/>
          <p:cNvSpPr>
            <a:spLocks noGrp="1"/>
          </p:cNvSpPr>
          <p:nvPr>
            <p:ph idx="1"/>
          </p:nvPr>
        </p:nvSpPr>
        <p:spPr/>
        <p:txBody>
          <a:bodyPr>
            <a:noAutofit/>
          </a:bodyPr>
          <a:lstStyle/>
          <a:p>
            <a:r>
              <a:rPr lang="el-GR" sz="2800" dirty="0"/>
              <a:t>Να ταξινομηθούν τα στοιχεία τον παρακάτω πίνακα χρησιμοποιώντας τη μέθοδο της φυσαλίδας:</a:t>
            </a:r>
          </a:p>
          <a:p>
            <a:endParaRPr lang="el-GR" sz="2800" dirty="0" smtClean="0"/>
          </a:p>
          <a:p>
            <a:endParaRPr lang="el-GR" sz="2800" dirty="0"/>
          </a:p>
          <a:p>
            <a:pPr marL="358775" indent="0">
              <a:buNone/>
            </a:pPr>
            <a:r>
              <a:rPr lang="el-GR" sz="2800" dirty="0" smtClean="0"/>
              <a:t>Να </a:t>
            </a:r>
            <a:r>
              <a:rPr lang="el-GR" sz="2800" dirty="0"/>
              <a:t>παρουσιαστούν οι ενδιάμεσες τιμές και το αποτέλεσμα)</a:t>
            </a:r>
            <a:endParaRPr lang="en-US" sz="2800" dirty="0"/>
          </a:p>
          <a:p>
            <a:pPr algn="just"/>
            <a:endParaRPr lang="en-US" sz="2000" dirty="0"/>
          </a:p>
        </p:txBody>
      </p:sp>
      <p:graphicFrame>
        <p:nvGraphicFramePr>
          <p:cNvPr id="3" name="Πίνακας 2"/>
          <p:cNvGraphicFramePr>
            <a:graphicFrameLocks noGrp="1"/>
          </p:cNvGraphicFramePr>
          <p:nvPr>
            <p:extLst>
              <p:ext uri="{D42A27DB-BD31-4B8C-83A1-F6EECF244321}">
                <p14:modId xmlns:p14="http://schemas.microsoft.com/office/powerpoint/2010/main" val="1992709337"/>
              </p:ext>
            </p:extLst>
          </p:nvPr>
        </p:nvGraphicFramePr>
        <p:xfrm>
          <a:off x="1331640" y="2641476"/>
          <a:ext cx="6096000" cy="5029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39040">
                <a:tc>
                  <a:txBody>
                    <a:bodyPr/>
                    <a:lstStyle/>
                    <a:p>
                      <a:pPr algn="ctr"/>
                      <a:r>
                        <a:rPr lang="en-US" sz="2800" b="1" baseline="0" dirty="0" smtClean="0">
                          <a:solidFill>
                            <a:schemeClr val="tx1"/>
                          </a:solidFill>
                        </a:rPr>
                        <a:t>3</a:t>
                      </a:r>
                      <a:endParaRPr lang="en-US" sz="2800" b="1" baseline="0" dirty="0">
                        <a:solidFill>
                          <a:schemeClr val="tx1"/>
                        </a:solidFill>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baseline="0" dirty="0" smtClean="0">
                          <a:solidFill>
                            <a:schemeClr val="tx1"/>
                          </a:solidFill>
                        </a:rPr>
                        <a:t>6</a:t>
                      </a:r>
                      <a:endParaRPr lang="en-US" sz="2800" b="1" baseline="0" dirty="0">
                        <a:solidFill>
                          <a:schemeClr val="tx1"/>
                        </a:solidFill>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baseline="0" dirty="0" smtClean="0">
                          <a:solidFill>
                            <a:schemeClr val="tx1"/>
                          </a:solidFill>
                        </a:rPr>
                        <a:t>21</a:t>
                      </a:r>
                      <a:endParaRPr lang="en-US" sz="2800" b="1" baseline="0" dirty="0">
                        <a:solidFill>
                          <a:schemeClr val="tx1"/>
                        </a:solidFill>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baseline="0" dirty="0" smtClean="0">
                          <a:solidFill>
                            <a:schemeClr val="tx1"/>
                          </a:solidFill>
                        </a:rPr>
                        <a:t>16</a:t>
                      </a:r>
                      <a:endParaRPr lang="en-US" sz="2800" b="1" baseline="0" dirty="0">
                        <a:solidFill>
                          <a:schemeClr val="tx1"/>
                        </a:solidFill>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baseline="0" dirty="0" smtClean="0">
                          <a:solidFill>
                            <a:schemeClr val="tx1"/>
                          </a:solidFill>
                        </a:rPr>
                        <a:t>57</a:t>
                      </a:r>
                      <a:endParaRPr lang="en-US" sz="2800" b="1" baseline="0" dirty="0">
                        <a:solidFill>
                          <a:schemeClr val="tx1"/>
                        </a:solidFill>
                      </a:endParaRPr>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14151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2607</TotalTime>
  <Words>2800</Words>
  <Application>Microsoft Office PowerPoint</Application>
  <PresentationFormat>Προβολή στην οθόνη (16:10)</PresentationFormat>
  <Paragraphs>506</Paragraphs>
  <Slides>39</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Arial Unicode MS</vt:lpstr>
      <vt:lpstr>Arial</vt:lpstr>
      <vt:lpstr>Calibri</vt:lpstr>
      <vt:lpstr>Times New Roman</vt:lpstr>
      <vt:lpstr>Wingdings</vt:lpstr>
      <vt:lpstr>Θέμα του Office</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Ταξινόμηση &amp; Αναζήτηση</vt:lpstr>
      <vt:lpstr>Ταξινόμηση bubblesort</vt:lpstr>
      <vt:lpstr>Παράδειγμα 1</vt:lpstr>
      <vt:lpstr>Λύση1/6</vt:lpstr>
      <vt:lpstr>Λύση2/6</vt:lpstr>
      <vt:lpstr>Λύση3/6</vt:lpstr>
      <vt:lpstr>Λύση4/6</vt:lpstr>
      <vt:lpstr>Λύση5/6</vt:lpstr>
      <vt:lpstr>Λύση6/6</vt:lpstr>
      <vt:lpstr>Παράδειγμα 2</vt:lpstr>
      <vt:lpstr>Λύση</vt:lpstr>
      <vt:lpstr>Ταξινόμηση selectionsort1/5</vt:lpstr>
      <vt:lpstr>Ταξινόμηση selectionsort2/5</vt:lpstr>
      <vt:lpstr>Ταξινόμηση selectionsort3/5</vt:lpstr>
      <vt:lpstr>Ταξινόμηση selectionsort4/5</vt:lpstr>
      <vt:lpstr>Ταξινόμηση selectionsort5/5</vt:lpstr>
      <vt:lpstr>Αναζήτηση στοιχείου σε πίνακα</vt:lpstr>
      <vt:lpstr>Γραμμική αναζήτηση (linear search)1/3</vt:lpstr>
      <vt:lpstr>Παράδειγμα 3</vt:lpstr>
      <vt:lpstr>Λύση</vt:lpstr>
      <vt:lpstr>Γραμμική αναζήτηση (linear search)2/3</vt:lpstr>
      <vt:lpstr>Παράδειγμα 4</vt:lpstr>
      <vt:lpstr>Λύση</vt:lpstr>
      <vt:lpstr>Γραμμική αναζήτηση (linear search)3/3</vt:lpstr>
      <vt:lpstr>Παράδειγμα 5</vt:lpstr>
      <vt:lpstr>Λύση</vt:lpstr>
      <vt:lpstr>Δυαδική αναζήτηση (binary search)1/2 </vt:lpstr>
      <vt:lpstr>Δυαδική αναζήτηση (binary search)2/2 </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298</cp:revision>
  <dcterms:created xsi:type="dcterms:W3CDTF">2012-09-06T09:03:05Z</dcterms:created>
  <dcterms:modified xsi:type="dcterms:W3CDTF">2015-05-07T14:34:02Z</dcterms:modified>
</cp:coreProperties>
</file>