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3"/>
  </p:notesMasterIdLst>
  <p:handoutMasterIdLst>
    <p:handoutMasterId r:id="rId64"/>
  </p:handoutMasterIdLst>
  <p:sldIdLst>
    <p:sldId id="257" r:id="rId4"/>
    <p:sldId id="258" r:id="rId5"/>
    <p:sldId id="603" r:id="rId6"/>
    <p:sldId id="604" r:id="rId7"/>
    <p:sldId id="259" r:id="rId8"/>
    <p:sldId id="320" r:id="rId9"/>
    <p:sldId id="261" r:id="rId10"/>
    <p:sldId id="262" r:id="rId11"/>
    <p:sldId id="559" r:id="rId12"/>
    <p:sldId id="560" r:id="rId13"/>
    <p:sldId id="561" r:id="rId14"/>
    <p:sldId id="562" r:id="rId15"/>
    <p:sldId id="563" r:id="rId16"/>
    <p:sldId id="564" r:id="rId17"/>
    <p:sldId id="565" r:id="rId18"/>
    <p:sldId id="566" r:id="rId19"/>
    <p:sldId id="567" r:id="rId20"/>
    <p:sldId id="568" r:id="rId21"/>
    <p:sldId id="569" r:id="rId22"/>
    <p:sldId id="570" r:id="rId23"/>
    <p:sldId id="571" r:id="rId24"/>
    <p:sldId id="572" r:id="rId25"/>
    <p:sldId id="573" r:id="rId26"/>
    <p:sldId id="574" r:id="rId27"/>
    <p:sldId id="575" r:id="rId28"/>
    <p:sldId id="576" r:id="rId29"/>
    <p:sldId id="577" r:id="rId30"/>
    <p:sldId id="578" r:id="rId31"/>
    <p:sldId id="579" r:id="rId32"/>
    <p:sldId id="580" r:id="rId33"/>
    <p:sldId id="581" r:id="rId34"/>
    <p:sldId id="582" r:id="rId35"/>
    <p:sldId id="583" r:id="rId36"/>
    <p:sldId id="584" r:id="rId37"/>
    <p:sldId id="585" r:id="rId38"/>
    <p:sldId id="586" r:id="rId39"/>
    <p:sldId id="587" r:id="rId40"/>
    <p:sldId id="588" r:id="rId41"/>
    <p:sldId id="589" r:id="rId42"/>
    <p:sldId id="590" r:id="rId43"/>
    <p:sldId id="591" r:id="rId44"/>
    <p:sldId id="592" r:id="rId45"/>
    <p:sldId id="593" r:id="rId46"/>
    <p:sldId id="594" r:id="rId47"/>
    <p:sldId id="595" r:id="rId48"/>
    <p:sldId id="596" r:id="rId49"/>
    <p:sldId id="597" r:id="rId50"/>
    <p:sldId id="598" r:id="rId51"/>
    <p:sldId id="599" r:id="rId52"/>
    <p:sldId id="600" r:id="rId53"/>
    <p:sldId id="601" r:id="rId54"/>
    <p:sldId id="602" r:id="rId55"/>
    <p:sldId id="605" r:id="rId56"/>
    <p:sldId id="606" r:id="rId57"/>
    <p:sldId id="607" r:id="rId58"/>
    <p:sldId id="608" r:id="rId59"/>
    <p:sldId id="609" r:id="rId60"/>
    <p:sldId id="291" r:id="rId61"/>
    <p:sldId id="279" r:id="rId6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8375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8375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8375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1988" cy="3162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8375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8375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8375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025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65539" name="Rectangle 1026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8375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025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67587" name="Rectangle 1026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8375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53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31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31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2C29B-C2CE-4DEA-BBAD-6BEC6E0AE616}" type="slidenum">
              <a:rPr lang="el-GR" smtClean="0">
                <a:latin typeface="Times New Roman" pitchFamily="18" charset="0"/>
              </a:rPr>
              <a:pPr/>
              <a:t>56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58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2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8375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025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55299" name="Rectangle 1026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8375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8375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8375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altLang="el-GR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/>
          </p:nvPr>
        </p:nvSpPr>
        <p:spPr>
          <a:xfrm>
            <a:off x="1060450" y="4349750"/>
            <a:ext cx="4737100" cy="3508375"/>
          </a:xfrm>
          <a:noFill/>
          <a:ln/>
        </p:spPr>
        <p:txBody>
          <a:bodyPr wrap="none" anchor="ctr"/>
          <a:lstStyle/>
          <a:p>
            <a:pPr eaLnBrk="1" hangingPunct="1"/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Xρυσούλα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Xρυσούλα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Xρυσούλα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8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2"/>
            <a:ext cx="2214640" cy="123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8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33" y="157425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33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8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8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8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12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8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Xρυσούλα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8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4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2"/>
            <a:ext cx="2214640" cy="123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4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31" y="157425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31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4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4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4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Xρυσούλα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6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4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4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39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Xρυσούλα Ζαχαροπούλου ΣΤΑΤΙΣΤΙΚΗ Τόμος πρώτος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D2ED6-A066-428A-BB5F-5678F2B767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l-GR"/>
              <a:t>Xρυσούλα Ζαχαροπούλου ΣΤΑΤΙΣΤΙΚΗ Τόμος πρώτος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5410-BF38-4F12-8A6A-C5A534E047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Xρυσούλα Ζαχαροπούλου ΣΤΑΤΙΣΤΙΚΗ Τόμος πρώτος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Xρυσούλα Ζαχαροπούλου ΣΤΑΤΙΣΤΙΚΗ Τόμος πρώτος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Xρυσούλα Ζαχαροπούλου ΣΤΑΤΙΣΤΙΚΗ Τόμος πρώτος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Xρυσούλα Ζαχαροπούλου ΣΤΑΤΙΣΤΙΚΗ Τόμος πρώτος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10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Xρυσούλα Ζαχαροπούλου ΣΤΑΤΙΣΤΙΚΗ Τόμος πρώτος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Xρυσούλα Ζαχαροπούλου ΣΤΑΤΙΣΤΙΚΗ Τόμος πρώτος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Xρυσούλα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67" y="6559388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61" y="6559384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26.bin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class.teiep.gr/courses/LOGO100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latin typeface="+mn-lt"/>
              </a:rPr>
              <a:t>Στατιστική και λογισμικά στις επιστήμες συμπεριφοράς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Ενότητα </a:t>
            </a:r>
            <a:r>
              <a:rPr lang="el-GR" sz="2800" dirty="0" smtClean="0">
                <a:solidFill>
                  <a:schemeClr val="tx1"/>
                </a:solidFill>
              </a:rPr>
              <a:t>4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Στοιχεία από τη Θεωρία των Πιθανοτήτων</a:t>
            </a:r>
            <a:endParaRPr lang="el-GR" sz="2800" b="1" dirty="0" smtClean="0">
              <a:solidFill>
                <a:schemeClr val="tx1"/>
              </a:solidFill>
              <a:latin typeface="+mn-lt"/>
            </a:endParaRPr>
          </a:p>
          <a:p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Γεράσιμος Μελετίου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8" y="5827942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7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400" b="1" dirty="0" err="1" smtClean="0">
                <a:solidFill>
                  <a:schemeClr val="tx1"/>
                </a:solidFill>
                <a:latin typeface="Calibri" pitchFamily="34" charset="0"/>
              </a:rPr>
              <a:t>παραδειγματα</a:t>
            </a:r>
            <a:endParaRPr lang="el-GR" altLang="el-GR" sz="4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162879" name="Group 63"/>
          <p:cNvGraphicFramePr>
            <a:graphicFrameLocks noGrp="1"/>
          </p:cNvGraphicFramePr>
          <p:nvPr>
            <p:ph type="body" idx="1"/>
          </p:nvPr>
        </p:nvGraphicFramePr>
        <p:xfrm>
          <a:off x="683568" y="1772816"/>
          <a:ext cx="7693025" cy="404971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230688"/>
                <a:gridCol w="3462337"/>
              </a:tblGrid>
              <a:tr h="853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Πείραμα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Δυνατά αποτελέσματα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4" marB="45724" anchor="ctr" horzOverflow="overflow"/>
                </a:tc>
              </a:tr>
              <a:tr h="744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Ρίχνουμε ένα νόμισμα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Κεφάλι, Γράμματα 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4" marB="45724" anchor="ctr" horzOverflow="overflow"/>
                </a:tc>
              </a:tr>
              <a:tr h="853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Κατανάλωση βενζίνης για ορισμένη διαδρομή  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lt&gt;0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4" marB="45724" anchor="ctr" horzOverflow="overflow"/>
                </a:tc>
              </a:tr>
              <a:tr h="744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Χρόνος συναρμολόγησης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 &gt; 0 </a:t>
                      </a:r>
                      <a:r>
                        <a:rPr kumimoji="0" lang="el-GR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δευτερόλεπτα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4" marB="45724" anchor="ctr" horzOverflow="overflow"/>
                </a:tc>
              </a:tr>
              <a:tr h="853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el-GR" sz="2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ριθμός παιδιών σε μια τυχαία οικογένεια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4" marB="4572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0, 1, 2,.....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24" marB="45724" anchor="ctr" horzOverflow="overflow"/>
                </a:tc>
              </a:tr>
            </a:tbl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12776"/>
            <a:ext cx="7754937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το καλύτερο που μπορούμε να κάνουμε σε ένα τυχαίο πείραμα είναι να προσδιορίσουμε την </a:t>
            </a:r>
            <a:r>
              <a:rPr lang="el-GR" sz="3200" b="1" i="1" dirty="0" smtClean="0">
                <a:solidFill>
                  <a:schemeClr val="tx1"/>
                </a:solidFill>
                <a:latin typeface="Calibri" pitchFamily="34" charset="0"/>
              </a:rPr>
              <a:t>πιθανότητα</a:t>
            </a:r>
            <a:r>
              <a:rPr lang="el-GR" sz="32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εμφάνισης κάποιου αποτελέσματος</a:t>
            </a:r>
            <a:r>
              <a:rPr lang="en-US" sz="3200" b="0" i="1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l-GR" sz="3200" i="1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l-GR" sz="3200" dirty="0" smtClean="0">
                <a:latin typeface="Calibri" pitchFamily="34" charset="0"/>
              </a:rPr>
              <a:t>Για να καθορίσουμε τις </a:t>
            </a:r>
            <a:r>
              <a:rPr lang="el-GR" sz="3200" b="1" dirty="0" smtClean="0">
                <a:latin typeface="Calibri" pitchFamily="34" charset="0"/>
              </a:rPr>
              <a:t>πιθανότητες</a:t>
            </a:r>
            <a:r>
              <a:rPr lang="el-GR" sz="3200" dirty="0" smtClean="0">
                <a:latin typeface="Calibri" pitchFamily="34" charset="0"/>
              </a:rPr>
              <a:t> πρέπει πρώτα να προσδιορίσουμε τα δυνατά </a:t>
            </a:r>
            <a:r>
              <a:rPr lang="el-GR" sz="3200" b="1" dirty="0" smtClean="0">
                <a:latin typeface="Calibri" pitchFamily="34" charset="0"/>
              </a:rPr>
              <a:t>αποτελέσματα του πειράματος</a:t>
            </a:r>
            <a:r>
              <a:rPr lang="en-US" sz="3200" dirty="0" smtClean="0">
                <a:latin typeface="Calibri" pitchFamily="34" charset="0"/>
              </a:rPr>
              <a:t>.</a:t>
            </a:r>
            <a:endParaRPr lang="en-US" sz="3200" i="1" dirty="0" smtClean="0">
              <a:latin typeface="Calibri" pitchFamily="34" charset="0"/>
            </a:endParaRPr>
          </a:p>
          <a:p>
            <a:pPr eaLnBrk="1" hangingPunct="1">
              <a:defRPr/>
            </a:pPr>
            <a:endParaRPr lang="el-GR" sz="3200" b="0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0" y="836613"/>
            <a:ext cx="7253288" cy="520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400" b="1" dirty="0" smtClean="0">
                <a:solidFill>
                  <a:schemeClr val="tx1"/>
                </a:solidFill>
                <a:latin typeface="Calibri" pitchFamily="34" charset="0"/>
              </a:rPr>
              <a:t>Δειγματικός χώρος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27213"/>
            <a:ext cx="807206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	Το σύνολο των δυνατών αποτελεσμάτων  του πειράματος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συμβολίζεται με 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S</a:t>
            </a:r>
            <a:endParaRPr lang="el-GR" sz="3200" b="1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28625"/>
            <a:ext cx="7540625" cy="928688"/>
          </a:xfrm>
        </p:spPr>
        <p:txBody>
          <a:bodyPr/>
          <a:lstStyle/>
          <a:p>
            <a:pPr eaLnBrk="1" hangingPunct="1"/>
            <a:r>
              <a:rPr lang="el-GR" altLang="el-GR" sz="4400" b="1" dirty="0" smtClean="0">
                <a:solidFill>
                  <a:schemeClr val="tx1"/>
                </a:solidFill>
                <a:latin typeface="Calibri" pitchFamily="34" charset="0"/>
              </a:rPr>
              <a:t>Ενδεχόμενο Α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827213"/>
            <a:ext cx="8072438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 Κάθε υποσύνολο του δειγματικού  χώρου. </a:t>
            </a:r>
          </a:p>
          <a:p>
            <a:pPr>
              <a:spcBef>
                <a:spcPct val="0"/>
              </a:spcBef>
              <a:buClrTx/>
              <a:buSzTx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 Αν στην εκτέλεση του πειράματος  προκύψει αποτέλεσμα  που ανήκει στο Α,  λέμε ότι το Α π</a:t>
            </a:r>
            <a:r>
              <a:rPr lang="el-GR" sz="3200" b="0" i="1" dirty="0" smtClean="0">
                <a:solidFill>
                  <a:schemeClr val="tx1"/>
                </a:solidFill>
                <a:latin typeface="Calibri" pitchFamily="34" charset="0"/>
              </a:rPr>
              <a:t>ραγματοποιείται</a:t>
            </a:r>
            <a:r>
              <a:rPr lang="el-GR" sz="3200" dirty="0" smtClean="0">
                <a:latin typeface="Calibri" pitchFamily="34" charset="0"/>
              </a:rPr>
              <a:t>,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δηλ  γίνεται </a:t>
            </a:r>
            <a:r>
              <a:rPr lang="el-GR" sz="3200" b="1" i="1" dirty="0" smtClean="0">
                <a:solidFill>
                  <a:schemeClr val="tx1"/>
                </a:solidFill>
                <a:latin typeface="Calibri" pitchFamily="34" charset="0"/>
              </a:rPr>
              <a:t>γεγονός</a:t>
            </a:r>
            <a:r>
              <a:rPr lang="el-GR" sz="3200" b="1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US" sz="32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el-GR" sz="32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357188"/>
            <a:ext cx="7469187" cy="1143000"/>
          </a:xfrm>
        </p:spPr>
        <p:txBody>
          <a:bodyPr/>
          <a:lstStyle/>
          <a:p>
            <a:pPr eaLnBrk="1" hangingPunct="1"/>
            <a:r>
              <a:rPr lang="el-GR" altLang="el-GR" sz="3200" b="0" smtClean="0">
                <a:solidFill>
                  <a:schemeClr val="tx1"/>
                </a:solidFill>
                <a:latin typeface="Calibri" pitchFamily="34" charset="0"/>
              </a:rPr>
              <a:t>ασυμβίβαστα ενδεχόμενα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276475"/>
            <a:ext cx="8497887" cy="3724275"/>
          </a:xfrm>
        </p:spPr>
        <p:txBody>
          <a:bodyPr/>
          <a:lstStyle/>
          <a:p>
            <a:pPr lvl="1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Δυο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ενδεχόμενα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Α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και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Β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είναι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ασυμβίβαστα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αν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δεν έχουν κοινά αποτελέσματα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620688"/>
            <a:ext cx="7313612" cy="1143000"/>
          </a:xfrm>
        </p:spPr>
        <p:txBody>
          <a:bodyPr/>
          <a:lstStyle/>
          <a:p>
            <a:pPr eaLnBrk="1" hangingPunct="1"/>
            <a:r>
              <a:rPr lang="el-GR" altLang="el-GR" sz="3200" b="0" dirty="0" smtClean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el-GR" altLang="el-GR" sz="3200" b="0" i="1" dirty="0" smtClean="0">
                <a:solidFill>
                  <a:schemeClr val="tx1"/>
                </a:solidFill>
                <a:latin typeface="Calibri" pitchFamily="34" charset="0"/>
              </a:rPr>
              <a:t>για ενδεχόμενα με </a:t>
            </a:r>
            <a:r>
              <a:rPr lang="el-GR" altLang="el-GR" sz="3200" b="0" i="1" dirty="0" err="1" smtClean="0">
                <a:solidFill>
                  <a:schemeClr val="tx1"/>
                </a:solidFill>
                <a:latin typeface="Calibri" pitchFamily="34" charset="0"/>
              </a:rPr>
              <a:t>απαριθμήσιμο</a:t>
            </a:r>
            <a:r>
              <a:rPr lang="el-GR" altLang="el-GR" sz="32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l-GR" altLang="el-GR" sz="3200" b="0" i="1" dirty="0" err="1" smtClean="0">
                <a:solidFill>
                  <a:schemeClr val="tx1"/>
                </a:solidFill>
                <a:latin typeface="Calibri" pitchFamily="34" charset="0"/>
              </a:rPr>
              <a:t>πληθος</a:t>
            </a:r>
            <a:r>
              <a:rPr lang="el-GR" altLang="el-GR" sz="3200" b="0" i="1" dirty="0" smtClean="0">
                <a:solidFill>
                  <a:schemeClr val="tx1"/>
                </a:solidFill>
                <a:latin typeface="Calibri" pitchFamily="34" charset="0"/>
              </a:rPr>
              <a:t> αποτελεσμάτων</a:t>
            </a:r>
            <a:r>
              <a:rPr lang="el-GR" altLang="el-GR" sz="3200" b="0" dirty="0" smtClean="0">
                <a:solidFill>
                  <a:schemeClr val="tx1"/>
                </a:solidFill>
                <a:latin typeface="Calibri" pitchFamily="34" charset="0"/>
              </a:rPr>
              <a:t>) 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2362200"/>
            <a:ext cx="8892480" cy="372427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l-GR" sz="3200" b="0" dirty="0" err="1" smtClean="0">
                <a:solidFill>
                  <a:schemeClr val="tx1"/>
                </a:solidFill>
                <a:latin typeface="Calibri" pitchFamily="34" charset="0"/>
              </a:rPr>
              <a:t>Εστω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       το </a:t>
            </a:r>
            <a:r>
              <a:rPr lang="el-GR" sz="3200" b="0" dirty="0" err="1" smtClean="0">
                <a:solidFill>
                  <a:schemeClr val="tx1"/>
                </a:solidFill>
                <a:latin typeface="Calibri" pitchFamily="34" charset="0"/>
              </a:rPr>
              <a:t>πληθος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των αποτελεσμάτων του Α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Τα Α και Β είναι ασυμβίβαστα αν  </a:t>
            </a:r>
          </a:p>
        </p:txBody>
      </p:sp>
      <p:graphicFrame>
        <p:nvGraphicFramePr>
          <p:cNvPr id="11268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547664" y="2132856"/>
          <a:ext cx="698500" cy="792162"/>
        </p:xfrm>
        <a:graphic>
          <a:graphicData uri="http://schemas.openxmlformats.org/presentationml/2006/ole">
            <p:oleObj spid="_x0000_s480258" name="Equation" r:id="rId3" imgW="190335" imgH="215713" progId="Equation.3">
              <p:embed/>
            </p:oleObj>
          </a:graphicData>
        </a:graphic>
      </p:graphicFrame>
      <p:graphicFrame>
        <p:nvGraphicFramePr>
          <p:cNvPr id="11269" name="Object 3"/>
          <p:cNvGraphicFramePr>
            <a:graphicFrameLocks noGrp="1" noChangeAspect="1"/>
          </p:cNvGraphicFramePr>
          <p:nvPr/>
        </p:nvGraphicFramePr>
        <p:xfrm>
          <a:off x="2571750" y="4071938"/>
          <a:ext cx="2190750" cy="982662"/>
        </p:xfrm>
        <a:graphic>
          <a:graphicData uri="http://schemas.openxmlformats.org/presentationml/2006/ole">
            <p:oleObj spid="_x0000_s480259" name="Εξίσωση" r:id="rId4" imgW="558558" imgH="215806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357188"/>
            <a:ext cx="7920038" cy="1622425"/>
          </a:xfrm>
        </p:spPr>
        <p:txBody>
          <a:bodyPr lIns="0" tIns="0" rIns="0" bIns="0" anchor="ctr"/>
          <a:lstStyle/>
          <a:p>
            <a:pPr marL="333375" indent="-333375" algn="ctr" eaLnBrk="1" hangingPunct="1">
              <a:spcBef>
                <a:spcPts val="700"/>
              </a:spcBef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n-GB" altLang="el-GR" sz="4400" b="1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l-GR" altLang="el-GR" sz="4400" b="1" dirty="0" smtClean="0">
                <a:solidFill>
                  <a:schemeClr val="tx1"/>
                </a:solidFill>
                <a:latin typeface="Calibri" pitchFamily="34" charset="0"/>
              </a:rPr>
              <a:t>τ</a:t>
            </a:r>
            <a:r>
              <a:rPr lang="en-GB" altLang="el-GR" sz="4400" b="1" dirty="0" err="1" smtClean="0">
                <a:solidFill>
                  <a:schemeClr val="tx1"/>
                </a:solidFill>
                <a:latin typeface="Calibri" pitchFamily="34" charset="0"/>
              </a:rPr>
              <a:t>ομή</a:t>
            </a:r>
            <a:r>
              <a:rPr lang="en-GB" altLang="el-GR" sz="4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altLang="el-GR" sz="4400" b="1" dirty="0" err="1" smtClean="0">
                <a:solidFill>
                  <a:schemeClr val="tx1"/>
                </a:solidFill>
                <a:latin typeface="Calibri" pitchFamily="34" charset="0"/>
              </a:rPr>
              <a:t>ενδεχομένων</a:t>
            </a:r>
            <a:r>
              <a:rPr lang="en-GB" altLang="el-GR" sz="4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altLang="el-GR" sz="4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A∩</a:t>
            </a:r>
            <a:r>
              <a:rPr lang="el-GR" altLang="el-GR" sz="4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Β</a:t>
            </a:r>
            <a:r>
              <a:rPr lang="en-GB" altLang="el-GR" sz="4400" b="1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34350" cy="4114800"/>
          </a:xfrm>
        </p:spPr>
        <p:txBody>
          <a:bodyPr lIns="90000" tIns="46800" rIns="90000" bIns="46800"/>
          <a:lstStyle/>
          <a:p>
            <a:pPr marL="498475" indent="-33655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98475" algn="l"/>
                <a:tab pos="601663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424988" algn="l"/>
                <a:tab pos="9874250" algn="l"/>
                <a:tab pos="10328275" algn="l"/>
                <a:tab pos="10772775" algn="l"/>
                <a:tab pos="10775950" algn="l"/>
                <a:tab pos="10779125" algn="l"/>
              </a:tabLst>
              <a:defRPr/>
            </a:pP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498475" indent="-33655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98475" algn="l"/>
                <a:tab pos="601663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424988" algn="l"/>
                <a:tab pos="9874250" algn="l"/>
                <a:tab pos="10328275" algn="l"/>
                <a:tab pos="10772775" algn="l"/>
                <a:tab pos="10775950" algn="l"/>
                <a:tab pos="10779125" algn="l"/>
              </a:tabLst>
              <a:defRPr/>
            </a:pP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πραγματοποιείται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όταν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προκύπτουν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αποτελέσματα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που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ανήκουν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στο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Α </a:t>
            </a:r>
            <a:r>
              <a:rPr lang="en-GB" sz="3200" b="0" i="1" dirty="0" err="1" smtClean="0">
                <a:solidFill>
                  <a:schemeClr val="tx1"/>
                </a:solidFill>
                <a:latin typeface="Calibri" pitchFamily="34" charset="0"/>
              </a:rPr>
              <a:t>και</a:t>
            </a:r>
            <a:r>
              <a:rPr lang="en-GB" sz="3200" b="0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στο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Β</a:t>
            </a:r>
          </a:p>
          <a:p>
            <a:pPr marL="498475" indent="-336550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98475" algn="l"/>
                <a:tab pos="601663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424988" algn="l"/>
                <a:tab pos="9874250" algn="l"/>
                <a:tab pos="10328275" algn="l"/>
                <a:tab pos="10772775" algn="l"/>
                <a:tab pos="10775950" algn="l"/>
                <a:tab pos="10779125" algn="l"/>
              </a:tabLst>
              <a:defRPr/>
            </a:pPr>
            <a:endParaRPr lang="en-GB" sz="3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414338" lvl="1" indent="-277813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98475" algn="l"/>
                <a:tab pos="601663" algn="l"/>
                <a:tab pos="1050925" algn="l"/>
                <a:tab pos="1500188" algn="l"/>
                <a:tab pos="1949450" algn="l"/>
                <a:tab pos="2398713" algn="l"/>
                <a:tab pos="2847975" algn="l"/>
                <a:tab pos="3297238" algn="l"/>
                <a:tab pos="3746500" algn="l"/>
                <a:tab pos="4195763" algn="l"/>
                <a:tab pos="4645025" algn="l"/>
                <a:tab pos="5094288" algn="l"/>
                <a:tab pos="5543550" algn="l"/>
                <a:tab pos="5992813" algn="l"/>
                <a:tab pos="6442075" algn="l"/>
                <a:tab pos="6891338" algn="l"/>
                <a:tab pos="7340600" algn="l"/>
                <a:tab pos="7789863" algn="l"/>
                <a:tab pos="8239125" algn="l"/>
                <a:tab pos="8688388" algn="l"/>
                <a:tab pos="9137650" algn="l"/>
                <a:tab pos="9424988" algn="l"/>
                <a:tab pos="9874250" algn="l"/>
                <a:tab pos="10328275" algn="l"/>
                <a:tab pos="10772775" algn="l"/>
                <a:tab pos="10775950" algn="l"/>
                <a:tab pos="10779125" algn="l"/>
              </a:tabLst>
              <a:defRPr/>
            </a:pP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  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4318000" y="3349625"/>
          <a:ext cx="719138" cy="360363"/>
        </p:xfrm>
        <a:graphic>
          <a:graphicData uri="http://schemas.openxmlformats.org/presentationml/2006/ole">
            <p:oleObj spid="_x0000_s481282" r:id="rId4" imgW="719640" imgH="359640" progId="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7119937" cy="1143000"/>
          </a:xfrm>
        </p:spPr>
        <p:txBody>
          <a:bodyPr/>
          <a:lstStyle/>
          <a:p>
            <a:pPr eaLnBrk="1" hangingPunct="1"/>
            <a:r>
              <a:rPr lang="el-GR" altLang="el-GR" sz="4400" b="1" dirty="0" smtClean="0">
                <a:solidFill>
                  <a:schemeClr val="tx1"/>
                </a:solidFill>
                <a:latin typeface="Calibri" pitchFamily="34" charset="0"/>
              </a:rPr>
              <a:t>τομή ενδεχομένων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1827213"/>
            <a:ext cx="7612062" cy="41148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Πραγματοποιείται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όταν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	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προκύπτουν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αποτελέσματα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που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ανήκουν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στο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Ε1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και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στο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Ε2 και στο Ε3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l-GR" sz="32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13318" name="Object 7"/>
          <p:cNvGraphicFramePr>
            <a:graphicFrameLocks noChangeAspect="1"/>
          </p:cNvGraphicFramePr>
          <p:nvPr/>
        </p:nvGraphicFramePr>
        <p:xfrm>
          <a:off x="5643563" y="871538"/>
          <a:ext cx="2071687" cy="549275"/>
        </p:xfrm>
        <a:graphic>
          <a:graphicData uri="http://schemas.openxmlformats.org/presentationml/2006/ole">
            <p:oleObj spid="_x0000_s482306" r:id="rId3" imgW="774364" imgH="203112" progId="">
              <p:embed/>
            </p:oleObj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6-1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560" y="1700808"/>
            <a:ext cx="7489825" cy="4310062"/>
          </a:xfrm>
          <a:noFill/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14341" name="Object 7"/>
          <p:cNvGraphicFramePr>
            <a:graphicFrameLocks noChangeAspect="1"/>
          </p:cNvGraphicFramePr>
          <p:nvPr/>
        </p:nvGraphicFramePr>
        <p:xfrm>
          <a:off x="2286000" y="6143625"/>
          <a:ext cx="1571625" cy="411163"/>
        </p:xfrm>
        <a:graphic>
          <a:graphicData uri="http://schemas.openxmlformats.org/presentationml/2006/ole">
            <p:oleObj spid="_x0000_s483330" r:id="rId4" imgW="774364" imgH="203112" progId="">
              <p:embed/>
            </p:oleObj>
          </a:graphicData>
        </a:graphic>
      </p:graphicFrame>
      <p:sp>
        <p:nvSpPr>
          <p:cNvPr id="10" name="9 - Ορθογώνιο"/>
          <p:cNvSpPr/>
          <p:nvPr/>
        </p:nvSpPr>
        <p:spPr>
          <a:xfrm>
            <a:off x="4071938" y="6072188"/>
            <a:ext cx="1357312" cy="500062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115616" y="620688"/>
            <a:ext cx="7119937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τομή ενδεχομένων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5"/>
          <p:cNvSpPr>
            <a:spLocks noGrp="1" noChangeArrowheads="1"/>
          </p:cNvSpPr>
          <p:nvPr>
            <p:ph type="title"/>
          </p:nvPr>
        </p:nvSpPr>
        <p:spPr>
          <a:xfrm>
            <a:off x="1331913" y="644525"/>
            <a:ext cx="7126287" cy="1344613"/>
          </a:xfrm>
        </p:spPr>
        <p:txBody>
          <a:bodyPr lIns="0" tIns="0" rIns="0" bIns="0" anchor="ctr"/>
          <a:lstStyle/>
          <a:p>
            <a:pPr marL="333375" indent="-333375" eaLnBrk="1" hangingPunct="1">
              <a:spcBef>
                <a:spcPts val="800"/>
              </a:spcBef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</a:pPr>
            <a:r>
              <a:rPr lang="el-GR" altLang="el-GR" sz="4400" b="1" dirty="0" smtClean="0">
                <a:solidFill>
                  <a:schemeClr val="tx1"/>
                </a:solidFill>
                <a:latin typeface="Calibri" pitchFamily="34" charset="0"/>
              </a:rPr>
              <a:t>Έ</a:t>
            </a:r>
            <a:r>
              <a:rPr lang="en-GB" altLang="el-GR" sz="4400" b="1" dirty="0" err="1" smtClean="0">
                <a:solidFill>
                  <a:schemeClr val="tx1"/>
                </a:solidFill>
                <a:latin typeface="Calibri" pitchFamily="34" charset="0"/>
              </a:rPr>
              <a:t>νωση</a:t>
            </a:r>
            <a:r>
              <a:rPr lang="en-GB" altLang="el-GR" sz="4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altLang="el-GR" sz="4400" b="1" dirty="0" err="1" smtClean="0">
                <a:solidFill>
                  <a:schemeClr val="tx1"/>
                </a:solidFill>
                <a:latin typeface="Calibri" pitchFamily="34" charset="0"/>
              </a:rPr>
              <a:t>ενδεχομένων</a:t>
            </a:r>
            <a:r>
              <a:rPr lang="en-GB" altLang="el-GR" sz="4400" b="1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GB" altLang="el-GR" sz="4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AUB</a:t>
            </a:r>
          </a:p>
        </p:txBody>
      </p:sp>
      <p:sp>
        <p:nvSpPr>
          <p:cNvPr id="5124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611188" y="1817688"/>
            <a:ext cx="8389937" cy="5040312"/>
          </a:xfrm>
        </p:spPr>
        <p:txBody>
          <a:bodyPr lIns="90000" tIns="46800" rIns="90000" bIns="46800"/>
          <a:lstStyle/>
          <a:p>
            <a:pPr lvl="1" eaLnBrk="1" hangingPunct="1">
              <a:buFont typeface="Wingdings" pitchFamily="2" charset="2"/>
              <a:buNone/>
              <a:tabLst>
                <a:tab pos="858838" algn="l"/>
                <a:tab pos="889000" algn="l"/>
                <a:tab pos="1338263" algn="l"/>
                <a:tab pos="1787525" algn="l"/>
                <a:tab pos="2236788" algn="l"/>
                <a:tab pos="2687638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  <a:tab pos="9428163" algn="l"/>
                <a:tab pos="9877425" algn="l"/>
                <a:tab pos="10326688" algn="l"/>
                <a:tab pos="10775950" algn="l"/>
                <a:tab pos="10779125" algn="l"/>
              </a:tabLst>
              <a:defRPr/>
            </a:pP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  	</a:t>
            </a:r>
            <a:endParaRPr lang="el-GR" sz="3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None/>
              <a:tabLst>
                <a:tab pos="858838" algn="l"/>
                <a:tab pos="889000" algn="l"/>
                <a:tab pos="1338263" algn="l"/>
                <a:tab pos="1787525" algn="l"/>
                <a:tab pos="2236788" algn="l"/>
                <a:tab pos="2687638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  <a:tab pos="9428163" algn="l"/>
                <a:tab pos="9877425" algn="l"/>
                <a:tab pos="10326688" algn="l"/>
                <a:tab pos="10775950" algn="l"/>
                <a:tab pos="10779125" algn="l"/>
              </a:tabLst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Πραγματοποιείται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όταν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	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προκύπτουν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  	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αποτελέσματα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που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ανήκουν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στο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Α  ή  	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στο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Β ή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και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στα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δύο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GB" sz="3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33375" indent="-33337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858838" algn="l"/>
                <a:tab pos="889000" algn="l"/>
                <a:tab pos="1338263" algn="l"/>
                <a:tab pos="1787525" algn="l"/>
                <a:tab pos="2236788" algn="l"/>
                <a:tab pos="2687638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9424988" algn="l"/>
                <a:tab pos="9428163" algn="l"/>
                <a:tab pos="9877425" algn="l"/>
                <a:tab pos="10326688" algn="l"/>
                <a:tab pos="10775950" algn="l"/>
                <a:tab pos="10779125" algn="l"/>
              </a:tabLst>
              <a:defRPr/>
            </a:pPr>
            <a:endParaRPr lang="en-GB" sz="32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15364" name="Object 102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84354" r:id="rId4" imgW="114150" imgH="215612" progId="Equation.3">
              <p:embed/>
            </p:oleObj>
          </a:graphicData>
        </a:graphic>
      </p:graphicFrame>
      <p:sp>
        <p:nvSpPr>
          <p:cNvPr id="15365" name="Rectangle 1032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8" name="7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1"/>
            <a:ext cx="7776864" cy="324281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  <a:latin typeface="+mn-lt"/>
              </a:rPr>
              <a:t>Τμήμα </a:t>
            </a:r>
            <a:r>
              <a:rPr lang="el-GR" sz="2800" dirty="0" err="1" smtClean="0">
                <a:solidFill>
                  <a:schemeClr val="tx1"/>
                </a:solidFill>
                <a:latin typeface="+mn-lt"/>
              </a:rPr>
              <a:t>Λογοθεραπείας</a:t>
            </a:r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l-GR" b="1" dirty="0" smtClean="0">
                <a:solidFill>
                  <a:schemeClr val="tx1"/>
                </a:solidFill>
                <a:latin typeface="+mn-lt"/>
              </a:rPr>
              <a:t>Στατιστική και λογισμικά στις επιστήμες συμπεριφοράς </a:t>
            </a:r>
          </a:p>
          <a:p>
            <a:pPr algn="l"/>
            <a:r>
              <a:rPr lang="el-GR" sz="2800" b="1" dirty="0" smtClean="0">
                <a:solidFill>
                  <a:schemeClr val="tx1"/>
                </a:solidFill>
                <a:latin typeface="+mn-lt"/>
              </a:rPr>
              <a:t>Ενότητα 4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Στοιχεία από τη Θεωρία των Πιθανοτήτων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Γεράσιμος Μελετίου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8" y="5827942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7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8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8"/>
            <a:ext cx="2214640" cy="123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01625"/>
            <a:ext cx="8183562" cy="1143000"/>
          </a:xfrm>
        </p:spPr>
        <p:txBody>
          <a:bodyPr/>
          <a:lstStyle/>
          <a:p>
            <a:pPr algn="ctr" eaLnBrk="1" hangingPunct="1"/>
            <a:r>
              <a:rPr lang="en-GB" altLang="el-GR" sz="4400" b="1" dirty="0" err="1" smtClean="0">
                <a:solidFill>
                  <a:schemeClr val="tx1"/>
                </a:solidFill>
                <a:latin typeface="Calibri" pitchFamily="34" charset="0"/>
              </a:rPr>
              <a:t>Ένωση</a:t>
            </a:r>
            <a:r>
              <a:rPr lang="en-GB" altLang="el-GR" sz="4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altLang="el-GR" sz="4400" b="1" dirty="0" err="1" smtClean="0">
                <a:solidFill>
                  <a:schemeClr val="tx1"/>
                </a:solidFill>
                <a:latin typeface="Calibri" pitchFamily="34" charset="0"/>
              </a:rPr>
              <a:t>ενδεχομένων</a:t>
            </a:r>
            <a:endParaRPr lang="el-GR" altLang="el-GR" sz="4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5813" y="1827213"/>
            <a:ext cx="4168775" cy="4114800"/>
          </a:xfrm>
        </p:spPr>
        <p:txBody>
          <a:bodyPr/>
          <a:lstStyle/>
          <a:p>
            <a:pPr eaLnBrk="1" hangingPunct="1"/>
            <a:r>
              <a:rPr lang="el-GR" altLang="el-GR" sz="3200" b="0" smtClean="0">
                <a:solidFill>
                  <a:schemeClr val="tx1"/>
                </a:solidFill>
                <a:latin typeface="Calibri" pitchFamily="34" charset="0"/>
              </a:rPr>
              <a:t>Ισχύει:</a:t>
            </a:r>
          </a:p>
          <a:p>
            <a:pPr eaLnBrk="1" hangingPunct="1"/>
            <a:endParaRPr lang="el-GR" altLang="el-GR" sz="3200" b="0" smtClean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827088" y="3082925"/>
          <a:ext cx="6049962" cy="919163"/>
        </p:xfrm>
        <a:graphic>
          <a:graphicData uri="http://schemas.openxmlformats.org/presentationml/2006/ole">
            <p:oleObj spid="_x0000_s485378" name="Equation" r:id="rId3" imgW="1587500" imgH="241300" progId="Equation.3">
              <p:embed/>
            </p:oleObj>
          </a:graphicData>
        </a:graphic>
      </p:graphicFrame>
      <p:graphicFrame>
        <p:nvGraphicFramePr>
          <p:cNvPr id="16389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900113" y="4076700"/>
          <a:ext cx="7775575" cy="1190625"/>
        </p:xfrm>
        <a:graphic>
          <a:graphicData uri="http://schemas.openxmlformats.org/presentationml/2006/ole">
            <p:oleObj spid="_x0000_s485379" name="Equation" r:id="rId4" imgW="1612900" imgH="266700" progId="Equation.3">
              <p:embed/>
            </p:oleObj>
          </a:graphicData>
        </a:graphic>
      </p:graphicFrame>
      <p:graphicFrame>
        <p:nvGraphicFramePr>
          <p:cNvPr id="16390" name="Object 8"/>
          <p:cNvGraphicFramePr>
            <a:graphicFrameLocks noChangeAspect="1"/>
          </p:cNvGraphicFramePr>
          <p:nvPr/>
        </p:nvGraphicFramePr>
        <p:xfrm>
          <a:off x="2268538" y="5373688"/>
          <a:ext cx="7011987" cy="1046162"/>
        </p:xfrm>
        <a:graphic>
          <a:graphicData uri="http://schemas.openxmlformats.org/presentationml/2006/ole">
            <p:oleObj spid="_x0000_s485380" name="Equation" r:id="rId5" imgW="2197100" imgH="241300" progId="Equation.3">
              <p:embed/>
            </p:oleObj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6-1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2349500"/>
            <a:ext cx="6985000" cy="4019550"/>
          </a:xfrm>
          <a:noFill/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7415" name="Rectangle 12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7416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17417" name="Object 13"/>
          <p:cNvGraphicFramePr>
            <a:graphicFrameLocks noChangeAspect="1"/>
          </p:cNvGraphicFramePr>
          <p:nvPr/>
        </p:nvGraphicFramePr>
        <p:xfrm>
          <a:off x="2714625" y="5929313"/>
          <a:ext cx="1785938" cy="473075"/>
        </p:xfrm>
        <a:graphic>
          <a:graphicData uri="http://schemas.openxmlformats.org/presentationml/2006/ole">
            <p:oleObj spid="_x0000_s486402" r:id="rId4" imgW="774364" imgH="203112" progId="">
              <p:embed/>
            </p:oleObj>
          </a:graphicData>
        </a:graphic>
      </p:graphicFrame>
      <p:sp>
        <p:nvSpPr>
          <p:cNvPr id="12" name="11 - Ορθογώνιο"/>
          <p:cNvSpPr/>
          <p:nvPr/>
        </p:nvSpPr>
        <p:spPr>
          <a:xfrm>
            <a:off x="4786313" y="5929313"/>
            <a:ext cx="914400" cy="428625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01625"/>
            <a:ext cx="8183562" cy="1143000"/>
          </a:xfrm>
        </p:spPr>
        <p:txBody>
          <a:bodyPr/>
          <a:lstStyle/>
          <a:p>
            <a:pPr algn="ctr" eaLnBrk="1" hangingPunct="1"/>
            <a:r>
              <a:rPr lang="en-GB" altLang="el-GR" sz="4400" b="1" dirty="0" err="1" smtClean="0">
                <a:solidFill>
                  <a:schemeClr val="tx1"/>
                </a:solidFill>
                <a:latin typeface="Calibri" pitchFamily="34" charset="0"/>
              </a:rPr>
              <a:t>Ένωση</a:t>
            </a:r>
            <a:r>
              <a:rPr lang="en-GB" altLang="el-GR" sz="4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altLang="el-GR" sz="4400" b="1" dirty="0" err="1" smtClean="0">
                <a:solidFill>
                  <a:schemeClr val="tx1"/>
                </a:solidFill>
                <a:latin typeface="Calibri" pitchFamily="34" charset="0"/>
              </a:rPr>
              <a:t>ενδεχομένων</a:t>
            </a:r>
            <a:endParaRPr lang="el-GR" altLang="el-GR" sz="44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900113" y="1857375"/>
            <a:ext cx="8097837" cy="7402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27038" indent="-32226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</a:pPr>
            <a:r>
              <a:rPr lang="en-GB" altLang="el-GR" sz="2800">
                <a:solidFill>
                  <a:srgbClr val="E6E6E6"/>
                </a:solidFill>
                <a:latin typeface="Times New Roman" pitchFamily="18" charset="0"/>
              </a:rPr>
              <a:t>   </a:t>
            </a:r>
            <a:r>
              <a:rPr lang="el-GR" altLang="el-GR" sz="3200" b="1">
                <a:latin typeface="Arial" charset="0"/>
              </a:rPr>
              <a:t>Το </a:t>
            </a:r>
            <a:r>
              <a:rPr lang="en-GB" altLang="el-GR" sz="3200" b="1">
                <a:latin typeface="Arial" charset="0"/>
              </a:rPr>
              <a:t> Α είναι αδύνατο ενδεχόμενο ανν  δεν μπορεί να πραγματοποιηθεί σε καμιά δοκιμή δηλαδή ανν  </a:t>
            </a:r>
          </a:p>
          <a:p>
            <a:pPr marL="427038" indent="-32226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</a:pPr>
            <a:r>
              <a:rPr lang="en-GB" altLang="el-GR" sz="2600" b="1">
                <a:latin typeface="Arial" charset="0"/>
              </a:rPr>
              <a:t>   </a:t>
            </a:r>
          </a:p>
          <a:p>
            <a:pPr marL="427038" indent="-32226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</a:pPr>
            <a:r>
              <a:rPr lang="en-GB" altLang="el-GR" sz="2600" b="1">
                <a:latin typeface="Arial" charset="0"/>
              </a:rPr>
              <a:t>    </a:t>
            </a:r>
          </a:p>
          <a:p>
            <a:pPr marL="427038" indent="-32226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</a:pPr>
            <a:r>
              <a:rPr lang="en-GB" altLang="el-GR" sz="2600" b="1">
                <a:latin typeface="Arial" charset="0"/>
              </a:rPr>
              <a:t>   </a:t>
            </a:r>
          </a:p>
          <a:p>
            <a:pPr marL="427038" indent="-32226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</a:pPr>
            <a:r>
              <a:rPr lang="en-GB" altLang="el-GR" sz="2600" b="1">
                <a:latin typeface="Arial" charset="0"/>
              </a:rPr>
              <a:t>   </a:t>
            </a:r>
            <a:endParaRPr lang="en-GB" altLang="el-GR" sz="2800">
              <a:solidFill>
                <a:srgbClr val="E6E6E6"/>
              </a:solidFill>
              <a:latin typeface="Times New Roman" pitchFamily="18" charset="0"/>
            </a:endParaRPr>
          </a:p>
          <a:p>
            <a:pPr marL="427038" indent="-32226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</a:pPr>
            <a:endParaRPr lang="en-GB" altLang="el-GR" sz="2800">
              <a:solidFill>
                <a:srgbClr val="E6E6E6"/>
              </a:solidFill>
              <a:latin typeface="Times New Roman" pitchFamily="18" charset="0"/>
            </a:endParaRPr>
          </a:p>
          <a:p>
            <a:pPr marL="427038" indent="-32226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</a:pPr>
            <a:endParaRPr lang="en-GB" altLang="el-GR" sz="2800">
              <a:solidFill>
                <a:srgbClr val="E6E6E6"/>
              </a:solidFill>
              <a:latin typeface="Times New Roman" pitchFamily="18" charset="0"/>
            </a:endParaRPr>
          </a:p>
          <a:p>
            <a:pPr marL="427038" indent="-32226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</a:pPr>
            <a:endParaRPr lang="en-GB" altLang="el-GR" sz="2800">
              <a:solidFill>
                <a:srgbClr val="E6E6E6"/>
              </a:solidFill>
              <a:latin typeface="Times New Roman" pitchFamily="18" charset="0"/>
            </a:endParaRPr>
          </a:p>
          <a:p>
            <a:pPr marL="427038" indent="-32226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</a:pPr>
            <a:r>
              <a:rPr lang="en-GB" altLang="el-GR" sz="2800">
                <a:solidFill>
                  <a:srgbClr val="E6E6E6"/>
                </a:solidFill>
                <a:latin typeface="Times New Roman" pitchFamily="18" charset="0"/>
              </a:rPr>
              <a:t>        </a:t>
            </a:r>
          </a:p>
        </p:txBody>
      </p:sp>
      <p:graphicFrame>
        <p:nvGraphicFramePr>
          <p:cNvPr id="18435" name="Object 2"/>
          <p:cNvGraphicFramePr>
            <a:graphicFrameLocks noChangeAspect="1"/>
          </p:cNvGraphicFramePr>
          <p:nvPr/>
        </p:nvGraphicFramePr>
        <p:xfrm>
          <a:off x="3000375" y="3857625"/>
          <a:ext cx="1979613" cy="900113"/>
        </p:xfrm>
        <a:graphic>
          <a:graphicData uri="http://schemas.openxmlformats.org/presentationml/2006/ole">
            <p:oleObj spid="_x0000_s487426" r:id="rId4" imgW="444153" imgH="215729" progId="Equation.3">
              <p:embed/>
            </p:oleObj>
          </a:graphicData>
        </a:graphic>
      </p:graphicFrame>
      <p:sp>
        <p:nvSpPr>
          <p:cNvPr id="18436" name="Rectangle 0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6159500" cy="1143000"/>
          </a:xfrm>
        </p:spPr>
        <p:txBody>
          <a:bodyPr/>
          <a:lstStyle/>
          <a:p>
            <a:pPr eaLnBrk="1" hangingPunct="1"/>
            <a:r>
              <a:rPr lang="el-GR" altLang="el-GR" sz="3200" b="0" smtClean="0">
                <a:solidFill>
                  <a:schemeClr val="tx1"/>
                </a:solidFill>
                <a:latin typeface="Calibri" pitchFamily="34" charset="0"/>
              </a:rPr>
              <a:t>	αδύνατο ενδεχόμενο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301625"/>
            <a:ext cx="7754937" cy="1143000"/>
          </a:xfrm>
        </p:spPr>
        <p:txBody>
          <a:bodyPr/>
          <a:lstStyle/>
          <a:p>
            <a:pPr eaLnBrk="1" hangingPunct="1"/>
            <a:r>
              <a:rPr lang="el-GR" altLang="el-GR" sz="4400" b="1" dirty="0" smtClean="0">
                <a:solidFill>
                  <a:schemeClr val="tx1"/>
                </a:solidFill>
                <a:latin typeface="Calibri" pitchFamily="34" charset="0"/>
              </a:rPr>
              <a:t> Βέβαιο ενδεχόμενο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8305800" cy="3724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3200" b="0" smtClean="0">
                <a:solidFill>
                  <a:schemeClr val="tx1"/>
                </a:solidFill>
                <a:latin typeface="Calibri" pitchFamily="34" charset="0"/>
              </a:rPr>
              <a:t>   Ο δειγματικός χώρος </a:t>
            </a:r>
            <a:r>
              <a:rPr lang="en-GB" altLang="el-GR" sz="3200" b="0" smtClean="0">
                <a:solidFill>
                  <a:schemeClr val="tx1"/>
                </a:solidFill>
                <a:latin typeface="Calibri" pitchFamily="34" charset="0"/>
              </a:rPr>
              <a:t> S είναι το βέβαιο ενδεχόμενο διότι σε κάθε εκτέλεση του πειράματος ένα από </a:t>
            </a:r>
            <a:r>
              <a:rPr lang="el-GR" altLang="el-GR" sz="3200" b="0" smtClean="0">
                <a:solidFill>
                  <a:schemeClr val="tx1"/>
                </a:solidFill>
                <a:latin typeface="Calibri" pitchFamily="34" charset="0"/>
              </a:rPr>
              <a:t>τα αποτελέσματά του</a:t>
            </a:r>
            <a:r>
              <a:rPr lang="en-GB" altLang="el-GR" sz="3200" b="0" smtClean="0">
                <a:solidFill>
                  <a:schemeClr val="tx1"/>
                </a:solidFill>
                <a:latin typeface="Calibri" pitchFamily="34" charset="0"/>
              </a:rPr>
              <a:t>   θα πραγματοποιηθεί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altLang="el-GR" sz="3200" b="0" smtClean="0">
                <a:solidFill>
                  <a:schemeClr val="tx1"/>
                </a:solidFill>
                <a:latin typeface="Calibri" pitchFamily="34" charset="0"/>
              </a:rPr>
              <a:t>         </a:t>
            </a:r>
          </a:p>
          <a:p>
            <a:pPr eaLnBrk="1" hangingPunct="1"/>
            <a:endParaRPr lang="el-GR" altLang="el-GR" sz="3200" b="0" smtClean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143250" y="5121275"/>
          <a:ext cx="1916113" cy="1044575"/>
        </p:xfrm>
        <a:graphic>
          <a:graphicData uri="http://schemas.openxmlformats.org/presentationml/2006/ole">
            <p:oleObj spid="_x0000_s488450" name="Εξίσωση" r:id="rId3" imgW="419040" imgH="228600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0" y="1772816"/>
            <a:ext cx="7631112" cy="37443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427038" indent="-32226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</a:pPr>
            <a:r>
              <a:rPr lang="el-GR" altLang="el-GR" sz="3200" dirty="0" smtClean="0">
                <a:latin typeface="Calibri" pitchFamily="34" charset="0"/>
              </a:rPr>
              <a:t>Π</a:t>
            </a:r>
            <a:r>
              <a:rPr lang="en-GB" altLang="el-GR" sz="3200" dirty="0" err="1">
                <a:latin typeface="Calibri" pitchFamily="34" charset="0"/>
              </a:rPr>
              <a:t>εριέχει</a:t>
            </a:r>
            <a:r>
              <a:rPr lang="en-GB" altLang="el-GR" sz="3200" dirty="0">
                <a:latin typeface="Calibri" pitchFamily="34" charset="0"/>
              </a:rPr>
              <a:t> </a:t>
            </a:r>
            <a:r>
              <a:rPr lang="en-GB" altLang="el-GR" sz="3200" dirty="0" err="1">
                <a:latin typeface="Calibri" pitchFamily="34" charset="0"/>
              </a:rPr>
              <a:t>τα</a:t>
            </a:r>
            <a:r>
              <a:rPr lang="en-GB" altLang="el-GR" sz="3200" dirty="0">
                <a:latin typeface="Calibri" pitchFamily="34" charset="0"/>
              </a:rPr>
              <a:t> </a:t>
            </a:r>
            <a:r>
              <a:rPr lang="en-GB" altLang="el-GR" sz="3200" dirty="0" err="1">
                <a:latin typeface="Calibri" pitchFamily="34" charset="0"/>
              </a:rPr>
              <a:t>αποτελέσματα</a:t>
            </a:r>
            <a:r>
              <a:rPr lang="en-GB" altLang="el-GR" sz="3200" dirty="0">
                <a:latin typeface="Calibri" pitchFamily="34" charset="0"/>
              </a:rPr>
              <a:t> </a:t>
            </a:r>
            <a:r>
              <a:rPr lang="en-GB" altLang="el-GR" sz="3200" dirty="0" err="1">
                <a:latin typeface="Calibri" pitchFamily="34" charset="0"/>
              </a:rPr>
              <a:t>του</a:t>
            </a:r>
            <a:r>
              <a:rPr lang="en-GB" altLang="el-GR" sz="3200" dirty="0">
                <a:latin typeface="Calibri" pitchFamily="34" charset="0"/>
              </a:rPr>
              <a:t>  </a:t>
            </a:r>
            <a:r>
              <a:rPr lang="en-GB" altLang="el-GR" sz="3200" b="1" dirty="0">
                <a:latin typeface="Calibri" pitchFamily="34" charset="0"/>
              </a:rPr>
              <a:t>S</a:t>
            </a:r>
            <a:r>
              <a:rPr lang="en-GB" altLang="el-GR" sz="3200" dirty="0">
                <a:latin typeface="Calibri" pitchFamily="34" charset="0"/>
              </a:rPr>
              <a:t> </a:t>
            </a:r>
            <a:r>
              <a:rPr lang="el-GR" altLang="el-GR" sz="3200" dirty="0">
                <a:latin typeface="Calibri" pitchFamily="34" charset="0"/>
              </a:rPr>
              <a:t> </a:t>
            </a:r>
            <a:r>
              <a:rPr lang="en-GB" altLang="el-GR" sz="3200" dirty="0" err="1" smtClean="0">
                <a:latin typeface="Calibri" pitchFamily="34" charset="0"/>
              </a:rPr>
              <a:t>που</a:t>
            </a:r>
            <a:r>
              <a:rPr lang="en-GB" altLang="el-GR" sz="3200" dirty="0" smtClean="0">
                <a:latin typeface="Calibri" pitchFamily="34" charset="0"/>
              </a:rPr>
              <a:t> </a:t>
            </a:r>
            <a:r>
              <a:rPr lang="en-GB" altLang="el-GR" sz="3200" dirty="0" err="1">
                <a:latin typeface="Calibri" pitchFamily="34" charset="0"/>
              </a:rPr>
              <a:t>δεν</a:t>
            </a:r>
            <a:r>
              <a:rPr lang="en-GB" altLang="el-GR" sz="3200" dirty="0">
                <a:latin typeface="Calibri" pitchFamily="34" charset="0"/>
              </a:rPr>
              <a:t> </a:t>
            </a:r>
            <a:r>
              <a:rPr lang="en-GB" altLang="el-GR" sz="3200" dirty="0" err="1">
                <a:latin typeface="Calibri" pitchFamily="34" charset="0"/>
              </a:rPr>
              <a:t>ανήκουν</a:t>
            </a:r>
            <a:r>
              <a:rPr lang="en-GB" altLang="el-GR" sz="3200" dirty="0">
                <a:latin typeface="Calibri" pitchFamily="34" charset="0"/>
              </a:rPr>
              <a:t> </a:t>
            </a:r>
            <a:r>
              <a:rPr lang="en-GB" altLang="el-GR" sz="3200" dirty="0" err="1">
                <a:latin typeface="Calibri" pitchFamily="34" charset="0"/>
              </a:rPr>
              <a:t>στο</a:t>
            </a:r>
            <a:r>
              <a:rPr lang="en-GB" altLang="el-GR" sz="3200" dirty="0">
                <a:latin typeface="Calibri" pitchFamily="34" charset="0"/>
              </a:rPr>
              <a:t> </a:t>
            </a:r>
            <a:r>
              <a:rPr lang="en-GB" altLang="el-GR" sz="3200" b="1" dirty="0" smtClean="0">
                <a:latin typeface="Calibri" pitchFamily="34" charset="0"/>
              </a:rPr>
              <a:t>Α</a:t>
            </a:r>
            <a:endParaRPr lang="el-GR" altLang="el-GR" sz="3200" b="1" dirty="0" smtClean="0">
              <a:latin typeface="Calibri" pitchFamily="34" charset="0"/>
            </a:endParaRPr>
          </a:p>
          <a:p>
            <a:pPr marL="427038" indent="-32226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</a:pPr>
            <a:r>
              <a:rPr lang="el-GR" altLang="el-GR" sz="3200" dirty="0" smtClean="0">
                <a:latin typeface="Calibri" pitchFamily="34" charset="0"/>
              </a:rPr>
              <a:t>Συμβολίζεται </a:t>
            </a:r>
            <a:r>
              <a:rPr lang="el-GR" altLang="el-GR" sz="3200" dirty="0">
                <a:latin typeface="Calibri" pitchFamily="34" charset="0"/>
              </a:rPr>
              <a:t>με </a:t>
            </a:r>
          </a:p>
          <a:p>
            <a:pPr marL="427038" indent="-322263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</a:pPr>
            <a:r>
              <a:rPr lang="el-GR" altLang="el-GR" sz="3200" dirty="0">
                <a:latin typeface="Calibri" pitchFamily="34" charset="0"/>
              </a:rPr>
              <a:t>   </a:t>
            </a:r>
          </a:p>
          <a:p>
            <a:pPr marL="427038" indent="-322263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</a:pPr>
            <a:endParaRPr lang="en-GB" altLang="el-GR" sz="2400" b="1" dirty="0">
              <a:latin typeface="Times New Roman" pitchFamily="18" charset="0"/>
            </a:endParaRPr>
          </a:p>
          <a:p>
            <a:pPr marL="427038" indent="-322263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</a:pPr>
            <a:endParaRPr lang="en-GB" altLang="el-GR" sz="2400" b="1" dirty="0">
              <a:latin typeface="Times New Roman" pitchFamily="18" charset="0"/>
            </a:endParaRPr>
          </a:p>
          <a:p>
            <a:pPr marL="427038" indent="-322263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</a:pPr>
            <a:endParaRPr lang="en-GB" altLang="el-GR" sz="2400" b="1" dirty="0">
              <a:latin typeface="Times New Roman" pitchFamily="18" charset="0"/>
            </a:endParaRPr>
          </a:p>
        </p:txBody>
      </p:sp>
      <p:graphicFrame>
        <p:nvGraphicFramePr>
          <p:cNvPr id="20483" name="Object 2"/>
          <p:cNvGraphicFramePr>
            <a:graphicFrameLocks noChangeAspect="1"/>
          </p:cNvGraphicFramePr>
          <p:nvPr/>
        </p:nvGraphicFramePr>
        <p:xfrm>
          <a:off x="3419872" y="2636912"/>
          <a:ext cx="719137" cy="574675"/>
        </p:xfrm>
        <a:graphic>
          <a:graphicData uri="http://schemas.openxmlformats.org/presentationml/2006/ole">
            <p:oleObj spid="_x0000_s489474" name="Εξίσωση" r:id="rId4" imgW="164972" imgH="190347" progId="Equation.3">
              <p:embed/>
            </p:oleObj>
          </a:graphicData>
        </a:graphic>
      </p:graphicFrame>
      <p:sp>
        <p:nvSpPr>
          <p:cNvPr id="20484" name="Rectangle 0"/>
          <p:cNvSpPr>
            <a:spLocks noGrp="1" noChangeArrowheads="1"/>
          </p:cNvSpPr>
          <p:nvPr>
            <p:ph type="title"/>
          </p:nvPr>
        </p:nvSpPr>
        <p:spPr>
          <a:xfrm>
            <a:off x="1428750" y="301625"/>
            <a:ext cx="7254875" cy="1143000"/>
          </a:xfrm>
        </p:spPr>
        <p:txBody>
          <a:bodyPr/>
          <a:lstStyle/>
          <a:p>
            <a:pPr eaLnBrk="1" hangingPunct="1"/>
            <a:r>
              <a:rPr lang="el-GR" altLang="el-GR" sz="4400" b="1" dirty="0" smtClean="0">
                <a:solidFill>
                  <a:schemeClr val="tx1"/>
                </a:solidFill>
                <a:latin typeface="Calibri" pitchFamily="34" charset="0"/>
              </a:rPr>
              <a:t>Συμπλήρωμα του Α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916832"/>
            <a:ext cx="8786812" cy="372427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Η πιθανότητα του ενδεχομένου Α είναι ένας αριθμός Ρ μεταξύ του 0 και του 1 που  μετρά την αβεβαιότητα πραγματοποίησης  του Α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Στο βέβαιο ενδεχόμενο αντιστοιχεί πιθανότητα </a:t>
            </a:r>
            <a:r>
              <a:rPr lang="el-GR" sz="3200" b="0" dirty="0" err="1" smtClean="0">
                <a:solidFill>
                  <a:schemeClr val="tx1"/>
                </a:solidFill>
                <a:latin typeface="Calibri" pitchFamily="34" charset="0"/>
              </a:rPr>
              <a:t>ιση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με 1</a:t>
            </a:r>
          </a:p>
          <a:p>
            <a:pPr eaLnBrk="1" hangingPunct="1">
              <a:defRPr/>
            </a:pPr>
            <a:endParaRPr lang="el-GR" sz="32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0"/>
          <p:cNvSpPr>
            <a:spLocks noGrp="1" noChangeArrowheads="1"/>
          </p:cNvSpPr>
          <p:nvPr>
            <p:ph type="title"/>
          </p:nvPr>
        </p:nvSpPr>
        <p:spPr>
          <a:xfrm>
            <a:off x="1043608" y="332656"/>
            <a:ext cx="7254875" cy="1143000"/>
          </a:xfrm>
        </p:spPr>
        <p:txBody>
          <a:bodyPr/>
          <a:lstStyle/>
          <a:p>
            <a:pPr algn="ctr" eaLnBrk="1" hangingPunct="1"/>
            <a:r>
              <a:rPr lang="el-GR" altLang="el-GR" sz="4400" b="1" dirty="0" smtClean="0">
                <a:solidFill>
                  <a:schemeClr val="tx1"/>
                </a:solidFill>
                <a:latin typeface="Calibri" pitchFamily="34" charset="0"/>
              </a:rPr>
              <a:t>Πιθανότητα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620688"/>
            <a:ext cx="7183437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l-GR" altLang="el-GR" sz="4000" b="1" dirty="0" smtClean="0">
                <a:solidFill>
                  <a:schemeClr val="tx1"/>
                </a:solidFill>
                <a:latin typeface="Calibri" pitchFamily="34" charset="0"/>
              </a:rPr>
              <a:t>Πιθανότητα</a:t>
            </a:r>
            <a:r>
              <a:rPr lang="en-US" altLang="el-GR" sz="4000" b="1" dirty="0" smtClean="0">
                <a:solidFill>
                  <a:schemeClr val="tx1"/>
                </a:solidFill>
                <a:latin typeface="Calibri" pitchFamily="34" charset="0"/>
              </a:rPr>
              <a:t>:</a:t>
            </a:r>
            <a:r>
              <a:rPr lang="el-GR" altLang="el-GR" sz="4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altLang="el-GR" sz="4000" b="1" dirty="0" smtClean="0">
                <a:solidFill>
                  <a:schemeClr val="tx1"/>
                </a:solidFill>
                <a:latin typeface="Calibri" pitchFamily="34" charset="0"/>
              </a:rPr>
              <a:t>O </a:t>
            </a:r>
            <a:r>
              <a:rPr lang="el-GR" altLang="el-GR" sz="4000" b="1" dirty="0" smtClean="0">
                <a:solidFill>
                  <a:schemeClr val="tx1"/>
                </a:solidFill>
                <a:latin typeface="Calibri" pitchFamily="34" charset="0"/>
              </a:rPr>
              <a:t>μαθηματικός ορισμός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16832"/>
            <a:ext cx="7754937" cy="411480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b="1" dirty="0" smtClean="0">
                <a:solidFill>
                  <a:schemeClr val="tx1"/>
                </a:solidFill>
                <a:latin typeface="Calibri" pitchFamily="34" charset="0"/>
              </a:rPr>
              <a:t>Πιθανότητα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είναι η συνάρτηση P η οποία σε κάθε ενδεχόμενο Α του δειγματικού χώρου S αντιστοιχεί έναν αριθμό Ρ(Α) ο οποίος ικανοποιεί τα εξής αξιώματα :</a:t>
            </a:r>
            <a:endParaRPr lang="el-GR" sz="3200" b="0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1439863" y="371475"/>
            <a:ext cx="6750050" cy="950913"/>
          </a:xfrm>
        </p:spPr>
        <p:txBody>
          <a:bodyPr lIns="90000" tIns="46800" rIns="90000" bIns="46800" anchor="ctr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 sz="4400" b="1" dirty="0" smtClean="0">
                <a:solidFill>
                  <a:schemeClr val="tx1"/>
                </a:solidFill>
                <a:latin typeface="Calibri" pitchFamily="34" charset="0"/>
              </a:rPr>
              <a:t> Πιθανότητα Ρ(Α)</a:t>
            </a:r>
            <a:endParaRPr lang="en-GB" altLang="el-GR" sz="4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550" y="1989138"/>
            <a:ext cx="8172450" cy="4154487"/>
          </a:xfrm>
        </p:spPr>
        <p:txBody>
          <a:bodyPr lIns="90000" tIns="46800" rIns="90000" bIns="46800">
            <a:normAutofit fontScale="92500" lnSpcReduction="10000"/>
          </a:bodyPr>
          <a:lstStyle/>
          <a:p>
            <a:pPr marL="333375" indent="-333375" eaLnBrk="1" hangingPunct="1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  <a:defRPr/>
            </a:pP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  </a:t>
            </a:r>
          </a:p>
          <a:p>
            <a:pPr marL="333375" indent="-333375" eaLnBrk="1" hangingPunct="1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333375" indent="-333375" eaLnBrk="1" hangingPunct="1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1.       </a:t>
            </a:r>
            <a:endParaRPr lang="el-GR" sz="3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33375" indent="-333375" eaLnBrk="1" hangingPunct="1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2.</a:t>
            </a:r>
          </a:p>
          <a:p>
            <a:pPr marL="333375" indent="-333375" eaLnBrk="1" hangingPunct="1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  <a:defRPr/>
            </a:pP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        </a:t>
            </a:r>
            <a:endParaRPr lang="el-GR" sz="3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33375" indent="-333375" eaLnBrk="1" hangingPunct="1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3.</a:t>
            </a:r>
            <a:endParaRPr lang="el-GR" sz="3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33375" indent="-333375" eaLnBrk="1" hangingPunct="1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  <a:defRPr/>
            </a:pPr>
            <a:endParaRPr lang="el-GR" sz="3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33375" indent="-333375" eaLnBrk="1" hangingPunct="1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		για κάθε συλλογή ασυμβίβαστων ενδεχομένων                   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                                </a:t>
            </a:r>
          </a:p>
          <a:p>
            <a:pPr marL="333375" indent="-333375" eaLnBrk="1" hangingPunct="1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  </a:t>
            </a:r>
            <a:endParaRPr lang="en-GB" sz="32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24580" name="Object 3"/>
          <p:cNvGraphicFramePr>
            <a:graphicFrameLocks noChangeAspect="1"/>
          </p:cNvGraphicFramePr>
          <p:nvPr/>
        </p:nvGraphicFramePr>
        <p:xfrm>
          <a:off x="1979613" y="2276475"/>
          <a:ext cx="2881312" cy="1184275"/>
        </p:xfrm>
        <a:graphic>
          <a:graphicData uri="http://schemas.openxmlformats.org/presentationml/2006/ole">
            <p:oleObj spid="_x0000_s490498" r:id="rId4" imgW="491368" imgH="431685" progId="Equation.3">
              <p:embed/>
            </p:oleObj>
          </a:graphicData>
        </a:graphic>
      </p:graphicFrame>
      <p:graphicFrame>
        <p:nvGraphicFramePr>
          <p:cNvPr id="24581" name="Object 4"/>
          <p:cNvGraphicFramePr>
            <a:graphicFrameLocks noChangeAspect="1"/>
          </p:cNvGraphicFramePr>
          <p:nvPr/>
        </p:nvGraphicFramePr>
        <p:xfrm>
          <a:off x="1979712" y="4293096"/>
          <a:ext cx="2584450" cy="579438"/>
        </p:xfrm>
        <a:graphic>
          <a:graphicData uri="http://schemas.openxmlformats.org/presentationml/2006/ole">
            <p:oleObj spid="_x0000_s490499" name="Equation" r:id="rId5" imgW="672808" imgH="215806" progId="Equation.3">
              <p:embed/>
            </p:oleObj>
          </a:graphicData>
        </a:graphic>
      </p:graphicFrame>
      <p:graphicFrame>
        <p:nvGraphicFramePr>
          <p:cNvPr id="24582" name="Object 5"/>
          <p:cNvGraphicFramePr>
            <a:graphicFrameLocks noChangeAspect="1"/>
          </p:cNvGraphicFramePr>
          <p:nvPr/>
        </p:nvGraphicFramePr>
        <p:xfrm>
          <a:off x="1835696" y="3429000"/>
          <a:ext cx="6189663" cy="647700"/>
        </p:xfrm>
        <a:graphic>
          <a:graphicData uri="http://schemas.openxmlformats.org/presentationml/2006/ole">
            <p:oleObj spid="_x0000_s490500" name="Equation" r:id="rId6" imgW="2387600" imgH="215900" progId="Equation.3">
              <p:embed/>
            </p:oleObj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01625"/>
            <a:ext cx="4214813" cy="1143000"/>
          </a:xfrm>
        </p:spPr>
        <p:txBody>
          <a:bodyPr/>
          <a:lstStyle/>
          <a:p>
            <a:pPr eaLnBrk="1" hangingPunct="1"/>
            <a:r>
              <a:rPr lang="el-GR" altLang="el-GR" sz="3200" b="0" smtClean="0">
                <a:solidFill>
                  <a:schemeClr val="tx1"/>
                </a:solidFill>
                <a:latin typeface="Calibri" pitchFamily="34" charset="0"/>
              </a:rPr>
              <a:t>       </a:t>
            </a:r>
            <a:endParaRPr lang="el-GR" altLang="el-GR" sz="3200" b="0" u="sng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71625"/>
            <a:ext cx="8643937" cy="3929063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 </a:t>
            </a:r>
            <a:endParaRPr lang="en-US" sz="3200" b="0" u="sng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</a:rPr>
              <a:t>  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Η πιθανότητα 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</a:rPr>
              <a:t>P(</a:t>
            </a:r>
            <a:r>
              <a:rPr lang="en-US" sz="3200" b="0" i="1" dirty="0" smtClean="0">
                <a:solidFill>
                  <a:schemeClr val="tx1"/>
                </a:solidFill>
                <a:latin typeface="Calibri" pitchFamily="34" charset="0"/>
              </a:rPr>
              <a:t>A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</a:rPr>
              <a:t>)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του </a:t>
            </a:r>
            <a:r>
              <a:rPr lang="el-GR" sz="3200" b="0" dirty="0" err="1" smtClean="0">
                <a:solidFill>
                  <a:schemeClr val="tx1"/>
                </a:solidFill>
                <a:latin typeface="Calibri" pitchFamily="34" charset="0"/>
              </a:rPr>
              <a:t>ενδεχομενου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200" b="0" i="1" dirty="0" smtClean="0">
                <a:solidFill>
                  <a:schemeClr val="tx1"/>
                </a:solidFill>
                <a:latin typeface="Calibri" pitchFamily="34" charset="0"/>
              </a:rPr>
              <a:t>A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ισούται με το άθροισμα των πιθανοτήτων των 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στοιχειωδών αποτελεσμάτων από τα οποία αποτελείται το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200" b="0" i="1" dirty="0" smtClean="0">
                <a:solidFill>
                  <a:schemeClr val="tx1"/>
                </a:solidFill>
                <a:latin typeface="Calibri" pitchFamily="34" charset="0"/>
              </a:rPr>
              <a:t>A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sz="32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1439863" y="371475"/>
            <a:ext cx="675005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l-GR" alt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Πιθανότητα Ρ(Α)</a:t>
            </a:r>
            <a:endParaRPr kumimoji="0" lang="en-GB" altLang="el-GR" sz="4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1000125" y="447675"/>
            <a:ext cx="7408863" cy="950913"/>
          </a:xfrm>
        </p:spPr>
        <p:txBody>
          <a:bodyPr lIns="90000" tIns="46800" rIns="90000" bIns="46800"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 sz="4400" b="1" dirty="0" smtClean="0">
                <a:solidFill>
                  <a:schemeClr val="tx1"/>
                </a:solidFill>
                <a:latin typeface="Calibri" pitchFamily="34" charset="0"/>
              </a:rPr>
              <a:t>Η κ</a:t>
            </a:r>
            <a:r>
              <a:rPr lang="en-GB" altLang="el-GR" sz="4400" b="1" dirty="0" err="1" smtClean="0">
                <a:solidFill>
                  <a:schemeClr val="tx1"/>
                </a:solidFill>
                <a:latin typeface="Calibri" pitchFamily="34" charset="0"/>
              </a:rPr>
              <a:t>λασική</a:t>
            </a:r>
            <a:r>
              <a:rPr lang="en-GB" altLang="el-GR" sz="4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altLang="el-GR" sz="4400" b="1" dirty="0" err="1" smtClean="0">
                <a:solidFill>
                  <a:schemeClr val="tx1"/>
                </a:solidFill>
                <a:latin typeface="Calibri" pitchFamily="34" charset="0"/>
              </a:rPr>
              <a:t>πιθανότητα</a:t>
            </a:r>
            <a:r>
              <a:rPr lang="el-GR" altLang="el-GR" sz="4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GB" altLang="el-GR" sz="4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2938" y="1571625"/>
            <a:ext cx="8501062" cy="4229100"/>
          </a:xfrm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 έχει αναφορά σε πειράματα όπου κάθε δειγματικό σημείο (στοιχειώδες  αποτέλεσμα)  έχει την ίδια δυνατότητα εμφάνισης   π.χ.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 - η κλήρωση ενός  λαχείου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 - η ρίψη ενός ζαριού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   </a:t>
            </a:r>
          </a:p>
        </p:txBody>
      </p:sp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0" y="3040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8" name="7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</a:t>
            </a:r>
            <a:r>
              <a:rPr lang="el-GR" sz="1200" dirty="0" smtClean="0">
                <a:solidFill>
                  <a:schemeClr val="bg1"/>
                </a:solidFill>
              </a:rPr>
              <a:t>4, </a:t>
            </a:r>
            <a:r>
              <a:rPr lang="el-GR" sz="1200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1827213"/>
            <a:ext cx="7612062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 Αν ο δειγματικός χώρος περιέχει 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</a:rPr>
              <a:t>n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δειγματικά σημεία τότε στο καθένα από αυτά αντιστοιχεί πιθανότητα ίση με </a:t>
            </a:r>
            <a:r>
              <a:rPr lang="el-GR" sz="3200" b="1" dirty="0" smtClean="0">
                <a:solidFill>
                  <a:schemeClr val="tx1"/>
                </a:solidFill>
                <a:latin typeface="Calibri" pitchFamily="34" charset="0"/>
              </a:rPr>
              <a:t>1/</a:t>
            </a: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</a:rPr>
              <a:t>n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sz="3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el-GR" sz="32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>
          <a:xfrm>
            <a:off x="1000125" y="447675"/>
            <a:ext cx="7408863" cy="950913"/>
          </a:xfrm>
        </p:spPr>
        <p:txBody>
          <a:bodyPr lIns="90000" tIns="46800" rIns="90000" bIns="46800"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 sz="4400" b="1" dirty="0" smtClean="0">
                <a:solidFill>
                  <a:schemeClr val="tx1"/>
                </a:solidFill>
                <a:latin typeface="Calibri" pitchFamily="34" charset="0"/>
              </a:rPr>
              <a:t>Η κ</a:t>
            </a:r>
            <a:r>
              <a:rPr lang="en-GB" altLang="el-GR" sz="4400" b="1" dirty="0" err="1" smtClean="0">
                <a:solidFill>
                  <a:schemeClr val="tx1"/>
                </a:solidFill>
                <a:latin typeface="Calibri" pitchFamily="34" charset="0"/>
              </a:rPr>
              <a:t>λασική</a:t>
            </a:r>
            <a:r>
              <a:rPr lang="en-GB" altLang="el-GR" sz="4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altLang="el-GR" sz="4400" b="1" dirty="0" err="1" smtClean="0">
                <a:solidFill>
                  <a:schemeClr val="tx1"/>
                </a:solidFill>
                <a:latin typeface="Calibri" pitchFamily="34" charset="0"/>
              </a:rPr>
              <a:t>πιθανότητα</a:t>
            </a:r>
            <a:r>
              <a:rPr lang="el-GR" altLang="el-GR" sz="4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GB" altLang="el-GR" sz="4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2362200"/>
            <a:ext cx="8535987" cy="3724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 Αν ένα ενδεχόμενο </a:t>
            </a:r>
            <a:r>
              <a:rPr lang="el-GR" sz="3200" b="1" dirty="0" smtClean="0">
                <a:solidFill>
                  <a:schemeClr val="tx1"/>
                </a:solidFill>
                <a:latin typeface="Calibri" pitchFamily="34" charset="0"/>
              </a:rPr>
              <a:t>Ε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περιέχει       δειγματικά σημεία, τότε η πιθανότητα πραγματοποίησής του είναι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sz="3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               </a:t>
            </a:r>
            <a:r>
              <a:rPr lang="el-GR" sz="3200" b="1" dirty="0" smtClean="0">
                <a:solidFill>
                  <a:schemeClr val="tx1"/>
                </a:solidFill>
                <a:latin typeface="Calibri" pitchFamily="34" charset="0"/>
              </a:rPr>
              <a:t>Ρ(Ε)=</a:t>
            </a:r>
          </a:p>
          <a:p>
            <a:pPr eaLnBrk="1" hangingPunct="1">
              <a:defRPr/>
            </a:pPr>
            <a:endParaRPr lang="el-GR" sz="32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28676" name="Object 10"/>
          <p:cNvGraphicFramePr>
            <a:graphicFrameLocks noChangeAspect="1"/>
          </p:cNvGraphicFramePr>
          <p:nvPr>
            <p:ph sz="quarter" idx="2"/>
          </p:nvPr>
        </p:nvGraphicFramePr>
        <p:xfrm>
          <a:off x="3929063" y="4071938"/>
          <a:ext cx="754062" cy="1509712"/>
        </p:xfrm>
        <a:graphic>
          <a:graphicData uri="http://schemas.openxmlformats.org/presentationml/2006/ole">
            <p:oleObj spid="_x0000_s491522" name="Equation" r:id="rId3" imgW="228501" imgH="393529" progId="Equation.3">
              <p:embed/>
            </p:oleObj>
          </a:graphicData>
        </a:graphic>
      </p:graphicFrame>
      <p:graphicFrame>
        <p:nvGraphicFramePr>
          <p:cNvPr id="28677" name="Object 11"/>
          <p:cNvGraphicFramePr>
            <a:graphicFrameLocks noChangeAspect="1"/>
          </p:cNvGraphicFramePr>
          <p:nvPr/>
        </p:nvGraphicFramePr>
        <p:xfrm>
          <a:off x="5796136" y="2204864"/>
          <a:ext cx="660400" cy="749300"/>
        </p:xfrm>
        <a:graphic>
          <a:graphicData uri="http://schemas.openxmlformats.org/presentationml/2006/ole">
            <p:oleObj spid="_x0000_s491523" name="Equation" r:id="rId4" imgW="190335" imgH="215713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"/>
          <p:cNvSpPr>
            <a:spLocks noGrp="1" noChangeArrowheads="1"/>
          </p:cNvSpPr>
          <p:nvPr>
            <p:ph type="title"/>
          </p:nvPr>
        </p:nvSpPr>
        <p:spPr>
          <a:xfrm>
            <a:off x="1000125" y="447675"/>
            <a:ext cx="7408863" cy="950913"/>
          </a:xfrm>
        </p:spPr>
        <p:txBody>
          <a:bodyPr lIns="90000" tIns="46800" rIns="90000" bIns="46800"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altLang="el-GR" sz="4400" b="1" dirty="0" smtClean="0">
                <a:solidFill>
                  <a:schemeClr val="tx1"/>
                </a:solidFill>
                <a:latin typeface="Calibri" pitchFamily="34" charset="0"/>
              </a:rPr>
              <a:t>Η κ</a:t>
            </a:r>
            <a:r>
              <a:rPr lang="en-GB" altLang="el-GR" sz="4400" b="1" dirty="0" err="1" smtClean="0">
                <a:solidFill>
                  <a:schemeClr val="tx1"/>
                </a:solidFill>
                <a:latin typeface="Calibri" pitchFamily="34" charset="0"/>
              </a:rPr>
              <a:t>λασική</a:t>
            </a:r>
            <a:r>
              <a:rPr lang="en-GB" altLang="el-GR" sz="4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altLang="el-GR" sz="4400" b="1" dirty="0" err="1" smtClean="0">
                <a:solidFill>
                  <a:schemeClr val="tx1"/>
                </a:solidFill>
                <a:latin typeface="Calibri" pitchFamily="34" charset="0"/>
              </a:rPr>
              <a:t>πιθανότητα</a:t>
            </a:r>
            <a:r>
              <a:rPr lang="el-GR" altLang="el-GR" sz="4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GB" altLang="el-GR" sz="4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25" y="285750"/>
            <a:ext cx="7040563" cy="1143000"/>
          </a:xfrm>
        </p:spPr>
        <p:txBody>
          <a:bodyPr/>
          <a:lstStyle/>
          <a:p>
            <a:pPr eaLnBrk="1" hangingPunct="1"/>
            <a:r>
              <a:rPr lang="el-GR" altLang="el-GR" sz="3200" b="0" smtClean="0">
                <a:solidFill>
                  <a:schemeClr val="tx1"/>
                </a:solidFill>
                <a:latin typeface="Calibri" pitchFamily="34" charset="0"/>
              </a:rPr>
              <a:t>παράδειγμα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827213"/>
            <a:ext cx="8358187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 Έστω ότι, οι δύο καλύτεροι επέτυχαν τον ίδιο βαθμό πτυχίου και το ποιός θα πει τον όρκο κατά την τελετή ορκωμοσίας θα κριθεί με κλήρωση. Η  πιθανότητα που αντιστοιχεί στον καθένα ισούται με 1/2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836712"/>
            <a:ext cx="7772400" cy="1071562"/>
          </a:xfrm>
          <a:noFill/>
        </p:spPr>
        <p:txBody>
          <a:bodyPr lIns="0" tIns="0" rIns="0" bIns="0" anchor="ctr">
            <a:normAutofit fontScale="90000"/>
          </a:bodyPr>
          <a:lstStyle/>
          <a:p>
            <a:pPr algn="ctr" eaLnBrk="1" hangingPunct="1"/>
            <a:r>
              <a:rPr lang="en-GB" altLang="el-GR" sz="4000" b="1" dirty="0" smtClean="0">
                <a:solidFill>
                  <a:schemeClr val="tx1"/>
                </a:solidFill>
                <a:latin typeface="Calibri" pitchFamily="34" charset="0"/>
              </a:rPr>
              <a:t>Η </a:t>
            </a:r>
            <a:r>
              <a:rPr lang="en-GB" altLang="el-GR" sz="4000" b="1" dirty="0" err="1" smtClean="0">
                <a:solidFill>
                  <a:schemeClr val="tx1"/>
                </a:solidFill>
                <a:latin typeface="Calibri" pitchFamily="34" charset="0"/>
              </a:rPr>
              <a:t>πιθανότητα</a:t>
            </a:r>
            <a:r>
              <a:rPr lang="en-GB" altLang="el-GR" sz="4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altLang="el-GR" sz="4000" b="1" dirty="0" err="1" smtClean="0">
                <a:solidFill>
                  <a:schemeClr val="tx1"/>
                </a:solidFill>
                <a:latin typeface="Calibri" pitchFamily="34" charset="0"/>
              </a:rPr>
              <a:t>ως</a:t>
            </a:r>
            <a:r>
              <a:rPr lang="en-GB" altLang="el-GR" sz="4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altLang="el-GR" sz="4000" b="1" dirty="0" err="1" smtClean="0">
                <a:solidFill>
                  <a:schemeClr val="tx1"/>
                </a:solidFill>
                <a:latin typeface="Calibri" pitchFamily="34" charset="0"/>
              </a:rPr>
              <a:t>όριο</a:t>
            </a:r>
            <a:r>
              <a:rPr lang="en-GB" altLang="el-GR" sz="4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altLang="el-GR" sz="4000" b="1" dirty="0" err="1" smtClean="0">
                <a:solidFill>
                  <a:schemeClr val="tx1"/>
                </a:solidFill>
                <a:latin typeface="Calibri" pitchFamily="34" charset="0"/>
              </a:rPr>
              <a:t>σχετικής</a:t>
            </a:r>
            <a:r>
              <a:rPr lang="en-GB" altLang="el-GR" sz="4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altLang="el-GR" sz="4000" b="1" dirty="0" err="1" smtClean="0">
                <a:solidFill>
                  <a:schemeClr val="tx1"/>
                </a:solidFill>
                <a:latin typeface="Calibri" pitchFamily="34" charset="0"/>
              </a:rPr>
              <a:t>συχνότητας</a:t>
            </a:r>
            <a:endParaRPr lang="el-GR" altLang="el-GR" sz="40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8688" y="2009775"/>
            <a:ext cx="7602537" cy="3790950"/>
          </a:xfrm>
        </p:spPr>
        <p:txBody>
          <a:bodyPr lIns="90000" tIns="46800" rIns="90000" bIns="46800"/>
          <a:lstStyle/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l-GR" altLang="el-GR" sz="3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altLang="el-GR" sz="3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l-GR" altLang="el-GR" sz="3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l-GR" altLang="el-GR" sz="3200" b="0" dirty="0" smtClean="0">
                <a:solidFill>
                  <a:schemeClr val="tx1"/>
                </a:solidFill>
                <a:latin typeface="Calibri" pitchFamily="34" charset="0"/>
              </a:rPr>
              <a:t>   </a:t>
            </a:r>
            <a:r>
              <a:rPr lang="en-GB" altLang="el-GR" sz="3200" b="0" dirty="0" err="1" smtClean="0">
                <a:solidFill>
                  <a:schemeClr val="tx1"/>
                </a:solidFill>
                <a:latin typeface="Calibri" pitchFamily="34" charset="0"/>
              </a:rPr>
              <a:t>όταν</a:t>
            </a:r>
            <a:r>
              <a:rPr lang="en-GB" altLang="el-GR" sz="3200" b="0" dirty="0" smtClean="0">
                <a:solidFill>
                  <a:schemeClr val="tx1"/>
                </a:solidFill>
                <a:latin typeface="Calibri" pitchFamily="34" charset="0"/>
              </a:rPr>
              <a:t>    </a:t>
            </a:r>
            <a:r>
              <a:rPr lang="en-GB" altLang="el-GR" sz="3200" b="1" dirty="0" smtClean="0">
                <a:solidFill>
                  <a:schemeClr val="tx1"/>
                </a:solidFill>
                <a:latin typeface="Calibri" pitchFamily="34" charset="0"/>
              </a:rPr>
              <a:t>n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el-GR" sz="3200" b="0" dirty="0" smtClean="0">
                <a:solidFill>
                  <a:schemeClr val="tx1"/>
                </a:solidFill>
                <a:latin typeface="Calibri" pitchFamily="34" charset="0"/>
              </a:rPr>
              <a:t>    </a:t>
            </a:r>
          </a:p>
        </p:txBody>
      </p:sp>
      <p:graphicFrame>
        <p:nvGraphicFramePr>
          <p:cNvPr id="30724" name="Object 3"/>
          <p:cNvGraphicFramePr>
            <a:graphicFrameLocks noChangeAspect="1"/>
          </p:cNvGraphicFramePr>
          <p:nvPr/>
        </p:nvGraphicFramePr>
        <p:xfrm>
          <a:off x="1285875" y="2357438"/>
          <a:ext cx="3563938" cy="1273175"/>
        </p:xfrm>
        <a:graphic>
          <a:graphicData uri="http://schemas.openxmlformats.org/presentationml/2006/ole">
            <p:oleObj spid="_x0000_s492546" name="Equation" r:id="rId4" imgW="1066800" imgH="431800" progId="Equation.3">
              <p:embed/>
            </p:oleObj>
          </a:graphicData>
        </a:graphic>
      </p:graphicFrame>
      <p:graphicFrame>
        <p:nvGraphicFramePr>
          <p:cNvPr id="30725" name="Object 4"/>
          <p:cNvGraphicFramePr>
            <a:graphicFrameLocks noChangeAspect="1"/>
          </p:cNvGraphicFramePr>
          <p:nvPr/>
        </p:nvGraphicFramePr>
        <p:xfrm>
          <a:off x="3059832" y="3717032"/>
          <a:ext cx="1512887" cy="619125"/>
        </p:xfrm>
        <a:graphic>
          <a:graphicData uri="http://schemas.openxmlformats.org/presentationml/2006/ole">
            <p:oleObj spid="_x0000_s492547" name="Εξίσωση" r:id="rId5" imgW="520474" imgH="203112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301625"/>
            <a:ext cx="7040562" cy="1143000"/>
          </a:xfrm>
        </p:spPr>
        <p:txBody>
          <a:bodyPr/>
          <a:lstStyle/>
          <a:p>
            <a:pPr eaLnBrk="1" hangingPunct="1"/>
            <a:r>
              <a:rPr lang="el-GR" altLang="el-GR" sz="3200" b="0" smtClean="0">
                <a:solidFill>
                  <a:schemeClr val="tx1"/>
                </a:solidFill>
                <a:latin typeface="Calibri" pitchFamily="34" charset="0"/>
              </a:rPr>
              <a:t>παράδειγμα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3200" b="0" smtClean="0">
                <a:solidFill>
                  <a:schemeClr val="tx1"/>
                </a:solidFill>
                <a:latin typeface="Calibri" pitchFamily="34" charset="0"/>
              </a:rPr>
              <a:t>   Αν στα προηγούμενα χρόνια καταγράφηκαν 519 αγόρια ανά  χίλιες γεννήσεις, η πιθανότητα αγοριού σε μια τυχαία γέννηση ισούται με 0.519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1331913" y="981075"/>
            <a:ext cx="7126287" cy="1141413"/>
          </a:xfrm>
          <a:noFill/>
        </p:spPr>
        <p:txBody>
          <a:bodyPr lIns="0" tIns="0" rIns="0" bIns="0" anchor="ctr">
            <a:normAutofit fontScale="90000"/>
          </a:bodyPr>
          <a:lstStyle/>
          <a:p>
            <a:pPr eaLnBrk="1" hangingPunct="1"/>
            <a:r>
              <a:rPr lang="en-GB" altLang="el-GR" sz="4400" b="1" dirty="0" smtClean="0">
                <a:solidFill>
                  <a:schemeClr val="tx1"/>
                </a:solidFill>
                <a:latin typeface="Calibri" pitchFamily="34" charset="0"/>
              </a:rPr>
              <a:t>Η </a:t>
            </a:r>
            <a:r>
              <a:rPr lang="en-GB" altLang="el-GR" sz="4400" b="1" dirty="0" err="1" smtClean="0">
                <a:solidFill>
                  <a:schemeClr val="tx1"/>
                </a:solidFill>
                <a:latin typeface="Calibri" pitchFamily="34" charset="0"/>
              </a:rPr>
              <a:t>υποκειμενική</a:t>
            </a:r>
            <a:r>
              <a:rPr lang="en-GB" altLang="el-GR" sz="4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altLang="el-GR" sz="4400" b="1" dirty="0" err="1" smtClean="0">
                <a:solidFill>
                  <a:schemeClr val="tx1"/>
                </a:solidFill>
                <a:latin typeface="Calibri" pitchFamily="34" charset="0"/>
              </a:rPr>
              <a:t>πιθανότητα</a:t>
            </a:r>
            <a:r>
              <a:rPr lang="en-GB" altLang="el-GR" sz="44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GB" altLang="el-GR" sz="4400" b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el-GR" altLang="el-GR" sz="4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75" y="2009775"/>
            <a:ext cx="7816850" cy="3790950"/>
          </a:xfrm>
        </p:spPr>
        <p:txBody>
          <a:bodyPr lIns="90000" tIns="46800" rIns="90000" bIns="46800"/>
          <a:lstStyle/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  <a:t>   παράδειγμα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 Λόγω των καιρικών συνθηκών φέτος, η  πιθανότητα ικανοποιητικής συγκομιδής κερασιών ισούται με 25%</a:t>
            </a:r>
            <a:endParaRPr lang="en-GB" sz="32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 b="0" smtClean="0">
                <a:solidFill>
                  <a:schemeClr val="tx1"/>
                </a:solidFill>
                <a:latin typeface="Calibri" pitchFamily="34" charset="0"/>
              </a:rPr>
              <a:t>Χρήσιμοι κανόνες για να υπολογίσω πιθανότητες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362200"/>
            <a:ext cx="8607425" cy="4352925"/>
          </a:xfrm>
        </p:spPr>
        <p:txBody>
          <a:bodyPr/>
          <a:lstStyle/>
          <a:p>
            <a:pPr eaLnBrk="1" hangingPunct="1"/>
            <a:r>
              <a:rPr lang="el-GR" altLang="el-GR" sz="3200" b="0" smtClean="0">
                <a:solidFill>
                  <a:schemeClr val="tx1"/>
                </a:solidFill>
                <a:latin typeface="Calibri" pitchFamily="34" charset="0"/>
              </a:rPr>
              <a:t>Η πιθανότητα του συμπληρώματος του ενδεχομένου  Ε     ισούται με </a:t>
            </a:r>
          </a:p>
          <a:p>
            <a:pPr eaLnBrk="1" hangingPunct="1"/>
            <a:endParaRPr lang="el-GR" altLang="el-GR" sz="3200" b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endParaRPr lang="el-GR" altLang="el-GR" sz="3200" b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sz="3200" b="0" smtClean="0">
                <a:solidFill>
                  <a:schemeClr val="tx1"/>
                </a:solidFill>
                <a:latin typeface="Calibri" pitchFamily="34" charset="0"/>
              </a:rPr>
              <a:t>   απ’όπου και σε συνδυασμό με το αξίωμα 2, προκύπτει οτι  οτι η πιθανότητα του αδύνατου ενδεχομένου ισούται με μηδέν </a:t>
            </a:r>
          </a:p>
          <a:p>
            <a:pPr eaLnBrk="1" hangingPunct="1"/>
            <a:endParaRPr lang="el-GR" altLang="el-GR" sz="3200" b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37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33797" name="Object 7"/>
          <p:cNvGraphicFramePr>
            <a:graphicFrameLocks noChangeAspect="1"/>
          </p:cNvGraphicFramePr>
          <p:nvPr/>
        </p:nvGraphicFramePr>
        <p:xfrm>
          <a:off x="2500313" y="3500438"/>
          <a:ext cx="3529012" cy="841375"/>
        </p:xfrm>
        <a:graphic>
          <a:graphicData uri="http://schemas.openxmlformats.org/presentationml/2006/ole">
            <p:oleObj spid="_x0000_s493570" r:id="rId3" imgW="888614" imgH="215806" progId="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400" b="1" dirty="0" smtClean="0">
                <a:solidFill>
                  <a:schemeClr val="tx1"/>
                </a:solidFill>
                <a:latin typeface="Calibri" pitchFamily="34" charset="0"/>
              </a:rPr>
              <a:t>Κανόνας εγκλεισμού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Αν για δύο ενδεχόμενα      και    του S ισχύει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  τότε 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34821" name="Object 4"/>
          <p:cNvGraphicFramePr>
            <a:graphicFrameLocks noChangeAspect="1"/>
          </p:cNvGraphicFramePr>
          <p:nvPr/>
        </p:nvGraphicFramePr>
        <p:xfrm>
          <a:off x="2643188" y="3000375"/>
          <a:ext cx="1223962" cy="527050"/>
        </p:xfrm>
        <a:graphic>
          <a:graphicData uri="http://schemas.openxmlformats.org/presentationml/2006/ole">
            <p:oleObj spid="_x0000_s494594" r:id="rId3" imgW="482391" imgH="203112" progId="">
              <p:embed/>
            </p:oleObj>
          </a:graphicData>
        </a:graphic>
      </p:graphicFrame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34823" name="Object 6"/>
          <p:cNvGraphicFramePr>
            <a:graphicFrameLocks noChangeAspect="1"/>
          </p:cNvGraphicFramePr>
          <p:nvPr/>
        </p:nvGraphicFramePr>
        <p:xfrm>
          <a:off x="2571750" y="4143375"/>
          <a:ext cx="2376488" cy="595313"/>
        </p:xfrm>
        <a:graphic>
          <a:graphicData uri="http://schemas.openxmlformats.org/presentationml/2006/ole">
            <p:oleObj spid="_x0000_s494595" r:id="rId4" imgW="825500" imgH="203200" progId="">
              <p:embed/>
            </p:oleObj>
          </a:graphicData>
        </a:graphic>
      </p:graphicFrame>
      <p:sp>
        <p:nvSpPr>
          <p:cNvPr id="3482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34825" name="Object 10"/>
          <p:cNvGraphicFramePr>
            <a:graphicFrameLocks noChangeAspect="1"/>
          </p:cNvGraphicFramePr>
          <p:nvPr/>
        </p:nvGraphicFramePr>
        <p:xfrm>
          <a:off x="5724128" y="1844824"/>
          <a:ext cx="422275" cy="504825"/>
        </p:xfrm>
        <a:graphic>
          <a:graphicData uri="http://schemas.openxmlformats.org/presentationml/2006/ole">
            <p:oleObj spid="_x0000_s494596" name="Equation" r:id="rId5" imgW="177569" imgH="215619" progId="Equation.3">
              <p:embed/>
            </p:oleObj>
          </a:graphicData>
        </a:graphic>
      </p:graphicFrame>
      <p:sp>
        <p:nvSpPr>
          <p:cNvPr id="3482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34827" name="Object 12"/>
          <p:cNvGraphicFramePr>
            <a:graphicFrameLocks noChangeAspect="1"/>
          </p:cNvGraphicFramePr>
          <p:nvPr/>
        </p:nvGraphicFramePr>
        <p:xfrm>
          <a:off x="6660232" y="1844824"/>
          <a:ext cx="500062" cy="515938"/>
        </p:xfrm>
        <a:graphic>
          <a:graphicData uri="http://schemas.openxmlformats.org/presentationml/2006/ole">
            <p:oleObj spid="_x0000_s494597" name="Equation" r:id="rId6" imgW="203024" imgH="215713" progId="Equation.3">
              <p:embed/>
            </p:oleObj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29816"/>
            <a:ext cx="73136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el-GR" sz="4000" b="1" dirty="0" smtClean="0">
                <a:solidFill>
                  <a:schemeClr val="tx1"/>
                </a:solidFill>
                <a:latin typeface="Calibri" pitchFamily="34" charset="0"/>
              </a:rPr>
              <a:t>Η πιθανότητα της ένωσης δύο ενδεχομένων</a:t>
            </a: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8" name="7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848" name="Object 4"/>
          <p:cNvGraphicFramePr>
            <a:graphicFrameLocks noChangeAspect="1"/>
          </p:cNvGraphicFramePr>
          <p:nvPr/>
        </p:nvGraphicFramePr>
        <p:xfrm>
          <a:off x="1500188" y="2928938"/>
          <a:ext cx="6445250" cy="677862"/>
        </p:xfrm>
        <a:graphic>
          <a:graphicData uri="http://schemas.openxmlformats.org/presentationml/2006/ole">
            <p:oleObj spid="_x0000_s495618" r:id="rId5" imgW="2324100" imgH="203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736600"/>
            <a:ext cx="7754937" cy="708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3200" b="1" u="sng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3200" b="1" u="sng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  <a:t> παράδειγμα 1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827213"/>
            <a:ext cx="8715375" cy="4114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Ρίχνουμε ένα ζάρι 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και καταγράφουμε το αποτέλεσμα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</a:rPr>
              <a:t>. 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Για τα ακόλουθα ενδεχόμενα 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l-GR" sz="3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</a:rPr>
              <a:t>A: 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Ο αριθμός είναι το πολύ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</a:rPr>
              <a:t> 2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</a:rPr>
              <a:t>B: 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Ο αριθμός είναι ζυγός</a:t>
            </a:r>
            <a:endParaRPr lang="en-US" sz="3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</a:rPr>
              <a:t>C: 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Ο αριθμός είναι το 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</a:rPr>
              <a:t>4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 υπολογίζουμε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</a:rPr>
              <a:t>:</a:t>
            </a:r>
            <a:endParaRPr lang="el-GR" sz="32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</a:t>
            </a:r>
            <a:r>
              <a:rPr lang="el-GR" sz="1200" dirty="0" smtClean="0">
                <a:solidFill>
                  <a:schemeClr val="bg1"/>
                </a:solidFill>
              </a:rPr>
              <a:t>4, </a:t>
            </a:r>
            <a:r>
              <a:rPr lang="el-GR" sz="1200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52736"/>
            <a:ext cx="9144000" cy="53578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     Ο δειγματικός χώρος:  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</a:rPr>
              <a:t>S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={1,2,3,4,5,6}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    Ρ(Α)=2/6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eaLnBrk="1" hangingPunct="1">
              <a:defRPr/>
            </a:pPr>
            <a:endParaRPr lang="el-GR" sz="3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el-GR" sz="32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37891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857250" y="3357563"/>
          <a:ext cx="2189163" cy="636587"/>
        </p:xfrm>
        <a:graphic>
          <a:graphicData uri="http://schemas.openxmlformats.org/presentationml/2006/ole">
            <p:oleObj spid="_x0000_s496642" name="Equation" r:id="rId3" imgW="1040948" imgH="203112" progId="Equation.3">
              <p:embed/>
            </p:oleObj>
          </a:graphicData>
        </a:graphic>
      </p:graphicFrame>
      <p:graphicFrame>
        <p:nvGraphicFramePr>
          <p:cNvPr id="37892" name="Object 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785813" y="4214813"/>
          <a:ext cx="2327275" cy="604837"/>
        </p:xfrm>
        <a:graphic>
          <a:graphicData uri="http://schemas.openxmlformats.org/presentationml/2006/ole">
            <p:oleObj spid="_x0000_s496643" name="Equation" r:id="rId4" imgW="1040948" imgH="203112" progId="Equation.3">
              <p:embed/>
            </p:oleObj>
          </a:graphicData>
        </a:graphic>
      </p:graphicFrame>
      <p:graphicFrame>
        <p:nvGraphicFramePr>
          <p:cNvPr id="37893" name="Object 6"/>
          <p:cNvGraphicFramePr>
            <a:graphicFrameLocks noChangeAspect="1"/>
          </p:cNvGraphicFramePr>
          <p:nvPr/>
        </p:nvGraphicFramePr>
        <p:xfrm>
          <a:off x="857250" y="5214938"/>
          <a:ext cx="2590800" cy="596900"/>
        </p:xfrm>
        <a:graphic>
          <a:graphicData uri="http://schemas.openxmlformats.org/presentationml/2006/ole">
            <p:oleObj spid="_x0000_s496644" name="Equation" r:id="rId5" imgW="1028254" imgH="203112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7313612" cy="114300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  <a:t>Παράδειγμα 2 </a:t>
            </a:r>
            <a:br>
              <a:rPr lang="el-GR" sz="3200" b="1" u="sng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el-GR" sz="3200" b="1" i="1" u="sng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85938"/>
            <a:ext cx="8197850" cy="43005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Ορίζουμε τα ενδεχόμενα: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Α</a:t>
            </a:r>
            <a:r>
              <a:rPr lang="en-US" sz="3200" b="0" dirty="0" err="1" smtClean="0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: το ενδεχόμενο κάποιος να 	γεννήθηκε τον μήνα </a:t>
            </a:r>
            <a:r>
              <a:rPr lang="en-US" sz="3200" b="0" dirty="0" err="1" smtClean="0">
                <a:solidFill>
                  <a:schemeClr val="tx1"/>
                </a:solidFill>
                <a:latin typeface="Calibri" pitchFamily="34" charset="0"/>
              </a:rPr>
              <a:t>i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=1......12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Β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</a:rPr>
              <a:t>j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: 	το ενδεχόμενο κάποιος να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ανήκει 	στο 	ζώδιο 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</a:rPr>
              <a:t>j=1,….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,1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</a:rPr>
              <a:t>2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με 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</a:rPr>
              <a:t>B1=</a:t>
            </a:r>
            <a:r>
              <a:rPr lang="el-GR" sz="3200" b="0" dirty="0" err="1" smtClean="0">
                <a:solidFill>
                  <a:schemeClr val="tx1"/>
                </a:solidFill>
                <a:latin typeface="Calibri" pitchFamily="34" charset="0"/>
              </a:rPr>
              <a:t>κριος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	και Β12= ιχθείς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sz="3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l-GR" sz="32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980728"/>
            <a:ext cx="8305800" cy="52149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 Υπολογίζουμε τις πιθανότητες </a:t>
            </a:r>
            <a:r>
              <a:rPr lang="el-GR" sz="3200" b="0" i="1" dirty="0" smtClean="0">
                <a:solidFill>
                  <a:schemeClr val="tx1"/>
                </a:solidFill>
                <a:latin typeface="Calibri" pitchFamily="34" charset="0"/>
              </a:rPr>
              <a:t>(αγνοώντας τα δίσεκτα έτη)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:</a:t>
            </a:r>
          </a:p>
          <a:p>
            <a:pPr eaLnBrk="1" hangingPunct="1"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Α3: το ενδεχόμενο να γεννήθηκε Μάρτιο</a:t>
            </a:r>
            <a:b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      Ρ(Α3)=31/365</a:t>
            </a:r>
          </a:p>
          <a:p>
            <a:pPr eaLnBrk="1" hangingPunct="1"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Β1: το ενδεχόμενο να ανήκει στους 		  ιχθείς,  Ρ(Β12)=28/365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1268760"/>
            <a:ext cx="8126412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 Η τομή των δύο ενδεχομένων είναι το ενδεχόμενο να είναι ιχθύς και να γεννήθηκε Μάρτιο οπότε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sz="3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l-GR" sz="32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40963" name="Object 7"/>
          <p:cNvGraphicFramePr>
            <a:graphicFrameLocks noChangeAspect="1"/>
          </p:cNvGraphicFramePr>
          <p:nvPr>
            <p:ph sz="quarter" idx="4294967295"/>
          </p:nvPr>
        </p:nvGraphicFramePr>
        <p:xfrm>
          <a:off x="2051720" y="3356992"/>
          <a:ext cx="4038600" cy="760413"/>
        </p:xfrm>
        <a:graphic>
          <a:graphicData uri="http://schemas.openxmlformats.org/presentationml/2006/ole">
            <p:oleObj spid="_x0000_s497666" name="Equation" r:id="rId3" imgW="1409700" imgH="228600" progId="Equation.3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l-GR" altLang="el-GR" sz="3200" b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349500"/>
            <a:ext cx="7045325" cy="4083050"/>
          </a:xfrm>
        </p:spPr>
        <p:txBody>
          <a:bodyPr/>
          <a:lstStyle/>
          <a:p>
            <a:pPr eaLnBrk="1" hangingPunct="1"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Η ένωση των δύο ενδεχομένων είναι να γεννήθηκε κάποιος Μάρτιο ή να είναι ιχθύς και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sz="32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785813" y="4214813"/>
          <a:ext cx="6981825" cy="725487"/>
        </p:xfrm>
        <a:graphic>
          <a:graphicData uri="http://schemas.openxmlformats.org/presentationml/2006/ole">
            <p:oleObj spid="_x0000_s498690" name="Equation" r:id="rId3" imgW="2730500" imgH="228600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323850" y="1979613"/>
            <a:ext cx="8820150" cy="251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altLang="el-GR" sz="3200" b="1">
              <a:solidFill>
                <a:srgbClr val="FB6B6E"/>
              </a:solidFill>
              <a:latin typeface="Arial" charset="0"/>
            </a:endParaRPr>
          </a:p>
        </p:txBody>
      </p:sp>
      <p:sp>
        <p:nvSpPr>
          <p:cNvPr id="43011" name="Rectangle 0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1484784"/>
            <a:ext cx="8858250" cy="1643062"/>
          </a:xfrm>
        </p:spPr>
        <p:txBody>
          <a:bodyPr/>
          <a:lstStyle/>
          <a:p>
            <a:pPr eaLnBrk="1" hangingPunct="1"/>
            <a:r>
              <a:rPr lang="en-GB" altLang="el-GR" sz="3200" b="0" dirty="0" err="1" smtClean="0">
                <a:solidFill>
                  <a:schemeClr val="tx1"/>
                </a:solidFill>
                <a:latin typeface="Calibri" pitchFamily="34" charset="0"/>
              </a:rPr>
              <a:t>Το</a:t>
            </a:r>
            <a:r>
              <a:rPr lang="en-GB" altLang="el-GR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altLang="el-GR" sz="3200" b="0" dirty="0" err="1" smtClean="0">
                <a:solidFill>
                  <a:schemeClr val="tx1"/>
                </a:solidFill>
                <a:latin typeface="Calibri" pitchFamily="34" charset="0"/>
              </a:rPr>
              <a:t>πλήθος</a:t>
            </a:r>
            <a:r>
              <a:rPr lang="en-GB" altLang="el-GR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altLang="el-GR" sz="3200" b="0" dirty="0" err="1" smtClean="0">
                <a:solidFill>
                  <a:schemeClr val="tx1"/>
                </a:solidFill>
                <a:latin typeface="Calibri" pitchFamily="34" charset="0"/>
              </a:rPr>
              <a:t>των</a:t>
            </a:r>
            <a:r>
              <a:rPr lang="en-GB" altLang="el-GR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altLang="el-GR" sz="3200" b="0" dirty="0" err="1" smtClean="0">
                <a:solidFill>
                  <a:schemeClr val="tx1"/>
                </a:solidFill>
                <a:latin typeface="Calibri" pitchFamily="34" charset="0"/>
              </a:rPr>
              <a:t>δυνατών</a:t>
            </a:r>
            <a:r>
              <a:rPr lang="en-GB" altLang="el-GR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altLang="el-GR" sz="3200" b="0" dirty="0" err="1" smtClean="0">
                <a:solidFill>
                  <a:schemeClr val="tx1"/>
                </a:solidFill>
                <a:latin typeface="Calibri" pitchFamily="34" charset="0"/>
              </a:rPr>
              <a:t>αποτελεσμάτων</a:t>
            </a:r>
            <a:r>
              <a:rPr lang="el-GR" altLang="el-GR" sz="3200" b="0" dirty="0" smtClean="0">
                <a:solidFill>
                  <a:schemeClr val="tx1"/>
                </a:solidFill>
                <a:latin typeface="Calibri" pitchFamily="34" charset="0"/>
              </a:rPr>
              <a:t>. Αρχές </a:t>
            </a:r>
            <a:r>
              <a:rPr lang="el-GR" altLang="el-GR" sz="3200" b="0" dirty="0" err="1" smtClean="0">
                <a:solidFill>
                  <a:schemeClr val="tx1"/>
                </a:solidFill>
                <a:latin typeface="Calibri" pitchFamily="34" charset="0"/>
              </a:rPr>
              <a:t>απαρίθμισης</a:t>
            </a:r>
            <a:endParaRPr lang="el-GR" altLang="el-GR" sz="32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03225"/>
            <a:ext cx="9467850" cy="1555750"/>
          </a:xfrm>
        </p:spPr>
        <p:txBody>
          <a:bodyPr lIns="90000" tIns="46800" rIns="90000" bIns="46800" anchor="ctr"/>
          <a:lstStyle/>
          <a:p>
            <a:pPr marL="333375" indent="-333375" eaLnBrk="1" hangingPunct="1">
              <a:spcBef>
                <a:spcPts val="800"/>
              </a:spcBef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  <a:tab pos="9410700" algn="l"/>
                <a:tab pos="10134600" algn="l"/>
              </a:tabLst>
            </a:pPr>
            <a:r>
              <a:rPr lang="en-GB" altLang="el-GR" sz="4400" b="1" i="1" dirty="0" smtClean="0">
                <a:solidFill>
                  <a:schemeClr val="tx1"/>
                </a:solidFill>
                <a:latin typeface="Calibri" pitchFamily="34" charset="0"/>
              </a:rPr>
              <a:t>          </a:t>
            </a:r>
            <a:r>
              <a:rPr lang="el-GR" altLang="el-GR" sz="4400" b="1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altLang="el-GR" sz="4400" b="1" dirty="0" smtClean="0">
                <a:solidFill>
                  <a:schemeClr val="tx1"/>
                </a:solidFill>
                <a:latin typeface="Calibri" pitchFamily="34" charset="0"/>
              </a:rPr>
              <a:t>Η </a:t>
            </a:r>
            <a:r>
              <a:rPr lang="en-GB" altLang="el-GR" sz="4400" b="1" dirty="0" err="1" smtClean="0">
                <a:solidFill>
                  <a:schemeClr val="tx1"/>
                </a:solidFill>
                <a:latin typeface="Calibri" pitchFamily="34" charset="0"/>
              </a:rPr>
              <a:t>προσθετική</a:t>
            </a:r>
            <a:r>
              <a:rPr lang="en-GB" altLang="el-GR" sz="4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altLang="el-GR" sz="4400" b="1" dirty="0" err="1" smtClean="0">
                <a:solidFill>
                  <a:schemeClr val="tx1"/>
                </a:solidFill>
                <a:latin typeface="Calibri" pitchFamily="34" charset="0"/>
              </a:rPr>
              <a:t>αρχή</a:t>
            </a:r>
            <a:endParaRPr lang="en-GB" altLang="el-GR" sz="4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988840"/>
            <a:ext cx="8324850" cy="3816350"/>
          </a:xfrm>
        </p:spPr>
        <p:txBody>
          <a:bodyPr lIns="90000" tIns="46800" rIns="90000" bIns="46800">
            <a:normAutofit lnSpcReduction="10000"/>
          </a:bodyPr>
          <a:lstStyle/>
          <a:p>
            <a:pPr marL="333375" indent="-33337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  <a:defRPr/>
            </a:pP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 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Αν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οι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δυνατές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διαδρομές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είναι δύο,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με δυνατά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αποτελέσματα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αντίστοιχα,</a:t>
            </a:r>
          </a:p>
          <a:p>
            <a:pPr marL="333375" indent="-33337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 και           </a:t>
            </a:r>
          </a:p>
          <a:p>
            <a:pPr marL="333375" indent="-33337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  <a:defRPr/>
            </a:pPr>
            <a:endParaRPr lang="el-GR" sz="3200" dirty="0" smtClean="0">
              <a:latin typeface="Calibri" pitchFamily="34" charset="0"/>
            </a:endParaRPr>
          </a:p>
          <a:p>
            <a:pPr marL="333375" indent="-33337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τότε συνολικά υπάρχουν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                </a:t>
            </a:r>
            <a:endParaRPr lang="el-GR" sz="3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33375" indent="-33337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  <a:defRPr/>
            </a:pPr>
            <a:endParaRPr lang="el-GR" sz="3200" dirty="0" smtClean="0">
              <a:latin typeface="Calibri" pitchFamily="34" charset="0"/>
            </a:endParaRPr>
          </a:p>
          <a:p>
            <a:pPr marL="333375" indent="-333375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  <a:defRPr/>
            </a:pP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δυνατά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αποτελέσματα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endParaRPr lang="en-GB" sz="32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44036" name="Object 3"/>
          <p:cNvGraphicFramePr>
            <a:graphicFrameLocks noChangeAspect="1"/>
          </p:cNvGraphicFramePr>
          <p:nvPr/>
        </p:nvGraphicFramePr>
        <p:xfrm>
          <a:off x="5364088" y="2492251"/>
          <a:ext cx="720725" cy="720725"/>
        </p:xfrm>
        <a:graphic>
          <a:graphicData uri="http://schemas.openxmlformats.org/presentationml/2006/ole">
            <p:oleObj spid="_x0000_s499714" name="Εξίσωση" r:id="rId4" imgW="152245" imgH="215676" progId="Equation.3">
              <p:embed/>
            </p:oleObj>
          </a:graphicData>
        </a:graphic>
      </p:graphicFrame>
      <p:graphicFrame>
        <p:nvGraphicFramePr>
          <p:cNvPr id="44037" name="Object 4"/>
          <p:cNvGraphicFramePr>
            <a:graphicFrameLocks noChangeAspect="1"/>
          </p:cNvGraphicFramePr>
          <p:nvPr/>
        </p:nvGraphicFramePr>
        <p:xfrm>
          <a:off x="1259632" y="2996953"/>
          <a:ext cx="720725" cy="720080"/>
        </p:xfrm>
        <a:graphic>
          <a:graphicData uri="http://schemas.openxmlformats.org/presentationml/2006/ole">
            <p:oleObj spid="_x0000_s499715" name="Εξίσωση" r:id="rId5" imgW="177539" imgH="215584" progId="Equation.3">
              <p:embed/>
            </p:oleObj>
          </a:graphicData>
        </a:graphic>
      </p:graphicFrame>
      <p:graphicFrame>
        <p:nvGraphicFramePr>
          <p:cNvPr id="44038" name="Object 5"/>
          <p:cNvGraphicFramePr>
            <a:graphicFrameLocks noChangeAspect="1"/>
          </p:cNvGraphicFramePr>
          <p:nvPr/>
        </p:nvGraphicFramePr>
        <p:xfrm>
          <a:off x="4355976" y="5301208"/>
          <a:ext cx="1439863" cy="720725"/>
        </p:xfrm>
        <a:graphic>
          <a:graphicData uri="http://schemas.openxmlformats.org/presentationml/2006/ole">
            <p:oleObj spid="_x0000_s499716" name="Εξίσωση" r:id="rId6" imgW="444153" imgH="215729" progId="Equation.3">
              <p:embed/>
            </p:oleObj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0388" y="301625"/>
            <a:ext cx="7313612" cy="1143000"/>
          </a:xfrm>
        </p:spPr>
        <p:txBody>
          <a:bodyPr/>
          <a:lstStyle/>
          <a:p>
            <a:pPr eaLnBrk="1" hangingPunct="1"/>
            <a:r>
              <a:rPr lang="el-GR" altLang="el-GR" sz="4400" b="1" dirty="0" smtClean="0">
                <a:solidFill>
                  <a:schemeClr val="tx1"/>
                </a:solidFill>
                <a:latin typeface="Calibri" pitchFamily="34" charset="0"/>
              </a:rPr>
              <a:t>με δέντρο...</a:t>
            </a:r>
          </a:p>
        </p:txBody>
      </p:sp>
      <p:pic>
        <p:nvPicPr>
          <p:cNvPr id="45059" name="Picture 4" descr="6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020888"/>
            <a:ext cx="62642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>
          <a:xfrm>
            <a:off x="-720726" y="720725"/>
            <a:ext cx="8893125" cy="922338"/>
          </a:xfrm>
        </p:spPr>
        <p:txBody>
          <a:bodyPr lIns="0" tIns="0" rIns="0" bIns="0" anchor="ctr"/>
          <a:lstStyle/>
          <a:p>
            <a:pPr marL="427038" indent="-322263" eaLnBrk="1" hangingPunct="1">
              <a:spcBef>
                <a:spcPts val="800"/>
              </a:spcBef>
              <a:tabLst>
                <a:tab pos="427038" algn="l"/>
                <a:tab pos="874713" algn="l"/>
                <a:tab pos="1323975" algn="l"/>
                <a:tab pos="1773238" algn="l"/>
                <a:tab pos="2222500" algn="l"/>
                <a:tab pos="2671763" algn="l"/>
                <a:tab pos="3121025" algn="l"/>
                <a:tab pos="3570288" algn="l"/>
                <a:tab pos="4019550" algn="l"/>
                <a:tab pos="4468813" algn="l"/>
                <a:tab pos="4918075" algn="l"/>
                <a:tab pos="5367338" algn="l"/>
                <a:tab pos="5816600" algn="l"/>
                <a:tab pos="6265863" algn="l"/>
                <a:tab pos="6715125" algn="l"/>
                <a:tab pos="7164388" algn="l"/>
                <a:tab pos="7613650" algn="l"/>
                <a:tab pos="8062913" algn="l"/>
                <a:tab pos="8512175" algn="l"/>
                <a:tab pos="8961438" algn="l"/>
                <a:tab pos="9410700" algn="l"/>
              </a:tabLst>
            </a:pPr>
            <a:r>
              <a:rPr lang="en-GB" altLang="el-GR" sz="4400" b="1" dirty="0" smtClean="0">
                <a:solidFill>
                  <a:schemeClr val="tx1"/>
                </a:solidFill>
                <a:latin typeface="Calibri" pitchFamily="34" charset="0"/>
              </a:rPr>
              <a:t>                Η </a:t>
            </a:r>
            <a:r>
              <a:rPr lang="en-GB" altLang="el-GR" sz="4400" b="1" dirty="0" err="1" smtClean="0">
                <a:solidFill>
                  <a:schemeClr val="tx1"/>
                </a:solidFill>
                <a:latin typeface="Calibri" pitchFamily="34" charset="0"/>
              </a:rPr>
              <a:t>πολλαπλασιαστική</a:t>
            </a:r>
            <a:r>
              <a:rPr lang="en-GB" altLang="el-GR" sz="44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altLang="el-GR" sz="4400" b="1" dirty="0" err="1" smtClean="0">
                <a:solidFill>
                  <a:schemeClr val="tx1"/>
                </a:solidFill>
                <a:latin typeface="Calibri" pitchFamily="34" charset="0"/>
              </a:rPr>
              <a:t>αρχή</a:t>
            </a:r>
            <a:endParaRPr lang="en-GB" altLang="el-GR" sz="4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50" y="1785938"/>
            <a:ext cx="8858250" cy="4595812"/>
          </a:xfrm>
        </p:spPr>
        <p:txBody>
          <a:bodyPr lIns="90000" tIns="46800" rIns="90000" bIns="46800"/>
          <a:lstStyle/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 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Αν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ένα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πείραμα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περιλαμβάνει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 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δύο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στάδια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και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κάθε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ένα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έχει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,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αντίστοιχα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,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      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και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       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δυνατά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αποτελέσματα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,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έχουμε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συνολικά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l-GR" sz="3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l-GR" sz="3200" dirty="0" smtClean="0">
              <a:latin typeface="Calibri" pitchFamily="34" charset="0"/>
            </a:endParaRP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                 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 				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δυνατά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αποτελέσματα</a:t>
            </a:r>
            <a:endParaRPr lang="en-GB" sz="32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46084" name="Object 3"/>
          <p:cNvGraphicFramePr>
            <a:graphicFrameLocks noChangeAspect="1"/>
          </p:cNvGraphicFramePr>
          <p:nvPr/>
        </p:nvGraphicFramePr>
        <p:xfrm>
          <a:off x="5220072" y="2132856"/>
          <a:ext cx="792162" cy="792163"/>
        </p:xfrm>
        <a:graphic>
          <a:graphicData uri="http://schemas.openxmlformats.org/presentationml/2006/ole">
            <p:oleObj spid="_x0000_s500738" r:id="rId4" imgW="152245" imgH="215676" progId="Equation.3">
              <p:embed/>
            </p:oleObj>
          </a:graphicData>
        </a:graphic>
      </p:graphicFrame>
      <p:graphicFrame>
        <p:nvGraphicFramePr>
          <p:cNvPr id="46085" name="Object 4"/>
          <p:cNvGraphicFramePr>
            <a:graphicFrameLocks noChangeAspect="1"/>
          </p:cNvGraphicFramePr>
          <p:nvPr/>
        </p:nvGraphicFramePr>
        <p:xfrm>
          <a:off x="6516216" y="2204864"/>
          <a:ext cx="900112" cy="720725"/>
        </p:xfrm>
        <a:graphic>
          <a:graphicData uri="http://schemas.openxmlformats.org/presentationml/2006/ole">
            <p:oleObj spid="_x0000_s500739" r:id="rId5" imgW="177539" imgH="215584" progId="Equation.3">
              <p:embed/>
            </p:oleObj>
          </a:graphicData>
        </a:graphic>
      </p:graphicFrame>
      <p:graphicFrame>
        <p:nvGraphicFramePr>
          <p:cNvPr id="46086" name="Object 5"/>
          <p:cNvGraphicFramePr>
            <a:graphicFrameLocks noChangeAspect="1"/>
          </p:cNvGraphicFramePr>
          <p:nvPr/>
        </p:nvGraphicFramePr>
        <p:xfrm>
          <a:off x="2051720" y="3789040"/>
          <a:ext cx="1368425" cy="855662"/>
        </p:xfrm>
        <a:graphic>
          <a:graphicData uri="http://schemas.openxmlformats.org/presentationml/2006/ole">
            <p:oleObj spid="_x0000_s500740" name="Εξίσωση" r:id="rId6" imgW="393395" imgH="215725" progId="Equation.3">
              <p:embed/>
            </p:oleObj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400" b="1" dirty="0" smtClean="0">
                <a:solidFill>
                  <a:schemeClr val="tx1"/>
                </a:solidFill>
                <a:latin typeface="Calibri" pitchFamily="34" charset="0"/>
              </a:rPr>
              <a:t> με δέντρο....</a:t>
            </a:r>
          </a:p>
        </p:txBody>
      </p:sp>
      <p:pic>
        <p:nvPicPr>
          <p:cNvPr id="47107" name="Picture 4" descr="6-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643063"/>
            <a:ext cx="7416800" cy="4429125"/>
          </a:xfrm>
          <a:noFill/>
        </p:spPr>
      </p:pic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Σκοποί  ενότητας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3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Παρουσίαση βασικών εννοιών από τη Θεωρία των Πιθανοτήτων</a:t>
            </a:r>
            <a:r>
              <a:rPr lang="en-US" sz="3200" smtClean="0"/>
              <a:t> 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5"/>
          <p:cNvSpPr>
            <a:spLocks noGrp="1" noChangeArrowheads="1"/>
          </p:cNvSpPr>
          <p:nvPr>
            <p:ph type="title"/>
          </p:nvPr>
        </p:nvSpPr>
        <p:spPr>
          <a:xfrm>
            <a:off x="685800" y="777875"/>
            <a:ext cx="7772400" cy="793750"/>
          </a:xfrm>
        </p:spPr>
        <p:txBody>
          <a:bodyPr lIns="0" tIns="0" rIns="0" bIns="0" anchor="ctr"/>
          <a:lstStyle/>
          <a:p>
            <a:pPr marL="427038" indent="-322263" eaLnBrk="1" hangingPunct="1"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4400" b="1" dirty="0" smtClean="0">
                <a:solidFill>
                  <a:schemeClr val="tx1"/>
                </a:solidFill>
                <a:latin typeface="Calibri" pitchFamily="34" charset="0"/>
              </a:rPr>
              <a:t>    </a:t>
            </a:r>
            <a:r>
              <a:rPr lang="el-GR" sz="4400" b="1" dirty="0" smtClean="0">
                <a:solidFill>
                  <a:schemeClr val="tx1"/>
                </a:solidFill>
                <a:latin typeface="Calibri" pitchFamily="34" charset="0"/>
              </a:rPr>
              <a:t>π</a:t>
            </a:r>
            <a:r>
              <a:rPr lang="en-GB" sz="4400" b="1" dirty="0" err="1" smtClean="0">
                <a:solidFill>
                  <a:schemeClr val="tx1"/>
                </a:solidFill>
                <a:latin typeface="Calibri" pitchFamily="34" charset="0"/>
              </a:rPr>
              <a:t>αράδειγμα</a:t>
            </a:r>
            <a:endParaRPr lang="en-GB" sz="4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8131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854075" y="2527300"/>
            <a:ext cx="8289925" cy="4141788"/>
          </a:xfrm>
        </p:spPr>
        <p:txBody>
          <a:bodyPr lIns="90000" tIns="46800" rIns="90000" bIns="46800"/>
          <a:lstStyle/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Ένα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νόμισμα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ρίχνεται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</a:rPr>
              <a:t>2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φορές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 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Τα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δυνατά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αποτελέσματα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είναι</a:t>
            </a:r>
            <a:endParaRPr lang="en-GB" sz="3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  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ΓΓ,  ΓΚ, ΚΚ,  ΚΓ</a:t>
            </a:r>
            <a:endParaRPr lang="en-GB" sz="3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 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Όπου Γ= γράμματα και </a:t>
            </a:r>
            <a:r>
              <a:rPr lang="el-GR" sz="3200" b="0" dirty="0" err="1" smtClean="0">
                <a:solidFill>
                  <a:schemeClr val="tx1"/>
                </a:solidFill>
                <a:latin typeface="Calibri" pitchFamily="34" charset="0"/>
              </a:rPr>
              <a:t>Κ=κεφάλι</a:t>
            </a:r>
            <a:endParaRPr lang="el-GR" sz="3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GB" sz="3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AutoShape 2"/>
          <p:cNvSpPr>
            <a:spLocks noChangeArrowheads="1"/>
          </p:cNvSpPr>
          <p:nvPr/>
        </p:nvSpPr>
        <p:spPr bwMode="auto">
          <a:xfrm>
            <a:off x="684213" y="2420938"/>
            <a:ext cx="8280400" cy="43211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95400" y="4267200"/>
            <a:ext cx="2133600" cy="1524000"/>
            <a:chOff x="816" y="2400"/>
            <a:chExt cx="1344" cy="768"/>
          </a:xfrm>
        </p:grpSpPr>
        <p:sp>
          <p:nvSpPr>
            <p:cNvPr id="49186" name="Line 11"/>
            <p:cNvSpPr>
              <a:spLocks noChangeShapeType="1"/>
            </p:cNvSpPr>
            <p:nvPr/>
          </p:nvSpPr>
          <p:spPr bwMode="auto">
            <a:xfrm flipH="1" flipV="1">
              <a:off x="816" y="2784"/>
              <a:ext cx="1344" cy="38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oval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187" name="Line 12"/>
            <p:cNvSpPr>
              <a:spLocks noChangeShapeType="1"/>
            </p:cNvSpPr>
            <p:nvPr/>
          </p:nvSpPr>
          <p:spPr bwMode="auto">
            <a:xfrm flipV="1">
              <a:off x="816" y="2400"/>
              <a:ext cx="1344" cy="38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 type="oval" w="med" len="med"/>
              <a:tailEnd type="oval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429000" y="3657600"/>
            <a:ext cx="2133600" cy="1219200"/>
            <a:chOff x="816" y="2400"/>
            <a:chExt cx="1344" cy="768"/>
          </a:xfrm>
        </p:grpSpPr>
        <p:sp>
          <p:nvSpPr>
            <p:cNvPr id="49184" name="Line 14"/>
            <p:cNvSpPr>
              <a:spLocks noChangeShapeType="1"/>
            </p:cNvSpPr>
            <p:nvPr/>
          </p:nvSpPr>
          <p:spPr bwMode="auto">
            <a:xfrm flipH="1" flipV="1">
              <a:off x="816" y="2784"/>
              <a:ext cx="1344" cy="384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 type="oval" w="med" len="med"/>
              <a:tailEnd type="oval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185" name="Line 15"/>
            <p:cNvSpPr>
              <a:spLocks noChangeShapeType="1"/>
            </p:cNvSpPr>
            <p:nvPr/>
          </p:nvSpPr>
          <p:spPr bwMode="auto">
            <a:xfrm flipV="1">
              <a:off x="816" y="2400"/>
              <a:ext cx="1344" cy="384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 type="oval" w="med" len="med"/>
              <a:tailEnd type="oval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429000" y="5181600"/>
            <a:ext cx="2133600" cy="1219200"/>
            <a:chOff x="816" y="2400"/>
            <a:chExt cx="1344" cy="768"/>
          </a:xfrm>
        </p:grpSpPr>
        <p:sp>
          <p:nvSpPr>
            <p:cNvPr id="49182" name="Line 17"/>
            <p:cNvSpPr>
              <a:spLocks noChangeShapeType="1"/>
            </p:cNvSpPr>
            <p:nvPr/>
          </p:nvSpPr>
          <p:spPr bwMode="auto">
            <a:xfrm flipH="1" flipV="1">
              <a:off x="816" y="2784"/>
              <a:ext cx="1344" cy="384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 type="oval" w="med" len="med"/>
              <a:tailEnd type="oval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183" name="Line 18"/>
            <p:cNvSpPr>
              <a:spLocks noChangeShapeType="1"/>
            </p:cNvSpPr>
            <p:nvPr/>
          </p:nvSpPr>
          <p:spPr bwMode="auto">
            <a:xfrm flipV="1">
              <a:off x="816" y="2400"/>
              <a:ext cx="1344" cy="384"/>
            </a:xfrm>
            <a:prstGeom prst="line">
              <a:avLst/>
            </a:prstGeom>
            <a:noFill/>
            <a:ln w="12700">
              <a:solidFill>
                <a:srgbClr val="FF00FF"/>
              </a:solidFill>
              <a:round/>
              <a:headEnd type="oval" w="med" len="med"/>
              <a:tailEnd type="oval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80243" name="Text Box 19"/>
          <p:cNvSpPr txBox="1">
            <a:spLocks noChangeArrowheads="1"/>
          </p:cNvSpPr>
          <p:nvPr/>
        </p:nvSpPr>
        <p:spPr bwMode="auto">
          <a:xfrm>
            <a:off x="762000" y="5029200"/>
            <a:ext cx="747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altLang="el-GR" sz="2400">
                <a:latin typeface="Arial Narrow" pitchFamily="34" charset="0"/>
              </a:rPr>
              <a:t>αρχή</a:t>
            </a:r>
            <a:endParaRPr lang="en-US" altLang="el-GR" sz="2400">
              <a:latin typeface="Arial Narrow" pitchFamily="34" charset="0"/>
            </a:endParaRPr>
          </a:p>
        </p:txBody>
      </p:sp>
      <p:sp>
        <p:nvSpPr>
          <p:cNvPr id="180244" name="Text Box 20"/>
          <p:cNvSpPr txBox="1">
            <a:spLocks noChangeArrowheads="1"/>
          </p:cNvSpPr>
          <p:nvPr/>
        </p:nvSpPr>
        <p:spPr bwMode="auto">
          <a:xfrm>
            <a:off x="2286000" y="4800600"/>
            <a:ext cx="102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altLang="el-GR" sz="2400">
                <a:solidFill>
                  <a:schemeClr val="accent2"/>
                </a:solidFill>
                <a:latin typeface="Arial Narrow" pitchFamily="34" charset="0"/>
              </a:rPr>
              <a:t>1</a:t>
            </a:r>
            <a:r>
              <a:rPr lang="el-GR" altLang="el-GR" sz="2400" baseline="30000">
                <a:solidFill>
                  <a:schemeClr val="accent2"/>
                </a:solidFill>
                <a:latin typeface="Arial Narrow" pitchFamily="34" charset="0"/>
              </a:rPr>
              <a:t>η</a:t>
            </a:r>
            <a:r>
              <a:rPr lang="el-GR" altLang="el-GR" sz="2400">
                <a:solidFill>
                  <a:schemeClr val="accent2"/>
                </a:solidFill>
                <a:latin typeface="Arial Narrow" pitchFamily="34" charset="0"/>
              </a:rPr>
              <a:t> ρίψη</a:t>
            </a:r>
            <a:endParaRPr lang="en-US" altLang="el-GR" sz="240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180245" name="Text Box 21"/>
          <p:cNvSpPr txBox="1">
            <a:spLocks noChangeArrowheads="1"/>
          </p:cNvSpPr>
          <p:nvPr/>
        </p:nvSpPr>
        <p:spPr bwMode="auto">
          <a:xfrm>
            <a:off x="3886200" y="4038600"/>
            <a:ext cx="102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altLang="el-GR" sz="2400">
                <a:solidFill>
                  <a:srgbClr val="FF00FF"/>
                </a:solidFill>
                <a:latin typeface="Arial Narrow" pitchFamily="34" charset="0"/>
              </a:rPr>
              <a:t>2</a:t>
            </a:r>
            <a:r>
              <a:rPr lang="el-GR" altLang="el-GR" sz="2400" baseline="30000">
                <a:solidFill>
                  <a:srgbClr val="FF00FF"/>
                </a:solidFill>
                <a:latin typeface="Arial Narrow" pitchFamily="34" charset="0"/>
              </a:rPr>
              <a:t>η</a:t>
            </a:r>
            <a:r>
              <a:rPr lang="el-GR" altLang="el-GR" sz="2400">
                <a:solidFill>
                  <a:srgbClr val="FF00FF"/>
                </a:solidFill>
                <a:latin typeface="Arial Narrow" pitchFamily="34" charset="0"/>
              </a:rPr>
              <a:t> ρίψη</a:t>
            </a:r>
            <a:endParaRPr lang="en-US" altLang="el-GR" sz="2400">
              <a:solidFill>
                <a:srgbClr val="FF00FF"/>
              </a:solidFill>
              <a:latin typeface="Arial Narrow" pitchFamily="34" charset="0"/>
            </a:endParaRPr>
          </a:p>
        </p:txBody>
      </p:sp>
      <p:sp>
        <p:nvSpPr>
          <p:cNvPr id="180246" name="Text Box 22"/>
          <p:cNvSpPr txBox="1">
            <a:spLocks noChangeArrowheads="1"/>
          </p:cNvSpPr>
          <p:nvPr/>
        </p:nvSpPr>
        <p:spPr bwMode="auto">
          <a:xfrm>
            <a:off x="3184525" y="3770313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altLang="el-GR" sz="2400" b="1">
                <a:latin typeface="Arial Narrow" pitchFamily="34" charset="0"/>
              </a:rPr>
              <a:t>Κ</a:t>
            </a:r>
            <a:endParaRPr lang="en-US" altLang="el-GR" sz="2400" b="1">
              <a:latin typeface="Arial Narrow" pitchFamily="34" charset="0"/>
            </a:endParaRPr>
          </a:p>
        </p:txBody>
      </p:sp>
      <p:sp>
        <p:nvSpPr>
          <p:cNvPr id="180247" name="Text Box 23"/>
          <p:cNvSpPr txBox="1">
            <a:spLocks noChangeArrowheads="1"/>
          </p:cNvSpPr>
          <p:nvPr/>
        </p:nvSpPr>
        <p:spPr bwMode="auto">
          <a:xfrm>
            <a:off x="3184525" y="5827713"/>
            <a:ext cx="334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altLang="el-GR" sz="2400" b="1">
                <a:latin typeface="Arial Narrow" pitchFamily="34" charset="0"/>
              </a:rPr>
              <a:t>Γ</a:t>
            </a:r>
            <a:endParaRPr lang="en-US" altLang="el-GR" sz="2400" b="1">
              <a:latin typeface="Arial Narrow" pitchFamily="34" charset="0"/>
            </a:endParaRPr>
          </a:p>
        </p:txBody>
      </p:sp>
      <p:sp>
        <p:nvSpPr>
          <p:cNvPr id="180248" name="Text Box 24"/>
          <p:cNvSpPr txBox="1">
            <a:spLocks noChangeArrowheads="1"/>
          </p:cNvSpPr>
          <p:nvPr/>
        </p:nvSpPr>
        <p:spPr bwMode="auto">
          <a:xfrm>
            <a:off x="5795963" y="3357563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altLang="el-GR" sz="2400" b="1">
                <a:latin typeface="Arial Narrow" pitchFamily="34" charset="0"/>
              </a:rPr>
              <a:t>ΚΚ</a:t>
            </a:r>
            <a:endParaRPr lang="en-US" altLang="el-GR" sz="2400" b="1">
              <a:latin typeface="Arial Narrow" pitchFamily="34" charset="0"/>
            </a:endParaRPr>
          </a:p>
        </p:txBody>
      </p:sp>
      <p:sp>
        <p:nvSpPr>
          <p:cNvPr id="180249" name="Text Box 25"/>
          <p:cNvSpPr txBox="1">
            <a:spLocks noChangeArrowheads="1"/>
          </p:cNvSpPr>
          <p:nvPr/>
        </p:nvSpPr>
        <p:spPr bwMode="auto">
          <a:xfrm>
            <a:off x="5867400" y="5024438"/>
            <a:ext cx="51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altLang="el-GR" sz="2400" b="1">
                <a:latin typeface="Arial Narrow" pitchFamily="34" charset="0"/>
              </a:rPr>
              <a:t>ΓΚ</a:t>
            </a:r>
            <a:endParaRPr lang="en-US" altLang="el-GR" sz="2400" b="1">
              <a:latin typeface="Arial Narrow" pitchFamily="34" charset="0"/>
            </a:endParaRPr>
          </a:p>
        </p:txBody>
      </p:sp>
      <p:sp>
        <p:nvSpPr>
          <p:cNvPr id="180250" name="Text Box 26"/>
          <p:cNvSpPr txBox="1">
            <a:spLocks noChangeArrowheads="1"/>
          </p:cNvSpPr>
          <p:nvPr/>
        </p:nvSpPr>
        <p:spPr bwMode="auto">
          <a:xfrm>
            <a:off x="5867400" y="6091238"/>
            <a:ext cx="48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altLang="el-GR" sz="2400" b="1">
                <a:latin typeface="Arial Narrow" pitchFamily="34" charset="0"/>
              </a:rPr>
              <a:t>ΓΓ</a:t>
            </a:r>
            <a:endParaRPr lang="en-US" altLang="el-GR" sz="2400" b="1">
              <a:latin typeface="Arial Narrow" pitchFamily="34" charset="0"/>
            </a:endParaRPr>
          </a:p>
        </p:txBody>
      </p:sp>
      <p:sp>
        <p:nvSpPr>
          <p:cNvPr id="180251" name="Text Box 27"/>
          <p:cNvSpPr txBox="1">
            <a:spLocks noChangeArrowheads="1"/>
          </p:cNvSpPr>
          <p:nvPr/>
        </p:nvSpPr>
        <p:spPr bwMode="auto">
          <a:xfrm>
            <a:off x="5867400" y="4643438"/>
            <a:ext cx="51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altLang="el-GR" sz="2400" b="1">
                <a:latin typeface="Arial Narrow" pitchFamily="34" charset="0"/>
              </a:rPr>
              <a:t>ΚΓ</a:t>
            </a:r>
            <a:endParaRPr lang="en-US" altLang="el-GR" sz="2400" b="1">
              <a:latin typeface="Arial Narrow" pitchFamily="34" charset="0"/>
            </a:endParaRPr>
          </a:p>
        </p:txBody>
      </p:sp>
      <p:sp>
        <p:nvSpPr>
          <p:cNvPr id="180252" name="Text Box 28"/>
          <p:cNvSpPr txBox="1">
            <a:spLocks noChangeArrowheads="1"/>
          </p:cNvSpPr>
          <p:nvPr/>
        </p:nvSpPr>
        <p:spPr bwMode="auto">
          <a:xfrm>
            <a:off x="5181600" y="3195638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altLang="el-GR" sz="2400" b="1">
                <a:latin typeface="Arial Narrow" pitchFamily="34" charset="0"/>
              </a:rPr>
              <a:t>Κ</a:t>
            </a:r>
            <a:endParaRPr lang="en-US" altLang="el-GR" sz="2400" b="1">
              <a:latin typeface="Arial Narrow" pitchFamily="34" charset="0"/>
            </a:endParaRPr>
          </a:p>
        </p:txBody>
      </p:sp>
      <p:sp>
        <p:nvSpPr>
          <p:cNvPr id="180253" name="Text Box 29"/>
          <p:cNvSpPr txBox="1">
            <a:spLocks noChangeArrowheads="1"/>
          </p:cNvSpPr>
          <p:nvPr/>
        </p:nvSpPr>
        <p:spPr bwMode="auto">
          <a:xfrm>
            <a:off x="5157788" y="4795838"/>
            <a:ext cx="36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altLang="el-GR" sz="2400" b="1">
                <a:latin typeface="Arial Narrow" pitchFamily="34" charset="0"/>
              </a:rPr>
              <a:t>Κ</a:t>
            </a:r>
            <a:endParaRPr lang="en-US" altLang="el-GR" sz="2400" b="1">
              <a:latin typeface="Arial Narrow" pitchFamily="34" charset="0"/>
            </a:endParaRPr>
          </a:p>
        </p:txBody>
      </p:sp>
      <p:sp>
        <p:nvSpPr>
          <p:cNvPr id="180254" name="Text Box 30"/>
          <p:cNvSpPr txBox="1">
            <a:spLocks noChangeArrowheads="1"/>
          </p:cNvSpPr>
          <p:nvPr/>
        </p:nvSpPr>
        <p:spPr bwMode="auto">
          <a:xfrm>
            <a:off x="5165725" y="4379913"/>
            <a:ext cx="334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altLang="el-GR" sz="2400" b="1">
                <a:latin typeface="Arial Narrow" pitchFamily="34" charset="0"/>
              </a:rPr>
              <a:t>Γ</a:t>
            </a:r>
            <a:endParaRPr lang="en-US" altLang="el-GR" sz="2400" b="1">
              <a:latin typeface="Arial Narrow" pitchFamily="34" charset="0"/>
            </a:endParaRPr>
          </a:p>
        </p:txBody>
      </p:sp>
      <p:sp>
        <p:nvSpPr>
          <p:cNvPr id="180255" name="Text Box 31"/>
          <p:cNvSpPr txBox="1">
            <a:spLocks noChangeArrowheads="1"/>
          </p:cNvSpPr>
          <p:nvPr/>
        </p:nvSpPr>
        <p:spPr bwMode="auto">
          <a:xfrm>
            <a:off x="5181600" y="5862638"/>
            <a:ext cx="334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altLang="el-GR" sz="2400" b="1">
                <a:latin typeface="Arial Narrow" pitchFamily="34" charset="0"/>
              </a:rPr>
              <a:t>Γ</a:t>
            </a:r>
            <a:endParaRPr lang="en-US" altLang="el-GR" sz="2400" b="1">
              <a:latin typeface="Arial Narrow" pitchFamily="34" charset="0"/>
            </a:endParaRPr>
          </a:p>
        </p:txBody>
      </p:sp>
      <p:sp>
        <p:nvSpPr>
          <p:cNvPr id="180256" name="Text Box 32"/>
          <p:cNvSpPr txBox="1">
            <a:spLocks noChangeArrowheads="1"/>
          </p:cNvSpPr>
          <p:nvPr/>
        </p:nvSpPr>
        <p:spPr bwMode="auto">
          <a:xfrm>
            <a:off x="3886200" y="5562600"/>
            <a:ext cx="102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altLang="el-GR" sz="2400">
                <a:solidFill>
                  <a:srgbClr val="FF00FF"/>
                </a:solidFill>
                <a:latin typeface="Arial Narrow" pitchFamily="34" charset="0"/>
              </a:rPr>
              <a:t>2</a:t>
            </a:r>
            <a:r>
              <a:rPr lang="el-GR" altLang="el-GR" sz="2400" baseline="30000">
                <a:solidFill>
                  <a:srgbClr val="FF00FF"/>
                </a:solidFill>
                <a:latin typeface="Arial Narrow" pitchFamily="34" charset="0"/>
              </a:rPr>
              <a:t>η</a:t>
            </a:r>
            <a:r>
              <a:rPr lang="el-GR" altLang="el-GR" sz="2400">
                <a:solidFill>
                  <a:srgbClr val="FF00FF"/>
                </a:solidFill>
                <a:latin typeface="Arial Narrow" pitchFamily="34" charset="0"/>
              </a:rPr>
              <a:t> ρίψη</a:t>
            </a:r>
            <a:endParaRPr lang="en-US" altLang="el-GR" sz="2400">
              <a:solidFill>
                <a:srgbClr val="FF00FF"/>
              </a:solidFill>
              <a:latin typeface="Arial Narrow" pitchFamily="34" charset="0"/>
            </a:endParaRPr>
          </a:p>
        </p:txBody>
      </p:sp>
      <p:sp>
        <p:nvSpPr>
          <p:cNvPr id="180257" name="Text Box 33"/>
          <p:cNvSpPr txBox="1">
            <a:spLocks noChangeArrowheads="1"/>
          </p:cNvSpPr>
          <p:nvPr/>
        </p:nvSpPr>
        <p:spPr bwMode="auto">
          <a:xfrm>
            <a:off x="6934200" y="4800600"/>
            <a:ext cx="2141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altLang="el-GR" sz="2400">
                <a:latin typeface="Arial Narrow" pitchFamily="34" charset="0"/>
              </a:rPr>
              <a:t>Απλά ενδεχόμενα</a:t>
            </a:r>
            <a:endParaRPr lang="en-US" altLang="el-GR" sz="2400">
              <a:latin typeface="Arial Narrow" pitchFamily="34" charset="0"/>
            </a:endParaRPr>
          </a:p>
        </p:txBody>
      </p:sp>
      <p:sp>
        <p:nvSpPr>
          <p:cNvPr id="180258" name="Line 34"/>
          <p:cNvSpPr>
            <a:spLocks noChangeShapeType="1"/>
          </p:cNvSpPr>
          <p:nvPr/>
        </p:nvSpPr>
        <p:spPr bwMode="auto">
          <a:xfrm flipH="1" flipV="1">
            <a:off x="6248400" y="3733800"/>
            <a:ext cx="762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0259" name="Line 35"/>
          <p:cNvSpPr>
            <a:spLocks noChangeShapeType="1"/>
          </p:cNvSpPr>
          <p:nvPr/>
        </p:nvSpPr>
        <p:spPr bwMode="auto">
          <a:xfrm flipH="1" flipV="1">
            <a:off x="6324600" y="4876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0260" name="Line 36"/>
          <p:cNvSpPr>
            <a:spLocks noChangeShapeType="1"/>
          </p:cNvSpPr>
          <p:nvPr/>
        </p:nvSpPr>
        <p:spPr bwMode="auto">
          <a:xfrm flipH="1">
            <a:off x="6324600" y="51054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0261" name="Line 37"/>
          <p:cNvSpPr>
            <a:spLocks noChangeShapeType="1"/>
          </p:cNvSpPr>
          <p:nvPr/>
        </p:nvSpPr>
        <p:spPr bwMode="auto">
          <a:xfrm flipH="1">
            <a:off x="6400800" y="51816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9177" name="Rectangle 38"/>
          <p:cNvSpPr>
            <a:spLocks noGrp="1" noChangeArrowheads="1"/>
          </p:cNvSpPr>
          <p:nvPr>
            <p:ph type="title"/>
          </p:nvPr>
        </p:nvSpPr>
        <p:spPr>
          <a:xfrm>
            <a:off x="530225" y="685800"/>
            <a:ext cx="8610600" cy="609600"/>
          </a:xfrm>
          <a:noFill/>
        </p:spPr>
        <p:txBody>
          <a:bodyPr anchor="ctr"/>
          <a:lstStyle/>
          <a:p>
            <a:pPr eaLnBrk="1" hangingPunct="1">
              <a:tabLst>
                <a:tab pos="911225" algn="l"/>
              </a:tabLst>
            </a:pPr>
            <a:r>
              <a:rPr lang="en-US" altLang="el-GR" sz="3200" b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9178" name="Rectangle 39"/>
          <p:cNvSpPr>
            <a:spLocks noChangeArrowheads="1"/>
          </p:cNvSpPr>
          <p:nvPr/>
        </p:nvSpPr>
        <p:spPr bwMode="auto">
          <a:xfrm>
            <a:off x="684213" y="836613"/>
            <a:ext cx="82962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defTabSz="9144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endParaRPr lang="en-US" altLang="el-GR" sz="2500"/>
          </a:p>
        </p:txBody>
      </p:sp>
      <p:sp>
        <p:nvSpPr>
          <p:cNvPr id="49179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838200" y="836613"/>
            <a:ext cx="7693025" cy="524986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sz="4400" b="1" dirty="0" smtClean="0">
                <a:solidFill>
                  <a:schemeClr val="tx1"/>
                </a:solidFill>
                <a:latin typeface="Calibri" pitchFamily="34" charset="0"/>
              </a:rPr>
              <a:t>με δέντρο...</a:t>
            </a:r>
          </a:p>
        </p:txBody>
      </p:sp>
      <p:sp>
        <p:nvSpPr>
          <p:cNvPr id="36" name="3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8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8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animBg="1"/>
      <p:bldP spid="180243" grpId="0" autoUpdateAnimBg="0"/>
      <p:bldP spid="180244" grpId="0" autoUpdateAnimBg="0"/>
      <p:bldP spid="180245" grpId="0" autoUpdateAnimBg="0"/>
      <p:bldP spid="180246" grpId="0" autoUpdateAnimBg="0"/>
      <p:bldP spid="180247" grpId="0" autoUpdateAnimBg="0"/>
      <p:bldP spid="180248" grpId="0" autoUpdateAnimBg="0"/>
      <p:bldP spid="180249" grpId="0" autoUpdateAnimBg="0"/>
      <p:bldP spid="180250" grpId="0" autoUpdateAnimBg="0"/>
      <p:bldP spid="180251" grpId="0" autoUpdateAnimBg="0"/>
      <p:bldP spid="180252" grpId="0" autoUpdateAnimBg="0"/>
      <p:bldP spid="180253" grpId="0" autoUpdateAnimBg="0"/>
      <p:bldP spid="180254" grpId="0" autoUpdateAnimBg="0"/>
      <p:bldP spid="180255" grpId="0" autoUpdateAnimBg="0"/>
      <p:bldP spid="180256" grpId="0" autoUpdateAnimBg="0"/>
      <p:bldP spid="180257" grpId="0" autoUpdateAnimBg="0"/>
      <p:bldP spid="180258" grpId="0" animBg="1"/>
      <p:bldP spid="180259" grpId="0" animBg="1"/>
      <p:bldP spid="180260" grpId="0" animBg="1"/>
      <p:bldP spid="18026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5"/>
          <p:cNvSpPr>
            <a:spLocks noGrp="1" noChangeArrowheads="1"/>
          </p:cNvSpPr>
          <p:nvPr>
            <p:ph type="title"/>
          </p:nvPr>
        </p:nvSpPr>
        <p:spPr>
          <a:xfrm>
            <a:off x="1187624" y="692696"/>
            <a:ext cx="6007100" cy="865188"/>
          </a:xfrm>
        </p:spPr>
        <p:txBody>
          <a:bodyPr lIns="90000" tIns="46800" rIns="90000" bIns="46800" anchor="ctr"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4400" b="1" i="1" dirty="0" smtClean="0">
                <a:solidFill>
                  <a:schemeClr val="tx1"/>
                </a:solidFill>
                <a:latin typeface="Calibri" pitchFamily="34" charset="0"/>
              </a:rPr>
              <a:t>Άσκηση</a:t>
            </a:r>
            <a:r>
              <a:rPr lang="en-GB" sz="4400" b="1" i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44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GB" sz="4400" b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en-GB" sz="4400" b="1" i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0179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395537" y="1643063"/>
            <a:ext cx="8748464" cy="4443412"/>
          </a:xfrm>
        </p:spPr>
        <p:txBody>
          <a:bodyPr lIns="90000" tIns="46800" rIns="90000" bIns="46800">
            <a:normAutofit fontScale="92500"/>
          </a:bodyPr>
          <a:lstStyle/>
          <a:p>
            <a:pPr marL="533400" indent="-53340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  <a:defRPr/>
            </a:pP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 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Ένα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νόμισμα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ρίχνεται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5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φορές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marL="533400" indent="-53340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1. Σε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ποιο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από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τα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ακόλουθα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αποτελέσματα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αντιστοιχεί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μεγαλύτερη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err="1" smtClean="0">
                <a:solidFill>
                  <a:schemeClr val="tx1"/>
                </a:solidFill>
                <a:latin typeface="Calibri" pitchFamily="34" charset="0"/>
              </a:rPr>
              <a:t>πιθανότητα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;</a:t>
            </a:r>
          </a:p>
          <a:p>
            <a:pPr marL="533400" indent="-53340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  <a:defRPr/>
            </a:pP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  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{ΚΚΚΓΚ}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{ΓΚΓΚΚ}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{ΚΓΚΓΓ}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3200" b="0" dirty="0" smtClean="0">
                <a:solidFill>
                  <a:schemeClr val="tx1"/>
                </a:solidFill>
                <a:latin typeface="Calibri" pitchFamily="34" charset="0"/>
              </a:rPr>
              <a:t>{ΚΚΚΚΚ}</a:t>
            </a:r>
            <a:endParaRPr lang="el-GR" sz="3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l-GR" sz="3200" dirty="0" smtClean="0">
                <a:latin typeface="Calibri" pitchFamily="34" charset="0"/>
              </a:rPr>
              <a:t>2. </a:t>
            </a:r>
            <a:r>
              <a:rPr lang="en-GB" sz="3200" dirty="0" err="1" smtClean="0">
                <a:latin typeface="Calibri" pitchFamily="34" charset="0"/>
              </a:rPr>
              <a:t>Σε</a:t>
            </a:r>
            <a:r>
              <a:rPr lang="en-GB" sz="3200" dirty="0" smtClean="0">
                <a:latin typeface="Calibri" pitchFamily="34" charset="0"/>
              </a:rPr>
              <a:t> </a:t>
            </a:r>
            <a:r>
              <a:rPr lang="en-GB" sz="3200" dirty="0" err="1" smtClean="0">
                <a:latin typeface="Calibri" pitchFamily="34" charset="0"/>
              </a:rPr>
              <a:t>ποιο</a:t>
            </a:r>
            <a:r>
              <a:rPr lang="en-GB" sz="3200" dirty="0" smtClean="0">
                <a:latin typeface="Calibri" pitchFamily="34" charset="0"/>
              </a:rPr>
              <a:t> </a:t>
            </a:r>
            <a:r>
              <a:rPr lang="en-GB" sz="3200" dirty="0" err="1" smtClean="0">
                <a:latin typeface="Calibri" pitchFamily="34" charset="0"/>
              </a:rPr>
              <a:t>αντιστοιχεί</a:t>
            </a:r>
            <a:r>
              <a:rPr lang="en-GB" sz="3200" dirty="0" smtClean="0">
                <a:latin typeface="Calibri" pitchFamily="34" charset="0"/>
              </a:rPr>
              <a:t> </a:t>
            </a:r>
            <a:r>
              <a:rPr lang="en-GB" sz="3200" dirty="0" err="1" smtClean="0">
                <a:latin typeface="Calibri" pitchFamily="34" charset="0"/>
              </a:rPr>
              <a:t>μεγαλύτερη</a:t>
            </a:r>
            <a:r>
              <a:rPr lang="en-GB" sz="3200" dirty="0" smtClean="0">
                <a:latin typeface="Calibri" pitchFamily="34" charset="0"/>
              </a:rPr>
              <a:t> </a:t>
            </a:r>
            <a:r>
              <a:rPr lang="el-GR" sz="3200" dirty="0" smtClean="0">
                <a:latin typeface="Calibri" pitchFamily="34" charset="0"/>
              </a:rPr>
              <a:t>   </a:t>
            </a:r>
            <a:r>
              <a:rPr lang="en-GB" sz="3200" dirty="0" err="1" smtClean="0">
                <a:latin typeface="Calibri" pitchFamily="34" charset="0"/>
              </a:rPr>
              <a:t>πιθανότητα</a:t>
            </a:r>
            <a:r>
              <a:rPr lang="el-GR" sz="3200" dirty="0" smtClean="0">
                <a:latin typeface="Calibri" pitchFamily="34" charset="0"/>
              </a:rPr>
              <a:t>: </a:t>
            </a:r>
          </a:p>
          <a:p>
            <a:pPr algn="just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l-GR" sz="3200" dirty="0" smtClean="0">
                <a:latin typeface="Calibri" pitchFamily="34" charset="0"/>
              </a:rPr>
              <a:t>   - </a:t>
            </a:r>
            <a:r>
              <a:rPr lang="en-GB" sz="3200" dirty="0" err="1" smtClean="0">
                <a:latin typeface="Calibri" pitchFamily="34" charset="0"/>
              </a:rPr>
              <a:t>στο</a:t>
            </a:r>
            <a:r>
              <a:rPr lang="en-GB" sz="3200" dirty="0" smtClean="0">
                <a:latin typeface="Calibri" pitchFamily="34" charset="0"/>
              </a:rPr>
              <a:t> </a:t>
            </a:r>
            <a:r>
              <a:rPr lang="en-GB" sz="3200" dirty="0" err="1" smtClean="0">
                <a:latin typeface="Calibri" pitchFamily="34" charset="0"/>
              </a:rPr>
              <a:t>ενδεχόμενο</a:t>
            </a:r>
            <a:r>
              <a:rPr lang="en-GB" sz="3200" dirty="0" smtClean="0">
                <a:latin typeface="Calibri" pitchFamily="34" charset="0"/>
              </a:rPr>
              <a:t> </a:t>
            </a:r>
            <a:r>
              <a:rPr lang="en-GB" sz="3200" dirty="0" err="1" smtClean="0">
                <a:latin typeface="Calibri" pitchFamily="34" charset="0"/>
              </a:rPr>
              <a:t>να</a:t>
            </a:r>
            <a:r>
              <a:rPr lang="en-GB" sz="3200" dirty="0" smtClean="0">
                <a:latin typeface="Calibri" pitchFamily="34" charset="0"/>
              </a:rPr>
              <a:t> </a:t>
            </a:r>
            <a:r>
              <a:rPr lang="en-GB" sz="3200" dirty="0" err="1" smtClean="0">
                <a:latin typeface="Calibri" pitchFamily="34" charset="0"/>
              </a:rPr>
              <a:t>προκύψει</a:t>
            </a:r>
            <a:r>
              <a:rPr lang="en-GB" sz="3200" dirty="0" smtClean="0">
                <a:latin typeface="Calibri" pitchFamily="34" charset="0"/>
              </a:rPr>
              <a:t> 2 </a:t>
            </a:r>
            <a:r>
              <a:rPr lang="en-GB" sz="3200" dirty="0" err="1" smtClean="0">
                <a:latin typeface="Calibri" pitchFamily="34" charset="0"/>
              </a:rPr>
              <a:t>φορές</a:t>
            </a:r>
            <a:r>
              <a:rPr lang="en-GB" sz="3200" dirty="0" smtClean="0">
                <a:latin typeface="Calibri" pitchFamily="34" charset="0"/>
              </a:rPr>
              <a:t> η </a:t>
            </a:r>
            <a:r>
              <a:rPr lang="en-GB" sz="3200" dirty="0" err="1" smtClean="0">
                <a:latin typeface="Calibri" pitchFamily="34" charset="0"/>
              </a:rPr>
              <a:t>όψη</a:t>
            </a:r>
            <a:r>
              <a:rPr lang="en-GB" sz="3200" dirty="0" smtClean="0">
                <a:latin typeface="Calibri" pitchFamily="34" charset="0"/>
              </a:rPr>
              <a:t> «Κ» ή</a:t>
            </a:r>
            <a:endParaRPr lang="el-GR" sz="3200" dirty="0" smtClean="0">
              <a:latin typeface="Calibri" pitchFamily="34" charset="0"/>
            </a:endParaRPr>
          </a:p>
          <a:p>
            <a:pPr algn="just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l-GR" sz="3200" dirty="0" smtClean="0">
                <a:latin typeface="Calibri" pitchFamily="34" charset="0"/>
              </a:rPr>
              <a:t> </a:t>
            </a:r>
            <a:r>
              <a:rPr lang="en-GB" sz="3200" dirty="0" smtClean="0">
                <a:latin typeface="Calibri" pitchFamily="34" charset="0"/>
              </a:rPr>
              <a:t> </a:t>
            </a:r>
            <a:r>
              <a:rPr lang="el-GR" sz="3200" dirty="0" smtClean="0">
                <a:latin typeface="Calibri" pitchFamily="34" charset="0"/>
              </a:rPr>
              <a:t> - </a:t>
            </a:r>
            <a:r>
              <a:rPr lang="en-GB" sz="3200" dirty="0" err="1" smtClean="0">
                <a:latin typeface="Calibri" pitchFamily="34" charset="0"/>
              </a:rPr>
              <a:t>στο</a:t>
            </a:r>
            <a:r>
              <a:rPr lang="en-GB" sz="3200" dirty="0" smtClean="0">
                <a:latin typeface="Calibri" pitchFamily="34" charset="0"/>
              </a:rPr>
              <a:t> </a:t>
            </a:r>
            <a:r>
              <a:rPr lang="en-GB" sz="3200" dirty="0" err="1" smtClean="0">
                <a:latin typeface="Calibri" pitchFamily="34" charset="0"/>
              </a:rPr>
              <a:t>ενδεχόμενο</a:t>
            </a:r>
            <a:r>
              <a:rPr lang="en-GB" sz="3200" dirty="0" smtClean="0">
                <a:latin typeface="Calibri" pitchFamily="34" charset="0"/>
              </a:rPr>
              <a:t> </a:t>
            </a:r>
            <a:r>
              <a:rPr lang="en-GB" sz="3200" dirty="0" err="1" smtClean="0">
                <a:latin typeface="Calibri" pitchFamily="34" charset="0"/>
              </a:rPr>
              <a:t>να</a:t>
            </a:r>
            <a:r>
              <a:rPr lang="en-GB" sz="3200" dirty="0" smtClean="0">
                <a:latin typeface="Calibri" pitchFamily="34" charset="0"/>
              </a:rPr>
              <a:t> </a:t>
            </a:r>
            <a:r>
              <a:rPr lang="en-GB" sz="3200" dirty="0" err="1" smtClean="0">
                <a:latin typeface="Calibri" pitchFamily="34" charset="0"/>
              </a:rPr>
              <a:t>προκύψει</a:t>
            </a:r>
            <a:r>
              <a:rPr lang="en-GB" sz="3200" dirty="0" smtClean="0">
                <a:latin typeface="Calibri" pitchFamily="34" charset="0"/>
              </a:rPr>
              <a:t> 5 </a:t>
            </a:r>
            <a:r>
              <a:rPr lang="en-GB" sz="3200" dirty="0" err="1" smtClean="0">
                <a:latin typeface="Calibri" pitchFamily="34" charset="0"/>
              </a:rPr>
              <a:t>φορές</a:t>
            </a:r>
            <a:r>
              <a:rPr lang="en-GB" sz="3200" dirty="0" smtClean="0">
                <a:latin typeface="Calibri" pitchFamily="34" charset="0"/>
              </a:rPr>
              <a:t> η </a:t>
            </a:r>
            <a:r>
              <a:rPr lang="en-GB" sz="3200" dirty="0" err="1" smtClean="0">
                <a:latin typeface="Calibri" pitchFamily="34" charset="0"/>
              </a:rPr>
              <a:t>όψη</a:t>
            </a:r>
            <a:r>
              <a:rPr lang="en-GB" sz="3200" dirty="0" smtClean="0">
                <a:latin typeface="Calibri" pitchFamily="34" charset="0"/>
              </a:rPr>
              <a:t> «Κ»</a:t>
            </a:r>
            <a:r>
              <a:rPr lang="el-GR" sz="3200" dirty="0" smtClean="0">
                <a:latin typeface="Calibri" pitchFamily="34" charset="0"/>
              </a:rPr>
              <a:t> </a:t>
            </a:r>
            <a:r>
              <a:rPr lang="en-GB" sz="3200" dirty="0" smtClean="0">
                <a:latin typeface="Calibri" pitchFamily="34" charset="0"/>
              </a:rPr>
              <a:t> ;</a:t>
            </a:r>
          </a:p>
          <a:p>
            <a:pPr marL="533400" indent="-53340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  <a:defRPr/>
            </a:pPr>
            <a:endParaRPr lang="en-GB" sz="3200" b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533400" indent="-53340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52425" algn="l"/>
                <a:tab pos="801688" algn="l"/>
                <a:tab pos="1250950" algn="l"/>
                <a:tab pos="1700213" algn="l"/>
                <a:tab pos="2149475" algn="l"/>
                <a:tab pos="2598738" algn="l"/>
                <a:tab pos="3048000" algn="l"/>
                <a:tab pos="3497263" algn="l"/>
                <a:tab pos="3946525" algn="l"/>
                <a:tab pos="4395788" algn="l"/>
                <a:tab pos="4845050" algn="l"/>
                <a:tab pos="5294313" algn="l"/>
                <a:tab pos="5743575" algn="l"/>
                <a:tab pos="6192838" algn="l"/>
                <a:tab pos="6642100" algn="l"/>
                <a:tab pos="7091363" algn="l"/>
                <a:tab pos="7540625" algn="l"/>
                <a:tab pos="7989888" algn="l"/>
                <a:tab pos="8439150" algn="l"/>
                <a:tab pos="8888413" algn="l"/>
              </a:tabLst>
              <a:defRPr/>
            </a:pPr>
            <a:endParaRPr lang="en-GB" sz="32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53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</a:t>
            </a:r>
            <a:r>
              <a:rPr lang="el-GR" sz="1200" b="1" dirty="0" smtClean="0">
                <a:solidFill>
                  <a:schemeClr val="bg1"/>
                </a:solidFill>
              </a:rPr>
              <a:t>4, </a:t>
            </a:r>
            <a:r>
              <a:rPr lang="el-GR" sz="1200" b="1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</a:t>
            </a:r>
            <a:r>
              <a:rPr lang="el-GR" sz="1200" dirty="0" smtClean="0">
                <a:solidFill>
                  <a:schemeClr val="bg1"/>
                </a:solidFill>
              </a:rPr>
              <a:t>4, </a:t>
            </a:r>
            <a:r>
              <a:rPr lang="el-GR" sz="1200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Γεράσιμος Μελετίου.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Στατιστική και λογισμικά στις επιστήμες της συμπεριφοράς.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Ιωάννινα, 2015. </a:t>
            </a:r>
            <a:endParaRPr lang="el-GR" sz="2400" smtClean="0">
              <a:solidFill>
                <a:srgbClr val="7F7F7F"/>
              </a:solidFill>
              <a:latin typeface="Calibri" pitchFamily="34" charset="0"/>
            </a:endParaRPr>
          </a:p>
          <a:p>
            <a:pPr algn="just"/>
            <a:r>
              <a:rPr lang="el-GR" sz="2400" smtClean="0">
                <a:solidFill>
                  <a:srgbClr val="7F7F7F"/>
                </a:solidFill>
                <a:latin typeface="Calibri" pitchFamily="34" charset="0"/>
              </a:rPr>
              <a:t>Διαθέσιμο </a:t>
            </a:r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http://eclass.teiep.gr/courses/LOGO100/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4, </a:t>
            </a:r>
            <a:r>
              <a:rPr lang="el-GR" sz="1200" b="1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Τίτλος 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061325" cy="1208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l-GR" b="1" dirty="0" smtClean="0">
                <a:latin typeface="Calibri" pitchFamily="34" charset="0"/>
              </a:rPr>
              <a:t>Διατήρηση Σημειωμάτων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17538" y="1412875"/>
            <a:ext cx="7766050" cy="409257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</a:t>
            </a:r>
            <a:r>
              <a:rPr lang="el-GR" sz="1200" b="1" dirty="0" smtClean="0">
                <a:solidFill>
                  <a:schemeClr val="bg1"/>
                </a:solidFill>
              </a:rPr>
              <a:t>4, </a:t>
            </a:r>
            <a:r>
              <a:rPr lang="el-GR" sz="1200" b="1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</a:t>
            </a:r>
            <a:r>
              <a:rPr lang="el-GR" sz="1200" b="1" dirty="0" smtClean="0">
                <a:solidFill>
                  <a:schemeClr val="bg1"/>
                </a:solidFill>
              </a:rPr>
              <a:t>4, </a:t>
            </a:r>
            <a:r>
              <a:rPr lang="el-GR" sz="1200" b="1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b="1" dirty="0" smtClean="0">
                <a:solidFill>
                  <a:schemeClr val="bg1"/>
                </a:solidFill>
              </a:rPr>
              <a:t>ΛΟΓΟΘΕΡΑΠΕΙΑΣ, </a:t>
            </a:r>
            <a:endParaRPr lang="el-GR" sz="1200" b="1" dirty="0" smtClean="0">
              <a:solidFill>
                <a:schemeClr val="bg1"/>
              </a:solidFill>
            </a:endParaRP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11188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1"/>
            <a:ext cx="755650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2" y="1300164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Ζαχαροπούλου, Χ. (2009) Στατιστική Μέθοδοι - εφαρμογές (τόμος 1 και 2) 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Τσάντας, Ν., Χρ.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Μωυσιάδης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Ν.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Μπαγιάτης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και Θ.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Χατζηπαντελής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(1999) Ανάλυση δεδομένων με τη βοήθεια στατιστικών πακέτων : SPSS 7.5, Excel 97, S-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Plus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3.3. Θεσσαλονίκη: Εκδόσεις Ζήτη. </a:t>
            </a:r>
          </a:p>
          <a:p>
            <a:pPr marL="447675" indent="-447675" algn="just" eaLnBrk="0" hangingPunct="0">
              <a:lnSpc>
                <a:spcPts val="2065"/>
              </a:lnSpc>
              <a:buClr>
                <a:srgbClr val="000000"/>
              </a:buClr>
              <a:buSzPts val="1200"/>
              <a:defRPr/>
            </a:pPr>
            <a:endParaRPr lang="el-GR" sz="1400" dirty="0" smtClean="0"/>
          </a:p>
          <a:p>
            <a:pPr marL="447675" indent="-447675" algn="just" eaLnBrk="0" hangingPunct="0">
              <a:lnSpc>
                <a:spcPts val="2065"/>
              </a:lnSpc>
              <a:buClr>
                <a:srgbClr val="000000"/>
              </a:buClr>
              <a:buSzPts val="1200"/>
              <a:defRPr/>
            </a:pPr>
            <a:r>
              <a:rPr lang="el-GR" sz="1400" dirty="0" smtClean="0"/>
              <a:t> M.R. </a:t>
            </a:r>
            <a:r>
              <a:rPr lang="el-GR" sz="1400" dirty="0" err="1" smtClean="0"/>
              <a:t>Spiegel</a:t>
            </a:r>
            <a:r>
              <a:rPr lang="el-GR" sz="1400" dirty="0" smtClean="0"/>
              <a:t>: Πιθανότητες και Στατιστική (</a:t>
            </a:r>
            <a:r>
              <a:rPr lang="el-GR" sz="1400" dirty="0" err="1" smtClean="0"/>
              <a:t>Schaum’s</a:t>
            </a:r>
            <a:r>
              <a:rPr lang="el-GR" sz="1400" dirty="0" smtClean="0"/>
              <a:t> </a:t>
            </a:r>
            <a:r>
              <a:rPr lang="el-GR" sz="1400" dirty="0" err="1" smtClean="0"/>
              <a:t>Outline</a:t>
            </a:r>
            <a:r>
              <a:rPr lang="el-GR" sz="1400" dirty="0" smtClean="0"/>
              <a:t> </a:t>
            </a:r>
            <a:r>
              <a:rPr lang="el-GR" sz="1400" dirty="0" err="1" smtClean="0"/>
              <a:t>Series</a:t>
            </a:r>
            <a:r>
              <a:rPr lang="el-GR" sz="1400" dirty="0" smtClean="0"/>
              <a:t>), ελληνική μετάφραση Αθήνα, ΕΣΠΙ 1977 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Τέλος Ενότητας</a:t>
            </a:r>
            <a:endParaRPr lang="el-GR" dirty="0">
              <a:latin typeface="+mn-lt"/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1" y="5827937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Περιεχόμενα  ενότητας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3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 Τυχαίο πείραμα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Ενδεχόμενο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Γεγονός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Τομή ενδεχομένων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 Αδύνατο ενδεχόμενο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 Βέβαιο ενδεχόμενο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Κανόνας εγκλεισμού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Πιθανότητα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Η προσθετική αρχή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latin typeface="+mn-lt"/>
              </a:rPr>
              <a:t>Χρήση Διατάξεων</a:t>
            </a:r>
            <a:endParaRPr lang="el-GR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+mn-lt"/>
              </a:rPr>
              <a:t>Στατιστική και λογισμικά στις επιστήμες συμπεριφοράς </a:t>
            </a:r>
            <a:endParaRPr lang="el-GR" dirty="0">
              <a:latin typeface="+mn-lt"/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Στοιχεία από τη Θεωρία των Πιθανοτήτων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92696"/>
            <a:ext cx="7924800" cy="864096"/>
          </a:xfrm>
        </p:spPr>
        <p:txBody>
          <a:bodyPr/>
          <a:lstStyle/>
          <a:p>
            <a:pPr algn="ctr" eaLnBrk="1" hangingPunct="1"/>
            <a:r>
              <a:rPr lang="en-US" altLang="el-GR" sz="4400" b="1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l-GR" altLang="el-GR" sz="4400" b="1" dirty="0" smtClean="0">
                <a:solidFill>
                  <a:schemeClr val="tx1"/>
                </a:solidFill>
                <a:latin typeface="Calibri" pitchFamily="34" charset="0"/>
              </a:rPr>
              <a:t>Τυχαίο πείραμα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700808"/>
            <a:ext cx="8572500" cy="3521075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  <a:defRPr/>
            </a:pP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   Μια διαδικασία στην οποία υπάρχουν περισσότερα από ένα δυνατά αποτελέσματα και </a:t>
            </a:r>
            <a:r>
              <a:rPr lang="en-US" sz="3200" b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l-GR" sz="3200" b="0" dirty="0" smtClean="0">
                <a:solidFill>
                  <a:schemeClr val="tx1"/>
                </a:solidFill>
                <a:latin typeface="Calibri" pitchFamily="34" charset="0"/>
              </a:rPr>
              <a:t>είναι αβέβαιο το ποιό θα πραγματοποιηθεί</a:t>
            </a:r>
            <a:endParaRPr lang="en-US" sz="3200" b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1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4,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2444</Words>
  <Application>Microsoft Office PowerPoint</Application>
  <PresentationFormat>Προβολή στην οθόνη (4:3)</PresentationFormat>
  <Paragraphs>374</Paragraphs>
  <Slides>59</Slides>
  <Notes>22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59</vt:i4>
      </vt:variant>
    </vt:vector>
  </HeadingPairs>
  <TitlesOfParts>
    <vt:vector size="65" baseType="lpstr">
      <vt:lpstr>Θέμα του Office</vt:lpstr>
      <vt:lpstr>1_Θέμα του Office</vt:lpstr>
      <vt:lpstr>2_Θέμα του Office</vt:lpstr>
      <vt:lpstr>Equation</vt:lpstr>
      <vt:lpstr>Εξίσωση</vt:lpstr>
      <vt:lpstr>Microsoft Equation 3.0</vt:lpstr>
      <vt:lpstr>Στατιστική και λογισμικά στις επιστήμες συμπεριφοράς 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Χρήση Διατάξεων</vt:lpstr>
      <vt:lpstr>Στατιστική και λογισμικά στις επιστήμες συμπεριφοράς </vt:lpstr>
      <vt:lpstr>  Τυχαίο πείραμα</vt:lpstr>
      <vt:lpstr>παραδειγματα</vt:lpstr>
      <vt:lpstr>Διαφάνεια 11</vt:lpstr>
      <vt:lpstr>Δειγματικός χώρος</vt:lpstr>
      <vt:lpstr>Ενδεχόμενο Α</vt:lpstr>
      <vt:lpstr>ασυμβίβαστα ενδεχόμενα</vt:lpstr>
      <vt:lpstr>(για ενδεχόμενα με απαριθμήσιμο πληθος αποτελεσμάτων) </vt:lpstr>
      <vt:lpstr>  τομή ενδεχομένων A∩Β </vt:lpstr>
      <vt:lpstr>τομή ενδεχομένων</vt:lpstr>
      <vt:lpstr>Διαφάνεια 18</vt:lpstr>
      <vt:lpstr>Ένωση ενδεχομένων  AUB</vt:lpstr>
      <vt:lpstr>Ένωση ενδεχομένων</vt:lpstr>
      <vt:lpstr>Ένωση ενδεχομένων</vt:lpstr>
      <vt:lpstr> αδύνατο ενδεχόμενο</vt:lpstr>
      <vt:lpstr> Βέβαιο ενδεχόμενο</vt:lpstr>
      <vt:lpstr>Συμπλήρωμα του Α</vt:lpstr>
      <vt:lpstr>Πιθανότητα</vt:lpstr>
      <vt:lpstr>Πιθανότητα: O μαθηματικός ορισμός </vt:lpstr>
      <vt:lpstr> Πιθανότητα Ρ(Α)</vt:lpstr>
      <vt:lpstr>       </vt:lpstr>
      <vt:lpstr>Η κλασική πιθανότητα </vt:lpstr>
      <vt:lpstr>Η κλασική πιθανότητα </vt:lpstr>
      <vt:lpstr>Η κλασική πιθανότητα </vt:lpstr>
      <vt:lpstr>παράδειγμα</vt:lpstr>
      <vt:lpstr>Η πιθανότητα ως όριο σχετικής συχνότητας</vt:lpstr>
      <vt:lpstr>παράδειγμα</vt:lpstr>
      <vt:lpstr>Η υποκειμενική πιθανότητα </vt:lpstr>
      <vt:lpstr>Χρήσιμοι κανόνες για να υπολογίσω πιθανότητες</vt:lpstr>
      <vt:lpstr>Κανόνας εγκλεισμού</vt:lpstr>
      <vt:lpstr>Η πιθανότητα της ένωσης δύο ενδεχομένων</vt:lpstr>
      <vt:lpstr>              παράδειγμα 1</vt:lpstr>
      <vt:lpstr>Διαφάνεια 40</vt:lpstr>
      <vt:lpstr>Παράδειγμα 2  </vt:lpstr>
      <vt:lpstr>Διαφάνεια 42</vt:lpstr>
      <vt:lpstr>Διαφάνεια 43</vt:lpstr>
      <vt:lpstr>Διαφάνεια 44</vt:lpstr>
      <vt:lpstr>Το πλήθος των δυνατών αποτελεσμάτων. Αρχές απαρίθμισης</vt:lpstr>
      <vt:lpstr>           Η προσθετική αρχή</vt:lpstr>
      <vt:lpstr>με δέντρο...</vt:lpstr>
      <vt:lpstr>                Η πολλαπλασιαστική αρχή</vt:lpstr>
      <vt:lpstr> με δέντρο....</vt:lpstr>
      <vt:lpstr>    παράδειγμα</vt:lpstr>
      <vt:lpstr> </vt:lpstr>
      <vt:lpstr>Άσκηση  </vt:lpstr>
      <vt:lpstr>Διαφάνεια 53</vt:lpstr>
      <vt:lpstr>Σημείωμα Αναφοράς</vt:lpstr>
      <vt:lpstr>Σημείωμα Αδειοδότησης</vt:lpstr>
      <vt:lpstr>Διατήρηση Σημειωμάτων</vt:lpstr>
      <vt:lpstr>Διαφάνεια 57</vt:lpstr>
      <vt:lpstr>Διαφάνεια 58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Vaitsa Tsakstara</cp:lastModifiedBy>
  <cp:revision>137</cp:revision>
  <dcterms:created xsi:type="dcterms:W3CDTF">2015-04-14T16:45:01Z</dcterms:created>
  <dcterms:modified xsi:type="dcterms:W3CDTF">2015-07-19T16:45:23Z</dcterms:modified>
</cp:coreProperties>
</file>