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9" r:id="rId3"/>
    <p:sldId id="257" r:id="rId4"/>
    <p:sldId id="259" r:id="rId5"/>
    <p:sldId id="261" r:id="rId6"/>
    <p:sldId id="305" r:id="rId7"/>
    <p:sldId id="308" r:id="rId8"/>
    <p:sldId id="307" r:id="rId9"/>
    <p:sldId id="306" r:id="rId10"/>
    <p:sldId id="304" r:id="rId11"/>
    <p:sldId id="303" r:id="rId12"/>
    <p:sldId id="302" r:id="rId13"/>
    <p:sldId id="301" r:id="rId14"/>
    <p:sldId id="300" r:id="rId15"/>
    <p:sldId id="299" r:id="rId16"/>
    <p:sldId id="298" r:id="rId17"/>
    <p:sldId id="297" r:id="rId18"/>
    <p:sldId id="296" r:id="rId19"/>
    <p:sldId id="290" r:id="rId20"/>
    <p:sldId id="309" r:id="rId21"/>
    <p:sldId id="291" r:id="rId22"/>
    <p:sldId id="292" r:id="rId23"/>
    <p:sldId id="293" r:id="rId24"/>
    <p:sldId id="294" r:id="rId25"/>
    <p:sldId id="295" r:id="rId26"/>
    <p:sldId id="280" r:id="rId27"/>
  </p:sldIdLst>
  <p:sldSz cx="9144000" cy="5715000" type="screen16x1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B3F0"/>
    <a:srgbClr val="8394E9"/>
    <a:srgbClr val="99C9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E6F54-6A05-4B99-BB96-3DF6C74ABCD9}" type="doc">
      <dgm:prSet loTypeId="urn:microsoft.com/office/officeart/2009/3/layout/RandomtoResultProcess" loCatId="process" qsTypeId="urn:microsoft.com/office/officeart/2005/8/quickstyle/3d3" qsCatId="3D" csTypeId="urn:microsoft.com/office/officeart/2005/8/colors/accent4_1" csCatId="accent4" phldr="1"/>
      <dgm:spPr/>
      <dgm:t>
        <a:bodyPr/>
        <a:lstStyle/>
        <a:p>
          <a:endParaRPr lang="el-GR"/>
        </a:p>
      </dgm:t>
    </dgm:pt>
    <dgm:pt modelId="{1AEB370B-7213-40C4-9027-7F7C59BF2423}">
      <dgm:prSet phldrT="[Κείμενο]" custT="1"/>
      <dgm:spPr/>
      <dgm:t>
        <a:bodyPr/>
        <a:lstStyle/>
        <a:p>
          <a:r>
            <a:rPr lang="el-GR" sz="1600" i="1" dirty="0" smtClean="0"/>
            <a:t>Μερίδιο στην αγορά και μερίδιο στους πελάτες</a:t>
          </a:r>
          <a:endParaRPr lang="el-GR" sz="1600" dirty="0"/>
        </a:p>
      </dgm:t>
    </dgm:pt>
    <dgm:pt modelId="{5C7549F7-DC36-45B5-9859-F83E8AFB2ECE}" type="parTrans" cxnId="{F23950E6-D82C-4668-B728-8DDDDD106FE9}">
      <dgm:prSet/>
      <dgm:spPr/>
      <dgm:t>
        <a:bodyPr/>
        <a:lstStyle/>
        <a:p>
          <a:endParaRPr lang="el-GR"/>
        </a:p>
      </dgm:t>
    </dgm:pt>
    <dgm:pt modelId="{3A4E0009-45EE-4E8B-8939-8482A5AE5C8C}" type="sibTrans" cxnId="{F23950E6-D82C-4668-B728-8DDDDD106FE9}">
      <dgm:prSet/>
      <dgm:spPr/>
      <dgm:t>
        <a:bodyPr/>
        <a:lstStyle/>
        <a:p>
          <a:endParaRPr lang="el-GR"/>
        </a:p>
      </dgm:t>
    </dgm:pt>
    <dgm:pt modelId="{C8F6CAC9-8BDB-46B4-AC30-128C0B55900A}">
      <dgm:prSet custT="1"/>
      <dgm:spPr/>
      <dgm:t>
        <a:bodyPr/>
        <a:lstStyle/>
        <a:p>
          <a:r>
            <a:rPr lang="el-GR" sz="1600" i="1" dirty="0" smtClean="0"/>
            <a:t>Δημιουργία ύψιστης αξίας για τους πελάτες</a:t>
          </a:r>
          <a:endParaRPr lang="el-GR" sz="1600" dirty="0"/>
        </a:p>
      </dgm:t>
    </dgm:pt>
    <dgm:pt modelId="{C37FAC98-C47A-4809-803D-1D3C3C5F2D3B}" type="parTrans" cxnId="{0D5F4A0E-0BA8-4D3B-9F9F-9E986F297BA8}">
      <dgm:prSet/>
      <dgm:spPr/>
      <dgm:t>
        <a:bodyPr/>
        <a:lstStyle/>
        <a:p>
          <a:endParaRPr lang="el-GR"/>
        </a:p>
      </dgm:t>
    </dgm:pt>
    <dgm:pt modelId="{BE9AC952-DDB2-430E-B7B4-B6D982246BE2}" type="sibTrans" cxnId="{0D5F4A0E-0BA8-4D3B-9F9F-9E986F297BA8}">
      <dgm:prSet/>
      <dgm:spPr/>
      <dgm:t>
        <a:bodyPr/>
        <a:lstStyle/>
        <a:p>
          <a:endParaRPr lang="el-GR"/>
        </a:p>
      </dgm:t>
    </dgm:pt>
    <dgm:pt modelId="{B1EF4E9E-19EA-4F89-BF56-B935476BD9FE}">
      <dgm:prSet custT="1"/>
      <dgm:spPr/>
      <dgm:t>
        <a:bodyPr/>
        <a:lstStyle/>
        <a:p>
          <a:r>
            <a:rPr lang="el-GR" sz="1600" i="1" dirty="0" smtClean="0"/>
            <a:t>Πιστότητα και διατήρηση πελατών</a:t>
          </a:r>
          <a:endParaRPr lang="el-GR" sz="1600" dirty="0"/>
        </a:p>
      </dgm:t>
    </dgm:pt>
    <dgm:pt modelId="{BCF03A32-E648-4430-9D92-8B44FC0E1607}" type="parTrans" cxnId="{2F3D042F-1296-4BDD-9B8B-8496F8F4CE07}">
      <dgm:prSet/>
      <dgm:spPr/>
      <dgm:t>
        <a:bodyPr/>
        <a:lstStyle/>
        <a:p>
          <a:endParaRPr lang="el-GR"/>
        </a:p>
      </dgm:t>
    </dgm:pt>
    <dgm:pt modelId="{BF5E779D-0584-49E6-90BF-CAF7C77C54EB}" type="sibTrans" cxnId="{2F3D042F-1296-4BDD-9B8B-8496F8F4CE07}">
      <dgm:prSet/>
      <dgm:spPr/>
      <dgm:t>
        <a:bodyPr/>
        <a:lstStyle/>
        <a:p>
          <a:endParaRPr lang="el-GR"/>
        </a:p>
      </dgm:t>
    </dgm:pt>
    <dgm:pt modelId="{F5B4E171-547E-4D15-A350-0E1BC4C71E0D}">
      <dgm:prSet custT="1"/>
      <dgm:spPr/>
      <dgm:t>
        <a:bodyPr/>
        <a:lstStyle/>
        <a:p>
          <a:r>
            <a:rPr lang="el-GR" sz="1600" i="1" dirty="0" smtClean="0"/>
            <a:t>Κεφάλαιο πελατών</a:t>
          </a:r>
          <a:endParaRPr lang="el-GR" sz="1600" dirty="0"/>
        </a:p>
      </dgm:t>
    </dgm:pt>
    <dgm:pt modelId="{02CEA2EE-4CD4-4B42-ADE8-7A6E61B928B1}" type="parTrans" cxnId="{77E2DD2B-8DAB-44B4-B9B8-65D7CF32E1D1}">
      <dgm:prSet/>
      <dgm:spPr/>
      <dgm:t>
        <a:bodyPr/>
        <a:lstStyle/>
        <a:p>
          <a:endParaRPr lang="el-GR"/>
        </a:p>
      </dgm:t>
    </dgm:pt>
    <dgm:pt modelId="{3F2D0374-3472-4ACF-B1B7-CE3216997BF0}" type="sibTrans" cxnId="{77E2DD2B-8DAB-44B4-B9B8-65D7CF32E1D1}">
      <dgm:prSet/>
      <dgm:spPr/>
      <dgm:t>
        <a:bodyPr/>
        <a:lstStyle/>
        <a:p>
          <a:endParaRPr lang="el-GR"/>
        </a:p>
      </dgm:t>
    </dgm:pt>
    <dgm:pt modelId="{AFEB5AF9-AD61-4E61-B1FB-4AD7010AA8F4}" type="pres">
      <dgm:prSet presAssocID="{A6CE6F54-6A05-4B99-BB96-3DF6C74ABCD9}" presName="Name0" presStyleCnt="0">
        <dgm:presLayoutVars>
          <dgm:dir/>
          <dgm:animOne val="branch"/>
          <dgm:animLvl val="lvl"/>
        </dgm:presLayoutVars>
      </dgm:prSet>
      <dgm:spPr/>
      <dgm:t>
        <a:bodyPr/>
        <a:lstStyle/>
        <a:p>
          <a:endParaRPr lang="el-GR"/>
        </a:p>
      </dgm:t>
    </dgm:pt>
    <dgm:pt modelId="{7DD3D6CE-792C-4109-AF01-88E8CA66DB6E}" type="pres">
      <dgm:prSet presAssocID="{C8F6CAC9-8BDB-46B4-AC30-128C0B55900A}" presName="chaos" presStyleCnt="0"/>
      <dgm:spPr/>
      <dgm:t>
        <a:bodyPr/>
        <a:lstStyle/>
        <a:p>
          <a:endParaRPr lang="el-GR"/>
        </a:p>
      </dgm:t>
    </dgm:pt>
    <dgm:pt modelId="{0F97B5BA-A3DB-44A5-9089-5E4AD8518A47}" type="pres">
      <dgm:prSet presAssocID="{C8F6CAC9-8BDB-46B4-AC30-128C0B55900A}" presName="parTx1" presStyleLbl="revTx" presStyleIdx="0" presStyleCnt="3"/>
      <dgm:spPr/>
      <dgm:t>
        <a:bodyPr/>
        <a:lstStyle/>
        <a:p>
          <a:endParaRPr lang="el-GR"/>
        </a:p>
      </dgm:t>
    </dgm:pt>
    <dgm:pt modelId="{15C099DA-6AC2-47C6-A322-51EBE4466ADB}" type="pres">
      <dgm:prSet presAssocID="{C8F6CAC9-8BDB-46B4-AC30-128C0B55900A}" presName="c1" presStyleLbl="node1" presStyleIdx="0" presStyleCnt="19"/>
      <dgm:spPr/>
      <dgm:t>
        <a:bodyPr/>
        <a:lstStyle/>
        <a:p>
          <a:endParaRPr lang="el-GR"/>
        </a:p>
      </dgm:t>
    </dgm:pt>
    <dgm:pt modelId="{1458B883-D6EE-4FAC-B08E-4B962BEE97C3}" type="pres">
      <dgm:prSet presAssocID="{C8F6CAC9-8BDB-46B4-AC30-128C0B55900A}" presName="c2" presStyleLbl="node1" presStyleIdx="1" presStyleCnt="19"/>
      <dgm:spPr/>
      <dgm:t>
        <a:bodyPr/>
        <a:lstStyle/>
        <a:p>
          <a:endParaRPr lang="el-GR"/>
        </a:p>
      </dgm:t>
    </dgm:pt>
    <dgm:pt modelId="{33ACC1B3-78AF-4144-A3E3-18D7EF986B17}" type="pres">
      <dgm:prSet presAssocID="{C8F6CAC9-8BDB-46B4-AC30-128C0B55900A}" presName="c3" presStyleLbl="node1" presStyleIdx="2" presStyleCnt="19"/>
      <dgm:spPr/>
      <dgm:t>
        <a:bodyPr/>
        <a:lstStyle/>
        <a:p>
          <a:endParaRPr lang="el-GR"/>
        </a:p>
      </dgm:t>
    </dgm:pt>
    <dgm:pt modelId="{67C886E5-04D3-4A55-9A7F-0D8AB7847798}" type="pres">
      <dgm:prSet presAssocID="{C8F6CAC9-8BDB-46B4-AC30-128C0B55900A}" presName="c4" presStyleLbl="node1" presStyleIdx="3" presStyleCnt="19"/>
      <dgm:spPr/>
      <dgm:t>
        <a:bodyPr/>
        <a:lstStyle/>
        <a:p>
          <a:endParaRPr lang="el-GR"/>
        </a:p>
      </dgm:t>
    </dgm:pt>
    <dgm:pt modelId="{A0AFAF12-0068-4965-907C-6F1B56FEEF35}" type="pres">
      <dgm:prSet presAssocID="{C8F6CAC9-8BDB-46B4-AC30-128C0B55900A}" presName="c5" presStyleLbl="node1" presStyleIdx="4" presStyleCnt="19"/>
      <dgm:spPr/>
      <dgm:t>
        <a:bodyPr/>
        <a:lstStyle/>
        <a:p>
          <a:endParaRPr lang="el-GR"/>
        </a:p>
      </dgm:t>
    </dgm:pt>
    <dgm:pt modelId="{9C6C0128-9FAB-4A1C-B42F-74B0E2E13061}" type="pres">
      <dgm:prSet presAssocID="{C8F6CAC9-8BDB-46B4-AC30-128C0B55900A}" presName="c6" presStyleLbl="node1" presStyleIdx="5" presStyleCnt="19"/>
      <dgm:spPr/>
      <dgm:t>
        <a:bodyPr/>
        <a:lstStyle/>
        <a:p>
          <a:endParaRPr lang="el-GR"/>
        </a:p>
      </dgm:t>
    </dgm:pt>
    <dgm:pt modelId="{CF75CC1D-2124-4FAE-8BDE-E1BD8C4EF109}" type="pres">
      <dgm:prSet presAssocID="{C8F6CAC9-8BDB-46B4-AC30-128C0B55900A}" presName="c7" presStyleLbl="node1" presStyleIdx="6" presStyleCnt="19"/>
      <dgm:spPr/>
      <dgm:t>
        <a:bodyPr/>
        <a:lstStyle/>
        <a:p>
          <a:endParaRPr lang="el-GR"/>
        </a:p>
      </dgm:t>
    </dgm:pt>
    <dgm:pt modelId="{93C38F56-65AC-487C-8A7B-3F2F4E0EA233}" type="pres">
      <dgm:prSet presAssocID="{C8F6CAC9-8BDB-46B4-AC30-128C0B55900A}" presName="c8" presStyleLbl="node1" presStyleIdx="7" presStyleCnt="19"/>
      <dgm:spPr/>
      <dgm:t>
        <a:bodyPr/>
        <a:lstStyle/>
        <a:p>
          <a:endParaRPr lang="el-GR"/>
        </a:p>
      </dgm:t>
    </dgm:pt>
    <dgm:pt modelId="{343666B5-0EAC-4F77-91E1-B7B20E05D02F}" type="pres">
      <dgm:prSet presAssocID="{C8F6CAC9-8BDB-46B4-AC30-128C0B55900A}" presName="c9" presStyleLbl="node1" presStyleIdx="8" presStyleCnt="19"/>
      <dgm:spPr/>
      <dgm:t>
        <a:bodyPr/>
        <a:lstStyle/>
        <a:p>
          <a:endParaRPr lang="el-GR"/>
        </a:p>
      </dgm:t>
    </dgm:pt>
    <dgm:pt modelId="{23AD9508-8E54-4955-9AAD-B716ECCBAE80}" type="pres">
      <dgm:prSet presAssocID="{C8F6CAC9-8BDB-46B4-AC30-128C0B55900A}" presName="c10" presStyleLbl="node1" presStyleIdx="9" presStyleCnt="19"/>
      <dgm:spPr/>
      <dgm:t>
        <a:bodyPr/>
        <a:lstStyle/>
        <a:p>
          <a:endParaRPr lang="el-GR"/>
        </a:p>
      </dgm:t>
    </dgm:pt>
    <dgm:pt modelId="{82A30A59-DD00-4510-AE5D-00791E489D44}" type="pres">
      <dgm:prSet presAssocID="{C8F6CAC9-8BDB-46B4-AC30-128C0B55900A}" presName="c11" presStyleLbl="node1" presStyleIdx="10" presStyleCnt="19"/>
      <dgm:spPr/>
      <dgm:t>
        <a:bodyPr/>
        <a:lstStyle/>
        <a:p>
          <a:endParaRPr lang="el-GR"/>
        </a:p>
      </dgm:t>
    </dgm:pt>
    <dgm:pt modelId="{B9496508-F1F0-4F01-BD48-77749EA47FFB}" type="pres">
      <dgm:prSet presAssocID="{C8F6CAC9-8BDB-46B4-AC30-128C0B55900A}" presName="c12" presStyleLbl="node1" presStyleIdx="11" presStyleCnt="19"/>
      <dgm:spPr/>
      <dgm:t>
        <a:bodyPr/>
        <a:lstStyle/>
        <a:p>
          <a:endParaRPr lang="el-GR"/>
        </a:p>
      </dgm:t>
    </dgm:pt>
    <dgm:pt modelId="{AFB5CD36-5C3C-4951-9153-752B7A58CBCC}" type="pres">
      <dgm:prSet presAssocID="{C8F6CAC9-8BDB-46B4-AC30-128C0B55900A}" presName="c13" presStyleLbl="node1" presStyleIdx="12" presStyleCnt="19"/>
      <dgm:spPr/>
      <dgm:t>
        <a:bodyPr/>
        <a:lstStyle/>
        <a:p>
          <a:endParaRPr lang="el-GR"/>
        </a:p>
      </dgm:t>
    </dgm:pt>
    <dgm:pt modelId="{A727C22C-820C-478C-8EA2-6B79518C2EFF}" type="pres">
      <dgm:prSet presAssocID="{C8F6CAC9-8BDB-46B4-AC30-128C0B55900A}" presName="c14" presStyleLbl="node1" presStyleIdx="13" presStyleCnt="19"/>
      <dgm:spPr/>
      <dgm:t>
        <a:bodyPr/>
        <a:lstStyle/>
        <a:p>
          <a:endParaRPr lang="el-GR"/>
        </a:p>
      </dgm:t>
    </dgm:pt>
    <dgm:pt modelId="{8ABC1102-9F01-4754-9E9C-F54D06E2AA81}" type="pres">
      <dgm:prSet presAssocID="{C8F6CAC9-8BDB-46B4-AC30-128C0B55900A}" presName="c15" presStyleLbl="node1" presStyleIdx="14" presStyleCnt="19"/>
      <dgm:spPr/>
      <dgm:t>
        <a:bodyPr/>
        <a:lstStyle/>
        <a:p>
          <a:endParaRPr lang="el-GR"/>
        </a:p>
      </dgm:t>
    </dgm:pt>
    <dgm:pt modelId="{C37AEEA7-AAE2-43BD-8D0E-3AA9DD906ED8}" type="pres">
      <dgm:prSet presAssocID="{C8F6CAC9-8BDB-46B4-AC30-128C0B55900A}" presName="c16" presStyleLbl="node1" presStyleIdx="15" presStyleCnt="19"/>
      <dgm:spPr/>
      <dgm:t>
        <a:bodyPr/>
        <a:lstStyle/>
        <a:p>
          <a:endParaRPr lang="el-GR"/>
        </a:p>
      </dgm:t>
    </dgm:pt>
    <dgm:pt modelId="{1A7B2033-7CBA-41EB-B87A-E5D4947DAADC}" type="pres">
      <dgm:prSet presAssocID="{C8F6CAC9-8BDB-46B4-AC30-128C0B55900A}" presName="c17" presStyleLbl="node1" presStyleIdx="16" presStyleCnt="19"/>
      <dgm:spPr/>
      <dgm:t>
        <a:bodyPr/>
        <a:lstStyle/>
        <a:p>
          <a:endParaRPr lang="el-GR"/>
        </a:p>
      </dgm:t>
    </dgm:pt>
    <dgm:pt modelId="{81B57956-9CEE-4C68-85D3-BDD28345F8CA}" type="pres">
      <dgm:prSet presAssocID="{C8F6CAC9-8BDB-46B4-AC30-128C0B55900A}" presName="c18" presStyleLbl="node1" presStyleIdx="17" presStyleCnt="19"/>
      <dgm:spPr/>
      <dgm:t>
        <a:bodyPr/>
        <a:lstStyle/>
        <a:p>
          <a:endParaRPr lang="el-GR"/>
        </a:p>
      </dgm:t>
    </dgm:pt>
    <dgm:pt modelId="{88E313C1-E85C-446E-BCEC-B4DC580C1A2E}" type="pres">
      <dgm:prSet presAssocID="{BE9AC952-DDB2-430E-B7B4-B6D982246BE2}" presName="chevronComposite1" presStyleCnt="0"/>
      <dgm:spPr/>
      <dgm:t>
        <a:bodyPr/>
        <a:lstStyle/>
        <a:p>
          <a:endParaRPr lang="el-GR"/>
        </a:p>
      </dgm:t>
    </dgm:pt>
    <dgm:pt modelId="{726F2020-5CD7-444F-8861-37D09CA3B6BC}" type="pres">
      <dgm:prSet presAssocID="{BE9AC952-DDB2-430E-B7B4-B6D982246BE2}" presName="chevron1" presStyleLbl="sibTrans2D1" presStyleIdx="0" presStyleCnt="3"/>
      <dgm:spPr/>
      <dgm:t>
        <a:bodyPr/>
        <a:lstStyle/>
        <a:p>
          <a:endParaRPr lang="el-GR"/>
        </a:p>
      </dgm:t>
    </dgm:pt>
    <dgm:pt modelId="{008227AF-1DF8-4D33-BEEB-3E4674AAA362}" type="pres">
      <dgm:prSet presAssocID="{BE9AC952-DDB2-430E-B7B4-B6D982246BE2}" presName="spChevron1" presStyleCnt="0"/>
      <dgm:spPr/>
      <dgm:t>
        <a:bodyPr/>
        <a:lstStyle/>
        <a:p>
          <a:endParaRPr lang="el-GR"/>
        </a:p>
      </dgm:t>
    </dgm:pt>
    <dgm:pt modelId="{AC63F923-25BB-4D53-8E76-1779751468A4}" type="pres">
      <dgm:prSet presAssocID="{B1EF4E9E-19EA-4F89-BF56-B935476BD9FE}" presName="middle" presStyleCnt="0"/>
      <dgm:spPr/>
      <dgm:t>
        <a:bodyPr/>
        <a:lstStyle/>
        <a:p>
          <a:endParaRPr lang="el-GR"/>
        </a:p>
      </dgm:t>
    </dgm:pt>
    <dgm:pt modelId="{427B1C77-EB22-435E-89D7-BCF7938DA3B2}" type="pres">
      <dgm:prSet presAssocID="{B1EF4E9E-19EA-4F89-BF56-B935476BD9FE}" presName="parTxMid" presStyleLbl="revTx" presStyleIdx="1" presStyleCnt="3"/>
      <dgm:spPr/>
      <dgm:t>
        <a:bodyPr/>
        <a:lstStyle/>
        <a:p>
          <a:endParaRPr lang="el-GR"/>
        </a:p>
      </dgm:t>
    </dgm:pt>
    <dgm:pt modelId="{424B7233-1F77-425D-856B-67B031893C2A}" type="pres">
      <dgm:prSet presAssocID="{B1EF4E9E-19EA-4F89-BF56-B935476BD9FE}" presName="spMid" presStyleCnt="0"/>
      <dgm:spPr/>
      <dgm:t>
        <a:bodyPr/>
        <a:lstStyle/>
        <a:p>
          <a:endParaRPr lang="el-GR"/>
        </a:p>
      </dgm:t>
    </dgm:pt>
    <dgm:pt modelId="{3C04FC8D-A965-4B0F-AC75-9400782E055F}" type="pres">
      <dgm:prSet presAssocID="{BF5E779D-0584-49E6-90BF-CAF7C77C54EB}" presName="chevronComposite1" presStyleCnt="0"/>
      <dgm:spPr/>
      <dgm:t>
        <a:bodyPr/>
        <a:lstStyle/>
        <a:p>
          <a:endParaRPr lang="el-GR"/>
        </a:p>
      </dgm:t>
    </dgm:pt>
    <dgm:pt modelId="{535F6583-188C-47BA-9C9C-7200D515FDD9}" type="pres">
      <dgm:prSet presAssocID="{BF5E779D-0584-49E6-90BF-CAF7C77C54EB}" presName="chevron1" presStyleLbl="sibTrans2D1" presStyleIdx="1" presStyleCnt="3"/>
      <dgm:spPr/>
      <dgm:t>
        <a:bodyPr/>
        <a:lstStyle/>
        <a:p>
          <a:endParaRPr lang="el-GR"/>
        </a:p>
      </dgm:t>
    </dgm:pt>
    <dgm:pt modelId="{EA890EC2-31BA-4E63-8A82-D735881ED164}" type="pres">
      <dgm:prSet presAssocID="{BF5E779D-0584-49E6-90BF-CAF7C77C54EB}" presName="spChevron1" presStyleCnt="0"/>
      <dgm:spPr/>
      <dgm:t>
        <a:bodyPr/>
        <a:lstStyle/>
        <a:p>
          <a:endParaRPr lang="el-GR"/>
        </a:p>
      </dgm:t>
    </dgm:pt>
    <dgm:pt modelId="{21E372D8-98F8-45BE-A69E-443D3BC52F13}" type="pres">
      <dgm:prSet presAssocID="{1AEB370B-7213-40C4-9027-7F7C59BF2423}" presName="middle" presStyleCnt="0"/>
      <dgm:spPr/>
      <dgm:t>
        <a:bodyPr/>
        <a:lstStyle/>
        <a:p>
          <a:endParaRPr lang="el-GR"/>
        </a:p>
      </dgm:t>
    </dgm:pt>
    <dgm:pt modelId="{80F0D9DA-68DC-4274-9A19-63BF7C9BD1ED}" type="pres">
      <dgm:prSet presAssocID="{1AEB370B-7213-40C4-9027-7F7C59BF2423}" presName="parTxMid" presStyleLbl="revTx" presStyleIdx="2" presStyleCnt="3"/>
      <dgm:spPr/>
      <dgm:t>
        <a:bodyPr/>
        <a:lstStyle/>
        <a:p>
          <a:endParaRPr lang="el-GR"/>
        </a:p>
      </dgm:t>
    </dgm:pt>
    <dgm:pt modelId="{CC20F474-C96D-4E51-B42B-0A2CB52E730E}" type="pres">
      <dgm:prSet presAssocID="{1AEB370B-7213-40C4-9027-7F7C59BF2423}" presName="spMid" presStyleCnt="0"/>
      <dgm:spPr/>
      <dgm:t>
        <a:bodyPr/>
        <a:lstStyle/>
        <a:p>
          <a:endParaRPr lang="el-GR"/>
        </a:p>
      </dgm:t>
    </dgm:pt>
    <dgm:pt modelId="{77685824-A60A-4613-B20A-6A3D590B977F}" type="pres">
      <dgm:prSet presAssocID="{3A4E0009-45EE-4E8B-8939-8482A5AE5C8C}" presName="chevronComposite1" presStyleCnt="0"/>
      <dgm:spPr/>
      <dgm:t>
        <a:bodyPr/>
        <a:lstStyle/>
        <a:p>
          <a:endParaRPr lang="el-GR"/>
        </a:p>
      </dgm:t>
    </dgm:pt>
    <dgm:pt modelId="{DCBD96C3-950B-4B80-948F-0F7C93F44900}" type="pres">
      <dgm:prSet presAssocID="{3A4E0009-45EE-4E8B-8939-8482A5AE5C8C}" presName="chevron1" presStyleLbl="sibTrans2D1" presStyleIdx="2" presStyleCnt="3"/>
      <dgm:spPr/>
      <dgm:t>
        <a:bodyPr/>
        <a:lstStyle/>
        <a:p>
          <a:endParaRPr lang="el-GR"/>
        </a:p>
      </dgm:t>
    </dgm:pt>
    <dgm:pt modelId="{C94E3E9A-41CB-4A95-AFEC-321CE856D43F}" type="pres">
      <dgm:prSet presAssocID="{3A4E0009-45EE-4E8B-8939-8482A5AE5C8C}" presName="spChevron1" presStyleCnt="0"/>
      <dgm:spPr/>
      <dgm:t>
        <a:bodyPr/>
        <a:lstStyle/>
        <a:p>
          <a:endParaRPr lang="el-GR"/>
        </a:p>
      </dgm:t>
    </dgm:pt>
    <dgm:pt modelId="{90FF865E-F5E3-40BB-9404-4AF4066C9099}" type="pres">
      <dgm:prSet presAssocID="{F5B4E171-547E-4D15-A350-0E1BC4C71E0D}" presName="last" presStyleCnt="0"/>
      <dgm:spPr/>
      <dgm:t>
        <a:bodyPr/>
        <a:lstStyle/>
        <a:p>
          <a:endParaRPr lang="el-GR"/>
        </a:p>
      </dgm:t>
    </dgm:pt>
    <dgm:pt modelId="{6D3DA671-B8F3-4FA2-935F-C129AE6BBA2C}" type="pres">
      <dgm:prSet presAssocID="{F5B4E171-547E-4D15-A350-0E1BC4C71E0D}" presName="circleTx" presStyleLbl="node1" presStyleIdx="18" presStyleCnt="19"/>
      <dgm:spPr/>
      <dgm:t>
        <a:bodyPr/>
        <a:lstStyle/>
        <a:p>
          <a:endParaRPr lang="el-GR"/>
        </a:p>
      </dgm:t>
    </dgm:pt>
    <dgm:pt modelId="{3A9C241C-A502-4C0D-818E-3D86FD287BB8}" type="pres">
      <dgm:prSet presAssocID="{F5B4E171-547E-4D15-A350-0E1BC4C71E0D}" presName="spN" presStyleCnt="0"/>
      <dgm:spPr/>
      <dgm:t>
        <a:bodyPr/>
        <a:lstStyle/>
        <a:p>
          <a:endParaRPr lang="el-GR"/>
        </a:p>
      </dgm:t>
    </dgm:pt>
  </dgm:ptLst>
  <dgm:cxnLst>
    <dgm:cxn modelId="{F23950E6-D82C-4668-B728-8DDDDD106FE9}" srcId="{A6CE6F54-6A05-4B99-BB96-3DF6C74ABCD9}" destId="{1AEB370B-7213-40C4-9027-7F7C59BF2423}" srcOrd="2" destOrd="0" parTransId="{5C7549F7-DC36-45B5-9859-F83E8AFB2ECE}" sibTransId="{3A4E0009-45EE-4E8B-8939-8482A5AE5C8C}"/>
    <dgm:cxn modelId="{76230CA1-B6FE-41DB-8A28-73A6D1980959}" type="presOf" srcId="{C8F6CAC9-8BDB-46B4-AC30-128C0B55900A}" destId="{0F97B5BA-A3DB-44A5-9089-5E4AD8518A47}" srcOrd="0" destOrd="0" presId="urn:microsoft.com/office/officeart/2009/3/layout/RandomtoResultProcess"/>
    <dgm:cxn modelId="{0D5F4A0E-0BA8-4D3B-9F9F-9E986F297BA8}" srcId="{A6CE6F54-6A05-4B99-BB96-3DF6C74ABCD9}" destId="{C8F6CAC9-8BDB-46B4-AC30-128C0B55900A}" srcOrd="0" destOrd="0" parTransId="{C37FAC98-C47A-4809-803D-1D3C3C5F2D3B}" sibTransId="{BE9AC952-DDB2-430E-B7B4-B6D982246BE2}"/>
    <dgm:cxn modelId="{77E2DD2B-8DAB-44B4-B9B8-65D7CF32E1D1}" srcId="{A6CE6F54-6A05-4B99-BB96-3DF6C74ABCD9}" destId="{F5B4E171-547E-4D15-A350-0E1BC4C71E0D}" srcOrd="3" destOrd="0" parTransId="{02CEA2EE-4CD4-4B42-ADE8-7A6E61B928B1}" sibTransId="{3F2D0374-3472-4ACF-B1B7-CE3216997BF0}"/>
    <dgm:cxn modelId="{D5DCEBE8-A6DF-4695-8885-6C214D79EC15}" type="presOf" srcId="{B1EF4E9E-19EA-4F89-BF56-B935476BD9FE}" destId="{427B1C77-EB22-435E-89D7-BCF7938DA3B2}" srcOrd="0" destOrd="0" presId="urn:microsoft.com/office/officeart/2009/3/layout/RandomtoResultProcess"/>
    <dgm:cxn modelId="{6D3306F2-8C3B-4318-B886-823853D2EF1E}" type="presOf" srcId="{F5B4E171-547E-4D15-A350-0E1BC4C71E0D}" destId="{6D3DA671-B8F3-4FA2-935F-C129AE6BBA2C}" srcOrd="0" destOrd="0" presId="urn:microsoft.com/office/officeart/2009/3/layout/RandomtoResultProcess"/>
    <dgm:cxn modelId="{2F3D042F-1296-4BDD-9B8B-8496F8F4CE07}" srcId="{A6CE6F54-6A05-4B99-BB96-3DF6C74ABCD9}" destId="{B1EF4E9E-19EA-4F89-BF56-B935476BD9FE}" srcOrd="1" destOrd="0" parTransId="{BCF03A32-E648-4430-9D92-8B44FC0E1607}" sibTransId="{BF5E779D-0584-49E6-90BF-CAF7C77C54EB}"/>
    <dgm:cxn modelId="{CBCC8843-E84F-46C0-9C4D-75A3C3539834}" type="presOf" srcId="{A6CE6F54-6A05-4B99-BB96-3DF6C74ABCD9}" destId="{AFEB5AF9-AD61-4E61-B1FB-4AD7010AA8F4}" srcOrd="0" destOrd="0" presId="urn:microsoft.com/office/officeart/2009/3/layout/RandomtoResultProcess"/>
    <dgm:cxn modelId="{D77D446F-02F4-4CFE-95ED-E9FB5EDD6427}" type="presOf" srcId="{1AEB370B-7213-40C4-9027-7F7C59BF2423}" destId="{80F0D9DA-68DC-4274-9A19-63BF7C9BD1ED}" srcOrd="0" destOrd="0" presId="urn:microsoft.com/office/officeart/2009/3/layout/RandomtoResultProcess"/>
    <dgm:cxn modelId="{970FE523-E15F-4D93-9619-7ED04E91E330}" type="presParOf" srcId="{AFEB5AF9-AD61-4E61-B1FB-4AD7010AA8F4}" destId="{7DD3D6CE-792C-4109-AF01-88E8CA66DB6E}" srcOrd="0" destOrd="0" presId="urn:microsoft.com/office/officeart/2009/3/layout/RandomtoResultProcess"/>
    <dgm:cxn modelId="{540663C9-3E00-4B76-B58A-8BBAC910A8D1}" type="presParOf" srcId="{7DD3D6CE-792C-4109-AF01-88E8CA66DB6E}" destId="{0F97B5BA-A3DB-44A5-9089-5E4AD8518A47}" srcOrd="0" destOrd="0" presId="urn:microsoft.com/office/officeart/2009/3/layout/RandomtoResultProcess"/>
    <dgm:cxn modelId="{28E5B0A5-5CC1-4B8A-9261-BB2EE19D42D7}" type="presParOf" srcId="{7DD3D6CE-792C-4109-AF01-88E8CA66DB6E}" destId="{15C099DA-6AC2-47C6-A322-51EBE4466ADB}" srcOrd="1" destOrd="0" presId="urn:microsoft.com/office/officeart/2009/3/layout/RandomtoResultProcess"/>
    <dgm:cxn modelId="{9D859459-1A66-482B-9EBB-3AD0FF897890}" type="presParOf" srcId="{7DD3D6CE-792C-4109-AF01-88E8CA66DB6E}" destId="{1458B883-D6EE-4FAC-B08E-4B962BEE97C3}" srcOrd="2" destOrd="0" presId="urn:microsoft.com/office/officeart/2009/3/layout/RandomtoResultProcess"/>
    <dgm:cxn modelId="{0FF4331B-67F5-4B1D-8572-0F9E3A74F7EA}" type="presParOf" srcId="{7DD3D6CE-792C-4109-AF01-88E8CA66DB6E}" destId="{33ACC1B3-78AF-4144-A3E3-18D7EF986B17}" srcOrd="3" destOrd="0" presId="urn:microsoft.com/office/officeart/2009/3/layout/RandomtoResultProcess"/>
    <dgm:cxn modelId="{FBF7D7A9-21B0-4611-BAD0-6DA7DD8404AA}" type="presParOf" srcId="{7DD3D6CE-792C-4109-AF01-88E8CA66DB6E}" destId="{67C886E5-04D3-4A55-9A7F-0D8AB7847798}" srcOrd="4" destOrd="0" presId="urn:microsoft.com/office/officeart/2009/3/layout/RandomtoResultProcess"/>
    <dgm:cxn modelId="{CFAD7D48-39C3-43C1-BE66-968CE4B7DE75}" type="presParOf" srcId="{7DD3D6CE-792C-4109-AF01-88E8CA66DB6E}" destId="{A0AFAF12-0068-4965-907C-6F1B56FEEF35}" srcOrd="5" destOrd="0" presId="urn:microsoft.com/office/officeart/2009/3/layout/RandomtoResultProcess"/>
    <dgm:cxn modelId="{B21D540C-0FCA-4BB4-B863-D084CE4A0A03}" type="presParOf" srcId="{7DD3D6CE-792C-4109-AF01-88E8CA66DB6E}" destId="{9C6C0128-9FAB-4A1C-B42F-74B0E2E13061}" srcOrd="6" destOrd="0" presId="urn:microsoft.com/office/officeart/2009/3/layout/RandomtoResultProcess"/>
    <dgm:cxn modelId="{75B87920-291E-4577-A9E9-B8C61BA84F5B}" type="presParOf" srcId="{7DD3D6CE-792C-4109-AF01-88E8CA66DB6E}" destId="{CF75CC1D-2124-4FAE-8BDE-E1BD8C4EF109}" srcOrd="7" destOrd="0" presId="urn:microsoft.com/office/officeart/2009/3/layout/RandomtoResultProcess"/>
    <dgm:cxn modelId="{51E02FF1-1BF9-4853-9625-B1C42B868DB3}" type="presParOf" srcId="{7DD3D6CE-792C-4109-AF01-88E8CA66DB6E}" destId="{93C38F56-65AC-487C-8A7B-3F2F4E0EA233}" srcOrd="8" destOrd="0" presId="urn:microsoft.com/office/officeart/2009/3/layout/RandomtoResultProcess"/>
    <dgm:cxn modelId="{6B4C9424-4791-4E45-8798-6A471E047171}" type="presParOf" srcId="{7DD3D6CE-792C-4109-AF01-88E8CA66DB6E}" destId="{343666B5-0EAC-4F77-91E1-B7B20E05D02F}" srcOrd="9" destOrd="0" presId="urn:microsoft.com/office/officeart/2009/3/layout/RandomtoResultProcess"/>
    <dgm:cxn modelId="{22B8C5DE-1D61-42E1-81FD-57B054C85FD6}" type="presParOf" srcId="{7DD3D6CE-792C-4109-AF01-88E8CA66DB6E}" destId="{23AD9508-8E54-4955-9AAD-B716ECCBAE80}" srcOrd="10" destOrd="0" presId="urn:microsoft.com/office/officeart/2009/3/layout/RandomtoResultProcess"/>
    <dgm:cxn modelId="{77458053-1904-45B9-8F90-0F10BEE9629B}" type="presParOf" srcId="{7DD3D6CE-792C-4109-AF01-88E8CA66DB6E}" destId="{82A30A59-DD00-4510-AE5D-00791E489D44}" srcOrd="11" destOrd="0" presId="urn:microsoft.com/office/officeart/2009/3/layout/RandomtoResultProcess"/>
    <dgm:cxn modelId="{1C1B43B7-6D40-4125-801F-0E90C5B33E26}" type="presParOf" srcId="{7DD3D6CE-792C-4109-AF01-88E8CA66DB6E}" destId="{B9496508-F1F0-4F01-BD48-77749EA47FFB}" srcOrd="12" destOrd="0" presId="urn:microsoft.com/office/officeart/2009/3/layout/RandomtoResultProcess"/>
    <dgm:cxn modelId="{E5862E99-50DC-4F20-A215-C7B0A426185A}" type="presParOf" srcId="{7DD3D6CE-792C-4109-AF01-88E8CA66DB6E}" destId="{AFB5CD36-5C3C-4951-9153-752B7A58CBCC}" srcOrd="13" destOrd="0" presId="urn:microsoft.com/office/officeart/2009/3/layout/RandomtoResultProcess"/>
    <dgm:cxn modelId="{B929F9C4-B613-4D09-B087-8E9F77D48ACC}" type="presParOf" srcId="{7DD3D6CE-792C-4109-AF01-88E8CA66DB6E}" destId="{A727C22C-820C-478C-8EA2-6B79518C2EFF}" srcOrd="14" destOrd="0" presId="urn:microsoft.com/office/officeart/2009/3/layout/RandomtoResultProcess"/>
    <dgm:cxn modelId="{735D71D1-6491-40E3-9539-73405121C7C1}" type="presParOf" srcId="{7DD3D6CE-792C-4109-AF01-88E8CA66DB6E}" destId="{8ABC1102-9F01-4754-9E9C-F54D06E2AA81}" srcOrd="15" destOrd="0" presId="urn:microsoft.com/office/officeart/2009/3/layout/RandomtoResultProcess"/>
    <dgm:cxn modelId="{CB1363BE-3A07-4673-81DC-69DD83104130}" type="presParOf" srcId="{7DD3D6CE-792C-4109-AF01-88E8CA66DB6E}" destId="{C37AEEA7-AAE2-43BD-8D0E-3AA9DD906ED8}" srcOrd="16" destOrd="0" presId="urn:microsoft.com/office/officeart/2009/3/layout/RandomtoResultProcess"/>
    <dgm:cxn modelId="{EE40E652-B62D-4894-9692-0837C4A9261A}" type="presParOf" srcId="{7DD3D6CE-792C-4109-AF01-88E8CA66DB6E}" destId="{1A7B2033-7CBA-41EB-B87A-E5D4947DAADC}" srcOrd="17" destOrd="0" presId="urn:microsoft.com/office/officeart/2009/3/layout/RandomtoResultProcess"/>
    <dgm:cxn modelId="{89AB2CFC-5C0F-47B1-B4B5-67E7A29721DE}" type="presParOf" srcId="{7DD3D6CE-792C-4109-AF01-88E8CA66DB6E}" destId="{81B57956-9CEE-4C68-85D3-BDD28345F8CA}" srcOrd="18" destOrd="0" presId="urn:microsoft.com/office/officeart/2009/3/layout/RandomtoResultProcess"/>
    <dgm:cxn modelId="{0E833776-9176-44B3-B534-79C82B0B25FB}" type="presParOf" srcId="{AFEB5AF9-AD61-4E61-B1FB-4AD7010AA8F4}" destId="{88E313C1-E85C-446E-BCEC-B4DC580C1A2E}" srcOrd="1" destOrd="0" presId="urn:microsoft.com/office/officeart/2009/3/layout/RandomtoResultProcess"/>
    <dgm:cxn modelId="{FFAF25A4-425D-4203-8043-C9D4883D0B7F}" type="presParOf" srcId="{88E313C1-E85C-446E-BCEC-B4DC580C1A2E}" destId="{726F2020-5CD7-444F-8861-37D09CA3B6BC}" srcOrd="0" destOrd="0" presId="urn:microsoft.com/office/officeart/2009/3/layout/RandomtoResultProcess"/>
    <dgm:cxn modelId="{B5B6A9B4-F5F9-4285-944D-3705C0E8685A}" type="presParOf" srcId="{88E313C1-E85C-446E-BCEC-B4DC580C1A2E}" destId="{008227AF-1DF8-4D33-BEEB-3E4674AAA362}" srcOrd="1" destOrd="0" presId="urn:microsoft.com/office/officeart/2009/3/layout/RandomtoResultProcess"/>
    <dgm:cxn modelId="{05AC9E23-A5F4-42AF-962E-C704771BB5BF}" type="presParOf" srcId="{AFEB5AF9-AD61-4E61-B1FB-4AD7010AA8F4}" destId="{AC63F923-25BB-4D53-8E76-1779751468A4}" srcOrd="2" destOrd="0" presId="urn:microsoft.com/office/officeart/2009/3/layout/RandomtoResultProcess"/>
    <dgm:cxn modelId="{15F6EA7F-E3E0-4B65-80D4-0E2EDAC616CD}" type="presParOf" srcId="{AC63F923-25BB-4D53-8E76-1779751468A4}" destId="{427B1C77-EB22-435E-89D7-BCF7938DA3B2}" srcOrd="0" destOrd="0" presId="urn:microsoft.com/office/officeart/2009/3/layout/RandomtoResultProcess"/>
    <dgm:cxn modelId="{DD105184-D88F-4BE5-A431-C47AF9DD4FAB}" type="presParOf" srcId="{AC63F923-25BB-4D53-8E76-1779751468A4}" destId="{424B7233-1F77-425D-856B-67B031893C2A}" srcOrd="1" destOrd="0" presId="urn:microsoft.com/office/officeart/2009/3/layout/RandomtoResultProcess"/>
    <dgm:cxn modelId="{769A8D23-5EC3-4E88-B1D1-14A7EEFEB555}" type="presParOf" srcId="{AFEB5AF9-AD61-4E61-B1FB-4AD7010AA8F4}" destId="{3C04FC8D-A965-4B0F-AC75-9400782E055F}" srcOrd="3" destOrd="0" presId="urn:microsoft.com/office/officeart/2009/3/layout/RandomtoResultProcess"/>
    <dgm:cxn modelId="{7920B118-3F92-472E-8000-D261C738F5AE}" type="presParOf" srcId="{3C04FC8D-A965-4B0F-AC75-9400782E055F}" destId="{535F6583-188C-47BA-9C9C-7200D515FDD9}" srcOrd="0" destOrd="0" presId="urn:microsoft.com/office/officeart/2009/3/layout/RandomtoResultProcess"/>
    <dgm:cxn modelId="{EE159CC7-37D9-4DF9-BD3A-FD35B2B4D9DE}" type="presParOf" srcId="{3C04FC8D-A965-4B0F-AC75-9400782E055F}" destId="{EA890EC2-31BA-4E63-8A82-D735881ED164}" srcOrd="1" destOrd="0" presId="urn:microsoft.com/office/officeart/2009/3/layout/RandomtoResultProcess"/>
    <dgm:cxn modelId="{7889B188-1BEE-44C2-A9AB-0712F77C35F4}" type="presParOf" srcId="{AFEB5AF9-AD61-4E61-B1FB-4AD7010AA8F4}" destId="{21E372D8-98F8-45BE-A69E-443D3BC52F13}" srcOrd="4" destOrd="0" presId="urn:microsoft.com/office/officeart/2009/3/layout/RandomtoResultProcess"/>
    <dgm:cxn modelId="{A126BACC-B884-4BCB-9012-C308DD240836}" type="presParOf" srcId="{21E372D8-98F8-45BE-A69E-443D3BC52F13}" destId="{80F0D9DA-68DC-4274-9A19-63BF7C9BD1ED}" srcOrd="0" destOrd="0" presId="urn:microsoft.com/office/officeart/2009/3/layout/RandomtoResultProcess"/>
    <dgm:cxn modelId="{5E066CC2-03EC-4D9B-A2A1-00295D53F7AD}" type="presParOf" srcId="{21E372D8-98F8-45BE-A69E-443D3BC52F13}" destId="{CC20F474-C96D-4E51-B42B-0A2CB52E730E}" srcOrd="1" destOrd="0" presId="urn:microsoft.com/office/officeart/2009/3/layout/RandomtoResultProcess"/>
    <dgm:cxn modelId="{72826353-038C-4834-BD32-BA8E49A6574F}" type="presParOf" srcId="{AFEB5AF9-AD61-4E61-B1FB-4AD7010AA8F4}" destId="{77685824-A60A-4613-B20A-6A3D590B977F}" srcOrd="5" destOrd="0" presId="urn:microsoft.com/office/officeart/2009/3/layout/RandomtoResultProcess"/>
    <dgm:cxn modelId="{66A0C676-94AF-44A6-A3CA-ED10AC20539D}" type="presParOf" srcId="{77685824-A60A-4613-B20A-6A3D590B977F}" destId="{DCBD96C3-950B-4B80-948F-0F7C93F44900}" srcOrd="0" destOrd="0" presId="urn:microsoft.com/office/officeart/2009/3/layout/RandomtoResultProcess"/>
    <dgm:cxn modelId="{FF4D0DD5-2741-464C-A0DE-550D8CB24306}" type="presParOf" srcId="{77685824-A60A-4613-B20A-6A3D590B977F}" destId="{C94E3E9A-41CB-4A95-AFEC-321CE856D43F}" srcOrd="1" destOrd="0" presId="urn:microsoft.com/office/officeart/2009/3/layout/RandomtoResultProcess"/>
    <dgm:cxn modelId="{70698040-6E6E-4B78-9D24-40CC28DAE33F}" type="presParOf" srcId="{AFEB5AF9-AD61-4E61-B1FB-4AD7010AA8F4}" destId="{90FF865E-F5E3-40BB-9404-4AF4066C9099}" srcOrd="6" destOrd="0" presId="urn:microsoft.com/office/officeart/2009/3/layout/RandomtoResultProcess"/>
    <dgm:cxn modelId="{F594A4BE-F206-41AC-8BAD-5632F28ECD24}" type="presParOf" srcId="{90FF865E-F5E3-40BB-9404-4AF4066C9099}" destId="{6D3DA671-B8F3-4FA2-935F-C129AE6BBA2C}" srcOrd="0" destOrd="0" presId="urn:microsoft.com/office/officeart/2009/3/layout/RandomtoResultProcess"/>
    <dgm:cxn modelId="{C1DCDBD8-61F0-4A6F-AB1A-D111D945AE2A}" type="presParOf" srcId="{90FF865E-F5E3-40BB-9404-4AF4066C9099}" destId="{3A9C241C-A502-4C0D-818E-3D86FD287BB8}"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D02CC-4CCC-4ADA-A729-BFC20F80D301}" type="doc">
      <dgm:prSet loTypeId="urn:microsoft.com/office/officeart/2005/8/layout/matrix2" loCatId="matrix" qsTypeId="urn:microsoft.com/office/officeart/2005/8/quickstyle/simple2" qsCatId="simple" csTypeId="urn:microsoft.com/office/officeart/2005/8/colors/accent1_2" csCatId="accent1" phldr="1"/>
      <dgm:spPr/>
      <dgm:t>
        <a:bodyPr/>
        <a:lstStyle/>
        <a:p>
          <a:endParaRPr lang="el-GR"/>
        </a:p>
      </dgm:t>
    </dgm:pt>
    <dgm:pt modelId="{18BEBDAC-156A-4B6F-AF8D-20685B90BF22}">
      <dgm:prSet phldrT="[Κείμενο]"/>
      <dgm:spPr>
        <a:solidFill>
          <a:srgbClr val="FF6600"/>
        </a:solidFill>
      </dgm:spPr>
      <dgm:t>
        <a:bodyPr/>
        <a:lstStyle/>
        <a:p>
          <a:r>
            <a:rPr lang="el-GR" dirty="0" smtClean="0"/>
            <a:t>Πεταλούδες: </a:t>
          </a:r>
        </a:p>
        <a:p>
          <a:r>
            <a:rPr lang="el-GR" dirty="0" smtClean="0"/>
            <a:t>Καλή προσαρμογή μεταξύ των προσφορών της εταιρείας και των αναγκών του πελάτη. Υψηλό δυναμικό κερδών</a:t>
          </a:r>
          <a:endParaRPr lang="el-GR" dirty="0"/>
        </a:p>
      </dgm:t>
    </dgm:pt>
    <dgm:pt modelId="{90643D81-6759-4288-9689-EE90FA597CED}" type="parTrans" cxnId="{2E25D8CC-E132-496C-9267-F33F6ED9DF59}">
      <dgm:prSet/>
      <dgm:spPr/>
      <dgm:t>
        <a:bodyPr/>
        <a:lstStyle/>
        <a:p>
          <a:endParaRPr lang="el-GR"/>
        </a:p>
      </dgm:t>
    </dgm:pt>
    <dgm:pt modelId="{01F7B84C-A0CB-46E4-B310-5F355DBFB89A}" type="sibTrans" cxnId="{2E25D8CC-E132-496C-9267-F33F6ED9DF59}">
      <dgm:prSet/>
      <dgm:spPr/>
      <dgm:t>
        <a:bodyPr/>
        <a:lstStyle/>
        <a:p>
          <a:endParaRPr lang="el-GR"/>
        </a:p>
      </dgm:t>
    </dgm:pt>
    <dgm:pt modelId="{3D1BDDC3-EEF1-40D8-8C4E-3269A4573ECD}">
      <dgm:prSet phldrT="[Κείμενο]"/>
      <dgm:spPr>
        <a:solidFill>
          <a:srgbClr val="33CC33"/>
        </a:solidFill>
      </dgm:spPr>
      <dgm:t>
        <a:bodyPr/>
        <a:lstStyle/>
        <a:p>
          <a:r>
            <a:rPr lang="el-GR" dirty="0" smtClean="0"/>
            <a:t>Αληθινοί Φίλοι: </a:t>
          </a:r>
        </a:p>
        <a:p>
          <a:r>
            <a:rPr lang="el-GR" dirty="0" smtClean="0"/>
            <a:t>Καλή προσαρμογή μεταξύ των προσφορών της εταιρείας και των αναγκών του πελάτη. Υψηλό δυναμικό κερδών</a:t>
          </a:r>
          <a:endParaRPr lang="el-GR" dirty="0"/>
        </a:p>
      </dgm:t>
    </dgm:pt>
    <dgm:pt modelId="{DA4E387D-8A10-4CEF-9B18-639315EEF61B}" type="parTrans" cxnId="{9F19F92B-C2A4-4385-860F-9291009AD65A}">
      <dgm:prSet/>
      <dgm:spPr/>
      <dgm:t>
        <a:bodyPr/>
        <a:lstStyle/>
        <a:p>
          <a:endParaRPr lang="el-GR"/>
        </a:p>
      </dgm:t>
    </dgm:pt>
    <dgm:pt modelId="{5375C5FB-D0C4-498E-841E-AB30BEF87E01}" type="sibTrans" cxnId="{9F19F92B-C2A4-4385-860F-9291009AD65A}">
      <dgm:prSet/>
      <dgm:spPr/>
      <dgm:t>
        <a:bodyPr/>
        <a:lstStyle/>
        <a:p>
          <a:endParaRPr lang="el-GR"/>
        </a:p>
      </dgm:t>
    </dgm:pt>
    <dgm:pt modelId="{6337DCA5-51AC-4BFF-8694-A2B2E0B1FA8C}">
      <dgm:prSet phldrT="[Κείμενο]"/>
      <dgm:spPr>
        <a:solidFill>
          <a:schemeClr val="bg2">
            <a:lumMod val="75000"/>
          </a:schemeClr>
        </a:solidFill>
      </dgm:spPr>
      <dgm:t>
        <a:bodyPr/>
        <a:lstStyle/>
        <a:p>
          <a:r>
            <a:rPr lang="el-GR" dirty="0" smtClean="0">
              <a:solidFill>
                <a:schemeClr val="tx1"/>
              </a:solidFill>
            </a:rPr>
            <a:t>Ξένοι: </a:t>
          </a:r>
        </a:p>
        <a:p>
          <a:r>
            <a:rPr lang="el-GR" dirty="0" smtClean="0">
              <a:solidFill>
                <a:schemeClr val="tx1"/>
              </a:solidFill>
            </a:rPr>
            <a:t>Μικρή προσαρμογή μεταξύ των προσφορών της εταιρείας και των αναγκών του πελάτη. Κατώτατο δυναμικό κερδών</a:t>
          </a:r>
          <a:endParaRPr lang="el-GR" dirty="0">
            <a:solidFill>
              <a:schemeClr val="tx1"/>
            </a:solidFill>
          </a:endParaRPr>
        </a:p>
      </dgm:t>
    </dgm:pt>
    <dgm:pt modelId="{42FBB702-061C-4190-80DE-88E92AAB6691}" type="parTrans" cxnId="{B036EEE8-DF85-4B38-BAA9-6CFF8C771469}">
      <dgm:prSet/>
      <dgm:spPr/>
      <dgm:t>
        <a:bodyPr/>
        <a:lstStyle/>
        <a:p>
          <a:endParaRPr lang="el-GR"/>
        </a:p>
      </dgm:t>
    </dgm:pt>
    <dgm:pt modelId="{3407E6AE-F855-404A-A21D-097D8AFE5F81}" type="sibTrans" cxnId="{B036EEE8-DF85-4B38-BAA9-6CFF8C771469}">
      <dgm:prSet/>
      <dgm:spPr/>
      <dgm:t>
        <a:bodyPr/>
        <a:lstStyle/>
        <a:p>
          <a:endParaRPr lang="el-GR"/>
        </a:p>
      </dgm:t>
    </dgm:pt>
    <dgm:pt modelId="{79BBE326-D9E0-4CE5-8B1E-17CD83B3D772}">
      <dgm:prSet phldrT="[Κείμενο]"/>
      <dgm:spPr>
        <a:solidFill>
          <a:srgbClr val="CC6600"/>
        </a:solidFill>
      </dgm:spPr>
      <dgm:t>
        <a:bodyPr/>
        <a:lstStyle/>
        <a:p>
          <a:r>
            <a:rPr lang="el-GR" dirty="0" smtClean="0"/>
            <a:t>Τσιμπούρια: Περιορισμένη προσαρμογή μεταξύ των προσφορών της εταιρείας και των αναγκών του πελάτη. Χαμηλό δυναμικό κερδών</a:t>
          </a:r>
          <a:endParaRPr lang="el-GR" dirty="0"/>
        </a:p>
      </dgm:t>
    </dgm:pt>
    <dgm:pt modelId="{A446280B-B5EA-4148-9AEC-796837427EF6}" type="parTrans" cxnId="{ADB73A46-7061-4119-87DF-91E5DF59BCBD}">
      <dgm:prSet/>
      <dgm:spPr/>
      <dgm:t>
        <a:bodyPr/>
        <a:lstStyle/>
        <a:p>
          <a:endParaRPr lang="el-GR"/>
        </a:p>
      </dgm:t>
    </dgm:pt>
    <dgm:pt modelId="{8F8F3504-CF0B-478E-B821-79043C2080B6}" type="sibTrans" cxnId="{ADB73A46-7061-4119-87DF-91E5DF59BCBD}">
      <dgm:prSet/>
      <dgm:spPr/>
      <dgm:t>
        <a:bodyPr/>
        <a:lstStyle/>
        <a:p>
          <a:endParaRPr lang="el-GR"/>
        </a:p>
      </dgm:t>
    </dgm:pt>
    <dgm:pt modelId="{EE8DF17D-BE37-4140-B22C-81270DCAC03C}" type="pres">
      <dgm:prSet presAssocID="{712D02CC-4CCC-4ADA-A729-BFC20F80D301}" presName="matrix" presStyleCnt="0">
        <dgm:presLayoutVars>
          <dgm:chMax val="1"/>
          <dgm:dir/>
          <dgm:resizeHandles val="exact"/>
        </dgm:presLayoutVars>
      </dgm:prSet>
      <dgm:spPr/>
      <dgm:t>
        <a:bodyPr/>
        <a:lstStyle/>
        <a:p>
          <a:endParaRPr lang="el-GR"/>
        </a:p>
      </dgm:t>
    </dgm:pt>
    <dgm:pt modelId="{9F68A2C1-776F-4D13-A2D2-2C3975457DEA}" type="pres">
      <dgm:prSet presAssocID="{712D02CC-4CCC-4ADA-A729-BFC20F80D301}" presName="axisShape" presStyleLbl="bgShp" presStyleIdx="0" presStyleCnt="1" custLinFactNeighborX="-903" custLinFactNeighborY="11009"/>
      <dgm:spPr/>
    </dgm:pt>
    <dgm:pt modelId="{0702DD90-5887-46F7-A613-BB1C3E869EC8}" type="pres">
      <dgm:prSet presAssocID="{712D02CC-4CCC-4ADA-A729-BFC20F80D301}" presName="rect1" presStyleLbl="node1" presStyleIdx="0" presStyleCnt="4">
        <dgm:presLayoutVars>
          <dgm:chMax val="0"/>
          <dgm:chPref val="0"/>
          <dgm:bulletEnabled val="1"/>
        </dgm:presLayoutVars>
      </dgm:prSet>
      <dgm:spPr/>
      <dgm:t>
        <a:bodyPr/>
        <a:lstStyle/>
        <a:p>
          <a:endParaRPr lang="el-GR"/>
        </a:p>
      </dgm:t>
    </dgm:pt>
    <dgm:pt modelId="{FA48CC9E-DB45-4853-955E-1FE136264AB0}" type="pres">
      <dgm:prSet presAssocID="{712D02CC-4CCC-4ADA-A729-BFC20F80D301}" presName="rect2" presStyleLbl="node1" presStyleIdx="1" presStyleCnt="4">
        <dgm:presLayoutVars>
          <dgm:chMax val="0"/>
          <dgm:chPref val="0"/>
          <dgm:bulletEnabled val="1"/>
        </dgm:presLayoutVars>
      </dgm:prSet>
      <dgm:spPr/>
      <dgm:t>
        <a:bodyPr/>
        <a:lstStyle/>
        <a:p>
          <a:endParaRPr lang="el-GR"/>
        </a:p>
      </dgm:t>
    </dgm:pt>
    <dgm:pt modelId="{F1AB95BD-7597-49E8-A95B-E1A2D23A7DD6}" type="pres">
      <dgm:prSet presAssocID="{712D02CC-4CCC-4ADA-A729-BFC20F80D301}" presName="rect3" presStyleLbl="node1" presStyleIdx="2" presStyleCnt="4">
        <dgm:presLayoutVars>
          <dgm:chMax val="0"/>
          <dgm:chPref val="0"/>
          <dgm:bulletEnabled val="1"/>
        </dgm:presLayoutVars>
      </dgm:prSet>
      <dgm:spPr/>
      <dgm:t>
        <a:bodyPr/>
        <a:lstStyle/>
        <a:p>
          <a:endParaRPr lang="el-GR"/>
        </a:p>
      </dgm:t>
    </dgm:pt>
    <dgm:pt modelId="{D1157474-01C0-4237-B235-926ABF6202CC}" type="pres">
      <dgm:prSet presAssocID="{712D02CC-4CCC-4ADA-A729-BFC20F80D301}" presName="rect4" presStyleLbl="node1" presStyleIdx="3" presStyleCnt="4">
        <dgm:presLayoutVars>
          <dgm:chMax val="0"/>
          <dgm:chPref val="0"/>
          <dgm:bulletEnabled val="1"/>
        </dgm:presLayoutVars>
      </dgm:prSet>
      <dgm:spPr/>
      <dgm:t>
        <a:bodyPr/>
        <a:lstStyle/>
        <a:p>
          <a:endParaRPr lang="el-GR"/>
        </a:p>
      </dgm:t>
    </dgm:pt>
  </dgm:ptLst>
  <dgm:cxnLst>
    <dgm:cxn modelId="{1DB82268-6A9A-4DBB-8C13-DB73F1A8862B}" type="presOf" srcId="{6337DCA5-51AC-4BFF-8694-A2B2E0B1FA8C}" destId="{F1AB95BD-7597-49E8-A95B-E1A2D23A7DD6}" srcOrd="0" destOrd="0" presId="urn:microsoft.com/office/officeart/2005/8/layout/matrix2"/>
    <dgm:cxn modelId="{ADB73A46-7061-4119-87DF-91E5DF59BCBD}" srcId="{712D02CC-4CCC-4ADA-A729-BFC20F80D301}" destId="{79BBE326-D9E0-4CE5-8B1E-17CD83B3D772}" srcOrd="3" destOrd="0" parTransId="{A446280B-B5EA-4148-9AEC-796837427EF6}" sibTransId="{8F8F3504-CF0B-478E-B821-79043C2080B6}"/>
    <dgm:cxn modelId="{2E25D8CC-E132-496C-9267-F33F6ED9DF59}" srcId="{712D02CC-4CCC-4ADA-A729-BFC20F80D301}" destId="{18BEBDAC-156A-4B6F-AF8D-20685B90BF22}" srcOrd="0" destOrd="0" parTransId="{90643D81-6759-4288-9689-EE90FA597CED}" sibTransId="{01F7B84C-A0CB-46E4-B310-5F355DBFB89A}"/>
    <dgm:cxn modelId="{1F75004D-42F4-4DCF-93E3-C9B509C40E80}" type="presOf" srcId="{18BEBDAC-156A-4B6F-AF8D-20685B90BF22}" destId="{0702DD90-5887-46F7-A613-BB1C3E869EC8}" srcOrd="0" destOrd="0" presId="urn:microsoft.com/office/officeart/2005/8/layout/matrix2"/>
    <dgm:cxn modelId="{7774422B-8F5E-4FCD-AE27-E5D3907646FF}" type="presOf" srcId="{712D02CC-4CCC-4ADA-A729-BFC20F80D301}" destId="{EE8DF17D-BE37-4140-B22C-81270DCAC03C}" srcOrd="0" destOrd="0" presId="urn:microsoft.com/office/officeart/2005/8/layout/matrix2"/>
    <dgm:cxn modelId="{069167EE-8E0C-445F-94A4-9BC37241BB98}" type="presOf" srcId="{3D1BDDC3-EEF1-40D8-8C4E-3269A4573ECD}" destId="{FA48CC9E-DB45-4853-955E-1FE136264AB0}" srcOrd="0" destOrd="0" presId="urn:microsoft.com/office/officeart/2005/8/layout/matrix2"/>
    <dgm:cxn modelId="{B69A8B25-2B96-4736-AC76-3F1CF3A58427}" type="presOf" srcId="{79BBE326-D9E0-4CE5-8B1E-17CD83B3D772}" destId="{D1157474-01C0-4237-B235-926ABF6202CC}" srcOrd="0" destOrd="0" presId="urn:microsoft.com/office/officeart/2005/8/layout/matrix2"/>
    <dgm:cxn modelId="{9F19F92B-C2A4-4385-860F-9291009AD65A}" srcId="{712D02CC-4CCC-4ADA-A729-BFC20F80D301}" destId="{3D1BDDC3-EEF1-40D8-8C4E-3269A4573ECD}" srcOrd="1" destOrd="0" parTransId="{DA4E387D-8A10-4CEF-9B18-639315EEF61B}" sibTransId="{5375C5FB-D0C4-498E-841E-AB30BEF87E01}"/>
    <dgm:cxn modelId="{B036EEE8-DF85-4B38-BAA9-6CFF8C771469}" srcId="{712D02CC-4CCC-4ADA-A729-BFC20F80D301}" destId="{6337DCA5-51AC-4BFF-8694-A2B2E0B1FA8C}" srcOrd="2" destOrd="0" parTransId="{42FBB702-061C-4190-80DE-88E92AAB6691}" sibTransId="{3407E6AE-F855-404A-A21D-097D8AFE5F81}"/>
    <dgm:cxn modelId="{B4F51478-5BDC-4A87-AAF9-7EAAB2A71873}" type="presParOf" srcId="{EE8DF17D-BE37-4140-B22C-81270DCAC03C}" destId="{9F68A2C1-776F-4D13-A2D2-2C3975457DEA}" srcOrd="0" destOrd="0" presId="urn:microsoft.com/office/officeart/2005/8/layout/matrix2"/>
    <dgm:cxn modelId="{48DEB5EA-D23F-4912-9ECA-6A34191938D2}" type="presParOf" srcId="{EE8DF17D-BE37-4140-B22C-81270DCAC03C}" destId="{0702DD90-5887-46F7-A613-BB1C3E869EC8}" srcOrd="1" destOrd="0" presId="urn:microsoft.com/office/officeart/2005/8/layout/matrix2"/>
    <dgm:cxn modelId="{B8594121-E624-4427-A1FF-779F5E314D28}" type="presParOf" srcId="{EE8DF17D-BE37-4140-B22C-81270DCAC03C}" destId="{FA48CC9E-DB45-4853-955E-1FE136264AB0}" srcOrd="2" destOrd="0" presId="urn:microsoft.com/office/officeart/2005/8/layout/matrix2"/>
    <dgm:cxn modelId="{51C40011-71A1-44A8-AB73-3FE1A3F048A7}" type="presParOf" srcId="{EE8DF17D-BE37-4140-B22C-81270DCAC03C}" destId="{F1AB95BD-7597-49E8-A95B-E1A2D23A7DD6}" srcOrd="3" destOrd="0" presId="urn:microsoft.com/office/officeart/2005/8/layout/matrix2"/>
    <dgm:cxn modelId="{8CBBC11B-BE2C-4189-9B91-37FFDAF8E333}" type="presParOf" srcId="{EE8DF17D-BE37-4140-B22C-81270DCAC03C}" destId="{D1157474-01C0-4237-B235-926ABF6202CC}" srcOrd="4" destOrd="0" presId="urn:microsoft.com/office/officeart/2005/8/layout/matrix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97B5BA-A3DB-44A5-9089-5E4AD8518A47}">
      <dsp:nvSpPr>
        <dsp:cNvPr id="0" name=""/>
        <dsp:cNvSpPr/>
      </dsp:nvSpPr>
      <dsp:spPr>
        <a:xfrm>
          <a:off x="114323" y="1808285"/>
          <a:ext cx="1703311" cy="5613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i="1" kern="1200" dirty="0" smtClean="0"/>
            <a:t>Δημιουργία ύψιστης αξίας για τους πελάτες</a:t>
          </a:r>
          <a:endParaRPr lang="el-GR" sz="1600" kern="1200" dirty="0"/>
        </a:p>
      </dsp:txBody>
      <dsp:txXfrm>
        <a:off x="114323" y="1808285"/>
        <a:ext cx="1703311" cy="561318"/>
      </dsp:txXfrm>
    </dsp:sp>
    <dsp:sp modelId="{15C099DA-6AC2-47C6-A322-51EBE4466ADB}">
      <dsp:nvSpPr>
        <dsp:cNvPr id="0" name=""/>
        <dsp:cNvSpPr/>
      </dsp:nvSpPr>
      <dsp:spPr>
        <a:xfrm>
          <a:off x="112387" y="1637567"/>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58B883-D6EE-4FAC-B08E-4B962BEE97C3}">
      <dsp:nvSpPr>
        <dsp:cNvPr id="0" name=""/>
        <dsp:cNvSpPr/>
      </dsp:nvSpPr>
      <dsp:spPr>
        <a:xfrm>
          <a:off x="207231" y="1447880"/>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3ACC1B3-78AF-4144-A3E3-18D7EF986B17}">
      <dsp:nvSpPr>
        <dsp:cNvPr id="0" name=""/>
        <dsp:cNvSpPr/>
      </dsp:nvSpPr>
      <dsp:spPr>
        <a:xfrm>
          <a:off x="434855" y="1485818"/>
          <a:ext cx="212913" cy="21291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C886E5-04D3-4A55-9A7F-0D8AB7847798}">
      <dsp:nvSpPr>
        <dsp:cNvPr id="0" name=""/>
        <dsp:cNvSpPr/>
      </dsp:nvSpPr>
      <dsp:spPr>
        <a:xfrm>
          <a:off x="624542" y="1277162"/>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0AFAF12-0068-4965-907C-6F1B56FEEF35}">
      <dsp:nvSpPr>
        <dsp:cNvPr id="0" name=""/>
        <dsp:cNvSpPr/>
      </dsp:nvSpPr>
      <dsp:spPr>
        <a:xfrm>
          <a:off x="871135" y="1201287"/>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6C0128-9FAB-4A1C-B42F-74B0E2E13061}">
      <dsp:nvSpPr>
        <dsp:cNvPr id="0" name=""/>
        <dsp:cNvSpPr/>
      </dsp:nvSpPr>
      <dsp:spPr>
        <a:xfrm>
          <a:off x="1174634" y="1334068"/>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75CC1D-2124-4FAE-8BDE-E1BD8C4EF109}">
      <dsp:nvSpPr>
        <dsp:cNvPr id="0" name=""/>
        <dsp:cNvSpPr/>
      </dsp:nvSpPr>
      <dsp:spPr>
        <a:xfrm>
          <a:off x="1364321" y="1428911"/>
          <a:ext cx="212913" cy="21291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3C38F56-65AC-487C-8A7B-3F2F4E0EA233}">
      <dsp:nvSpPr>
        <dsp:cNvPr id="0" name=""/>
        <dsp:cNvSpPr/>
      </dsp:nvSpPr>
      <dsp:spPr>
        <a:xfrm>
          <a:off x="1629883" y="1637567"/>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43666B5-0EAC-4F77-91E1-B7B20E05D02F}">
      <dsp:nvSpPr>
        <dsp:cNvPr id="0" name=""/>
        <dsp:cNvSpPr/>
      </dsp:nvSpPr>
      <dsp:spPr>
        <a:xfrm>
          <a:off x="1743695" y="1846223"/>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AD9508-8E54-4955-9AAD-B716ECCBAE80}">
      <dsp:nvSpPr>
        <dsp:cNvPr id="0" name=""/>
        <dsp:cNvSpPr/>
      </dsp:nvSpPr>
      <dsp:spPr>
        <a:xfrm>
          <a:off x="757323" y="1447880"/>
          <a:ext cx="348404" cy="34840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A30A59-DD00-4510-AE5D-00791E489D44}">
      <dsp:nvSpPr>
        <dsp:cNvPr id="0" name=""/>
        <dsp:cNvSpPr/>
      </dsp:nvSpPr>
      <dsp:spPr>
        <a:xfrm>
          <a:off x="17544" y="2168691"/>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9496508-F1F0-4F01-BD48-77749EA47FFB}">
      <dsp:nvSpPr>
        <dsp:cNvPr id="0" name=""/>
        <dsp:cNvSpPr/>
      </dsp:nvSpPr>
      <dsp:spPr>
        <a:xfrm>
          <a:off x="131356" y="2339409"/>
          <a:ext cx="212913" cy="21291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FB5CD36-5C3C-4951-9153-752B7A58CBCC}">
      <dsp:nvSpPr>
        <dsp:cNvPr id="0" name=""/>
        <dsp:cNvSpPr/>
      </dsp:nvSpPr>
      <dsp:spPr>
        <a:xfrm>
          <a:off x="415886" y="2491158"/>
          <a:ext cx="309693" cy="30969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727C22C-820C-478C-8EA2-6B79518C2EFF}">
      <dsp:nvSpPr>
        <dsp:cNvPr id="0" name=""/>
        <dsp:cNvSpPr/>
      </dsp:nvSpPr>
      <dsp:spPr>
        <a:xfrm>
          <a:off x="814229" y="2737752"/>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BC1102-9F01-4754-9E9C-F54D06E2AA81}">
      <dsp:nvSpPr>
        <dsp:cNvPr id="0" name=""/>
        <dsp:cNvSpPr/>
      </dsp:nvSpPr>
      <dsp:spPr>
        <a:xfrm>
          <a:off x="890104" y="2491158"/>
          <a:ext cx="212913" cy="21291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7AEEA7-AAE2-43BD-8D0E-3AA9DD906ED8}">
      <dsp:nvSpPr>
        <dsp:cNvPr id="0" name=""/>
        <dsp:cNvSpPr/>
      </dsp:nvSpPr>
      <dsp:spPr>
        <a:xfrm>
          <a:off x="1079791" y="2756720"/>
          <a:ext cx="135490" cy="13549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7B2033-7CBA-41EB-B87A-E5D4947DAADC}">
      <dsp:nvSpPr>
        <dsp:cNvPr id="0" name=""/>
        <dsp:cNvSpPr/>
      </dsp:nvSpPr>
      <dsp:spPr>
        <a:xfrm>
          <a:off x="1250509" y="2453221"/>
          <a:ext cx="309693" cy="30969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B57956-9CEE-4C68-85D3-BDD28345F8CA}">
      <dsp:nvSpPr>
        <dsp:cNvPr id="0" name=""/>
        <dsp:cNvSpPr/>
      </dsp:nvSpPr>
      <dsp:spPr>
        <a:xfrm>
          <a:off x="1667820" y="2377346"/>
          <a:ext cx="212913" cy="212913"/>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6F2020-5CD7-444F-8861-37D09CA3B6BC}">
      <dsp:nvSpPr>
        <dsp:cNvPr id="0" name=""/>
        <dsp:cNvSpPr/>
      </dsp:nvSpPr>
      <dsp:spPr>
        <a:xfrm>
          <a:off x="1880734" y="1485502"/>
          <a:ext cx="625297" cy="1193762"/>
        </a:xfrm>
        <a:prstGeom prst="chevron">
          <a:avLst>
            <a:gd name="adj" fmla="val 6231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27B1C77-EB22-435E-89D7-BCF7938DA3B2}">
      <dsp:nvSpPr>
        <dsp:cNvPr id="0" name=""/>
        <dsp:cNvSpPr/>
      </dsp:nvSpPr>
      <dsp:spPr>
        <a:xfrm>
          <a:off x="2506032" y="1486082"/>
          <a:ext cx="1705358" cy="11937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i="1" kern="1200" dirty="0" smtClean="0"/>
            <a:t>Πιστότητα και διατήρηση πελατών</a:t>
          </a:r>
          <a:endParaRPr lang="el-GR" sz="1600" kern="1200" dirty="0"/>
        </a:p>
      </dsp:txBody>
      <dsp:txXfrm>
        <a:off x="2506032" y="1486082"/>
        <a:ext cx="1705358" cy="1193750"/>
      </dsp:txXfrm>
    </dsp:sp>
    <dsp:sp modelId="{535F6583-188C-47BA-9C9C-7200D515FDD9}">
      <dsp:nvSpPr>
        <dsp:cNvPr id="0" name=""/>
        <dsp:cNvSpPr/>
      </dsp:nvSpPr>
      <dsp:spPr>
        <a:xfrm>
          <a:off x="4211390" y="1485502"/>
          <a:ext cx="625297" cy="1193762"/>
        </a:xfrm>
        <a:prstGeom prst="chevron">
          <a:avLst>
            <a:gd name="adj" fmla="val 6231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0F0D9DA-68DC-4274-9A19-63BF7C9BD1ED}">
      <dsp:nvSpPr>
        <dsp:cNvPr id="0" name=""/>
        <dsp:cNvSpPr/>
      </dsp:nvSpPr>
      <dsp:spPr>
        <a:xfrm>
          <a:off x="4836688" y="1486082"/>
          <a:ext cx="1705358" cy="11937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i="1" kern="1200" dirty="0" smtClean="0"/>
            <a:t>Μερίδιο στην αγορά και μερίδιο στους πελάτες</a:t>
          </a:r>
          <a:endParaRPr lang="el-GR" sz="1600" kern="1200" dirty="0"/>
        </a:p>
      </dsp:txBody>
      <dsp:txXfrm>
        <a:off x="4836688" y="1486082"/>
        <a:ext cx="1705358" cy="1193750"/>
      </dsp:txXfrm>
    </dsp:sp>
    <dsp:sp modelId="{DCBD96C3-950B-4B80-948F-0F7C93F44900}">
      <dsp:nvSpPr>
        <dsp:cNvPr id="0" name=""/>
        <dsp:cNvSpPr/>
      </dsp:nvSpPr>
      <dsp:spPr>
        <a:xfrm>
          <a:off x="6542046" y="1485502"/>
          <a:ext cx="625297" cy="1193762"/>
        </a:xfrm>
        <a:prstGeom prst="chevron">
          <a:avLst>
            <a:gd name="adj" fmla="val 6231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D3DA671-B8F3-4FA2-935F-C129AE6BBA2C}">
      <dsp:nvSpPr>
        <dsp:cNvPr id="0" name=""/>
        <dsp:cNvSpPr/>
      </dsp:nvSpPr>
      <dsp:spPr>
        <a:xfrm>
          <a:off x="7235559" y="1386847"/>
          <a:ext cx="1449554" cy="144955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l-GR" sz="1600" i="1" kern="1200" dirty="0" smtClean="0"/>
            <a:t>Κεφάλαιο πελατών</a:t>
          </a:r>
          <a:endParaRPr lang="el-GR" sz="1600" kern="1200" dirty="0"/>
        </a:p>
      </dsp:txBody>
      <dsp:txXfrm>
        <a:off x="7235559" y="1386847"/>
        <a:ext cx="1449554" cy="14495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68A2C1-776F-4D13-A2D2-2C3975457DEA}">
      <dsp:nvSpPr>
        <dsp:cNvPr id="0" name=""/>
        <dsp:cNvSpPr/>
      </dsp:nvSpPr>
      <dsp:spPr>
        <a:xfrm>
          <a:off x="936096" y="0"/>
          <a:ext cx="3384376" cy="338437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2DD90-5887-46F7-A613-BB1C3E869EC8}">
      <dsp:nvSpPr>
        <dsp:cNvPr id="0" name=""/>
        <dsp:cNvSpPr/>
      </dsp:nvSpPr>
      <dsp:spPr>
        <a:xfrm>
          <a:off x="1186641" y="219984"/>
          <a:ext cx="1353750" cy="1353750"/>
        </a:xfrm>
        <a:prstGeom prst="roundRect">
          <a:avLst/>
        </a:prstGeom>
        <a:solidFill>
          <a:srgbClr val="FF66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t>Πεταλούδες: </a:t>
          </a:r>
        </a:p>
        <a:p>
          <a:pPr lvl="0" algn="ctr" defTabSz="400050">
            <a:lnSpc>
              <a:spcPct val="90000"/>
            </a:lnSpc>
            <a:spcBef>
              <a:spcPct val="0"/>
            </a:spcBef>
            <a:spcAft>
              <a:spcPct val="35000"/>
            </a:spcAft>
          </a:pPr>
          <a:r>
            <a:rPr lang="el-GR" sz="900" kern="1200" dirty="0" smtClean="0"/>
            <a:t>Καλή προσαρμογή μεταξύ των προσφορών της εταιρείας και των αναγκών του πελάτη. Υψηλό δυναμικό κερδών</a:t>
          </a:r>
          <a:endParaRPr lang="el-GR" sz="900" kern="1200" dirty="0"/>
        </a:p>
      </dsp:txBody>
      <dsp:txXfrm>
        <a:off x="1186641" y="219984"/>
        <a:ext cx="1353750" cy="1353750"/>
      </dsp:txXfrm>
    </dsp:sp>
    <dsp:sp modelId="{FA48CC9E-DB45-4853-955E-1FE136264AB0}">
      <dsp:nvSpPr>
        <dsp:cNvPr id="0" name=""/>
        <dsp:cNvSpPr/>
      </dsp:nvSpPr>
      <dsp:spPr>
        <a:xfrm>
          <a:off x="2777298" y="219984"/>
          <a:ext cx="1353750" cy="1353750"/>
        </a:xfrm>
        <a:prstGeom prst="roundRect">
          <a:avLst/>
        </a:prstGeom>
        <a:solidFill>
          <a:srgbClr val="33CC3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t>Αληθινοί Φίλοι: </a:t>
          </a:r>
        </a:p>
        <a:p>
          <a:pPr lvl="0" algn="ctr" defTabSz="400050">
            <a:lnSpc>
              <a:spcPct val="90000"/>
            </a:lnSpc>
            <a:spcBef>
              <a:spcPct val="0"/>
            </a:spcBef>
            <a:spcAft>
              <a:spcPct val="35000"/>
            </a:spcAft>
          </a:pPr>
          <a:r>
            <a:rPr lang="el-GR" sz="900" kern="1200" dirty="0" smtClean="0"/>
            <a:t>Καλή προσαρμογή μεταξύ των προσφορών της εταιρείας και των αναγκών του πελάτη. Υψηλό δυναμικό κερδών</a:t>
          </a:r>
          <a:endParaRPr lang="el-GR" sz="900" kern="1200" dirty="0"/>
        </a:p>
      </dsp:txBody>
      <dsp:txXfrm>
        <a:off x="2777298" y="219984"/>
        <a:ext cx="1353750" cy="1353750"/>
      </dsp:txXfrm>
    </dsp:sp>
    <dsp:sp modelId="{F1AB95BD-7597-49E8-A95B-E1A2D23A7DD6}">
      <dsp:nvSpPr>
        <dsp:cNvPr id="0" name=""/>
        <dsp:cNvSpPr/>
      </dsp:nvSpPr>
      <dsp:spPr>
        <a:xfrm>
          <a:off x="1186641" y="1810641"/>
          <a:ext cx="1353750" cy="1353750"/>
        </a:xfrm>
        <a:prstGeom prst="roundRect">
          <a:avLst/>
        </a:prstGeom>
        <a:solidFill>
          <a:schemeClr val="bg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solidFill>
                <a:schemeClr val="tx1"/>
              </a:solidFill>
            </a:rPr>
            <a:t>Ξένοι: </a:t>
          </a:r>
        </a:p>
        <a:p>
          <a:pPr lvl="0" algn="ctr" defTabSz="400050">
            <a:lnSpc>
              <a:spcPct val="90000"/>
            </a:lnSpc>
            <a:spcBef>
              <a:spcPct val="0"/>
            </a:spcBef>
            <a:spcAft>
              <a:spcPct val="35000"/>
            </a:spcAft>
          </a:pPr>
          <a:r>
            <a:rPr lang="el-GR" sz="900" kern="1200" dirty="0" smtClean="0">
              <a:solidFill>
                <a:schemeClr val="tx1"/>
              </a:solidFill>
            </a:rPr>
            <a:t>Μικρή προσαρμογή μεταξύ των προσφορών της εταιρείας και των αναγκών του πελάτη. Κατώτατο δυναμικό κερδών</a:t>
          </a:r>
          <a:endParaRPr lang="el-GR" sz="900" kern="1200" dirty="0">
            <a:solidFill>
              <a:schemeClr val="tx1"/>
            </a:solidFill>
          </a:endParaRPr>
        </a:p>
      </dsp:txBody>
      <dsp:txXfrm>
        <a:off x="1186641" y="1810641"/>
        <a:ext cx="1353750" cy="1353750"/>
      </dsp:txXfrm>
    </dsp:sp>
    <dsp:sp modelId="{D1157474-01C0-4237-B235-926ABF6202CC}">
      <dsp:nvSpPr>
        <dsp:cNvPr id="0" name=""/>
        <dsp:cNvSpPr/>
      </dsp:nvSpPr>
      <dsp:spPr>
        <a:xfrm>
          <a:off x="2777298" y="1810641"/>
          <a:ext cx="1353750" cy="1353750"/>
        </a:xfrm>
        <a:prstGeom prst="roundRect">
          <a:avLst/>
        </a:prstGeom>
        <a:solidFill>
          <a:srgbClr val="CC66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t>Τσιμπούρια: Περιορισμένη προσαρμογή μεταξύ των προσφορών της εταιρείας και των αναγκών του πελάτη. Χαμηλό δυναμικό κερδών</a:t>
          </a:r>
          <a:endParaRPr lang="el-GR" sz="900" kern="1200" dirty="0"/>
        </a:p>
      </dsp:txBody>
      <dsp:txXfrm>
        <a:off x="2777298" y="1810641"/>
        <a:ext cx="1353750" cy="135375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273324"/>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209428"/>
            <a:ext cx="8280920" cy="1112461"/>
          </a:xfrm>
        </p:spPr>
        <p:txBody>
          <a:bodyPr>
            <a:noAutofit/>
          </a:bodyPr>
          <a:lstStyle/>
          <a:p>
            <a:pPr>
              <a:lnSpc>
                <a:spcPct val="80000"/>
              </a:lnSpc>
            </a:pPr>
            <a:r>
              <a:rPr lang="el-GR" altLang="zh-CN" sz="3400" b="1" dirty="0" smtClean="0">
                <a:cs typeface="Segoe UI" pitchFamily="18" charset="0"/>
              </a:rPr>
              <a:t>Δημιουργία και Δέσμευση Αξίας Πελατών</a:t>
            </a:r>
          </a:p>
          <a:p>
            <a:pPr>
              <a:lnSpc>
                <a:spcPct val="80000"/>
              </a:lnSpc>
            </a:pPr>
            <a:r>
              <a:rPr lang="el-GR" altLang="zh-CN" b="1" dirty="0" smtClean="0">
                <a:cs typeface="Segoe UI" pitchFamily="18" charset="0"/>
              </a:rPr>
              <a:t>Στάδιο </a:t>
            </a:r>
            <a:r>
              <a:rPr lang="el-GR" altLang="zh-CN" b="1" dirty="0" smtClean="0">
                <a:cs typeface="Segoe UI" pitchFamily="18" charset="0"/>
              </a:rPr>
              <a:t>5</a:t>
            </a:r>
            <a:r>
              <a:rPr lang="el-GR" altLang="zh-CN" b="1" baseline="30000" dirty="0" smtClean="0">
                <a:cs typeface="Segoe UI" pitchFamily="18" charset="0"/>
              </a:rPr>
              <a:t>ο</a:t>
            </a:r>
            <a:r>
              <a:rPr lang="el-GR" altLang="zh-CN" b="1" dirty="0" smtClean="0">
                <a:cs typeface="Segoe UI" pitchFamily="18" charset="0"/>
              </a:rPr>
              <a:t> Δέσμευση Αξίας από τους Πελάτες</a:t>
            </a:r>
          </a:p>
          <a:p>
            <a:pPr>
              <a:lnSpc>
                <a:spcPct val="80000"/>
              </a:lnSpc>
            </a:pPr>
            <a:r>
              <a:rPr lang="el-GR" altLang="zh-CN" sz="3400" b="1" dirty="0" err="1" smtClean="0">
                <a:cs typeface="Segoe UI" pitchFamily="18" charset="0"/>
              </a:rPr>
              <a:t>Τριάρχη</a:t>
            </a:r>
            <a:r>
              <a:rPr lang="el-GR" altLang="zh-CN" sz="3400" b="1" dirty="0" smtClean="0">
                <a:cs typeface="Segoe UI" pitchFamily="18" charset="0"/>
              </a:rPr>
              <a:t>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Ανάπτυξη «Κεφαλαίου» Πελατών</a:t>
            </a:r>
          </a:p>
          <a:p>
            <a:pPr>
              <a:buClr>
                <a:schemeClr val="tx1"/>
              </a:buClr>
              <a:buSzPct val="110000"/>
              <a:buFont typeface="Wingdings" panose="05000000000000000000" pitchFamily="2" charset="2"/>
              <a:buChar char="q"/>
            </a:pPr>
            <a:r>
              <a:rPr lang="el-GR" dirty="0" smtClean="0"/>
              <a:t>«Η μόνη αξία που η εταιρεία θα δημιουργήσει ποτέ είναι η αξία που προέρχεται από τους πελάτες, αυτούς που έχει σήμερα και αυτούς που θα έχει στο μέλλον. Χωρίς πελάτες δεν υπάρχει επιχείρηση».</a:t>
            </a:r>
          </a:p>
          <a:p>
            <a:pPr>
              <a:lnSpc>
                <a:spcPct val="90000"/>
              </a:lnSpc>
              <a:buClr>
                <a:schemeClr val="tx1"/>
              </a:buClr>
              <a:buSzPct val="110000"/>
              <a:buFont typeface="Wingdings" panose="05000000000000000000" pitchFamily="2" charset="2"/>
              <a:buChar char="q"/>
            </a:pPr>
            <a:endParaRPr lang="el-GR" sz="2400" dirty="0" smtClean="0"/>
          </a:p>
          <a:p>
            <a:pPr>
              <a:lnSpc>
                <a:spcPct val="90000"/>
              </a:lnSpc>
              <a:buClr>
                <a:schemeClr val="tx1"/>
              </a:buClr>
              <a:buSzPct val="110000"/>
              <a:buFont typeface="Wingdings" panose="05000000000000000000" pitchFamily="2" charset="2"/>
              <a:buChar char="q"/>
            </a:pPr>
            <a:r>
              <a:rPr lang="el-GR" dirty="0" smtClean="0"/>
              <a:t>    Οι εταιρείες θέλουν όχι μόνο να δημιουργήσουν αποδοτικούς πελάτες αλλά να τους διατηρούν δικούς τους στη διάρκεια της ζωής τους, να αποκτούν και να δεσμεύουν την αξία διάρκειας ζωής τους και να κερδίζουν ένα μεγαλύτερο μερίδιο αγοράς.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57200" y="1333500"/>
            <a:ext cx="8229600" cy="4381500"/>
          </a:xfrm>
        </p:spPr>
        <p:txBody>
          <a:bodyPr>
            <a:normAutofit fontScale="85000" lnSpcReduction="20000"/>
          </a:bodyPr>
          <a:lstStyle/>
          <a:p>
            <a:pPr>
              <a:buNone/>
            </a:pPr>
            <a:r>
              <a:rPr lang="el-GR" b="1" dirty="0" smtClean="0"/>
              <a:t>Κεφάλαιο Πελατών</a:t>
            </a:r>
          </a:p>
          <a:p>
            <a:pPr>
              <a:buClr>
                <a:schemeClr val="tx1"/>
              </a:buClr>
              <a:buSzPct val="110000"/>
              <a:buFont typeface="Wingdings" panose="05000000000000000000" pitchFamily="2" charset="2"/>
              <a:buChar char="q"/>
            </a:pPr>
            <a:r>
              <a:rPr lang="el-GR" sz="2800" dirty="0" smtClean="0"/>
              <a:t>Το σύνολο των συνδυασμένων αξιών διάρκειας ζωής πελατών όλων των υφισταμένων και των πιθανών πελατών της εταιρείας.</a:t>
            </a:r>
          </a:p>
          <a:p>
            <a:pPr lvl="1">
              <a:buClr>
                <a:srgbClr val="008000"/>
              </a:buClr>
              <a:buSzPct val="110000"/>
              <a:buFontTx/>
              <a:buChar char="-"/>
            </a:pPr>
            <a:r>
              <a:rPr lang="el-GR" sz="2400" dirty="0" smtClean="0"/>
              <a:t>Όσο πιο αφοσιωμένοι είναι οι αποδοτικοί πελάτες της εταιρείας τόσο υψηλότερο είναι και το «κεφάλαιο» πελατών της εταιρείας.</a:t>
            </a:r>
          </a:p>
          <a:p>
            <a:pPr>
              <a:buClr>
                <a:schemeClr val="tx1"/>
              </a:buClr>
              <a:buSzPct val="110000"/>
              <a:buFont typeface="Wingdings" panose="05000000000000000000" pitchFamily="2" charset="2"/>
              <a:buChar char="q"/>
            </a:pPr>
            <a:r>
              <a:rPr lang="el-GR" sz="2800" dirty="0" smtClean="0"/>
              <a:t>Σχέση «κεφαλαίου πελατών» με πωλήσεις και μερίδιο αγοράς</a:t>
            </a:r>
          </a:p>
          <a:p>
            <a:pPr lvl="1">
              <a:buClr>
                <a:srgbClr val="008000"/>
              </a:buClr>
              <a:buSzPct val="110000"/>
              <a:buFontTx/>
              <a:buChar char="-"/>
            </a:pPr>
            <a:r>
              <a:rPr lang="el-GR" sz="2400" dirty="0" smtClean="0"/>
              <a:t>Το «κεφάλαιο» πελατών μπορεί να αποτελεί μια καλύτερη μέτρηση της επίδοσης μιας εταιρείας απ’ ότι αποτελούν οι τρέχουσες πωλήσεις ή το μερίδιο της αγοράς. Οι πωλήσεις και το μερίδιο της αγοράς αντικατοπτρίζουν το παρελθόν, </a:t>
            </a:r>
            <a:r>
              <a:rPr lang="el-GR" sz="2400" b="1" dirty="0" smtClean="0"/>
              <a:t>το «κεφάλαιο» πελατών υποδηλώνει το μέλλον</a:t>
            </a:r>
            <a:r>
              <a:rPr lang="el-GR" sz="2400" dirty="0" smtClean="0"/>
              <a:t>. </a:t>
            </a:r>
            <a:endParaRPr lang="en-US" sz="4000" dirty="0" smtClean="0"/>
          </a:p>
          <a:p>
            <a:pPr>
              <a:buNone/>
            </a:pP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67544" y="1273324"/>
            <a:ext cx="8229600" cy="648072"/>
          </a:xfrm>
        </p:spPr>
        <p:txBody>
          <a:bodyPr>
            <a:normAutofit fontScale="77500" lnSpcReduction="20000"/>
          </a:bodyPr>
          <a:lstStyle/>
          <a:p>
            <a:pPr>
              <a:buNone/>
            </a:pPr>
            <a:r>
              <a:rPr lang="el-GR" b="1" dirty="0" smtClean="0"/>
              <a:t>Παράδειγμα</a:t>
            </a:r>
            <a:r>
              <a:rPr lang="el-GR" dirty="0" smtClean="0"/>
              <a:t> </a:t>
            </a:r>
            <a:r>
              <a:rPr lang="el-GR" b="1" dirty="0" smtClean="0"/>
              <a:t>«Κεφαλαίου Πελατών» </a:t>
            </a:r>
            <a:r>
              <a:rPr lang="en-US" b="1" dirty="0" smtClean="0"/>
              <a:t>Cadillac </a:t>
            </a:r>
            <a:r>
              <a:rPr lang="en-US" b="1" dirty="0" err="1" smtClean="0"/>
              <a:t>vs</a:t>
            </a:r>
            <a:r>
              <a:rPr lang="en-US" b="1" dirty="0" smtClean="0"/>
              <a:t> BMW (1/2)</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
        <p:nvSpPr>
          <p:cNvPr id="5" name="4 - Ορθογώνιο"/>
          <p:cNvSpPr/>
          <p:nvPr/>
        </p:nvSpPr>
        <p:spPr>
          <a:xfrm>
            <a:off x="0" y="1777380"/>
            <a:ext cx="3163520" cy="3744416"/>
          </a:xfrm>
          <a:prstGeom prst="rect">
            <a:avLst/>
          </a:prstGeom>
          <a:solidFill>
            <a:srgbClr val="FF99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rgbClr val="002060"/>
                </a:solidFill>
              </a:rPr>
              <a:t>Δεκαετίες ‘70,’80 η  </a:t>
            </a:r>
            <a:r>
              <a:rPr lang="en-US" sz="1400" dirty="0" smtClean="0">
                <a:solidFill>
                  <a:srgbClr val="002060"/>
                </a:solidFill>
              </a:rPr>
              <a:t>Cadillac </a:t>
            </a:r>
            <a:r>
              <a:rPr lang="el-GR" sz="1400" dirty="0" smtClean="0">
                <a:solidFill>
                  <a:srgbClr val="002060"/>
                </a:solidFill>
              </a:rPr>
              <a:t>είχε μερικούς από τους πιο αφοσιωμένους πελάτες στην αυτοκινητοβιομηχανία. Το όνομα της ήταν συνώνυμο της αμερικανικής πολυτέλειας.</a:t>
            </a:r>
            <a:endParaRPr lang="en-US" sz="1400" dirty="0" smtClean="0">
              <a:solidFill>
                <a:srgbClr val="002060"/>
              </a:solidFill>
            </a:endParaRPr>
          </a:p>
          <a:p>
            <a:r>
              <a:rPr lang="el-GR" sz="1400" dirty="0" smtClean="0">
                <a:solidFill>
                  <a:srgbClr val="002060"/>
                </a:solidFill>
              </a:rPr>
              <a:t> Το ΄76 το μερίδιο της αγοράς της έφθανε το 51%. Βάσει αυτών το μέλλον της μάρκας φάνταζε ρόδινο. Όμως οι μετρήσεις  του «κεφαλαίου» πελατών έδιναν μια μελαγχολική εικόνα. Οι πελάτες της γερνούσαν (</a:t>
            </a:r>
            <a:r>
              <a:rPr lang="el-GR" sz="1400" dirty="0" err="1" smtClean="0">
                <a:solidFill>
                  <a:srgbClr val="002060"/>
                </a:solidFill>
              </a:rPr>
              <a:t>μ.ο</a:t>
            </a:r>
            <a:r>
              <a:rPr lang="el-GR" sz="1400" dirty="0" smtClean="0">
                <a:solidFill>
                  <a:srgbClr val="002060"/>
                </a:solidFill>
              </a:rPr>
              <a:t>. ηλικίας 60 έτη) και η μέση διάρκεια ζωής  πελατών έπεφτε. Πολλοί από αυτούς είχαν το τελευταίο αυτοκίνητό τους.  Παρόλο που το μερίδιο αγοράς της ήταν καλό, το «κεφάλαιο» των πελατών  της δεν ήταν.</a:t>
            </a:r>
            <a:endParaRPr lang="el-GR" sz="1400" dirty="0">
              <a:solidFill>
                <a:srgbClr val="002060"/>
              </a:solidFill>
            </a:endParaRPr>
          </a:p>
        </p:txBody>
      </p:sp>
      <p:pic>
        <p:nvPicPr>
          <p:cNvPr id="6" name="5 - Εικόνα" descr="imagesCA4M96MH.jpg"/>
          <p:cNvPicPr>
            <a:picLocks noChangeAspect="1"/>
          </p:cNvPicPr>
          <p:nvPr/>
        </p:nvPicPr>
        <p:blipFill>
          <a:blip r:embed="rId2" cstate="print"/>
          <a:stretch>
            <a:fillRect/>
          </a:stretch>
        </p:blipFill>
        <p:spPr>
          <a:xfrm>
            <a:off x="3347864" y="2281436"/>
            <a:ext cx="2880320" cy="1944216"/>
          </a:xfrm>
          <a:prstGeom prst="rect">
            <a:avLst/>
          </a:prstGeom>
          <a:ln>
            <a:noFill/>
          </a:ln>
          <a:effectLst>
            <a:outerShdw blurRad="292100" dist="139700" dir="2700000" algn="tl" rotWithShape="0">
              <a:srgbClr val="333333">
                <a:alpha val="65000"/>
              </a:srgbClr>
            </a:outerShdw>
          </a:effectLst>
        </p:spPr>
      </p:pic>
      <p:sp>
        <p:nvSpPr>
          <p:cNvPr id="7" name="6 - Ορθογώνιο"/>
          <p:cNvSpPr/>
          <p:nvPr/>
        </p:nvSpPr>
        <p:spPr>
          <a:xfrm>
            <a:off x="6300192" y="1705372"/>
            <a:ext cx="2520280" cy="36724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1400" dirty="0" smtClean="0">
                <a:solidFill>
                  <a:srgbClr val="002060"/>
                </a:solidFill>
              </a:rPr>
              <a:t>Συγκρίνοντας την </a:t>
            </a:r>
            <a:r>
              <a:rPr lang="en-US" sz="1400" dirty="0">
                <a:solidFill>
                  <a:srgbClr val="002060"/>
                </a:solidFill>
              </a:rPr>
              <a:t>Cadillac </a:t>
            </a:r>
            <a:r>
              <a:rPr lang="el-GR" sz="1400" dirty="0" smtClean="0">
                <a:solidFill>
                  <a:srgbClr val="002060"/>
                </a:solidFill>
              </a:rPr>
              <a:t>με την </a:t>
            </a:r>
            <a:r>
              <a:rPr lang="en-US" sz="1400" dirty="0" smtClean="0">
                <a:solidFill>
                  <a:srgbClr val="002060"/>
                </a:solidFill>
              </a:rPr>
              <a:t>BMW ,</a:t>
            </a:r>
            <a:r>
              <a:rPr lang="el-GR" sz="1400" dirty="0" smtClean="0">
                <a:solidFill>
                  <a:srgbClr val="002060"/>
                </a:solidFill>
              </a:rPr>
              <a:t> δεύτερη ενώ είχε πιο νεανική και ενεργητική εικόνα δεν κέρδιζε τον αρχικό πόλεμο για το μερίδιο της αγοράς, ωστόσο κέρδιζε τους νεότερους πελάτες με υψηλότερες αξίες διάρκειας ζωής πελατών. </a:t>
            </a:r>
          </a:p>
          <a:p>
            <a:pPr algn="ctr"/>
            <a:r>
              <a:rPr lang="el-GR" sz="1400" dirty="0" smtClean="0">
                <a:solidFill>
                  <a:srgbClr val="002060"/>
                </a:solidFill>
              </a:rPr>
              <a:t>Το αποτέλεσμα: Στα χρόνια που ακολούθησαν, το μερίδιο αγοράς και τα κέρδη της </a:t>
            </a:r>
            <a:r>
              <a:rPr lang="en-US" sz="1400" dirty="0" smtClean="0">
                <a:solidFill>
                  <a:srgbClr val="002060"/>
                </a:solidFill>
              </a:rPr>
              <a:t>BMW</a:t>
            </a:r>
            <a:r>
              <a:rPr lang="el-GR" sz="1400" dirty="0" smtClean="0">
                <a:solidFill>
                  <a:srgbClr val="002060"/>
                </a:solidFill>
              </a:rPr>
              <a:t> εκτοξεύτηκαν, ενώ αυτά της </a:t>
            </a:r>
            <a:r>
              <a:rPr lang="en-US" sz="1400" dirty="0" smtClean="0">
                <a:solidFill>
                  <a:srgbClr val="002060"/>
                </a:solidFill>
              </a:rPr>
              <a:t>Cadillac</a:t>
            </a:r>
            <a:r>
              <a:rPr lang="el-GR" sz="1400" dirty="0" smtClean="0">
                <a:solidFill>
                  <a:srgbClr val="002060"/>
                </a:solidFill>
              </a:rPr>
              <a:t> διαβρώθηκαν άσχημα. </a:t>
            </a:r>
            <a:endParaRPr lang="el-GR" sz="14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67544" y="1201316"/>
            <a:ext cx="8229600" cy="659904"/>
          </a:xfrm>
        </p:spPr>
        <p:txBody>
          <a:bodyPr>
            <a:normAutofit fontScale="77500" lnSpcReduction="20000"/>
          </a:bodyPr>
          <a:lstStyle/>
          <a:p>
            <a:pPr>
              <a:buNone/>
            </a:pPr>
            <a:r>
              <a:rPr lang="el-GR" b="1" dirty="0" smtClean="0"/>
              <a:t>Παράδειγμα</a:t>
            </a:r>
            <a:r>
              <a:rPr lang="el-GR" dirty="0" smtClean="0"/>
              <a:t> </a:t>
            </a:r>
            <a:r>
              <a:rPr lang="el-GR" b="1" dirty="0" smtClean="0"/>
              <a:t>«Κεφαλαίου Πελατών» </a:t>
            </a:r>
            <a:r>
              <a:rPr lang="el-GR" b="1" dirty="0" err="1" smtClean="0"/>
              <a:t>Cadillac</a:t>
            </a:r>
            <a:r>
              <a:rPr lang="el-GR" b="1" dirty="0" smtClean="0"/>
              <a:t> </a:t>
            </a:r>
            <a:r>
              <a:rPr lang="el-GR" b="1" dirty="0" err="1" smtClean="0"/>
              <a:t>vs</a:t>
            </a:r>
            <a:r>
              <a:rPr lang="el-GR" b="1" dirty="0" smtClean="0"/>
              <a:t> BMW (</a:t>
            </a:r>
            <a:r>
              <a:rPr lang="en-US" b="1" dirty="0" smtClean="0"/>
              <a:t>2</a:t>
            </a:r>
            <a:r>
              <a:rPr lang="el-GR" b="1" dirty="0" smtClean="0"/>
              <a:t>/2)</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pic>
        <p:nvPicPr>
          <p:cNvPr id="5" name="Picture 2" descr="http://www.businessweek.com/magazine/content/02_14/art02_14/a14mac7.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7" y="1561357"/>
            <a:ext cx="4824536" cy="19442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6 - Ορθογώνιο"/>
          <p:cNvSpPr/>
          <p:nvPr/>
        </p:nvSpPr>
        <p:spPr>
          <a:xfrm>
            <a:off x="107504" y="3577580"/>
            <a:ext cx="9036497" cy="2137420"/>
          </a:xfrm>
          <a:prstGeom prst="rect">
            <a:avLst/>
          </a:prstGeom>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l-GR" sz="1600" dirty="0" smtClean="0">
                <a:solidFill>
                  <a:srgbClr val="002060"/>
                </a:solidFill>
              </a:rPr>
              <a:t>Επομένως, η </a:t>
            </a:r>
            <a:r>
              <a:rPr lang="en-US" sz="1600" dirty="0">
                <a:solidFill>
                  <a:srgbClr val="002060"/>
                </a:solidFill>
              </a:rPr>
              <a:t>Cadillac</a:t>
            </a:r>
            <a:r>
              <a:rPr lang="el-GR" sz="1600" dirty="0">
                <a:solidFill>
                  <a:srgbClr val="002060"/>
                </a:solidFill>
              </a:rPr>
              <a:t> δεν </a:t>
            </a:r>
            <a:r>
              <a:rPr lang="el-GR" sz="1600" dirty="0" smtClean="0">
                <a:solidFill>
                  <a:srgbClr val="002060"/>
                </a:solidFill>
              </a:rPr>
              <a:t>έπρεπε να εφησυχάσει λόγω του ικανοποιητικού μεριδίου αγοράς που κατείχε. Έπρεπε να φροντίζει όχι μόνο για τις τρέχουσες πωλήσεις αλλά και για τις μελλοντικές. </a:t>
            </a:r>
          </a:p>
          <a:p>
            <a:pPr algn="ctr"/>
            <a:r>
              <a:rPr lang="el-GR" sz="1600" dirty="0" smtClean="0">
                <a:solidFill>
                  <a:srgbClr val="002060"/>
                </a:solidFill>
              </a:rPr>
              <a:t>Το ζητούμενο είναι η </a:t>
            </a:r>
            <a:r>
              <a:rPr lang="el-GR" sz="1600" b="1" dirty="0" smtClean="0">
                <a:solidFill>
                  <a:srgbClr val="002060"/>
                </a:solidFill>
              </a:rPr>
              <a:t>αξία διάρκειας ζωής πελατών και το «κεφάλαιο» πελατών</a:t>
            </a:r>
            <a:r>
              <a:rPr lang="el-GR" sz="1600" dirty="0" smtClean="0">
                <a:solidFill>
                  <a:srgbClr val="002060"/>
                </a:solidFill>
              </a:rPr>
              <a:t>. Αναγνωρίζοντας το γεγονός αυτό, η </a:t>
            </a:r>
            <a:r>
              <a:rPr lang="en-US" sz="1600" dirty="0" smtClean="0">
                <a:solidFill>
                  <a:srgbClr val="002060"/>
                </a:solidFill>
              </a:rPr>
              <a:t>Cadillac</a:t>
            </a:r>
            <a:r>
              <a:rPr lang="el-GR" sz="1600" dirty="0" smtClean="0">
                <a:solidFill>
                  <a:srgbClr val="002060"/>
                </a:solidFill>
              </a:rPr>
              <a:t> κάνει σήμερα την </a:t>
            </a:r>
            <a:r>
              <a:rPr lang="en-US" sz="1600" dirty="0" smtClean="0">
                <a:solidFill>
                  <a:srgbClr val="002060"/>
                </a:solidFill>
              </a:rPr>
              <a:t>Caddy </a:t>
            </a:r>
            <a:r>
              <a:rPr lang="el-GR" sz="1600" dirty="0" smtClean="0">
                <a:solidFill>
                  <a:srgbClr val="002060"/>
                </a:solidFill>
              </a:rPr>
              <a:t>και πάλι της μόδας στοχεύοντας σε νεότερες γενιές καταναλωτών με νέα μοντέλα υψηλών αποδόσεων καθώς και με την πολύ πετυχημένη διαφημιστική της εκστρατεία με το σλόγκαν «</a:t>
            </a:r>
            <a:r>
              <a:rPr lang="en-US" sz="1600" dirty="0" smtClean="0">
                <a:solidFill>
                  <a:srgbClr val="002060"/>
                </a:solidFill>
              </a:rPr>
              <a:t>Break Through</a:t>
            </a:r>
            <a:r>
              <a:rPr lang="el-GR" sz="1600" dirty="0" smtClean="0">
                <a:solidFill>
                  <a:srgbClr val="002060"/>
                </a:solidFill>
              </a:rPr>
              <a:t>»</a:t>
            </a:r>
            <a:r>
              <a:rPr lang="en-US" sz="1600" dirty="0" smtClean="0">
                <a:solidFill>
                  <a:srgbClr val="002060"/>
                </a:solidFill>
              </a:rPr>
              <a:t>. </a:t>
            </a:r>
            <a:r>
              <a:rPr lang="el-GR" sz="1600" dirty="0" smtClean="0">
                <a:solidFill>
                  <a:srgbClr val="002060"/>
                </a:solidFill>
              </a:rPr>
              <a:t>Οι πωλήσεις είναι 35% επάνω τα τελευταία πέντε χρόνια. Το σημαντικότερο είναι ότι το μέλλον φαντάζει πολλά υποσχόμενο</a:t>
            </a:r>
            <a:r>
              <a:rPr lang="el-GR" sz="1400" dirty="0" smtClean="0">
                <a:solidFill>
                  <a:srgbClr val="002060"/>
                </a:solidFill>
              </a:rPr>
              <a:t>. </a:t>
            </a:r>
            <a:r>
              <a:rPr lang="en-US" sz="1400" dirty="0" smtClean="0">
                <a:solidFill>
                  <a:srgbClr val="002060"/>
                </a:solidFill>
              </a:rPr>
              <a:t> </a:t>
            </a:r>
            <a:endParaRPr lang="el-GR" sz="14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395536" y="1129308"/>
            <a:ext cx="8229600" cy="587896"/>
          </a:xfrm>
        </p:spPr>
        <p:txBody>
          <a:bodyPr/>
          <a:lstStyle/>
          <a:p>
            <a:pPr>
              <a:buNone/>
            </a:pPr>
            <a:r>
              <a:rPr lang="el-GR" b="1" dirty="0" smtClean="0"/>
              <a:t>Επιλέγοντας τους Σωστούς Πελάτες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
        <p:nvSpPr>
          <p:cNvPr id="5" name="Θέση περιεχομένου 1"/>
          <p:cNvSpPr txBox="1">
            <a:spLocks/>
          </p:cNvSpPr>
          <p:nvPr/>
        </p:nvSpPr>
        <p:spPr>
          <a:xfrm>
            <a:off x="0" y="1752229"/>
            <a:ext cx="4832176" cy="3962771"/>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el-GR" sz="3200" b="0" u="none" strike="noStrike" kern="1200" cap="none" spc="0" normalizeH="0" baseline="0" noProof="0" dirty="0" smtClean="0">
                <a:ln>
                  <a:noFill/>
                </a:ln>
                <a:solidFill>
                  <a:schemeClr val="tx1"/>
                </a:solidFill>
                <a:uLnTx/>
                <a:uFillTx/>
                <a:latin typeface="+mn-lt"/>
                <a:ea typeface="+mn-ea"/>
                <a:cs typeface="+mn-cs"/>
              </a:rPr>
              <a:t>Η εταιρεία οφείλει να διαχειρίζεται σωστά το «κεφάλαιο» </a:t>
            </a:r>
            <a:r>
              <a:rPr kumimoji="0" lang="el-GR" sz="3200" b="0" u="none" strike="noStrike" kern="1200" cap="none" spc="0" normalizeH="0" baseline="0" noProof="0" dirty="0" err="1" smtClean="0">
                <a:ln>
                  <a:noFill/>
                </a:ln>
                <a:solidFill>
                  <a:schemeClr val="tx1"/>
                </a:solidFill>
                <a:uLnTx/>
                <a:uFillTx/>
                <a:latin typeface="+mn-lt"/>
                <a:ea typeface="+mn-ea"/>
                <a:cs typeface="+mn-cs"/>
              </a:rPr>
              <a:t>πελάτων</a:t>
            </a:r>
            <a:r>
              <a:rPr kumimoji="0" lang="el-GR" sz="3200" b="0" u="none" strike="noStrike" kern="1200" cap="none" spc="0" normalizeH="0" baseline="0" noProof="0" dirty="0" smtClean="0">
                <a:ln>
                  <a:noFill/>
                </a:ln>
                <a:solidFill>
                  <a:schemeClr val="tx1"/>
                </a:solidFill>
                <a:uLnTx/>
                <a:uFillTx/>
                <a:latin typeface="+mn-lt"/>
                <a:ea typeface="+mn-ea"/>
                <a:cs typeface="+mn-cs"/>
              </a:rPr>
              <a:t> της ώστε να το «μεγιστοποιήσει». </a:t>
            </a:r>
          </a:p>
          <a:p>
            <a:pPr marL="742950" marR="0" lvl="1" indent="-28575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l-GR" sz="1800" b="0" u="none" strike="noStrike" kern="1200" cap="none" spc="0" normalizeH="0" baseline="0" noProof="0" dirty="0" smtClean="0">
                <a:ln>
                  <a:noFill/>
                </a:ln>
                <a:solidFill>
                  <a:schemeClr val="tx1"/>
                </a:solidFill>
                <a:uLnTx/>
                <a:uFillTx/>
                <a:latin typeface="+mn-lt"/>
                <a:ea typeface="+mn-ea"/>
                <a:cs typeface="+mn-cs"/>
              </a:rPr>
              <a:t>Για να το επιτύχει αυτό θα πρέπει να επιλέξει ακόμα και από τους αφοσιωμένους πελάτες εκείνους που είναι οι πιο αποδοτικοί.</a:t>
            </a:r>
          </a:p>
          <a:p>
            <a:pPr marL="228600" marR="0" lvl="1"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kumimoji="0" lang="el-GR" sz="1800" b="0" u="none" strike="noStrike" kern="1200" cap="none" spc="0" normalizeH="0" baseline="0" noProof="0" dirty="0" smtClean="0">
                <a:ln>
                  <a:noFill/>
                </a:ln>
                <a:solidFill>
                  <a:schemeClr val="tx1"/>
                </a:solidFill>
                <a:uLnTx/>
                <a:uFillTx/>
                <a:latin typeface="+mn-lt"/>
                <a:ea typeface="+mn-ea"/>
                <a:cs typeface="+mn-cs"/>
              </a:rPr>
              <a:t>Χρήσιμη είναι για την εταιρεία η κατηγοριοποίηση των πελατών ανάλογα με τη </a:t>
            </a:r>
            <a:r>
              <a:rPr kumimoji="0" lang="el-GR" sz="1800" b="1" u="none" strike="noStrike" kern="1200" cap="none" spc="0" normalizeH="0" baseline="0" noProof="0" dirty="0" smtClean="0">
                <a:ln>
                  <a:noFill/>
                </a:ln>
                <a:solidFill>
                  <a:schemeClr val="tx1"/>
                </a:solidFill>
                <a:uLnTx/>
                <a:uFillTx/>
                <a:latin typeface="+mn-lt"/>
                <a:ea typeface="+mn-ea"/>
                <a:cs typeface="+mn-cs"/>
              </a:rPr>
              <a:t>δυνητική αποδοτικότητά </a:t>
            </a:r>
            <a:r>
              <a:rPr kumimoji="0" lang="el-GR" sz="1800" b="0" u="none" strike="noStrike" kern="1200" cap="none" spc="0" normalizeH="0" baseline="0" noProof="0" dirty="0" smtClean="0">
                <a:ln>
                  <a:noFill/>
                </a:ln>
                <a:solidFill>
                  <a:schemeClr val="tx1"/>
                </a:solidFill>
                <a:uLnTx/>
                <a:uFillTx/>
                <a:latin typeface="+mn-lt"/>
                <a:ea typeface="+mn-ea"/>
                <a:cs typeface="+mn-cs"/>
              </a:rPr>
              <a:t>τους ώστε να διαχειρίζεται τις σχέσεις με αυτούς αναλόγως. Στόχος είναι η ανάπτυξη των σωστών σχέσεων με τους σωστούς πελάτες.</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el-GR" sz="1800" b="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el-GR" sz="2200" b="0" u="none" strike="noStrike" kern="1200" cap="none" spc="0" normalizeH="0" baseline="0" noProof="0" dirty="0" smtClean="0">
              <a:ln>
                <a:noFill/>
              </a:ln>
              <a:solidFill>
                <a:schemeClr val="tx1"/>
              </a:solidFill>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l-GR" sz="3200" b="0" u="none" strike="noStrike" kern="1200" cap="none" spc="0" normalizeH="0" baseline="0" noProof="0" dirty="0">
              <a:ln>
                <a:noFill/>
              </a:ln>
              <a:solidFill>
                <a:schemeClr val="tx1"/>
              </a:solidFill>
              <a:uLnTx/>
              <a:uFillTx/>
              <a:latin typeface="+mn-lt"/>
              <a:ea typeface="+mn-ea"/>
              <a:cs typeface="+mn-cs"/>
            </a:endParaRPr>
          </a:p>
        </p:txBody>
      </p:sp>
      <p:sp>
        <p:nvSpPr>
          <p:cNvPr id="6" name="Θέση περιεχομένου 4"/>
          <p:cNvSpPr txBox="1">
            <a:spLocks/>
          </p:cNvSpPr>
          <p:nvPr/>
        </p:nvSpPr>
        <p:spPr>
          <a:xfrm>
            <a:off x="4573116" y="1680221"/>
            <a:ext cx="4570884" cy="4034779"/>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3200" b="1" u="none" strike="noStrike" kern="1200" cap="none" spc="0" normalizeH="0" baseline="0" noProof="0" dirty="0" smtClean="0">
                <a:ln>
                  <a:noFill/>
                </a:ln>
                <a:solidFill>
                  <a:schemeClr val="tx1"/>
                </a:solidFill>
                <a:uLnTx/>
                <a:uFillTx/>
                <a:latin typeface="+mn-lt"/>
                <a:ea typeface="+mn-ea"/>
                <a:cs typeface="+mn-cs"/>
              </a:rPr>
              <a:t>Σύμφωνα με την έκθεση </a:t>
            </a:r>
            <a:r>
              <a:rPr kumimoji="0" lang="el-GR" sz="3200" b="0" u="none" strike="noStrike" kern="1200" cap="none" spc="0" normalizeH="0" baseline="0" noProof="0" dirty="0" smtClean="0">
                <a:ln>
                  <a:noFill/>
                </a:ln>
                <a:solidFill>
                  <a:schemeClr val="tx1"/>
                </a:solidFill>
                <a:uLnTx/>
                <a:uFillTx/>
                <a:latin typeface="+mn-lt"/>
                <a:ea typeface="+mn-ea"/>
                <a:cs typeface="+mn-cs"/>
              </a:rPr>
              <a:t>«</a:t>
            </a:r>
            <a:r>
              <a:rPr kumimoji="0" lang="en-US" sz="3200" b="0" u="none" strike="noStrike" kern="1200" cap="none" spc="0" normalizeH="0" baseline="0" noProof="0" dirty="0" smtClean="0">
                <a:ln>
                  <a:noFill/>
                </a:ln>
                <a:solidFill>
                  <a:schemeClr val="tx1"/>
                </a:solidFill>
                <a:uLnTx/>
                <a:uFillTx/>
                <a:latin typeface="+mn-lt"/>
                <a:ea typeface="+mn-ea"/>
                <a:cs typeface="+mn-cs"/>
              </a:rPr>
              <a:t>The Mismanagement of Customer Loyalty - Not All Customers Are Created Equal</a:t>
            </a:r>
            <a:r>
              <a:rPr kumimoji="0" lang="el-GR" sz="3200" b="0" u="none" strike="noStrike" kern="1200" cap="none" spc="0" normalizeH="0" baseline="0" noProof="0" dirty="0" smtClean="0">
                <a:ln>
                  <a:noFill/>
                </a:ln>
                <a:solidFill>
                  <a:schemeClr val="tx1"/>
                </a:solidFill>
                <a:uLnTx/>
                <a:uFillTx/>
                <a:latin typeface="+mn-lt"/>
                <a:ea typeface="+mn-ea"/>
                <a:cs typeface="+mn-cs"/>
              </a:rPr>
              <a:t>» των </a:t>
            </a:r>
            <a:r>
              <a:rPr kumimoji="0" lang="en-US" sz="3200" b="1" u="none" strike="noStrike" kern="1200" cap="none" spc="0" normalizeH="0" baseline="0" noProof="0" dirty="0" smtClean="0">
                <a:ln>
                  <a:noFill/>
                </a:ln>
                <a:solidFill>
                  <a:schemeClr val="tx1"/>
                </a:solidFill>
                <a:uLnTx/>
                <a:uFillTx/>
                <a:latin typeface="+mn-lt"/>
                <a:ea typeface="+mn-ea"/>
                <a:cs typeface="+mn-cs"/>
              </a:rPr>
              <a:t>Werner </a:t>
            </a:r>
            <a:r>
              <a:rPr kumimoji="0" lang="en-US" sz="3200" b="1" u="none" strike="noStrike" kern="1200" cap="none" spc="0" normalizeH="0" baseline="0" noProof="0" dirty="0" err="1" smtClean="0">
                <a:ln>
                  <a:noFill/>
                </a:ln>
                <a:solidFill>
                  <a:schemeClr val="tx1"/>
                </a:solidFill>
                <a:uLnTx/>
                <a:uFillTx/>
                <a:latin typeface="+mn-lt"/>
                <a:ea typeface="+mn-ea"/>
                <a:cs typeface="+mn-cs"/>
              </a:rPr>
              <a:t>Reinartz</a:t>
            </a:r>
            <a:r>
              <a:rPr kumimoji="0" lang="en-US" sz="3200" b="0" u="none" strike="noStrike" kern="1200" cap="none" spc="0" normalizeH="0" baseline="0" noProof="0" dirty="0" smtClean="0">
                <a:ln>
                  <a:noFill/>
                </a:ln>
                <a:solidFill>
                  <a:schemeClr val="tx1"/>
                </a:solidFill>
                <a:uLnTx/>
                <a:uFillTx/>
                <a:latin typeface="+mn-lt"/>
                <a:ea typeface="+mn-ea"/>
                <a:cs typeface="+mn-cs"/>
              </a:rPr>
              <a:t> and </a:t>
            </a:r>
            <a:r>
              <a:rPr kumimoji="0" lang="en-US" sz="3200" b="1" u="none" strike="noStrike" kern="1200" cap="none" spc="0" normalizeH="0" baseline="0" noProof="0" dirty="0" smtClean="0">
                <a:ln>
                  <a:noFill/>
                </a:ln>
                <a:solidFill>
                  <a:schemeClr val="tx1"/>
                </a:solidFill>
                <a:uLnTx/>
                <a:uFillTx/>
                <a:latin typeface="+mn-lt"/>
                <a:ea typeface="+mn-ea"/>
                <a:cs typeface="+mn-cs"/>
              </a:rPr>
              <a:t>V. Kumar</a:t>
            </a:r>
            <a:r>
              <a:rPr kumimoji="0" lang="el-GR" sz="3200" b="1" u="none" strike="noStrike" kern="1200" cap="none" spc="0" normalizeH="0" baseline="0" noProof="0" dirty="0" smtClean="0">
                <a:ln>
                  <a:noFill/>
                </a:ln>
                <a:solidFill>
                  <a:schemeClr val="tx1"/>
                </a:solidFill>
                <a:uLnTx/>
                <a:uFillTx/>
                <a:latin typeface="+mn-lt"/>
                <a:ea typeface="+mn-ea"/>
                <a:cs typeface="+mn-cs"/>
              </a:rPr>
              <a:t> που </a:t>
            </a:r>
            <a:r>
              <a:rPr kumimoji="0" lang="el-GR" sz="3200" b="0" u="none" strike="noStrike" kern="1200" cap="none" spc="0" normalizeH="0" baseline="0" noProof="0" dirty="0" smtClean="0">
                <a:ln>
                  <a:noFill/>
                </a:ln>
                <a:solidFill>
                  <a:schemeClr val="tx1"/>
                </a:solidFill>
                <a:uLnTx/>
                <a:uFillTx/>
                <a:latin typeface="+mn-lt"/>
                <a:ea typeface="+mn-ea"/>
                <a:cs typeface="+mn-cs"/>
              </a:rPr>
              <a:t>δημοσιεύτηκε στο</a:t>
            </a:r>
            <a:r>
              <a:rPr kumimoji="0" lang="el-GR" sz="3200" b="1" u="none" strike="noStrike" kern="1200" cap="none" spc="0" normalizeH="0" baseline="0" noProof="0" dirty="0" smtClean="0">
                <a:ln>
                  <a:noFill/>
                </a:ln>
                <a:solidFill>
                  <a:schemeClr val="tx1"/>
                </a:solidFill>
                <a:uLnTx/>
                <a:uFillTx/>
                <a:latin typeface="+mn-lt"/>
                <a:ea typeface="+mn-ea"/>
                <a:cs typeface="+mn-cs"/>
              </a:rPr>
              <a:t> </a:t>
            </a:r>
            <a:r>
              <a:rPr kumimoji="0" lang="en-US" sz="3200" b="0" u="none" strike="noStrike" kern="1200" cap="none" spc="0" normalizeH="0" baseline="0" noProof="0" dirty="0" smtClean="0">
                <a:ln>
                  <a:noFill/>
                </a:ln>
                <a:solidFill>
                  <a:schemeClr val="tx1"/>
                </a:solidFill>
                <a:uLnTx/>
                <a:uFillTx/>
                <a:latin typeface="+mn-lt"/>
                <a:ea typeface="+mn-ea"/>
                <a:cs typeface="+mn-cs"/>
              </a:rPr>
              <a:t>Harvard Business Review</a:t>
            </a:r>
            <a:r>
              <a:rPr kumimoji="0" lang="el-GR" sz="3200" b="0" u="none" strike="noStrike" kern="1200" cap="none" spc="0" normalizeH="0" baseline="0" noProof="0" dirty="0" smtClean="0">
                <a:ln>
                  <a:noFill/>
                </a:ln>
                <a:solidFill>
                  <a:schemeClr val="tx1"/>
                </a:solidFill>
                <a:uLnTx/>
                <a:uFillTx/>
                <a:latin typeface="+mn-lt"/>
                <a:ea typeface="+mn-ea"/>
                <a:cs typeface="+mn-cs"/>
              </a:rPr>
              <a: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u="none" strike="noStrike" kern="1200" cap="none" spc="0" normalizeH="0" baseline="0" noProof="0" dirty="0" smtClean="0">
                <a:ln>
                  <a:noFill/>
                </a:ln>
                <a:solidFill>
                  <a:schemeClr val="tx1"/>
                </a:solidFill>
                <a:uLnTx/>
                <a:uFillTx/>
                <a:latin typeface="+mn-lt"/>
                <a:ea typeface="+mn-ea"/>
                <a:cs typeface="+mn-cs"/>
              </a:rPr>
              <a:t>Οι πελάτες μίας εταιρείας μπορούν να κατηγοριοποιηθούν σε </a:t>
            </a:r>
            <a:r>
              <a:rPr kumimoji="0" lang="el-GR" sz="2000" b="1" u="none" strike="noStrike" kern="1200" cap="none" spc="0" normalizeH="0" baseline="0" noProof="0" dirty="0" smtClean="0">
                <a:ln>
                  <a:noFill/>
                </a:ln>
                <a:solidFill>
                  <a:schemeClr val="tx1"/>
                </a:solidFill>
                <a:uLnTx/>
                <a:uFillTx/>
                <a:latin typeface="+mn-lt"/>
                <a:ea typeface="+mn-ea"/>
                <a:cs typeface="+mn-cs"/>
              </a:rPr>
              <a:t>4 ομάδες σχέσεων σύμφωνα με την κερδοφορία </a:t>
            </a:r>
            <a:r>
              <a:rPr kumimoji="0" lang="el-GR" sz="2000" b="0" u="none" strike="noStrike" kern="1200" cap="none" spc="0" normalizeH="0" baseline="0" noProof="0" dirty="0" smtClean="0">
                <a:ln>
                  <a:noFill/>
                </a:ln>
                <a:solidFill>
                  <a:schemeClr val="tx1"/>
                </a:solidFill>
                <a:uLnTx/>
                <a:uFillTx/>
                <a:latin typeface="+mn-lt"/>
                <a:ea typeface="+mn-ea"/>
                <a:cs typeface="+mn-cs"/>
              </a:rPr>
              <a:t>και την </a:t>
            </a:r>
            <a:r>
              <a:rPr kumimoji="0" lang="el-GR" sz="2000" b="1" u="none" strike="noStrike" kern="1200" cap="none" spc="0" normalizeH="0" baseline="0" noProof="0" dirty="0" smtClean="0">
                <a:ln>
                  <a:noFill/>
                </a:ln>
                <a:solidFill>
                  <a:schemeClr val="tx1"/>
                </a:solidFill>
                <a:uLnTx/>
                <a:uFillTx/>
                <a:latin typeface="+mn-lt"/>
                <a:ea typeface="+mn-ea"/>
                <a:cs typeface="+mn-cs"/>
              </a:rPr>
              <a:t>προβλεπόμενη αφοσίωσή τους</a:t>
            </a:r>
            <a:r>
              <a:rPr kumimoji="0" lang="el-GR" sz="2000" b="0" u="none" strike="noStrike" kern="1200" cap="none" spc="0" normalizeH="0" baseline="0" noProof="0" dirty="0" smtClean="0">
                <a:ln>
                  <a:noFill/>
                </a:ln>
                <a:solidFill>
                  <a:schemeClr val="tx1"/>
                </a:solidFill>
                <a:uLnTx/>
                <a:uFillTx/>
                <a:latin typeface="+mn-lt"/>
                <a:ea typeface="+mn-ea"/>
                <a:cs typeface="+mn-cs"/>
              </a:rPr>
              <a:t>. Κάθε ομάδα απαιτεί μια διαφορετική στρατηγική διαχείρισης σχέσεων.</a:t>
            </a:r>
            <a:r>
              <a:rPr kumimoji="0" lang="en-US" sz="2000" b="0" u="none" strike="noStrike" kern="1200" cap="none" spc="0" normalizeH="0" baseline="0" noProof="0" dirty="0" smtClean="0">
                <a:ln>
                  <a:noFill/>
                </a:ln>
                <a:solidFill>
                  <a:schemeClr val="tx1"/>
                </a:solidFill>
                <a:uLnTx/>
                <a:uFillTx/>
                <a:latin typeface="+mn-lt"/>
                <a:ea typeface="+mn-ea"/>
                <a:cs typeface="+mn-cs"/>
              </a:rPr>
              <a:t> </a:t>
            </a:r>
            <a:endParaRPr kumimoji="0" lang="el-GR" sz="2800" b="0" u="none" strike="noStrike" kern="1200" cap="none" spc="0" normalizeH="0" baseline="0" noProof="0" dirty="0">
              <a:ln>
                <a:noFill/>
              </a:ln>
              <a:solidFill>
                <a:schemeClr val="tx1"/>
              </a:solidFill>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graphicFrame>
        <p:nvGraphicFramePr>
          <p:cNvPr id="5" name="Διάγραμμα 4"/>
          <p:cNvGraphicFramePr/>
          <p:nvPr>
            <p:extLst>
              <p:ext uri="{D42A27DB-BD31-4B8C-83A1-F6EECF244321}">
                <p14:modId xmlns="" xmlns:p14="http://schemas.microsoft.com/office/powerpoint/2010/main" val="4161171171"/>
              </p:ext>
            </p:extLst>
          </p:nvPr>
        </p:nvGraphicFramePr>
        <p:xfrm>
          <a:off x="2123728" y="1417340"/>
          <a:ext cx="531769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p:cNvSpPr/>
          <p:nvPr/>
        </p:nvSpPr>
        <p:spPr>
          <a:xfrm>
            <a:off x="1331640" y="1849388"/>
            <a:ext cx="1870364"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Υψηλή Κερδοφορία</a:t>
            </a:r>
            <a:endParaRPr lang="el-GR" dirty="0"/>
          </a:p>
        </p:txBody>
      </p:sp>
      <p:sp>
        <p:nvSpPr>
          <p:cNvPr id="7" name="Ορθογώνιο 9"/>
          <p:cNvSpPr/>
          <p:nvPr/>
        </p:nvSpPr>
        <p:spPr>
          <a:xfrm>
            <a:off x="395536" y="2713484"/>
            <a:ext cx="1870364" cy="9836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l-GR" b="1" dirty="0" smtClean="0"/>
              <a:t>Δυναμικό Κερδοφορίας</a:t>
            </a:r>
            <a:endParaRPr lang="el-GR" b="1" dirty="0"/>
          </a:p>
        </p:txBody>
      </p:sp>
      <p:sp>
        <p:nvSpPr>
          <p:cNvPr id="8" name="Ορθογώνιο 6"/>
          <p:cNvSpPr/>
          <p:nvPr/>
        </p:nvSpPr>
        <p:spPr>
          <a:xfrm>
            <a:off x="899592" y="3721596"/>
            <a:ext cx="1870364" cy="762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Χαμηλή Κερδοφορία</a:t>
            </a:r>
            <a:endParaRPr lang="el-GR" dirty="0"/>
          </a:p>
        </p:txBody>
      </p:sp>
      <p:sp>
        <p:nvSpPr>
          <p:cNvPr id="9" name="Ορθογώνιο 7"/>
          <p:cNvSpPr/>
          <p:nvPr/>
        </p:nvSpPr>
        <p:spPr>
          <a:xfrm>
            <a:off x="2627784" y="4657700"/>
            <a:ext cx="1925782" cy="65116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t>Βραχυπρόθεσμοι Πελάτες</a:t>
            </a:r>
            <a:endParaRPr lang="el-GR" dirty="0"/>
          </a:p>
        </p:txBody>
      </p:sp>
      <p:sp>
        <p:nvSpPr>
          <p:cNvPr id="10" name="Ορθογώνιο 8"/>
          <p:cNvSpPr/>
          <p:nvPr/>
        </p:nvSpPr>
        <p:spPr>
          <a:xfrm>
            <a:off x="5292080" y="4657700"/>
            <a:ext cx="1925782" cy="65116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err="1" smtClean="0"/>
              <a:t>ΜακροπρόθεσμοιΠελάτες</a:t>
            </a:r>
            <a:endParaRPr lang="el-GR" dirty="0"/>
          </a:p>
        </p:txBody>
      </p:sp>
      <p:sp>
        <p:nvSpPr>
          <p:cNvPr id="11" name="Ορθογώνιο 10"/>
          <p:cNvSpPr/>
          <p:nvPr/>
        </p:nvSpPr>
        <p:spPr>
          <a:xfrm>
            <a:off x="3275856" y="5299364"/>
            <a:ext cx="3179618" cy="4156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b="1" dirty="0" smtClean="0"/>
              <a:t>Προβλεπόμενη Πιστότητα</a:t>
            </a:r>
            <a:endParaRPr lang="el-GR" b="1" dirty="0"/>
          </a:p>
        </p:txBody>
      </p:sp>
      <p:sp>
        <p:nvSpPr>
          <p:cNvPr id="12" name="11 - Στρογγυλεμένο ορθογώνιο"/>
          <p:cNvSpPr/>
          <p:nvPr/>
        </p:nvSpPr>
        <p:spPr>
          <a:xfrm>
            <a:off x="7092280" y="1273324"/>
            <a:ext cx="20517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Ομάδες Σχέσεων με Πελάτες</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57200" y="1333500"/>
            <a:ext cx="8229600" cy="515888"/>
          </a:xfrm>
        </p:spPr>
        <p:txBody>
          <a:bodyPr>
            <a:normAutofit fontScale="92500" lnSpcReduction="10000"/>
          </a:bodyPr>
          <a:lstStyle/>
          <a:p>
            <a:pPr>
              <a:buNone/>
            </a:pPr>
            <a:r>
              <a:rPr lang="el-GR" b="1" dirty="0" smtClean="0">
                <a:solidFill>
                  <a:schemeClr val="accent2"/>
                </a:solidFill>
                <a:effectLst>
                  <a:outerShdw blurRad="38100" dist="38100" dir="2700000" algn="tl">
                    <a:srgbClr val="C0C0C0"/>
                  </a:outerShdw>
                </a:effectLst>
              </a:rPr>
              <a:t>Ομάδες Σχέσεων με Πελάτες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
        <p:nvSpPr>
          <p:cNvPr id="5" name="4 - Στρογγυλεμένο ορθογώνιο"/>
          <p:cNvSpPr/>
          <p:nvPr/>
        </p:nvSpPr>
        <p:spPr>
          <a:xfrm>
            <a:off x="107504" y="1849388"/>
            <a:ext cx="5066049" cy="324036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rgbClr val="002060"/>
                </a:solidFill>
              </a:rPr>
              <a:t>Οι «</a:t>
            </a:r>
            <a:r>
              <a:rPr lang="el-GR" sz="1600" b="1" dirty="0" smtClean="0">
                <a:solidFill>
                  <a:schemeClr val="tx1"/>
                </a:solidFill>
              </a:rPr>
              <a:t>πεταλούδες</a:t>
            </a:r>
            <a:r>
              <a:rPr lang="el-GR" sz="1600" dirty="0" smtClean="0">
                <a:solidFill>
                  <a:srgbClr val="002060"/>
                </a:solidFill>
              </a:rPr>
              <a:t>» είναι δυνητικά κερδοφόροι αλλά όχι πιστοί και αφοσιωμένοι. Υπάρχει μια καλή ταύτιση μεταξύ των προσφορών της εταιρείας και των αναγκών τους. Όμως, καθόσον πεταλούδες, μπορούμε να τους χαρούμε μόνο για λίγο και μετά φεύγουν.</a:t>
            </a:r>
          </a:p>
          <a:p>
            <a:pPr algn="ctr"/>
            <a:r>
              <a:rPr lang="el-GR" sz="1600" dirty="0" smtClean="0">
                <a:solidFill>
                  <a:srgbClr val="002060"/>
                </a:solidFill>
              </a:rPr>
              <a:t> </a:t>
            </a:r>
            <a:r>
              <a:rPr lang="el-GR" sz="1600" b="1" dirty="0" smtClean="0">
                <a:solidFill>
                  <a:schemeClr val="tx1"/>
                </a:solidFill>
              </a:rPr>
              <a:t>Δράσεις: </a:t>
            </a:r>
            <a:r>
              <a:rPr lang="el-GR" sz="1600" dirty="0">
                <a:solidFill>
                  <a:srgbClr val="002060"/>
                </a:solidFill>
              </a:rPr>
              <a:t>Η εταιρεία θα πρέπει να χρησιμοποιεί </a:t>
            </a:r>
            <a:r>
              <a:rPr lang="el-GR" sz="1600" dirty="0" smtClean="0">
                <a:solidFill>
                  <a:srgbClr val="002060"/>
                </a:solidFill>
              </a:rPr>
              <a:t>προβολές-αστραπή για να τις προσελκύει, να δημιουργεί ικανοποιητικές και κερδοφόρες συναλλαγές με αυτές και μετά να σταματά να επενδύει σε αυτές μέχρι την επόμενη φορά που θα εμφανισθούν. </a:t>
            </a:r>
            <a:endParaRPr lang="el-GR" sz="1600" dirty="0">
              <a:solidFill>
                <a:srgbClr val="002060"/>
              </a:solidFill>
            </a:endParaRPr>
          </a:p>
        </p:txBody>
      </p:sp>
      <p:sp>
        <p:nvSpPr>
          <p:cNvPr id="6" name="5 - Στρογγυλεμένο ορθογώνιο"/>
          <p:cNvSpPr/>
          <p:nvPr/>
        </p:nvSpPr>
        <p:spPr>
          <a:xfrm>
            <a:off x="5148064" y="2857500"/>
            <a:ext cx="3995936" cy="25202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rgbClr val="002060"/>
                </a:solidFill>
              </a:rPr>
              <a:t>Οι «</a:t>
            </a:r>
            <a:r>
              <a:rPr lang="el-GR" sz="1600" b="1" dirty="0" smtClean="0">
                <a:solidFill>
                  <a:schemeClr val="tx2"/>
                </a:solidFill>
              </a:rPr>
              <a:t>ξένοι</a:t>
            </a:r>
            <a:r>
              <a:rPr lang="el-GR" sz="1600" dirty="0" smtClean="0">
                <a:solidFill>
                  <a:srgbClr val="002060"/>
                </a:solidFill>
              </a:rPr>
              <a:t>» δείχνουν χαμηλή δυνητική κερδοφορία και μικρή προβλεπόμενη πιστότητα. Υπάρχει μικρή ταύτιση μεταξύ των προσφορών της εταιρίας και των αναγκών τους.</a:t>
            </a:r>
          </a:p>
          <a:p>
            <a:pPr algn="ctr"/>
            <a:r>
              <a:rPr lang="el-GR" sz="1600" dirty="0" smtClean="0">
                <a:solidFill>
                  <a:srgbClr val="002060"/>
                </a:solidFill>
              </a:rPr>
              <a:t> </a:t>
            </a:r>
            <a:r>
              <a:rPr lang="el-GR" sz="1600" b="1" dirty="0">
                <a:solidFill>
                  <a:schemeClr val="tx1"/>
                </a:solidFill>
              </a:rPr>
              <a:t>Δράσεις: </a:t>
            </a:r>
            <a:r>
              <a:rPr lang="el-GR" sz="1600" dirty="0">
                <a:solidFill>
                  <a:srgbClr val="002060"/>
                </a:solidFill>
              </a:rPr>
              <a:t>Η στρατηγική διαχειρίσεως σχέσεων με αυτούς τους πελάτες είναι </a:t>
            </a:r>
            <a:r>
              <a:rPr lang="el-GR" sz="1600" dirty="0" smtClean="0">
                <a:solidFill>
                  <a:srgbClr val="002060"/>
                </a:solidFill>
              </a:rPr>
              <a:t>απλή και περιορίζεται στο να μην επενδύουν τίποτα σε αυτούς.</a:t>
            </a:r>
          </a:p>
          <a:p>
            <a:pPr algn="ctr"/>
            <a:endParaRPr lang="el-GR" sz="1600" dirty="0"/>
          </a:p>
        </p:txBody>
      </p:sp>
      <p:pic>
        <p:nvPicPr>
          <p:cNvPr id="7" name="6 - Εικόνα" descr="imagesCAIFKZOT.jpg"/>
          <p:cNvPicPr>
            <a:picLocks noChangeAspect="1"/>
          </p:cNvPicPr>
          <p:nvPr/>
        </p:nvPicPr>
        <p:blipFill>
          <a:blip r:embed="rId2" cstate="print"/>
          <a:stretch>
            <a:fillRect/>
          </a:stretch>
        </p:blipFill>
        <p:spPr>
          <a:xfrm>
            <a:off x="6156176" y="1129308"/>
            <a:ext cx="2388856" cy="1791642"/>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57200" y="1333500"/>
            <a:ext cx="8229600" cy="587896"/>
          </a:xfrm>
        </p:spPr>
        <p:txBody>
          <a:bodyPr/>
          <a:lstStyle/>
          <a:p>
            <a:pPr>
              <a:buNone/>
            </a:pPr>
            <a:r>
              <a:rPr lang="el-GR" b="1" dirty="0" smtClean="0">
                <a:solidFill>
                  <a:schemeClr val="accent2"/>
                </a:solidFill>
                <a:effectLst>
                  <a:outerShdw blurRad="38100" dist="38100" dir="2700000" algn="tl">
                    <a:srgbClr val="C0C0C0"/>
                  </a:outerShdw>
                </a:effectLst>
              </a:rPr>
              <a:t>Ομάδες Σχέσεων με Πελάτες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
        <p:nvSpPr>
          <p:cNvPr id="5" name="4 - Στρογγυλεμένο ορθογώνιο"/>
          <p:cNvSpPr/>
          <p:nvPr/>
        </p:nvSpPr>
        <p:spPr>
          <a:xfrm>
            <a:off x="0" y="1993404"/>
            <a:ext cx="4861535" cy="30243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rgbClr val="002060"/>
                </a:solidFill>
              </a:rPr>
              <a:t>Οι «</a:t>
            </a:r>
            <a:r>
              <a:rPr lang="el-GR" sz="1600" b="1" dirty="0" smtClean="0">
                <a:solidFill>
                  <a:schemeClr val="tx2"/>
                </a:solidFill>
              </a:rPr>
              <a:t>αληθινοί φίλοι</a:t>
            </a:r>
            <a:r>
              <a:rPr lang="el-GR" sz="1600" dirty="0" smtClean="0">
                <a:solidFill>
                  <a:srgbClr val="002060"/>
                </a:solidFill>
              </a:rPr>
              <a:t>» είναι κερδοφόροι και πιστοί. Υπάρχει μια ισχυρή προσαρμογή μεταξύ των αναγκών τους και των προσφορών της εταιρείας.</a:t>
            </a:r>
          </a:p>
          <a:p>
            <a:pPr algn="ctr"/>
            <a:r>
              <a:rPr lang="el-GR" sz="1600" b="1" dirty="0" smtClean="0">
                <a:solidFill>
                  <a:schemeClr val="tx1"/>
                </a:solidFill>
              </a:rPr>
              <a:t> Δράσεις: </a:t>
            </a:r>
            <a:r>
              <a:rPr lang="el-GR" sz="1600" b="1" dirty="0">
                <a:solidFill>
                  <a:schemeClr val="tx1"/>
                </a:solidFill>
              </a:rPr>
              <a:t>Η </a:t>
            </a:r>
            <a:r>
              <a:rPr lang="el-GR" sz="1600" b="1" dirty="0" smtClean="0">
                <a:solidFill>
                  <a:schemeClr val="tx1"/>
                </a:solidFill>
              </a:rPr>
              <a:t>εταιρεία θέλει να κάνει συνεχείς επενδύσεις στις σχέσεις με αυτούς</a:t>
            </a:r>
            <a:r>
              <a:rPr lang="el-GR" sz="1600" dirty="0" smtClean="0">
                <a:solidFill>
                  <a:srgbClr val="002060"/>
                </a:solidFill>
              </a:rPr>
              <a:t>, ώστε να τους ευχαριστεί και να τους φροντίζει, να τους διατηρεί και να τους αυξάνει. Θέλει να μετατρέπει τους αληθινούς φίλους σε «αληθινούς πιστούς» που επανέρχονται σε τακτά διαστήματα και λένε και σε άλλους τις καλές εμπειρίες που έχουν με την εταιρεία</a:t>
            </a:r>
            <a:endParaRPr lang="el-GR" sz="1600" dirty="0"/>
          </a:p>
        </p:txBody>
      </p:sp>
      <p:sp>
        <p:nvSpPr>
          <p:cNvPr id="6" name="5 - Στρογγυλεμένο ορθογώνιο"/>
          <p:cNvSpPr/>
          <p:nvPr/>
        </p:nvSpPr>
        <p:spPr>
          <a:xfrm>
            <a:off x="4860032" y="2209428"/>
            <a:ext cx="4283968" cy="3168352"/>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smtClean="0">
              <a:solidFill>
                <a:srgbClr val="002060"/>
              </a:solidFill>
            </a:endParaRPr>
          </a:p>
          <a:p>
            <a:pPr algn="ctr"/>
            <a:r>
              <a:rPr lang="el-GR" sz="1600" dirty="0" smtClean="0">
                <a:solidFill>
                  <a:srgbClr val="002060"/>
                </a:solidFill>
              </a:rPr>
              <a:t>Τα «</a:t>
            </a:r>
            <a:r>
              <a:rPr lang="el-GR" sz="1600" b="1" dirty="0" smtClean="0">
                <a:solidFill>
                  <a:schemeClr val="tx2"/>
                </a:solidFill>
              </a:rPr>
              <a:t>τσιμπούρια</a:t>
            </a:r>
            <a:r>
              <a:rPr lang="el-GR" sz="1600" dirty="0" smtClean="0">
                <a:solidFill>
                  <a:srgbClr val="002060"/>
                </a:solidFill>
              </a:rPr>
              <a:t>» είναι πολύ αφοσιωμένοι αλλά όχι και πολύ αποδοτικοί. Υπάρχει μία περιορισμένη προσαρμογή μεταξύ των αναγκών τους και των προσφορών της εταιρείας. Είναι ίσως οι πιο προβληματικοί πελάτες.</a:t>
            </a:r>
          </a:p>
          <a:p>
            <a:pPr algn="ctr"/>
            <a:r>
              <a:rPr lang="el-GR" sz="1600" b="1" dirty="0">
                <a:solidFill>
                  <a:schemeClr val="tx2"/>
                </a:solidFill>
              </a:rPr>
              <a:t>Δράσεις</a:t>
            </a:r>
            <a:r>
              <a:rPr lang="el-GR" sz="1600" b="1" dirty="0" smtClean="0">
                <a:solidFill>
                  <a:schemeClr val="tx1"/>
                </a:solidFill>
              </a:rPr>
              <a:t>: </a:t>
            </a:r>
            <a:r>
              <a:rPr lang="el-GR" sz="1600" dirty="0">
                <a:solidFill>
                  <a:srgbClr val="002060"/>
                </a:solidFill>
              </a:rPr>
              <a:t>Η εταιρεία θα πρέπει να είναι σε θέση να βελτιώσει την κερδοφορία τους πουλώντας τους περισσότερα προϊόντα αυξάνοντας τις προμήθειες ή μειώνοντας τις υπηρεσίες προς αυτούς</a:t>
            </a:r>
            <a:r>
              <a:rPr lang="el-GR" sz="1600" b="1" dirty="0" smtClean="0">
                <a:solidFill>
                  <a:schemeClr val="tx2"/>
                </a:solidFill>
              </a:rPr>
              <a:t>.</a:t>
            </a:r>
            <a:r>
              <a:rPr lang="el-GR" sz="1600" dirty="0" smtClean="0">
                <a:solidFill>
                  <a:srgbClr val="002060"/>
                </a:solidFill>
              </a:rPr>
              <a:t> Εάν όμως δεν μπορεί να τους κάνει κερδοφόρους πρέπει να τους απομακρύνει.</a:t>
            </a:r>
          </a:p>
          <a:p>
            <a:pPr algn="ctr"/>
            <a:endParaRPr lang="el-GR" sz="1600" dirty="0"/>
          </a:p>
        </p:txBody>
      </p:sp>
      <p:pic>
        <p:nvPicPr>
          <p:cNvPr id="7" name="6 - Εικόνα" descr="imagesCAIFKZOT.jpg"/>
          <p:cNvPicPr>
            <a:picLocks noChangeAspect="1"/>
          </p:cNvPicPr>
          <p:nvPr/>
        </p:nvPicPr>
        <p:blipFill>
          <a:blip r:embed="rId2" cstate="print"/>
          <a:stretch>
            <a:fillRect/>
          </a:stretch>
        </p:blipFill>
        <p:spPr>
          <a:xfrm>
            <a:off x="6516216" y="913284"/>
            <a:ext cx="1488843" cy="1116632"/>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Ερωτήματα</a:t>
            </a:r>
          </a:p>
          <a:p>
            <a:r>
              <a:rPr lang="el-GR" dirty="0" smtClean="0"/>
              <a:t>Τι είναι το «Κεφάλαιο Πελατών»</a:t>
            </a:r>
            <a:r>
              <a:rPr lang="en-US" dirty="0" smtClean="0"/>
              <a:t>;</a:t>
            </a:r>
            <a:endParaRPr lang="el-GR" dirty="0" smtClean="0"/>
          </a:p>
          <a:p>
            <a:r>
              <a:rPr lang="el-GR" dirty="0" smtClean="0"/>
              <a:t>Τι κίνηση έκανε η </a:t>
            </a:r>
            <a:r>
              <a:rPr lang="en-US" dirty="0" smtClean="0"/>
              <a:t>Cadillac </a:t>
            </a:r>
            <a:r>
              <a:rPr lang="el-GR" dirty="0" smtClean="0"/>
              <a:t>όταν συνειδητοποίησε ότι όλο το «παιχνίδι» είναι η αξία διάρκειας ζωής πελατών και το «κεφάλαιο» πελατών και όχι το μερίδιο αγοράς</a:t>
            </a:r>
            <a:r>
              <a:rPr lang="en-US" dirty="0" smtClean="0"/>
              <a:t>;</a:t>
            </a:r>
            <a:r>
              <a:rPr lang="el-GR" dirty="0" smtClean="0"/>
              <a:t> </a:t>
            </a:r>
          </a:p>
          <a:p>
            <a:r>
              <a:rPr lang="el-GR" dirty="0" smtClean="0"/>
              <a:t>Πως μπορούν να κατηγοριοποιηθούν οι πελάτες μίας εταιρείας προκειμένου να επιλεγούν οι σωστοί για την ανάπτυξη των σωστών σχέσεων</a:t>
            </a:r>
            <a:r>
              <a:rPr lang="en-US" smtClean="0"/>
              <a:t>;</a:t>
            </a:r>
          </a:p>
          <a:p>
            <a:pPr>
              <a:buNone/>
            </a:pPr>
            <a:endParaRPr lang="en-US"/>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a:t>
            </a:r>
            <a:r>
              <a:rPr lang="el-GR" altLang="zh-CN" sz="2800" b="1" dirty="0" err="1" smtClean="0">
                <a:cs typeface="Segoe UI" pitchFamily="18" charset="0"/>
              </a:rPr>
              <a:t>Μαρκετίνγκ</a:t>
            </a:r>
            <a:endParaRPr lang="el-GR" altLang="zh-CN" sz="2800" b="1" dirty="0" smtClean="0">
              <a:cs typeface="Segoe UI" pitchFamily="18" charset="0"/>
            </a:endParaRPr>
          </a:p>
          <a:p>
            <a:pPr algn="l"/>
            <a:r>
              <a:rPr lang="el-GR" sz="2800" b="1" dirty="0" smtClean="0"/>
              <a:t>Ενότητα</a:t>
            </a:r>
            <a:r>
              <a:rPr lang="en-US" sz="2800" b="1" dirty="0" smtClean="0"/>
              <a:t> </a:t>
            </a:r>
            <a:r>
              <a:rPr lang="el-GR" sz="2800" b="1" dirty="0" smtClean="0"/>
              <a:t>7: </a:t>
            </a:r>
            <a:r>
              <a:rPr lang="el-GR" altLang="zh-CN" sz="2800" b="1" dirty="0" smtClean="0">
                <a:cs typeface="Segoe UI" pitchFamily="18" charset="0"/>
              </a:rPr>
              <a:t>Δημιουργία και Δέσμευση Αξίας Πελατών</a:t>
            </a:r>
          </a:p>
          <a:p>
            <a:pPr algn="l"/>
            <a:r>
              <a:rPr lang="el-GR" altLang="zh-CN" sz="2800" dirty="0" smtClean="0">
                <a:cs typeface="Segoe UI" pitchFamily="18" charset="0"/>
              </a:rPr>
              <a:t>Στάδιο </a:t>
            </a:r>
            <a:r>
              <a:rPr lang="el-GR" altLang="zh-CN" sz="2800" dirty="0" smtClean="0">
                <a:cs typeface="Segoe UI" pitchFamily="18" charset="0"/>
              </a:rPr>
              <a:t>5</a:t>
            </a:r>
            <a:r>
              <a:rPr lang="el-GR" altLang="zh-CN" sz="2800" baseline="30000" dirty="0" smtClean="0">
                <a:cs typeface="Segoe UI" pitchFamily="18" charset="0"/>
              </a:rPr>
              <a:t>ο</a:t>
            </a:r>
            <a:r>
              <a:rPr lang="el-GR" altLang="zh-CN" sz="2800" dirty="0" smtClean="0">
                <a:cs typeface="Segoe UI" pitchFamily="18" charset="0"/>
              </a:rPr>
              <a:t> Δέσμευση Αξίας από τους Πελάτες</a:t>
            </a:r>
            <a:endParaRPr lang="en-US" sz="2800" dirty="0" smtClean="0"/>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solidFill>
                <a:schemeClr val="tx2">
                  <a:lumMod val="50000"/>
                </a:schemeClr>
              </a:solidFill>
            </a:endParaRP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Στόχος της επιχείρησης είναι η δημιουργία πιστότητας και διατήρησης των πελατών για όλη την διάρκεια της ζωής τους και όχι απλά για μια μεμονωμένη πώληση. Με αυτόν τον τρόπο δημιουργεί το κεφάλαιο πελατών μια επιχείρηση.</a:t>
            </a: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graphicFrame>
        <p:nvGraphicFramePr>
          <p:cNvPr id="5" name="Διάγραμμα 3"/>
          <p:cNvGraphicFramePr/>
          <p:nvPr>
            <p:extLst>
              <p:ext uri="{D42A27DB-BD31-4B8C-83A1-F6EECF244321}">
                <p14:modId xmlns="" xmlns:p14="http://schemas.microsoft.com/office/powerpoint/2010/main" val="3930596808"/>
              </p:ext>
            </p:extLst>
          </p:nvPr>
        </p:nvGraphicFramePr>
        <p:xfrm>
          <a:off x="121608" y="1345332"/>
          <a:ext cx="8770872" cy="409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57200" y="1333500"/>
            <a:ext cx="8229600" cy="1019944"/>
          </a:xfrm>
        </p:spPr>
        <p:txBody>
          <a:bodyPr>
            <a:normAutofit fontScale="92500"/>
          </a:bodyPr>
          <a:lstStyle/>
          <a:p>
            <a:pPr>
              <a:buNone/>
            </a:pPr>
            <a:r>
              <a:rPr lang="el-GR" b="1" dirty="0" smtClean="0"/>
              <a:t>Δημιουργία</a:t>
            </a:r>
            <a:r>
              <a:rPr lang="el-GR" sz="3600" b="1" dirty="0" smtClean="0"/>
              <a:t> </a:t>
            </a:r>
            <a:r>
              <a:rPr lang="el-GR" b="1" dirty="0" smtClean="0"/>
              <a:t>Πιστότητας και Διατήρηση πελατών</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
        <p:nvSpPr>
          <p:cNvPr id="5" name="2 - Θέση περιεχομένου"/>
          <p:cNvSpPr txBox="1">
            <a:spLocks/>
          </p:cNvSpPr>
          <p:nvPr/>
        </p:nvSpPr>
        <p:spPr>
          <a:xfrm>
            <a:off x="539552" y="2209429"/>
            <a:ext cx="7992888" cy="316835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1200"/>
              </a:spcBef>
              <a:spcAft>
                <a:spcPts val="0"/>
              </a:spcAft>
              <a:buClr>
                <a:schemeClr val="tx1"/>
              </a:buClr>
              <a:buSzPct val="110000"/>
              <a:buFont typeface="Wingdings" panose="05000000000000000000" pitchFamily="2" charset="2"/>
              <a:buChar char="q"/>
              <a:tabLst/>
              <a:defRPr/>
            </a:pPr>
            <a:r>
              <a:rPr kumimoji="0" lang="el-GR" sz="2400" b="0" u="none" strike="noStrike" kern="1200" cap="none" spc="0" normalizeH="0" baseline="0" noProof="0" dirty="0" smtClean="0">
                <a:ln>
                  <a:noFill/>
                </a:ln>
                <a:solidFill>
                  <a:schemeClr val="tx1"/>
                </a:solidFill>
                <a:effectLst/>
                <a:uLnTx/>
                <a:uFillTx/>
                <a:latin typeface="+mn-lt"/>
                <a:ea typeface="+mn-ea"/>
                <a:cs typeface="+mn-cs"/>
              </a:rPr>
              <a:t> Μια μικρή μείωση της πλήρους ικανοποίησης του πελάτη μπορεί να μειώσει σημαντικά </a:t>
            </a:r>
            <a:r>
              <a:rPr kumimoji="0" lang="el-GR" sz="2400" b="1" u="none" strike="noStrike" kern="1200" cap="none" spc="0" normalizeH="0" baseline="0" noProof="0" dirty="0" smtClean="0">
                <a:ln>
                  <a:noFill/>
                </a:ln>
                <a:solidFill>
                  <a:schemeClr val="tx1"/>
                </a:solidFill>
                <a:effectLst/>
                <a:uLnTx/>
                <a:uFillTx/>
                <a:latin typeface="+mn-lt"/>
                <a:ea typeface="+mn-ea"/>
                <a:cs typeface="+mn-cs"/>
              </a:rPr>
              <a:t>την πίστη και την αφοσίωσή του </a:t>
            </a:r>
            <a:r>
              <a:rPr kumimoji="0" lang="el-GR" sz="2400" b="0" u="none" strike="noStrike" kern="1200" cap="none" spc="0" normalizeH="0" baseline="0" noProof="0" dirty="0" smtClean="0">
                <a:ln>
                  <a:noFill/>
                </a:ln>
                <a:solidFill>
                  <a:schemeClr val="tx1"/>
                </a:solidFill>
                <a:effectLst/>
                <a:uLnTx/>
                <a:uFillTx/>
                <a:latin typeface="+mn-lt"/>
                <a:ea typeface="+mn-ea"/>
                <a:cs typeface="+mn-cs"/>
              </a:rPr>
              <a:t>στην εταιρεία. </a:t>
            </a:r>
            <a:endParaRPr kumimoji="0" lang="en-US" sz="2400" b="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
                <a:schemeClr val="tx1"/>
              </a:buClr>
              <a:buSzPct val="110000"/>
              <a:buFont typeface="Wingdings" panose="05000000000000000000" pitchFamily="2" charset="2"/>
              <a:buChar char="q"/>
              <a:tabLst/>
              <a:defRPr/>
            </a:pPr>
            <a:r>
              <a:rPr kumimoji="0" lang="el-GR" sz="2400" b="0" u="none" strike="noStrike" kern="1200" cap="none" spc="0" normalizeH="0" baseline="0" noProof="0" dirty="0" smtClean="0">
                <a:ln>
                  <a:noFill/>
                </a:ln>
                <a:solidFill>
                  <a:schemeClr val="tx1"/>
                </a:solidFill>
                <a:effectLst/>
                <a:uLnTx/>
                <a:uFillTx/>
                <a:latin typeface="+mn-lt"/>
                <a:ea typeface="+mn-ea"/>
                <a:cs typeface="+mn-cs"/>
              </a:rPr>
              <a:t>Οι εταιρείες συνειδητοποιούν ότι η απώλεια ενός πελάτη δεν σημαίνει απλώς την απώλεια μιας μεμονωμένης πώλησης αλλά κυρίως την απώλεια ολόκληρου του όγκου των αγορών που θα έκανε </a:t>
            </a:r>
            <a:r>
              <a:rPr kumimoji="0" lang="el-GR" sz="2400" b="1" u="none" strike="noStrike" kern="1200" cap="none" spc="0" normalizeH="0" baseline="0" noProof="0" dirty="0" smtClean="0">
                <a:ln>
                  <a:noFill/>
                </a:ln>
                <a:solidFill>
                  <a:schemeClr val="tx1"/>
                </a:solidFill>
                <a:effectLst/>
                <a:uLnTx/>
                <a:uFillTx/>
                <a:latin typeface="+mn-lt"/>
                <a:ea typeface="+mn-ea"/>
                <a:cs typeface="+mn-cs"/>
              </a:rPr>
              <a:t>ο πελάτης σε όλη τη διάρκεια της ζωής του.</a:t>
            </a:r>
          </a:p>
          <a:p>
            <a:pPr marL="342900" marR="0" lvl="0" indent="-342900" algn="l" defTabSz="914400" rtl="0" eaLnBrk="1" fontAlgn="auto" latinLnBrk="0" hangingPunct="1">
              <a:lnSpc>
                <a:spcPct val="100000"/>
              </a:lnSpc>
              <a:spcBef>
                <a:spcPts val="1200"/>
              </a:spcBef>
              <a:spcAft>
                <a:spcPts val="0"/>
              </a:spcAft>
              <a:buClr>
                <a:srgbClr val="008000"/>
              </a:buClr>
              <a:buSzPct val="110000"/>
              <a:buFont typeface="Arial" pitchFamily="34" charset="0"/>
              <a:buNone/>
              <a:tabLst/>
              <a:defRPr/>
            </a:pPr>
            <a:endParaRPr kumimoji="0" lang="el-GR" sz="3200" b="0" u="none" strike="noStrike" kern="1200" cap="none" spc="0" normalizeH="0" baseline="0" noProof="0" dirty="0" smtClean="0">
              <a:ln>
                <a:noFill/>
              </a:ln>
              <a:solidFill>
                <a:srgbClr val="006600"/>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57200" y="1333500"/>
            <a:ext cx="8229600" cy="947936"/>
          </a:xfrm>
        </p:spPr>
        <p:txBody>
          <a:bodyPr>
            <a:normAutofit fontScale="92500"/>
          </a:bodyPr>
          <a:lstStyle/>
          <a:p>
            <a:pPr>
              <a:buNone/>
            </a:pPr>
            <a:r>
              <a:rPr lang="el-GR" b="1" dirty="0" smtClean="0"/>
              <a:t>Δημιουργία</a:t>
            </a:r>
            <a:r>
              <a:rPr lang="el-GR" sz="3600" b="1" dirty="0" smtClean="0"/>
              <a:t> </a:t>
            </a:r>
            <a:r>
              <a:rPr lang="el-GR" b="1" dirty="0" smtClean="0"/>
              <a:t>Πιστότητας και Διατήρηση πελατών</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Θέση περιεχομένου 4"/>
          <p:cNvSpPr txBox="1">
            <a:spLocks/>
          </p:cNvSpPr>
          <p:nvPr/>
        </p:nvSpPr>
        <p:spPr>
          <a:xfrm>
            <a:off x="467544" y="1921396"/>
            <a:ext cx="7704856" cy="1440160"/>
          </a:xfrm>
          <a:prstGeom prst="rect">
            <a:avLst/>
          </a:prstGeom>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400" b="0" u="none" strike="noStrike" kern="1200" cap="none" spc="0" normalizeH="0" baseline="0" noProof="0" dirty="0" smtClean="0">
                <a:ln>
                  <a:noFill/>
                </a:ln>
                <a:solidFill>
                  <a:schemeClr val="tx1"/>
                </a:solidFill>
                <a:effectLst/>
                <a:uLnTx/>
                <a:uFillTx/>
                <a:latin typeface="+mn-lt"/>
                <a:ea typeface="+mn-ea"/>
                <a:cs typeface="+mn-cs"/>
              </a:rPr>
              <a:t>Παράδειγμα της αξίας διάρκειας ζωής πελατών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u="none" strike="noStrike" kern="1200" cap="none" spc="0" normalizeH="0" baseline="0" noProof="0" dirty="0" smtClean="0">
                <a:ln>
                  <a:noFill/>
                </a:ln>
                <a:solidFill>
                  <a:schemeClr val="tx1"/>
                </a:solidFill>
                <a:effectLst/>
                <a:uLnTx/>
                <a:uFillTx/>
                <a:latin typeface="+mn-lt"/>
                <a:ea typeface="+mn-ea"/>
                <a:cs typeface="+mn-cs"/>
              </a:rPr>
              <a:t>H Lexus </a:t>
            </a:r>
            <a:r>
              <a:rPr kumimoji="0" lang="el-GR" sz="2400" b="0" u="none" strike="noStrike" kern="1200" cap="none" spc="0" normalizeH="0" baseline="0" noProof="0" dirty="0" smtClean="0">
                <a:ln>
                  <a:noFill/>
                </a:ln>
                <a:solidFill>
                  <a:schemeClr val="tx1"/>
                </a:solidFill>
                <a:effectLst/>
                <a:uLnTx/>
                <a:uFillTx/>
                <a:latin typeface="+mn-lt"/>
                <a:ea typeface="+mn-ea"/>
                <a:cs typeface="+mn-cs"/>
              </a:rPr>
              <a:t>εκτιμάει ότι ένας ικανοποιημένος και πιστός πελάτης αξίζει τουλάχιστον 600χιλ.$ σε πωλήσεις στη διάρκεια της ζωής του.</a:t>
            </a:r>
            <a:endParaRPr kumimoji="0" lang="en-US" sz="2400" b="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u="none" strike="noStrike" kern="1200" cap="none" spc="0" normalizeH="0" baseline="0" noProof="0" dirty="0">
              <a:ln>
                <a:noFill/>
              </a:ln>
              <a:solidFill>
                <a:schemeClr val="tx1"/>
              </a:solidFill>
              <a:effectLst/>
              <a:uLnTx/>
              <a:uFillTx/>
              <a:latin typeface="+mn-lt"/>
              <a:ea typeface="+mn-ea"/>
              <a:cs typeface="+mn-cs"/>
            </a:endParaRPr>
          </a:p>
        </p:txBody>
      </p:sp>
      <p:pic>
        <p:nvPicPr>
          <p:cNvPr id="6"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23728" y="3361556"/>
            <a:ext cx="4692797" cy="21890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Στάδιο 5</a:t>
            </a:r>
            <a:r>
              <a:rPr lang="el-GR" altLang="zh-CN" baseline="30000" dirty="0" smtClean="0">
                <a:cs typeface="Segoe UI" pitchFamily="18" charset="0"/>
              </a:rPr>
              <a:t>ο</a:t>
            </a:r>
            <a:r>
              <a:rPr lang="el-GR" altLang="zh-CN" dirty="0" smtClean="0">
                <a:cs typeface="Segoe UI" pitchFamily="18" charset="0"/>
              </a:rPr>
              <a:t> Δέσμευση Αξίας από τους Πελάτες</a:t>
            </a:r>
            <a:endParaRPr lang="en-US" dirty="0"/>
          </a:p>
        </p:txBody>
      </p:sp>
      <p:sp>
        <p:nvSpPr>
          <p:cNvPr id="3" name="2 - Θέση περιεχομένου"/>
          <p:cNvSpPr>
            <a:spLocks noGrp="1"/>
          </p:cNvSpPr>
          <p:nvPr>
            <p:ph idx="1"/>
          </p:nvPr>
        </p:nvSpPr>
        <p:spPr>
          <a:xfrm>
            <a:off x="457200" y="1333500"/>
            <a:ext cx="8229600" cy="4044280"/>
          </a:xfrm>
        </p:spPr>
        <p:txBody>
          <a:bodyPr>
            <a:normAutofit fontScale="92500" lnSpcReduction="20000"/>
          </a:bodyPr>
          <a:lstStyle/>
          <a:p>
            <a:pPr>
              <a:buClr>
                <a:schemeClr val="tx1"/>
              </a:buClr>
              <a:buSzPct val="110000"/>
              <a:buFont typeface="Wingdings" panose="05000000000000000000" pitchFamily="2" charset="2"/>
              <a:buChar char="q"/>
            </a:pPr>
            <a:r>
              <a:rPr lang="el-GR" b="1" dirty="0" smtClean="0"/>
              <a:t>Αυξανόμενο Μερίδιο πελάτη</a:t>
            </a:r>
            <a:r>
              <a:rPr lang="el-GR" sz="2000" b="1" dirty="0" smtClean="0"/>
              <a:t/>
            </a:r>
            <a:br>
              <a:rPr lang="el-GR" sz="2000" b="1" dirty="0" smtClean="0"/>
            </a:br>
            <a:r>
              <a:rPr lang="el-GR" sz="2400" dirty="0" smtClean="0"/>
              <a:t> Η καλή διαχείριση σχέσεων με πελάτες μπορεί να βοηθήσει ώστε οι ασχολούμενοι με το μάρκετινγκ να αυξήσουν </a:t>
            </a:r>
            <a:r>
              <a:rPr lang="el-GR" sz="2400" b="1" dirty="0" smtClean="0"/>
              <a:t>το μερίδιο των πελατών </a:t>
            </a:r>
            <a:r>
              <a:rPr lang="el-GR" sz="2400" dirty="0" smtClean="0"/>
              <a:t>τους δηλαδή το μερίδιο αγορών του πελάτη που έχουν στις διάφορες κατηγορίες των προϊόντων τους. </a:t>
            </a:r>
          </a:p>
          <a:p>
            <a:pPr marL="457200" lvl="1" indent="0">
              <a:buClr>
                <a:srgbClr val="008000"/>
              </a:buClr>
              <a:buSzPct val="110000"/>
              <a:buNone/>
            </a:pPr>
            <a:r>
              <a:rPr lang="el-GR" dirty="0" smtClean="0"/>
              <a:t>Π.χ. οι τράπεζες θέλουν να αυξήσουν το «μερίδιο του πορτοφολιού».</a:t>
            </a:r>
          </a:p>
          <a:p>
            <a:pPr>
              <a:buClr>
                <a:schemeClr val="tx1"/>
              </a:buClr>
              <a:buSzPct val="110000"/>
              <a:buFont typeface="Wingdings" panose="05000000000000000000" pitchFamily="2" charset="2"/>
              <a:buChar char="q"/>
            </a:pPr>
            <a:r>
              <a:rPr lang="el-GR" dirty="0" smtClean="0"/>
              <a:t> </a:t>
            </a:r>
            <a:r>
              <a:rPr lang="el-GR" sz="2400" dirty="0" smtClean="0"/>
              <a:t>Πως οι εταιρείες </a:t>
            </a:r>
            <a:r>
              <a:rPr lang="el-GR" sz="2400" b="1" dirty="0" smtClean="0"/>
              <a:t>αυξάνουν το μερίδιο του πελάτη</a:t>
            </a:r>
            <a:r>
              <a:rPr lang="en-US" sz="2400" dirty="0" smtClean="0"/>
              <a:t>;</a:t>
            </a:r>
          </a:p>
          <a:p>
            <a:pPr marL="457200" lvl="1" indent="0">
              <a:buClr>
                <a:schemeClr val="tx1"/>
              </a:buClr>
              <a:buSzPct val="110000"/>
              <a:buNone/>
            </a:pPr>
            <a:r>
              <a:rPr lang="el-GR" sz="2400" dirty="0" smtClean="0"/>
              <a:t>Προσφέροντας μεγαλύτερη ποικιλία στους υπάρχοντες πελάτες ή πετυχαίνοντας σταυροειδείς και αναβαθμισμένες πωλήσεις στους υπάρχοντες πελάτες.</a:t>
            </a:r>
          </a:p>
          <a:p>
            <a:pPr>
              <a:buClr>
                <a:srgbClr val="008000"/>
              </a:buClr>
              <a:buSzPct val="110000"/>
              <a:buNone/>
            </a:pP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2255</TotalTime>
  <Words>1779</Words>
  <Application>Microsoft Office PowerPoint</Application>
  <PresentationFormat>Προβολή στην οθόνη (16:10)</PresentationFormat>
  <Paragraphs>177</Paragraphs>
  <Slides>26</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Αρχές Μάρκετινγκ</vt:lpstr>
      <vt:lpstr>Διαφάνεια 2</vt:lpstr>
      <vt:lpstr>Άδειες Χρήσης</vt:lpstr>
      <vt:lpstr>Χρηματοδότηση</vt:lpstr>
      <vt:lpstr>Σκοποί  ενότητας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Στάδιο 5ο Δέσμευση Αξίας από τους Πελάτες</vt:lpstr>
      <vt:lpstr>Βιβλιογραφία</vt:lpstr>
      <vt:lpstr>Βιβλιογραφία</vt:lpstr>
      <vt:lpstr>Σημείωμα Αναφοράς</vt:lpstr>
      <vt:lpstr>Σημείωμα Αδειοδότησης</vt:lpstr>
      <vt:lpstr>Διαφάνεια 23</vt:lpstr>
      <vt:lpstr>Διαφάνεια 24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344</cp:revision>
  <dcterms:created xsi:type="dcterms:W3CDTF">2012-09-06T09:03:05Z</dcterms:created>
  <dcterms:modified xsi:type="dcterms:W3CDTF">2015-11-05T19:44:05Z</dcterms:modified>
</cp:coreProperties>
</file>