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57" r:id="rId4"/>
    <p:sldId id="259" r:id="rId5"/>
    <p:sldId id="261" r:id="rId6"/>
    <p:sldId id="265" r:id="rId7"/>
    <p:sldId id="274" r:id="rId8"/>
    <p:sldId id="296" r:id="rId9"/>
    <p:sldId id="297" r:id="rId10"/>
    <p:sldId id="298" r:id="rId11"/>
    <p:sldId id="299" r:id="rId12"/>
    <p:sldId id="300" r:id="rId13"/>
    <p:sldId id="283" r:id="rId14"/>
    <p:sldId id="301" r:id="rId15"/>
    <p:sldId id="302" r:id="rId16"/>
    <p:sldId id="303" r:id="rId17"/>
    <p:sldId id="304" r:id="rId18"/>
    <p:sldId id="290" r:id="rId19"/>
    <p:sldId id="305" r:id="rId20"/>
    <p:sldId id="291" r:id="rId21"/>
    <p:sldId id="292" r:id="rId22"/>
    <p:sldId id="293" r:id="rId23"/>
    <p:sldId id="294" r:id="rId24"/>
    <p:sldId id="295" r:id="rId25"/>
    <p:sldId id="280" r:id="rId26"/>
  </p:sldIdLst>
  <p:sldSz cx="9144000" cy="5715000" type="screen16x10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28" y="4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31/10/2015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31/10/2015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04464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Ελεγκτική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Διαδικασία Συστηματικού Ελέγχου</a:t>
            </a:r>
          </a:p>
          <a:p>
            <a:r>
              <a:rPr lang="el-GR" sz="2800" dirty="0" err="1" smtClean="0"/>
              <a:t>Διακομιχάλης</a:t>
            </a:r>
            <a:r>
              <a:rPr lang="el-GR" sz="2800" dirty="0" smtClean="0"/>
              <a:t> Μιχαήλ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Διαδικασία Συστηματικού Ελέγχου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sz="2400" dirty="0" smtClean="0"/>
              <a:t>T</a:t>
            </a:r>
            <a:r>
              <a:rPr lang="el-GR" sz="2400" dirty="0" smtClean="0"/>
              <a:t>α Διεθνή Ελεγκτικά Πρότυπα απαιτούν </a:t>
            </a:r>
            <a:r>
              <a:rPr lang="el-GR" sz="2400" u="sng" dirty="0" smtClean="0"/>
              <a:t>κατάλληλα</a:t>
            </a:r>
            <a:r>
              <a:rPr lang="el-GR" sz="2400" dirty="0" smtClean="0"/>
              <a:t> (ποιότητα) και </a:t>
            </a:r>
            <a:r>
              <a:rPr lang="el-GR" sz="2400" u="sng" dirty="0" smtClean="0"/>
              <a:t>επαρκή</a:t>
            </a:r>
            <a:r>
              <a:rPr lang="el-GR" sz="2400" dirty="0" smtClean="0"/>
              <a:t> (ποσότητα) τεκμήρια (</a:t>
            </a:r>
            <a:r>
              <a:rPr lang="en-US" sz="2400" dirty="0" smtClean="0"/>
              <a:t>audit evidence)</a:t>
            </a:r>
            <a:r>
              <a:rPr lang="el-GR" sz="2400" dirty="0" smtClean="0"/>
              <a:t> για: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400" dirty="0" smtClean="0"/>
              <a:t>κατανόηση επιχείρησης / περιβάλλοντος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400" dirty="0" smtClean="0"/>
              <a:t>κατανόηση / αξιολόγηση </a:t>
            </a:r>
            <a:r>
              <a:rPr lang="el-GR" sz="2400" dirty="0" err="1" smtClean="0"/>
              <a:t>εσωτ</a:t>
            </a:r>
            <a:r>
              <a:rPr lang="el-GR" sz="2400" dirty="0" smtClean="0"/>
              <a:t>. Δικλίδων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400" dirty="0" smtClean="0"/>
              <a:t>Εντοπισμός ουσιωδών σφαλμάτων στις ΧΚ</a:t>
            </a:r>
          </a:p>
          <a:p>
            <a:pPr>
              <a:defRPr/>
            </a:pPr>
            <a:r>
              <a:rPr lang="el-GR" sz="2400" dirty="0" smtClean="0"/>
              <a:t>Απόφαση για καταλληλότητα και επάρκεια:</a:t>
            </a:r>
            <a:endParaRPr lang="en-GB" sz="2400" dirty="0" smtClean="0"/>
          </a:p>
          <a:p>
            <a:pPr lvl="1">
              <a:lnSpc>
                <a:spcPct val="90000"/>
              </a:lnSpc>
              <a:defRPr/>
            </a:pPr>
            <a:r>
              <a:rPr lang="el-GR" sz="2400" dirty="0" smtClean="0"/>
              <a:t>γενικές επαγγελματικές οδηγίες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400" dirty="0" smtClean="0"/>
              <a:t>επαγγελματική κρίση / ικανότητα ελεγκτή</a:t>
            </a:r>
          </a:p>
          <a:p>
            <a:pPr marL="0" indent="0">
              <a:lnSpc>
                <a:spcPct val="110000"/>
              </a:lnSpc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Διαδικασία Συστηματικού Ελέγχου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l-GR" sz="2400" u="sng" dirty="0" smtClean="0"/>
              <a:t>Μεγάλη αξιοπιστία</a:t>
            </a:r>
          </a:p>
          <a:p>
            <a:pPr>
              <a:defRPr/>
            </a:pPr>
            <a:r>
              <a:rPr lang="el-GR" sz="2400" dirty="0" smtClean="0"/>
              <a:t>εξωτερικές πηγές</a:t>
            </a:r>
          </a:p>
          <a:p>
            <a:pPr>
              <a:defRPr/>
            </a:pPr>
            <a:r>
              <a:rPr lang="el-GR" sz="2400" dirty="0" smtClean="0"/>
              <a:t>αποτελεσματικές εσωτερικές δικλίδες</a:t>
            </a:r>
          </a:p>
          <a:p>
            <a:pPr>
              <a:defRPr/>
            </a:pPr>
            <a:r>
              <a:rPr lang="el-GR" sz="2400" dirty="0" smtClean="0"/>
              <a:t>χωρίς μεσολάβηση πελάτη</a:t>
            </a:r>
          </a:p>
          <a:p>
            <a:pPr>
              <a:defRPr/>
            </a:pPr>
            <a:r>
              <a:rPr lang="el-GR" sz="2400" dirty="0" smtClean="0"/>
              <a:t>έγγραφα στοιχεία</a:t>
            </a:r>
          </a:p>
          <a:p>
            <a:pPr>
              <a:defRPr/>
            </a:pPr>
            <a:r>
              <a:rPr lang="el-GR" sz="2400" dirty="0" smtClean="0"/>
              <a:t>πρωτότυπα στοιχεία</a:t>
            </a:r>
          </a:p>
          <a:p>
            <a:pPr>
              <a:defRPr/>
            </a:pPr>
            <a:r>
              <a:rPr lang="el-GR" sz="2400" dirty="0" err="1" smtClean="0"/>
              <a:t>επιβεβαιώσιμα</a:t>
            </a:r>
            <a:r>
              <a:rPr lang="el-GR" sz="2400" dirty="0" smtClean="0"/>
              <a:t> στοιχεία</a:t>
            </a:r>
          </a:p>
          <a:p>
            <a:pPr>
              <a:buClr>
                <a:schemeClr val="bg1">
                  <a:lumMod val="75000"/>
                </a:schemeClr>
              </a:buClr>
              <a:defRPr/>
            </a:pPr>
            <a:endParaRPr lang="el-GR" sz="24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l-GR" u="sng" dirty="0" smtClean="0"/>
              <a:t>Μικρή αξιοπιστία</a:t>
            </a:r>
          </a:p>
          <a:p>
            <a:pPr>
              <a:defRPr/>
            </a:pPr>
            <a:r>
              <a:rPr lang="el-GR" dirty="0" smtClean="0"/>
              <a:t>εσωτερικές πηγές</a:t>
            </a:r>
          </a:p>
          <a:p>
            <a:pPr>
              <a:defRPr/>
            </a:pPr>
            <a:r>
              <a:rPr lang="el-GR" dirty="0" smtClean="0"/>
              <a:t>μη αποτελεσματικές εσωτερικές δικλίδες</a:t>
            </a:r>
          </a:p>
          <a:p>
            <a:pPr>
              <a:defRPr/>
            </a:pPr>
            <a:r>
              <a:rPr lang="el-GR" dirty="0" smtClean="0"/>
              <a:t>με μεσολάβηση πελάτη</a:t>
            </a:r>
          </a:p>
          <a:p>
            <a:pPr>
              <a:defRPr/>
            </a:pPr>
            <a:r>
              <a:rPr lang="el-GR" dirty="0" smtClean="0"/>
              <a:t>προφορικά στοιχεία</a:t>
            </a:r>
          </a:p>
          <a:p>
            <a:pPr>
              <a:defRPr/>
            </a:pPr>
            <a:r>
              <a:rPr lang="el-GR" dirty="0" smtClean="0"/>
              <a:t>αντίγραφα στοιχείων</a:t>
            </a:r>
          </a:p>
          <a:p>
            <a:pPr>
              <a:defRPr/>
            </a:pPr>
            <a:r>
              <a:rPr lang="el-GR" dirty="0" smtClean="0"/>
              <a:t>μη </a:t>
            </a:r>
            <a:r>
              <a:rPr lang="el-GR" dirty="0" err="1" smtClean="0"/>
              <a:t>επιβεβαιώσιμα</a:t>
            </a:r>
            <a:r>
              <a:rPr lang="el-GR" dirty="0" smtClean="0"/>
              <a:t> στοιχεία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Διαδικασία Συστηματικού Ελέγχου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8219256" cy="377163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l-GR" dirty="0" smtClean="0"/>
              <a:t>Τριγωνική επιβεβαίωση (</a:t>
            </a:r>
            <a:r>
              <a:rPr lang="en-US" dirty="0" smtClean="0"/>
              <a:t>triangulation):</a:t>
            </a:r>
          </a:p>
          <a:p>
            <a:pPr lvl="1">
              <a:lnSpc>
                <a:spcPct val="90000"/>
              </a:lnSpc>
              <a:defRPr/>
            </a:pPr>
            <a:r>
              <a:rPr lang="el-GR" dirty="0" smtClean="0"/>
              <a:t>αναζήτηση αμοιβαία </a:t>
            </a:r>
            <a:r>
              <a:rPr lang="el-GR" dirty="0" err="1" smtClean="0"/>
              <a:t>επιβεβαιούμενων</a:t>
            </a:r>
            <a:r>
              <a:rPr lang="el-GR" dirty="0" smtClean="0"/>
              <a:t> δεδομένων / πληροφοριών</a:t>
            </a:r>
          </a:p>
          <a:p>
            <a:pPr lvl="2">
              <a:lnSpc>
                <a:spcPct val="90000"/>
              </a:lnSpc>
              <a:defRPr/>
            </a:pPr>
            <a:r>
              <a:rPr lang="el-GR" sz="2800" dirty="0" smtClean="0"/>
              <a:t>διαφορετικής κατηγορίας στοιχεία (</a:t>
            </a:r>
            <a:r>
              <a:rPr lang="en-US" sz="2800" dirty="0" smtClean="0"/>
              <a:t>data triangulation)</a:t>
            </a:r>
          </a:p>
          <a:p>
            <a:pPr lvl="2">
              <a:lnSpc>
                <a:spcPct val="90000"/>
              </a:lnSpc>
              <a:defRPr/>
            </a:pPr>
            <a:r>
              <a:rPr lang="el-GR" sz="2800" dirty="0" smtClean="0"/>
              <a:t>Συλλογή με διαφορετικές μεθόδους </a:t>
            </a:r>
            <a:r>
              <a:rPr lang="en-US" sz="2800" dirty="0" smtClean="0"/>
              <a:t>(method triangulation)</a:t>
            </a:r>
            <a:endParaRPr lang="el-GR" sz="2800" dirty="0" smtClean="0"/>
          </a:p>
          <a:p>
            <a:pPr>
              <a:defRPr/>
            </a:pPr>
            <a:r>
              <a:rPr lang="el-GR" dirty="0" smtClean="0"/>
              <a:t>Εξέταση σχέσης οφέλους και κόστους</a:t>
            </a:r>
          </a:p>
          <a:p>
            <a:pPr>
              <a:defRPr/>
            </a:pPr>
            <a:r>
              <a:rPr lang="el-GR" dirty="0" smtClean="0"/>
              <a:t>Εκ φύσεως συνιστούν ενδείξεις</a:t>
            </a:r>
          </a:p>
          <a:p>
            <a:pPr>
              <a:defRPr/>
            </a:pPr>
            <a:r>
              <a:rPr lang="el-GR" dirty="0" smtClean="0"/>
              <a:t>Δεν παρέχουν πλήρη απόδειξη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952500"/>
          </a:xfrm>
        </p:spPr>
        <p:txBody>
          <a:bodyPr>
            <a:normAutofit/>
          </a:bodyPr>
          <a:lstStyle/>
          <a:p>
            <a:pPr algn="l"/>
            <a:r>
              <a:rPr lang="el-GR" sz="3400" dirty="0" smtClean="0">
                <a:latin typeface="Verdana" pitchFamily="34" charset="0"/>
              </a:rPr>
              <a:t>Μέθοδοι συλλογής τεκμηρίων </a:t>
            </a:r>
            <a:endParaRPr lang="el-GR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9308"/>
            <a:ext cx="8229600" cy="3771636"/>
          </a:xfrm>
        </p:spPr>
        <p:txBody>
          <a:bodyPr>
            <a:noAutofit/>
          </a:bodyPr>
          <a:lstStyle/>
          <a:p>
            <a:pPr marL="533400" indent="-533400">
              <a:defRPr/>
            </a:pPr>
            <a:r>
              <a:rPr lang="el-GR" sz="2000" dirty="0" smtClean="0"/>
              <a:t>Επιθεώρηση (</a:t>
            </a:r>
            <a:r>
              <a:rPr lang="en-US" sz="2000" dirty="0" smtClean="0"/>
              <a:t>inspection) </a:t>
            </a:r>
            <a:r>
              <a:rPr lang="el-GR" sz="2000" dirty="0" smtClean="0"/>
              <a:t>αρχείων κ’ εγγράφων</a:t>
            </a:r>
          </a:p>
          <a:p>
            <a:pPr marL="533400" indent="-533400">
              <a:defRPr/>
            </a:pPr>
            <a:r>
              <a:rPr lang="el-GR" sz="2000" dirty="0" smtClean="0"/>
              <a:t>Επιθεώρηση και καταμέτρηση περιουσιακών στοιχείων</a:t>
            </a:r>
          </a:p>
          <a:p>
            <a:pPr marL="533400" indent="-533400">
              <a:defRPr/>
            </a:pPr>
            <a:r>
              <a:rPr lang="el-GR" sz="2000" dirty="0" smtClean="0"/>
              <a:t>Παρακολούθηση (</a:t>
            </a:r>
            <a:r>
              <a:rPr lang="en-US" sz="2000" dirty="0" smtClean="0"/>
              <a:t>observation)</a:t>
            </a:r>
            <a:endParaRPr lang="el-GR" sz="2000" dirty="0" smtClean="0"/>
          </a:p>
          <a:p>
            <a:pPr marL="533400" indent="-533400">
              <a:defRPr/>
            </a:pPr>
            <a:r>
              <a:rPr lang="el-GR" sz="2000" dirty="0" smtClean="0"/>
              <a:t>Επιβεβαίωση (</a:t>
            </a:r>
            <a:r>
              <a:rPr lang="en-US" sz="2000" dirty="0" smtClean="0"/>
              <a:t>confirmation)</a:t>
            </a:r>
          </a:p>
          <a:p>
            <a:pPr marL="533400" indent="-533400">
              <a:defRPr/>
            </a:pPr>
            <a:r>
              <a:rPr lang="el-GR" sz="2000" dirty="0" err="1" smtClean="0"/>
              <a:t>Επανυπολογισμός</a:t>
            </a:r>
            <a:r>
              <a:rPr lang="el-GR" sz="2000" dirty="0" smtClean="0"/>
              <a:t> </a:t>
            </a:r>
            <a:r>
              <a:rPr lang="en-US" sz="2000" dirty="0" smtClean="0"/>
              <a:t>(re-calculation)</a:t>
            </a:r>
            <a:endParaRPr lang="el-GR" sz="2000" dirty="0" smtClean="0"/>
          </a:p>
          <a:p>
            <a:pPr marL="533400" indent="-533400">
              <a:defRPr/>
            </a:pPr>
            <a:r>
              <a:rPr lang="el-GR" sz="2000" dirty="0" err="1" smtClean="0"/>
              <a:t>Επανεκτέλεση</a:t>
            </a:r>
            <a:r>
              <a:rPr lang="el-GR" sz="2000" dirty="0" smtClean="0"/>
              <a:t> (</a:t>
            </a:r>
            <a:r>
              <a:rPr lang="en-US" sz="2000" dirty="0" smtClean="0"/>
              <a:t>re-execution)</a:t>
            </a:r>
          </a:p>
          <a:p>
            <a:pPr marL="533400" indent="-533400">
              <a:defRPr/>
            </a:pPr>
            <a:r>
              <a:rPr lang="el-GR" sz="2000" dirty="0" smtClean="0"/>
              <a:t>Αναλυτικές διαδικασίες (συγκρ. ανασκόπηση)</a:t>
            </a:r>
          </a:p>
          <a:p>
            <a:pPr marL="533400" indent="-533400">
              <a:defRPr/>
            </a:pPr>
            <a:r>
              <a:rPr lang="el-GR" sz="2000" dirty="0" smtClean="0"/>
              <a:t>Αναζήτηση πορείας εγγραφών Π </a:t>
            </a:r>
            <a:r>
              <a:rPr lang="el-GR" sz="2000" dirty="0" smtClean="0">
                <a:sym typeface="Wingdings" pitchFamily="2" charset="2"/>
              </a:rPr>
              <a:t></a:t>
            </a:r>
            <a:r>
              <a:rPr lang="el-GR" sz="2000" dirty="0" smtClean="0"/>
              <a:t> Η </a:t>
            </a:r>
            <a:r>
              <a:rPr lang="el-GR" sz="2000" dirty="0" smtClean="0">
                <a:sym typeface="Wingdings" pitchFamily="2" charset="2"/>
              </a:rPr>
              <a:t></a:t>
            </a:r>
            <a:r>
              <a:rPr lang="el-GR" sz="2000" dirty="0" smtClean="0"/>
              <a:t> Κ</a:t>
            </a:r>
          </a:p>
          <a:p>
            <a:pPr marL="533400" indent="-533400">
              <a:defRPr/>
            </a:pPr>
            <a:r>
              <a:rPr lang="el-GR" sz="2000" dirty="0" smtClean="0"/>
              <a:t>Ανάστροφη αναζήτηση εγγραφών Κ </a:t>
            </a:r>
            <a:r>
              <a:rPr lang="el-GR" sz="2000" dirty="0" smtClean="0">
                <a:sym typeface="Wingdings" pitchFamily="2" charset="2"/>
              </a:rPr>
              <a:t></a:t>
            </a:r>
            <a:r>
              <a:rPr lang="el-GR" sz="2000" dirty="0" smtClean="0"/>
              <a:t> Η </a:t>
            </a:r>
            <a:r>
              <a:rPr lang="el-GR" sz="2000" dirty="0" smtClean="0">
                <a:sym typeface="Wingdings" pitchFamily="2" charset="2"/>
              </a:rPr>
              <a:t> </a:t>
            </a:r>
            <a:r>
              <a:rPr lang="el-GR" sz="2000" dirty="0" smtClean="0"/>
              <a:t>Π </a:t>
            </a:r>
          </a:p>
          <a:p>
            <a:pPr marL="533400" indent="-533400">
              <a:defRPr/>
            </a:pPr>
            <a:r>
              <a:rPr lang="el-GR" sz="2000" dirty="0" smtClean="0"/>
              <a:t>Συνεντεύξεις και ερωτήσεις</a:t>
            </a:r>
          </a:p>
          <a:p>
            <a:pPr>
              <a:lnSpc>
                <a:spcPct val="90000"/>
              </a:lnSpc>
              <a:buNone/>
            </a:pPr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6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Διαδικασία Συστηματικού Ελέγχου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26030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l-GR" sz="2400" dirty="0" smtClean="0"/>
              <a:t>Χρήση Φύλλων Εργασίας (ΦΕ)</a:t>
            </a:r>
            <a:r>
              <a:rPr lang="en-US" sz="2400" dirty="0" smtClean="0"/>
              <a:t> – </a:t>
            </a:r>
            <a:r>
              <a:rPr lang="el-GR" sz="2400" dirty="0" smtClean="0"/>
              <a:t>ΔΕΠ 230</a:t>
            </a:r>
          </a:p>
          <a:p>
            <a:pPr>
              <a:lnSpc>
                <a:spcPct val="110000"/>
              </a:lnSpc>
            </a:pPr>
            <a:r>
              <a:rPr lang="el-GR" sz="2400" dirty="0" smtClean="0"/>
              <a:t>Συντάσσονται από ελεγκτή ή τρίτους, χειρόγραφα ή ηλεκτρονικά</a:t>
            </a:r>
          </a:p>
          <a:p>
            <a:pPr>
              <a:lnSpc>
                <a:spcPct val="110000"/>
              </a:lnSpc>
            </a:pPr>
            <a:r>
              <a:rPr lang="el-GR" sz="2400" dirty="0" smtClean="0"/>
              <a:t>Τεκμηριώνουν διενεργηθείσες ελεγκτικές διαδικασίες και αποφάσεις ελεγκτή</a:t>
            </a:r>
          </a:p>
          <a:p>
            <a:pPr>
              <a:lnSpc>
                <a:spcPct val="110000"/>
              </a:lnSpc>
            </a:pPr>
            <a:r>
              <a:rPr lang="el-GR" sz="2400" dirty="0" smtClean="0"/>
              <a:t>Στοιχεία ΦΕ:</a:t>
            </a:r>
          </a:p>
          <a:p>
            <a:pPr lvl="1">
              <a:lnSpc>
                <a:spcPct val="110000"/>
              </a:lnSpc>
            </a:pPr>
            <a:r>
              <a:rPr lang="el-GR" sz="2000" dirty="0" smtClean="0"/>
              <a:t>τίτλος</a:t>
            </a:r>
          </a:p>
          <a:p>
            <a:pPr lvl="1">
              <a:lnSpc>
                <a:spcPct val="110000"/>
              </a:lnSpc>
            </a:pPr>
            <a:r>
              <a:rPr lang="el-GR" sz="2000" dirty="0" smtClean="0"/>
              <a:t>όνομα πελάτη</a:t>
            </a:r>
          </a:p>
          <a:p>
            <a:pPr lvl="1">
              <a:lnSpc>
                <a:spcPct val="110000"/>
              </a:lnSpc>
            </a:pPr>
            <a:r>
              <a:rPr lang="el-GR" sz="2000" dirty="0" err="1" smtClean="0"/>
              <a:t>κωδικαρίθμηση</a:t>
            </a:r>
            <a:endParaRPr lang="el-GR" sz="2000" dirty="0" smtClean="0"/>
          </a:p>
          <a:p>
            <a:pPr lvl="1">
              <a:lnSpc>
                <a:spcPct val="110000"/>
              </a:lnSpc>
            </a:pPr>
            <a:r>
              <a:rPr lang="el-GR" sz="2000" dirty="0" smtClean="0"/>
              <a:t>ενδείξεις εσωτερικής επισκόπησης, κλπ</a:t>
            </a:r>
          </a:p>
          <a:p>
            <a:pPr lvl="1">
              <a:lnSpc>
                <a:spcPct val="110000"/>
              </a:lnSpc>
            </a:pPr>
            <a:r>
              <a:rPr lang="el-GR" sz="2000" dirty="0" smtClean="0"/>
              <a:t>σύμβολα ελεγκτικών ενεργειών (</a:t>
            </a:r>
            <a:r>
              <a:rPr lang="el-GR" sz="2000" dirty="0" err="1" smtClean="0"/>
              <a:t>ticks</a:t>
            </a:r>
            <a:r>
              <a:rPr lang="el-GR" sz="2000" dirty="0" smtClean="0"/>
              <a:t>) </a:t>
            </a:r>
            <a:endParaRPr lang="en-US" sz="2000" dirty="0" smtClean="0"/>
          </a:p>
          <a:p>
            <a:pPr>
              <a:lnSpc>
                <a:spcPct val="110000"/>
              </a:lnSpc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Διαδικασία Συστηματικού Ελέγχου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  <a:defRPr/>
            </a:pPr>
            <a:r>
              <a:rPr lang="el-GR" sz="2800" dirty="0" smtClean="0"/>
              <a:t>Ενδεικτικά </a:t>
            </a:r>
            <a:r>
              <a:rPr lang="en-US" sz="2800" dirty="0" smtClean="0"/>
              <a:t>ticks</a:t>
            </a:r>
          </a:p>
          <a:p>
            <a:pPr>
              <a:defRPr/>
            </a:pPr>
            <a:r>
              <a:rPr lang="el-GR" sz="2800" dirty="0" smtClean="0"/>
              <a:t>Ø	: Έλεγχος υπολογισμού</a:t>
            </a:r>
          </a:p>
          <a:p>
            <a:pPr>
              <a:defRPr/>
            </a:pPr>
            <a:r>
              <a:rPr lang="el-GR" sz="2800" dirty="0" smtClean="0"/>
              <a:t>@	: Ενημέρωση ημερολογίου</a:t>
            </a:r>
          </a:p>
          <a:p>
            <a:pPr>
              <a:defRPr/>
            </a:pPr>
            <a:r>
              <a:rPr lang="el-GR" sz="2800" dirty="0" smtClean="0"/>
              <a:t>#	: Ενημέρωση καθολικού</a:t>
            </a:r>
            <a:endParaRPr lang="el-GR" sz="2800" dirty="0" smtClean="0">
              <a:sym typeface="Wingdings 2" pitchFamily="18" charset="2"/>
            </a:endParaRPr>
          </a:p>
          <a:p>
            <a:pPr>
              <a:defRPr/>
            </a:pPr>
            <a:r>
              <a:rPr lang="el-GR" sz="2800" dirty="0" smtClean="0">
                <a:sym typeface="Wingdings 2" pitchFamily="18" charset="2"/>
              </a:rPr>
              <a:t>	: </a:t>
            </a:r>
            <a:r>
              <a:rPr lang="el-GR" sz="2800" dirty="0" smtClean="0"/>
              <a:t>Ποσοτική ενημέρωση αποθήκης</a:t>
            </a:r>
            <a:endParaRPr lang="en-GB" sz="2800" i="1" dirty="0" smtClean="0"/>
          </a:p>
          <a:p>
            <a:pPr>
              <a:defRPr/>
            </a:pPr>
            <a:r>
              <a:rPr lang="en-US" sz="2800" dirty="0" smtClean="0"/>
              <a:t>f</a:t>
            </a:r>
            <a:r>
              <a:rPr lang="el-GR" sz="2800" dirty="0" smtClean="0"/>
              <a:t>	: Κάθετη άθροιση σε ένα πίνακα</a:t>
            </a:r>
            <a:endParaRPr lang="en-GB" sz="2800" dirty="0" smtClean="0"/>
          </a:p>
          <a:p>
            <a:pPr>
              <a:defRPr/>
            </a:pPr>
            <a:r>
              <a:rPr lang="en-GB" sz="2800" dirty="0" smtClean="0"/>
              <a:t>f </a:t>
            </a:r>
            <a:r>
              <a:rPr lang="en-GB" sz="2800" dirty="0" err="1" smtClean="0"/>
              <a:t>f</a:t>
            </a:r>
            <a:r>
              <a:rPr lang="el-GR" sz="2800" dirty="0" smtClean="0"/>
              <a:t>	: Κάθετη και οριζόντια άθροιση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Διαδικασία Συστηματικού Ελέγχου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  <a:defRPr/>
            </a:pPr>
            <a:r>
              <a:rPr lang="el-GR" dirty="0" smtClean="0"/>
              <a:t>Κριτήριο πληρότητας συμπλήρωσης ΦΕ</a:t>
            </a:r>
          </a:p>
          <a:p>
            <a:pPr>
              <a:defRPr/>
            </a:pPr>
            <a:r>
              <a:rPr lang="el-GR" sz="2800" dirty="0" smtClean="0"/>
              <a:t>Ένας τρίτος έμπειρος ελεγκτής πρέπει να είναι σε θέση να αντιληφθεί:</a:t>
            </a:r>
          </a:p>
          <a:p>
            <a:pPr lvl="1">
              <a:defRPr/>
            </a:pPr>
            <a:r>
              <a:rPr lang="el-GR" sz="2400" dirty="0" smtClean="0"/>
              <a:t>τις αποφάσεις που έλαβε ο ελεγκτής και τη βάση λήψης αυτών</a:t>
            </a:r>
          </a:p>
          <a:p>
            <a:pPr lvl="1">
              <a:defRPr/>
            </a:pPr>
            <a:r>
              <a:rPr lang="el-GR" sz="2400" dirty="0" smtClean="0"/>
              <a:t>τη φύση, την έκταση και το χρόνο εκτέλεσης των διενεργηθεισών διαδικασιών</a:t>
            </a:r>
          </a:p>
          <a:p>
            <a:pPr lvl="1">
              <a:defRPr/>
            </a:pPr>
            <a:r>
              <a:rPr lang="el-GR" sz="2400" dirty="0" smtClean="0"/>
              <a:t>τα συμπεράσματα που εξήχθησαν από τα την επεξεργασία των τεκμηρίων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Διαδικασία Συστηματικού Ελέγχου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l-GR" sz="2000" dirty="0" smtClean="0"/>
              <a:t>Έλεγχος των ΦΕ</a:t>
            </a:r>
          </a:p>
          <a:p>
            <a:pPr>
              <a:lnSpc>
                <a:spcPct val="90000"/>
              </a:lnSpc>
              <a:defRPr/>
            </a:pPr>
            <a:r>
              <a:rPr lang="el-GR" sz="2000" dirty="0" smtClean="0"/>
              <a:t>Εσωτερική επισκόπηση ιεραρχικά στην ελεγκτική εταιρεία</a:t>
            </a:r>
          </a:p>
          <a:p>
            <a:pPr>
              <a:lnSpc>
                <a:spcPct val="90000"/>
              </a:lnSpc>
              <a:defRPr/>
            </a:pPr>
            <a:r>
              <a:rPr lang="el-GR" sz="2000" dirty="0" smtClean="0"/>
              <a:t>Ποιοτικός έλεγχος αρμοδίων αρχών</a:t>
            </a:r>
          </a:p>
          <a:p>
            <a:pPr>
              <a:lnSpc>
                <a:spcPct val="90000"/>
              </a:lnSpc>
              <a:defRPr/>
            </a:pPr>
            <a:r>
              <a:rPr lang="el-GR" sz="2000" dirty="0" smtClean="0"/>
              <a:t>Δικαστικός έλεγχος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l-GR" sz="2000" dirty="0" smtClean="0"/>
              <a:t>Διαφύλαξη ΦΕ</a:t>
            </a:r>
          </a:p>
          <a:p>
            <a:pPr>
              <a:lnSpc>
                <a:spcPct val="90000"/>
              </a:lnSpc>
              <a:defRPr/>
            </a:pPr>
            <a:r>
              <a:rPr lang="el-GR" sz="2000" dirty="0" smtClean="0"/>
              <a:t>ΠΔ 226: 5 έτη από έκθεση ελέγχου</a:t>
            </a:r>
          </a:p>
          <a:p>
            <a:pPr>
              <a:lnSpc>
                <a:spcPct val="90000"/>
              </a:lnSpc>
              <a:defRPr/>
            </a:pPr>
            <a:r>
              <a:rPr lang="el-GR" sz="2000" dirty="0" smtClean="0"/>
              <a:t>ΔΠΠΕ 1</a:t>
            </a:r>
            <a:r>
              <a:rPr lang="en-US" sz="2000" dirty="0" smtClean="0"/>
              <a:t>(</a:t>
            </a:r>
            <a:r>
              <a:rPr lang="el-GR" sz="2000" dirty="0" smtClean="0"/>
              <a:t>Διεθνές Πρότυπο Ποιοτικού Ελέγχου) : για όσο απαιτείται για τη διενέργεια ποιοτικού ελέγχου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SOX</a:t>
            </a:r>
            <a:r>
              <a:rPr lang="el-GR" sz="2000" dirty="0" smtClean="0"/>
              <a:t> (</a:t>
            </a:r>
            <a:r>
              <a:rPr lang="en-US" sz="2000" dirty="0" smtClean="0"/>
              <a:t>Sarbanes-Oxley Act) </a:t>
            </a:r>
            <a:r>
              <a:rPr lang="el-GR" sz="2000" dirty="0" smtClean="0"/>
              <a:t>: 7 έτη</a:t>
            </a:r>
          </a:p>
          <a:p>
            <a:pPr>
              <a:lnSpc>
                <a:spcPct val="90000"/>
              </a:lnSpc>
              <a:buNone/>
            </a:pPr>
            <a:endParaRPr lang="en-US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ΕΛΛΗΝΙΚΗ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Αισιοπούλου</a:t>
            </a:r>
            <a:r>
              <a:rPr lang="el-GR" sz="1400" dirty="0" smtClean="0"/>
              <a:t> Κ. (1980) «Το Σύστημα Εσωτερικού Ελέγχου»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Γρηγοράκου</a:t>
            </a:r>
            <a:r>
              <a:rPr lang="el-GR" sz="1400" dirty="0" smtClean="0"/>
              <a:t> Θ. (1989) «Γενικές Αρχές Ελεγκτικής»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Καζαντζής Χρήστος,  (2006) Ελεγκτική &amp; Εσωτερικός Έλεγχος, Εκδόσεις </a:t>
            </a:r>
            <a:r>
              <a:rPr lang="el-GR" sz="1400" dirty="0" err="1" smtClean="0"/>
              <a:t>Business</a:t>
            </a:r>
            <a:r>
              <a:rPr lang="el-GR" sz="1400" dirty="0" smtClean="0"/>
              <a:t> </a:t>
            </a:r>
            <a:r>
              <a:rPr lang="el-GR" sz="1400" dirty="0" err="1" smtClean="0"/>
              <a:t>plus</a:t>
            </a:r>
            <a:endParaRPr lang="el-GR" sz="1400" dirty="0" smtClean="0"/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Κάντζος</a:t>
            </a:r>
            <a:r>
              <a:rPr lang="el-GR" sz="1400" dirty="0" smtClean="0"/>
              <a:t> Κωνσταντίνος, </a:t>
            </a:r>
            <a:r>
              <a:rPr lang="el-GR" sz="1400" dirty="0" err="1" smtClean="0"/>
              <a:t>Χονδράκη</a:t>
            </a:r>
            <a:r>
              <a:rPr lang="el-GR" sz="1400" dirty="0" smtClean="0"/>
              <a:t> Αθηνά (2006)  «Ελεγκτική - Θεωρία και πρακτική» Εκδόσεις </a:t>
            </a:r>
            <a:r>
              <a:rPr lang="el-GR" sz="1400" dirty="0" err="1" smtClean="0"/>
              <a:t>Σταμούλη</a:t>
            </a:r>
            <a:r>
              <a:rPr lang="el-GR" sz="1400" dirty="0" smtClean="0"/>
              <a:t>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Κάντζου</a:t>
            </a:r>
            <a:r>
              <a:rPr lang="el-GR" sz="1400" dirty="0" smtClean="0"/>
              <a:t> Κ. (1998) «Ελεγκτική- Θεωρία και Πρακτική»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Καραγιάννη Δ. (1980) «Παραδείγματα εφαρμογής και Ανάλυσης του Γ.Λ.Σ.»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Καραμάνης</a:t>
            </a:r>
            <a:r>
              <a:rPr lang="el-GR" sz="1400" dirty="0" smtClean="0"/>
              <a:t> Κωνσταντίνος, (2008) «Σύγχρονη Ελεγκτική» Εκδόσεις ΟΠΑ,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Νεγκάκης</a:t>
            </a:r>
            <a:r>
              <a:rPr lang="el-GR" sz="1400" dirty="0" smtClean="0"/>
              <a:t> Χρ.,</a:t>
            </a:r>
            <a:r>
              <a:rPr lang="en-US" sz="1400" smtClean="0"/>
              <a:t> </a:t>
            </a:r>
            <a:r>
              <a:rPr lang="el-GR" sz="1400" smtClean="0"/>
              <a:t>Ταχυνάκης</a:t>
            </a:r>
            <a:r>
              <a:rPr lang="el-GR" sz="1400" dirty="0" smtClean="0"/>
              <a:t> Παν., (2012)  «Σύγχρονα Θέματα Ελεγκτικής και Εσωτερικού Ελέγχου» , Εκδόσεις Α. Κοντού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Παπά Α. (1990) «Ελεγκτική»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Παπαδάτου Θεοδώρα, (2005) «Εσωτερικός και εξωτερικός έλεγχος ανωνύμων εταιρειών», Εκδόσεις </a:t>
            </a:r>
            <a:r>
              <a:rPr lang="el-GR" sz="1400" dirty="0" err="1" smtClean="0"/>
              <a:t>Σάκουλα</a:t>
            </a:r>
            <a:r>
              <a:rPr lang="el-GR" sz="1400" dirty="0" smtClean="0"/>
              <a:t>, Αθήνα</a:t>
            </a:r>
          </a:p>
          <a:p>
            <a:pPr marL="447675" indent="-447675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 smtClean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2500"/>
          </a:xfrm>
        </p:spPr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913284"/>
            <a:ext cx="8240150" cy="3852804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ΕΛΛΗΝΙΚΗ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Παπαδοπούλου Ε. (1982) «Φοροδιαφυγή-</a:t>
            </a:r>
            <a:r>
              <a:rPr lang="el-GR" sz="1400" dirty="0" err="1" smtClean="0"/>
              <a:t>Φορολογικ</a:t>
            </a:r>
            <a:r>
              <a:rPr lang="el-GR" sz="1400" dirty="0" smtClean="0"/>
              <a:t>ή Λογιστική-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Σακκκέλη</a:t>
            </a:r>
            <a:r>
              <a:rPr lang="el-GR" sz="1400" dirty="0" smtClean="0"/>
              <a:t> Ε. (1987) «Λογιστική και Ελεγκτική των Εμπορικών Τραπεζών» , Εκδόσεις</a:t>
            </a:r>
            <a:r>
              <a:rPr lang="en-US" sz="1400" dirty="0" smtClean="0"/>
              <a:t> </a:t>
            </a:r>
            <a:r>
              <a:rPr lang="el-GR" sz="1400" dirty="0" err="1" smtClean="0"/>
              <a:t>Βρύκους</a:t>
            </a:r>
            <a:r>
              <a:rPr lang="el-GR" sz="1400" dirty="0" smtClean="0"/>
              <a:t>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Σκόρδου Β. (1987)«Φορολογική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Τερζάκη Γ. (1985) «Φορολογική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Τσακλάγκανου</a:t>
            </a:r>
            <a:r>
              <a:rPr lang="el-GR" sz="1400" dirty="0" smtClean="0"/>
              <a:t> Α. (1994) «Ελεγκτική» Θεσσαλονίκη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Φίλιου Β. (1984) «Η Κοινωνικοοικονομική Λογιστική» , Εκδόσεις ΚΕΠΕ, Αθήνα</a:t>
            </a:r>
            <a:endParaRPr lang="en-US" sz="1400" dirty="0" smtClean="0"/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ΞΕΝΗ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 </a:t>
            </a:r>
            <a:r>
              <a:rPr lang="en-US" sz="1400" dirty="0" smtClean="0"/>
              <a:t>James van Horne “Fundamentals of Financial Management”  N.Y. 1980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err="1" smtClean="0"/>
              <a:t>Meigs</a:t>
            </a:r>
            <a:r>
              <a:rPr lang="en-US" sz="1400" dirty="0" smtClean="0"/>
              <a:t> </a:t>
            </a:r>
            <a:r>
              <a:rPr lang="en-US" sz="1400" dirty="0" err="1" smtClean="0"/>
              <a:t>W.,Larsen</a:t>
            </a:r>
            <a:r>
              <a:rPr lang="en-US" sz="1400" dirty="0" smtClean="0"/>
              <a:t> J., </a:t>
            </a:r>
            <a:r>
              <a:rPr lang="en-US" sz="1400" dirty="0" err="1" smtClean="0"/>
              <a:t>Meigs</a:t>
            </a:r>
            <a:r>
              <a:rPr lang="en-US" sz="1400" dirty="0" smtClean="0"/>
              <a:t> R. , “Principles of Auditing”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Miller m., Bailey L., “GAAS-Guide”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err="1" smtClean="0"/>
              <a:t>Ricchiute</a:t>
            </a:r>
            <a:r>
              <a:rPr lang="en-US" sz="1400" dirty="0" smtClean="0"/>
              <a:t> D., “Auditing” N.Y. 1989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Sawyer L.B., “The Practice of Modern Internal Auditing” N.Y. 1973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Taylor D., </a:t>
            </a:r>
            <a:r>
              <a:rPr lang="en-US" sz="1400" dirty="0" err="1" smtClean="0"/>
              <a:t>Glezen</a:t>
            </a:r>
            <a:r>
              <a:rPr lang="en-US" sz="1400" dirty="0" smtClean="0"/>
              <a:t> G., “Auditing”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Wallace W.A. “Auditing” N.Y. 1986</a:t>
            </a:r>
            <a:r>
              <a:rPr lang="el-GR" sz="1400" dirty="0" smtClean="0"/>
              <a:t> 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3000" b="1" dirty="0" smtClean="0"/>
              <a:t>Ελεγκτική</a:t>
            </a:r>
          </a:p>
          <a:p>
            <a:pPr algn="l"/>
            <a:r>
              <a:rPr lang="el-GR" sz="2800" b="1" dirty="0" smtClean="0"/>
              <a:t>Ενότητα 8:Διαδικασία Συστηματικού Ελέγχου</a:t>
            </a:r>
            <a:endParaRPr lang="en-US" sz="2800" dirty="0" smtClean="0"/>
          </a:p>
          <a:p>
            <a:pPr algn="l"/>
            <a:r>
              <a:rPr lang="el-GR" sz="2800" dirty="0" err="1" smtClean="0"/>
              <a:t>Διακομιχάλης</a:t>
            </a:r>
            <a:r>
              <a:rPr lang="el-GR" sz="2800" dirty="0" smtClean="0"/>
              <a:t> Μιχαήλ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</a:t>
            </a:r>
            <a:r>
              <a:rPr lang="el-GR" sz="2400" dirty="0" smtClean="0"/>
              <a:t>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Διακομιχάλης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Μ. (2015). Ελεγκτική.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oc-web.ioa.teiep.gr/OpenClass/courses/LOGO125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/</a:t>
            </a:r>
            <a:endParaRPr lang="el-GR" sz="240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</a:p>
          <a:p>
            <a:pPr algn="r"/>
            <a:r>
              <a:rPr lang="el-GR" sz="2900" smtClean="0"/>
              <a:t>Πρέβεζα, 2015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r>
              <a:rPr lang="el-GR" dirty="0" smtClean="0"/>
              <a:t>Τα κυριότερα στάδια της συστηματικής ελεγκτικής εργασίας είναι η ενημέρωση της επιχείρησης, η εξακρίβωση της αξιοπιστίας των πληροφοριών του λογιστικού συστήματος και η διαπίστωση της πραγματικότητας με βάση τα Διεθνή Ελεγκτικά Πρότυπα τα οποία απαιτούν ποιοτικά και ποσοτικά τεκμήρια.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Διαδικασία Συστηματικού Ελέγχου</a:t>
            </a:r>
            <a:endParaRPr lang="en-US" sz="38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l-GR" sz="2400" dirty="0" smtClean="0"/>
              <a:t> Τα </a:t>
            </a:r>
            <a:r>
              <a:rPr lang="el-GR" sz="2400" dirty="0" smtClean="0">
                <a:cs typeface="Times New Roman" pitchFamily="18" charset="0"/>
              </a:rPr>
              <a:t>Αποδεικτικά στοιχεία</a:t>
            </a:r>
            <a:r>
              <a:rPr lang="el-GR" sz="2400" dirty="0" smtClean="0"/>
              <a:t> χωρίζονται σε </a:t>
            </a:r>
            <a:r>
              <a:rPr lang="el-GR" sz="2400" dirty="0" smtClean="0">
                <a:cs typeface="Times New Roman" pitchFamily="18" charset="0"/>
              </a:rPr>
              <a:t>δύο κύριες ομάδες</a:t>
            </a:r>
            <a:r>
              <a:rPr lang="el-GR" sz="2400" dirty="0" smtClean="0"/>
              <a:t>: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el-GR" sz="2400" dirty="0" smtClean="0"/>
              <a:t>    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el-GR" sz="2400" dirty="0" smtClean="0"/>
              <a:t> </a:t>
            </a:r>
            <a:r>
              <a:rPr lang="el-GR" sz="2400" dirty="0" smtClean="0">
                <a:cs typeface="Times New Roman" pitchFamily="18" charset="0"/>
              </a:rPr>
              <a:t>I. </a:t>
            </a:r>
            <a:r>
              <a:rPr lang="el-GR" sz="2400" u="sng" dirty="0" smtClean="0">
                <a:cs typeface="Times New Roman" pitchFamily="18" charset="0"/>
              </a:rPr>
              <a:t>ΛΟΓΙΣΤΙΚΑ</a:t>
            </a:r>
            <a:r>
              <a:rPr lang="el-GR" sz="2400" dirty="0" smtClean="0">
                <a:cs typeface="Times New Roman" pitchFamily="18" charset="0"/>
              </a:rPr>
              <a:t>   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el-GR" sz="2400" dirty="0" smtClean="0">
                <a:cs typeface="Times New Roman" pitchFamily="18" charset="0"/>
              </a:rPr>
              <a:t>Λογιστικά Βιβλία</a:t>
            </a:r>
            <a:r>
              <a:rPr lang="el-GR" sz="2400" dirty="0" smtClean="0"/>
              <a:t> </a:t>
            </a:r>
            <a:r>
              <a:rPr lang="el-GR" sz="2400" dirty="0" smtClean="0">
                <a:cs typeface="Times New Roman" pitchFamily="18" charset="0"/>
              </a:rPr>
              <a:t> 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el-GR" sz="2400" dirty="0" smtClean="0">
                <a:cs typeface="Times New Roman" pitchFamily="18" charset="0"/>
              </a:rPr>
              <a:t>Υπολογιστικές Εργασίες</a:t>
            </a:r>
            <a:r>
              <a:rPr lang="el-GR" sz="2400" dirty="0" smtClean="0"/>
              <a:t> </a:t>
            </a:r>
            <a:r>
              <a:rPr lang="el-GR" sz="2400" dirty="0" smtClean="0">
                <a:cs typeface="Times New Roman" pitchFamily="18" charset="0"/>
              </a:rPr>
              <a:t>  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el-GR" sz="2400" dirty="0" smtClean="0">
                <a:cs typeface="Times New Roman" pitchFamily="18" charset="0"/>
              </a:rPr>
              <a:t>Έγγραφα προς την επιχείρηση</a:t>
            </a:r>
            <a:r>
              <a:rPr lang="el-GR" sz="2400" dirty="0" smtClean="0"/>
              <a:t>  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el-GR" sz="2400" dirty="0" smtClean="0">
                <a:cs typeface="Times New Roman" pitchFamily="18" charset="0"/>
              </a:rPr>
              <a:t>Ισοζύγια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el-GR" sz="2400" dirty="0" smtClean="0"/>
              <a:t> </a:t>
            </a:r>
            <a:r>
              <a:rPr lang="el-GR" sz="2400" dirty="0" smtClean="0">
                <a:cs typeface="Times New Roman" pitchFamily="18" charset="0"/>
              </a:rPr>
              <a:t>Αριθμοδείκτες </a:t>
            </a:r>
            <a:r>
              <a:rPr lang="el-GR" sz="2400" dirty="0" smtClean="0"/>
              <a:t> 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el-GR" sz="2400" dirty="0" smtClean="0">
                <a:cs typeface="Times New Roman" pitchFamily="18" charset="0"/>
              </a:rPr>
              <a:t>Συγκρίσεις</a:t>
            </a:r>
            <a:endParaRPr lang="el-GR" sz="2400" b="1" dirty="0" smtClean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-609600">
              <a:lnSpc>
                <a:spcPct val="110000"/>
              </a:lnSpc>
              <a:buNone/>
            </a:pPr>
            <a:r>
              <a:rPr lang="el-GR" dirty="0" smtClean="0">
                <a:cs typeface="Times New Roman" pitchFamily="18" charset="0"/>
              </a:rPr>
              <a:t>II. </a:t>
            </a:r>
            <a:r>
              <a:rPr lang="el-GR" u="sng" dirty="0" smtClean="0">
                <a:cs typeface="Times New Roman" pitchFamily="18" charset="0"/>
              </a:rPr>
              <a:t>ΠΑΡΑΓΩΓΑ ΤΗΣ ΕΛΕΓΚΤΙΚΗΣ ΕΡΓΑΣΙΑΣ</a:t>
            </a:r>
            <a:r>
              <a:rPr lang="el-GR" u="sng" dirty="0" smtClean="0"/>
              <a:t> </a:t>
            </a:r>
            <a:r>
              <a:rPr lang="el-GR" dirty="0" smtClean="0"/>
              <a:t> </a:t>
            </a:r>
            <a:r>
              <a:rPr lang="el-GR" dirty="0" smtClean="0">
                <a:cs typeface="Times New Roman" pitchFamily="18" charset="0"/>
              </a:rPr>
              <a:t> </a:t>
            </a:r>
          </a:p>
          <a:p>
            <a:pPr marL="0" indent="-609600">
              <a:lnSpc>
                <a:spcPct val="110000"/>
              </a:lnSpc>
              <a:buNone/>
            </a:pPr>
            <a:r>
              <a:rPr lang="el-GR" dirty="0" smtClean="0">
                <a:cs typeface="Times New Roman" pitchFamily="18" charset="0"/>
              </a:rPr>
              <a:t>Φυσικά Αποδεικτικά Στοιχεία</a:t>
            </a:r>
            <a:r>
              <a:rPr lang="el-GR" dirty="0" smtClean="0"/>
              <a:t> </a:t>
            </a:r>
            <a:r>
              <a:rPr lang="el-GR" dirty="0" smtClean="0">
                <a:cs typeface="Times New Roman" pitchFamily="18" charset="0"/>
              </a:rPr>
              <a:t>  </a:t>
            </a:r>
          </a:p>
          <a:p>
            <a:pPr marL="0" indent="-609600">
              <a:lnSpc>
                <a:spcPct val="110000"/>
              </a:lnSpc>
              <a:buNone/>
            </a:pPr>
            <a:r>
              <a:rPr lang="el-GR" dirty="0" smtClean="0">
                <a:cs typeface="Times New Roman" pitchFamily="18" charset="0"/>
              </a:rPr>
              <a:t>Έγγραφα από</a:t>
            </a:r>
            <a:r>
              <a:rPr lang="el-GR" dirty="0" smtClean="0"/>
              <a:t> τ</a:t>
            </a:r>
            <a:r>
              <a:rPr lang="el-GR" dirty="0" smtClean="0">
                <a:cs typeface="Times New Roman" pitchFamily="18" charset="0"/>
              </a:rPr>
              <a:t>ην επιχείρηση και Τρίτους προς τον Ελεγκτή</a:t>
            </a:r>
            <a:r>
              <a:rPr lang="el-GR" dirty="0" smtClean="0"/>
              <a:t> </a:t>
            </a:r>
            <a:r>
              <a:rPr lang="el-GR" dirty="0" smtClean="0">
                <a:cs typeface="Times New Roman" pitchFamily="18" charset="0"/>
              </a:rPr>
              <a:t>   </a:t>
            </a:r>
          </a:p>
          <a:p>
            <a:pPr marL="0" indent="-609600">
              <a:lnSpc>
                <a:spcPct val="110000"/>
              </a:lnSpc>
              <a:buNone/>
            </a:pPr>
            <a:r>
              <a:rPr lang="el-GR" dirty="0" smtClean="0">
                <a:cs typeface="Times New Roman" pitchFamily="18" charset="0"/>
              </a:rPr>
              <a:t>Μεταγενέστερα του Ισολογισμού γεγονότα</a:t>
            </a:r>
            <a:r>
              <a:rPr lang="el-GR" dirty="0" smtClean="0"/>
              <a:t> </a:t>
            </a:r>
          </a:p>
          <a:p>
            <a:pPr marL="0" indent="-609600">
              <a:lnSpc>
                <a:spcPct val="110000"/>
              </a:lnSpc>
              <a:buNone/>
            </a:pPr>
            <a:r>
              <a:rPr lang="el-GR" dirty="0" smtClean="0">
                <a:cs typeface="Times New Roman" pitchFamily="18" charset="0"/>
              </a:rPr>
              <a:t>Πληροφορίες από Συνεντεύξεις </a:t>
            </a:r>
            <a:r>
              <a:rPr lang="el-GR" dirty="0" smtClean="0"/>
              <a:t> </a:t>
            </a:r>
          </a:p>
          <a:p>
            <a:pPr marL="0" indent="-609600">
              <a:lnSpc>
                <a:spcPct val="110000"/>
              </a:lnSpc>
              <a:buNone/>
            </a:pPr>
            <a:r>
              <a:rPr lang="el-GR" dirty="0" smtClean="0">
                <a:cs typeface="Times New Roman" pitchFamily="18" charset="0"/>
              </a:rPr>
              <a:t>Παρατηρήσεις</a:t>
            </a:r>
            <a:r>
              <a:rPr lang="el-GR" dirty="0" smtClean="0"/>
              <a:t> </a:t>
            </a:r>
            <a:r>
              <a:rPr lang="el-GR" dirty="0" smtClean="0">
                <a:cs typeface="Times New Roman" pitchFamily="18" charset="0"/>
              </a:rPr>
              <a:t> </a:t>
            </a:r>
          </a:p>
          <a:p>
            <a:pPr marL="0" indent="-609600">
              <a:lnSpc>
                <a:spcPct val="110000"/>
              </a:lnSpc>
              <a:buNone/>
            </a:pPr>
            <a:r>
              <a:rPr lang="el-GR" dirty="0" smtClean="0">
                <a:cs typeface="Times New Roman" pitchFamily="18" charset="0"/>
              </a:rPr>
              <a:t>Επισημάνσεις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Διαδικασία Συστηματικού Ελέγχου</a:t>
            </a:r>
            <a:endParaRPr lang="el-GR" sz="3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609600">
              <a:lnSpc>
                <a:spcPct val="90000"/>
              </a:lnSpc>
              <a:buNone/>
            </a:pPr>
            <a:r>
              <a:rPr lang="el-GR" sz="2800" dirty="0" smtClean="0">
                <a:cs typeface="Times New Roman" pitchFamily="18" charset="0"/>
              </a:rPr>
              <a:t>Τα κυριότερα στάδια της συστηματικής ελεγκτικής εργασίας είναι:</a:t>
            </a:r>
            <a:r>
              <a:rPr lang="el-GR" sz="2800" dirty="0" smtClean="0"/>
              <a:t>                                                             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el-GR" sz="2800" dirty="0" smtClean="0"/>
              <a:t>         </a:t>
            </a:r>
            <a:r>
              <a:rPr lang="el-GR" sz="2800" dirty="0" smtClean="0">
                <a:cs typeface="Times New Roman" pitchFamily="18" charset="0"/>
              </a:rPr>
              <a:t>1. Ενημέρωση για την επιχείρηση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el-GR" sz="2800" dirty="0" smtClean="0"/>
              <a:t>         2. </a:t>
            </a:r>
            <a:r>
              <a:rPr lang="el-GR" sz="2800" dirty="0" smtClean="0">
                <a:cs typeface="Times New Roman" pitchFamily="18" charset="0"/>
              </a:rPr>
              <a:t>Εξακρίβωση της αξιοπιστίας των πληροφοριών του λογιστικού συστήματος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el-GR" sz="2800" dirty="0" smtClean="0"/>
              <a:t>  </a:t>
            </a:r>
            <a:r>
              <a:rPr lang="el-GR" sz="2800" dirty="0" smtClean="0">
                <a:cs typeface="Times New Roman" pitchFamily="18" charset="0"/>
              </a:rPr>
              <a:t>     </a:t>
            </a:r>
            <a:r>
              <a:rPr lang="el-GR" sz="2800" dirty="0" smtClean="0"/>
              <a:t>  </a:t>
            </a:r>
            <a:r>
              <a:rPr lang="el-GR" sz="2800" dirty="0" smtClean="0">
                <a:cs typeface="Times New Roman" pitchFamily="18" charset="0"/>
              </a:rPr>
              <a:t>3.  Διαπίστωση πραγματικότητας</a:t>
            </a:r>
          </a:p>
          <a:p>
            <a:pPr marL="0" indent="0">
              <a:lnSpc>
                <a:spcPct val="90000"/>
              </a:lnSpc>
              <a:buNone/>
            </a:pPr>
            <a:endParaRPr lang="el-GR" sz="2800" dirty="0">
              <a:latin typeface="+mj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Autofit/>
          </a:bodyPr>
          <a:lstStyle/>
          <a:p>
            <a:r>
              <a:rPr lang="el-GR" sz="3600" dirty="0" smtClean="0"/>
              <a:t>Σκοποί - Αναγκαιότητα</a:t>
            </a:r>
            <a:r>
              <a:rPr lang="el-GR" sz="3600" dirty="0" smtClean="0">
                <a:cs typeface="Times New Roman" pitchFamily="18" charset="0"/>
              </a:rPr>
              <a:t> – Οφέλη του Εξωτερικού Ελέγχου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17340"/>
            <a:ext cx="8229600" cy="3771636"/>
          </a:xfrm>
        </p:spPr>
        <p:txBody>
          <a:bodyPr>
            <a:noAutofit/>
          </a:bodyPr>
          <a:lstStyle/>
          <a:p>
            <a:pPr marL="609600" indent="-609600" algn="just">
              <a:lnSpc>
                <a:spcPct val="80000"/>
              </a:lnSpc>
              <a:buNone/>
            </a:pPr>
            <a:r>
              <a:rPr lang="el-GR" sz="2400" dirty="0" smtClean="0"/>
              <a:t> </a:t>
            </a:r>
            <a:r>
              <a:rPr lang="el-GR" sz="2400" dirty="0" smtClean="0">
                <a:cs typeface="Times New Roman" pitchFamily="18" charset="0"/>
              </a:rPr>
              <a:t>Η διαδικασία άσκησης του συστηματικού ελέγχου</a:t>
            </a:r>
            <a:endParaRPr lang="el-GR" sz="2400" dirty="0" smtClean="0"/>
          </a:p>
          <a:p>
            <a:pPr marL="609600" indent="-609600" algn="just">
              <a:lnSpc>
                <a:spcPct val="80000"/>
              </a:lnSpc>
              <a:buNone/>
            </a:pPr>
            <a:r>
              <a:rPr lang="el-GR" sz="2400" dirty="0" smtClean="0"/>
              <a:t>     </a:t>
            </a:r>
            <a:r>
              <a:rPr lang="el-GR" sz="2400" dirty="0" smtClean="0">
                <a:cs typeface="Times New Roman" pitchFamily="18" charset="0"/>
              </a:rPr>
              <a:t>1)   Προκαταρκτική εργασία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el-GR" sz="2400" dirty="0" smtClean="0"/>
              <a:t>     2</a:t>
            </a:r>
            <a:r>
              <a:rPr lang="el-GR" sz="2400" dirty="0" smtClean="0">
                <a:cs typeface="Times New Roman" pitchFamily="18" charset="0"/>
              </a:rPr>
              <a:t>)   Μελέτη του Συστήματος Εσωτερικού Ελέγχου </a:t>
            </a:r>
            <a:endParaRPr lang="el-GR" sz="2400" dirty="0" smtClean="0"/>
          </a:p>
          <a:p>
            <a:pPr marL="609600" indent="-609600" algn="just">
              <a:lnSpc>
                <a:spcPct val="80000"/>
              </a:lnSpc>
              <a:buNone/>
            </a:pPr>
            <a:r>
              <a:rPr lang="el-GR" sz="2400" dirty="0" smtClean="0"/>
              <a:t>     3</a:t>
            </a:r>
            <a:r>
              <a:rPr lang="el-GR" sz="2400" dirty="0" smtClean="0">
                <a:cs typeface="Times New Roman" pitchFamily="18" charset="0"/>
              </a:rPr>
              <a:t>)</a:t>
            </a:r>
            <a:r>
              <a:rPr lang="el-GR" sz="2400" dirty="0" smtClean="0"/>
              <a:t> </a:t>
            </a:r>
            <a:r>
              <a:rPr lang="el-GR" sz="2400" dirty="0" smtClean="0">
                <a:cs typeface="Times New Roman" pitchFamily="18" charset="0"/>
              </a:rPr>
              <a:t>Αξιολόγηση της Αποτελεσματικότητας του Συστήματος του Εσωτερικού Ελέγχου</a:t>
            </a:r>
            <a:endParaRPr lang="el-GR" sz="2400" dirty="0" smtClean="0"/>
          </a:p>
          <a:p>
            <a:pPr marL="609600" indent="-609600" algn="just">
              <a:lnSpc>
                <a:spcPct val="80000"/>
              </a:lnSpc>
              <a:buNone/>
            </a:pPr>
            <a:r>
              <a:rPr lang="el-GR" sz="2400" dirty="0" smtClean="0"/>
              <a:t>     4</a:t>
            </a:r>
            <a:r>
              <a:rPr lang="el-GR" sz="2400" dirty="0" smtClean="0">
                <a:cs typeface="Times New Roman" pitchFamily="18" charset="0"/>
              </a:rPr>
              <a:t>)  Κατάρτιση Προγράμματος Ελέγχου Τεκμηρίωσης</a:t>
            </a:r>
            <a:endParaRPr lang="el-GR" sz="2400" dirty="0" smtClean="0"/>
          </a:p>
          <a:p>
            <a:pPr marL="609600" indent="-609600" algn="just">
              <a:lnSpc>
                <a:spcPct val="80000"/>
              </a:lnSpc>
              <a:buNone/>
            </a:pPr>
            <a:r>
              <a:rPr lang="el-GR" sz="2400" dirty="0" smtClean="0"/>
              <a:t>     5</a:t>
            </a:r>
            <a:r>
              <a:rPr lang="el-GR" sz="2400" dirty="0" smtClean="0">
                <a:cs typeface="Times New Roman" pitchFamily="18" charset="0"/>
              </a:rPr>
              <a:t>)  Έλεγχος τεκμηρίωσης Συναλλαγών</a:t>
            </a:r>
            <a:endParaRPr lang="el-GR" sz="2400" dirty="0" smtClean="0"/>
          </a:p>
          <a:p>
            <a:pPr marL="609600" indent="-609600" algn="just">
              <a:lnSpc>
                <a:spcPct val="80000"/>
              </a:lnSpc>
              <a:buNone/>
            </a:pPr>
            <a:r>
              <a:rPr lang="el-GR" sz="2400" dirty="0" smtClean="0"/>
              <a:t>     6</a:t>
            </a:r>
            <a:r>
              <a:rPr lang="el-GR" sz="2400" dirty="0" smtClean="0">
                <a:cs typeface="Times New Roman" pitchFamily="18" charset="0"/>
              </a:rPr>
              <a:t>)  Έλεγχος τεκμηρίωσης Υπολοίπων</a:t>
            </a:r>
            <a:endParaRPr lang="el-GR" sz="2400" dirty="0">
              <a:latin typeface="+mj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33722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Διαδικασία Συστηματικού Ελέγχου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561356"/>
            <a:ext cx="8229600" cy="3240360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l-GR" sz="2000" u="sng" dirty="0" smtClean="0"/>
              <a:t>Ο Μ</a:t>
            </a:r>
            <a:r>
              <a:rPr lang="el-GR" sz="2000" u="sng" dirty="0" smtClean="0">
                <a:cs typeface="Times New Roman" pitchFamily="18" charset="0"/>
              </a:rPr>
              <a:t>η </a:t>
            </a:r>
            <a:r>
              <a:rPr lang="el-GR" sz="2000" u="sng" dirty="0" smtClean="0"/>
              <a:t>Σ</a:t>
            </a:r>
            <a:r>
              <a:rPr lang="el-GR" sz="2000" u="sng" dirty="0" smtClean="0">
                <a:cs typeface="Times New Roman" pitchFamily="18" charset="0"/>
              </a:rPr>
              <a:t>υστηματικ</a:t>
            </a:r>
            <a:r>
              <a:rPr lang="el-GR" sz="2000" u="sng" dirty="0" smtClean="0"/>
              <a:t>ός</a:t>
            </a:r>
            <a:r>
              <a:rPr lang="el-GR" sz="2000" u="sng" dirty="0" smtClean="0">
                <a:cs typeface="Times New Roman" pitchFamily="18" charset="0"/>
              </a:rPr>
              <a:t> </a:t>
            </a:r>
            <a:r>
              <a:rPr lang="el-GR" sz="2000" u="sng" dirty="0" smtClean="0"/>
              <a:t>Έ</a:t>
            </a:r>
            <a:r>
              <a:rPr lang="el-GR" sz="2000" u="sng" dirty="0" smtClean="0">
                <a:cs typeface="Times New Roman" pitchFamily="18" charset="0"/>
              </a:rPr>
              <a:t>λ</a:t>
            </a:r>
            <a:r>
              <a:rPr lang="el-GR" sz="2000" u="sng" dirty="0" smtClean="0"/>
              <a:t>ε</a:t>
            </a:r>
            <a:r>
              <a:rPr lang="el-GR" sz="2000" u="sng" dirty="0" smtClean="0">
                <a:cs typeface="Times New Roman" pitchFamily="18" charset="0"/>
              </a:rPr>
              <a:t>γχο</a:t>
            </a:r>
            <a:r>
              <a:rPr lang="el-GR" sz="2000" u="sng" dirty="0" smtClean="0"/>
              <a:t>ς </a:t>
            </a:r>
            <a:r>
              <a:rPr lang="el-GR" sz="2000" dirty="0" smtClean="0">
                <a:cs typeface="Times New Roman" pitchFamily="18" charset="0"/>
              </a:rPr>
              <a:t>  διενεργείται πάντοτε μετά την ολοκλήρωση των διαδικασιών καταρτίσεως των λογιστικών καταστάσεων </a:t>
            </a:r>
            <a:endParaRPr lang="el-GR" sz="2000" dirty="0" smtClean="0"/>
          </a:p>
          <a:p>
            <a:pPr marL="0" indent="0" algn="just">
              <a:lnSpc>
                <a:spcPct val="90000"/>
              </a:lnSpc>
              <a:buNone/>
            </a:pPr>
            <a:r>
              <a:rPr lang="el-GR" sz="2000" dirty="0" smtClean="0">
                <a:cs typeface="Times New Roman" pitchFamily="18" charset="0"/>
              </a:rPr>
              <a:t>Με την βοήθεια των </a:t>
            </a:r>
            <a:r>
              <a:rPr lang="el-GR" sz="2000" dirty="0" smtClean="0"/>
              <a:t>Α</a:t>
            </a:r>
            <a:r>
              <a:rPr lang="el-GR" sz="2000" dirty="0" smtClean="0">
                <a:cs typeface="Times New Roman" pitchFamily="18" charset="0"/>
              </a:rPr>
              <a:t>ριθμοδεικτών και των άλλων μεθόδων κριτικής αναλύσεως ο ελεγκτής ελέγχει</a:t>
            </a:r>
            <a:endParaRPr lang="el-GR" sz="2000" dirty="0" smtClean="0"/>
          </a:p>
          <a:p>
            <a:pPr marL="0" indent="0" algn="just">
              <a:lnSpc>
                <a:spcPct val="90000"/>
              </a:lnSpc>
              <a:buClr>
                <a:schemeClr val="bg1"/>
              </a:buClr>
              <a:buNone/>
            </a:pPr>
            <a:r>
              <a:rPr lang="el-GR" sz="2000" dirty="0" smtClean="0">
                <a:cs typeface="Times New Roman" pitchFamily="18" charset="0"/>
              </a:rPr>
              <a:t>.    Ανομοιογεν</a:t>
            </a:r>
            <a:r>
              <a:rPr lang="el-GR" sz="2000" dirty="0" smtClean="0"/>
              <a:t>ή</a:t>
            </a:r>
            <a:r>
              <a:rPr lang="el-GR" sz="2000" dirty="0" smtClean="0">
                <a:cs typeface="Times New Roman" pitchFamily="18" charset="0"/>
              </a:rPr>
              <a:t> λογιστικ</a:t>
            </a:r>
            <a:r>
              <a:rPr lang="el-GR" sz="2000" dirty="0" smtClean="0"/>
              <a:t>ά</a:t>
            </a:r>
            <a:r>
              <a:rPr lang="el-GR" sz="2000" dirty="0" smtClean="0">
                <a:cs typeface="Times New Roman" pitchFamily="18" charset="0"/>
              </a:rPr>
              <a:t> στοιχεί</a:t>
            </a:r>
            <a:r>
              <a:rPr lang="el-GR" sz="2000" dirty="0" smtClean="0"/>
              <a:t>α</a:t>
            </a:r>
            <a:r>
              <a:rPr lang="el-GR" sz="2000" dirty="0" smtClean="0">
                <a:cs typeface="Times New Roman" pitchFamily="18" charset="0"/>
              </a:rPr>
              <a:t> στην ίδια χρήση (π.χ. Πωλήσεις – Πελάτες)</a:t>
            </a:r>
            <a:endParaRPr lang="el-GR" sz="2000" dirty="0" smtClean="0"/>
          </a:p>
          <a:p>
            <a:pPr marL="609600" indent="-609600" algn="just">
              <a:lnSpc>
                <a:spcPct val="90000"/>
              </a:lnSpc>
              <a:buClr>
                <a:schemeClr val="bg1"/>
              </a:buClr>
              <a:buNone/>
            </a:pPr>
            <a:r>
              <a:rPr lang="el-GR" sz="2000" dirty="0" smtClean="0">
                <a:cs typeface="Times New Roman" pitchFamily="18" charset="0"/>
              </a:rPr>
              <a:t>.     Όμοι</a:t>
            </a:r>
            <a:r>
              <a:rPr lang="el-GR" sz="2000" dirty="0" smtClean="0"/>
              <a:t>α</a:t>
            </a:r>
            <a:r>
              <a:rPr lang="el-GR" sz="2000" dirty="0" smtClean="0">
                <a:cs typeface="Times New Roman" pitchFamily="18" charset="0"/>
              </a:rPr>
              <a:t> λογιστικ</a:t>
            </a:r>
            <a:r>
              <a:rPr lang="el-GR" sz="2000" dirty="0" smtClean="0"/>
              <a:t>ά</a:t>
            </a:r>
            <a:r>
              <a:rPr lang="el-GR" sz="2000" dirty="0" smtClean="0">
                <a:cs typeface="Times New Roman" pitchFamily="18" charset="0"/>
              </a:rPr>
              <a:t> στοιχεί</a:t>
            </a:r>
            <a:r>
              <a:rPr lang="el-GR" sz="2000" dirty="0" smtClean="0"/>
              <a:t>α</a:t>
            </a:r>
            <a:r>
              <a:rPr lang="el-GR" sz="2000" dirty="0" smtClean="0">
                <a:cs typeface="Times New Roman" pitchFamily="18" charset="0"/>
              </a:rPr>
              <a:t> για διαφορετικές χρήσεις</a:t>
            </a:r>
            <a:endParaRPr lang="el-GR" sz="2000" dirty="0" smtClean="0"/>
          </a:p>
          <a:p>
            <a:pPr marL="0" indent="0" algn="just">
              <a:lnSpc>
                <a:spcPct val="90000"/>
              </a:lnSpc>
              <a:buClr>
                <a:schemeClr val="bg1"/>
              </a:buClr>
              <a:buNone/>
            </a:pPr>
            <a:r>
              <a:rPr lang="el-GR" sz="2000" dirty="0" smtClean="0">
                <a:cs typeface="Times New Roman" pitchFamily="18" charset="0"/>
              </a:rPr>
              <a:t>.     Όμοι</a:t>
            </a:r>
            <a:r>
              <a:rPr lang="el-GR" sz="2000" dirty="0" smtClean="0"/>
              <a:t>α</a:t>
            </a:r>
            <a:r>
              <a:rPr lang="el-GR" sz="2000" dirty="0" smtClean="0">
                <a:cs typeface="Times New Roman" pitchFamily="18" charset="0"/>
              </a:rPr>
              <a:t> λογιστικ</a:t>
            </a:r>
            <a:r>
              <a:rPr lang="el-GR" sz="2000" dirty="0" smtClean="0"/>
              <a:t>ά</a:t>
            </a:r>
            <a:r>
              <a:rPr lang="el-GR" sz="2000" dirty="0" smtClean="0">
                <a:cs typeface="Times New Roman" pitchFamily="18" charset="0"/>
              </a:rPr>
              <a:t> στοιχεί</a:t>
            </a:r>
            <a:r>
              <a:rPr lang="el-GR" sz="2000" dirty="0" smtClean="0"/>
              <a:t>α</a:t>
            </a:r>
            <a:r>
              <a:rPr lang="el-GR" sz="2000" dirty="0" smtClean="0">
                <a:cs typeface="Times New Roman" pitchFamily="18" charset="0"/>
              </a:rPr>
              <a:t> για διαφορετικές επιχειρήσεις του ιδίου κλάδου, για το ίδιο χρονικό διάστημα </a:t>
            </a:r>
            <a:endParaRPr lang="el-GR" sz="2000" dirty="0" smtClean="0"/>
          </a:p>
          <a:p>
            <a:pPr marL="0" indent="0" algn="just">
              <a:lnSpc>
                <a:spcPct val="90000"/>
              </a:lnSpc>
              <a:buClr>
                <a:schemeClr val="bg1"/>
              </a:buClr>
              <a:buNone/>
            </a:pPr>
            <a:r>
              <a:rPr lang="el-GR" sz="2000" dirty="0" smtClean="0"/>
              <a:t>με σκοπό να διαπιστώσει </a:t>
            </a:r>
            <a:r>
              <a:rPr lang="el-GR" sz="2000" dirty="0" smtClean="0">
                <a:cs typeface="Times New Roman" pitchFamily="18" charset="0"/>
              </a:rPr>
              <a:t>πόσο εύλογα είναι τα βασικά μεγέθη της επιχειρήσεως . </a:t>
            </a:r>
            <a:endParaRPr lang="el-GR" sz="2000" dirty="0" smtClean="0"/>
          </a:p>
          <a:p>
            <a:pPr marL="0" indent="0" algn="just">
              <a:lnSpc>
                <a:spcPct val="90000"/>
              </a:lnSpc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1351</TotalTime>
  <Words>952</Words>
  <Application>Microsoft Office PowerPoint</Application>
  <PresentationFormat>Προβολή στην οθόνη (16:10)</PresentationFormat>
  <Paragraphs>233</Paragraphs>
  <Slides>25</Slides>
  <Notes>21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Θέμα του Office</vt:lpstr>
      <vt:lpstr>Ελεγκτική</vt:lpstr>
      <vt:lpstr>Διαφάνεια 2</vt:lpstr>
      <vt:lpstr>Άδειες Χρήσης</vt:lpstr>
      <vt:lpstr>Χρηματοδότηση</vt:lpstr>
      <vt:lpstr>Σκοποί  ενότητας</vt:lpstr>
      <vt:lpstr>Διαδικασία Συστηματικού Ελέγχου</vt:lpstr>
      <vt:lpstr>Διαδικασία Συστηματικού Ελέγχου</vt:lpstr>
      <vt:lpstr>Σκοποί - Αναγκαιότητα – Οφέλη του Εξωτερικού Ελέγχου</vt:lpstr>
      <vt:lpstr>Διαδικασία Συστηματικού Ελέγχου</vt:lpstr>
      <vt:lpstr>Διαδικασία Συστηματικού Ελέγχου</vt:lpstr>
      <vt:lpstr>Διαδικασία Συστηματικού Ελέγχου</vt:lpstr>
      <vt:lpstr>Διαδικασία Συστηματικού Ελέγχου</vt:lpstr>
      <vt:lpstr>Μέθοδοι συλλογής τεκμηρίων </vt:lpstr>
      <vt:lpstr>Διαδικασία Συστηματικού Ελέγχου</vt:lpstr>
      <vt:lpstr>Διαδικασία Συστηματικού Ελέγχου</vt:lpstr>
      <vt:lpstr>Διαδικασία Συστηματικού Ελέγχου</vt:lpstr>
      <vt:lpstr>Διαδικασία Συστηματικού Ελέγχου</vt:lpstr>
      <vt:lpstr>Βιβλιογραφία</vt:lpstr>
      <vt:lpstr>Βιβλιογραφία</vt:lpstr>
      <vt:lpstr>Σημείωμα Αναφοράς</vt:lpstr>
      <vt:lpstr>Σημείωμα Αδειοδότησης</vt:lpstr>
      <vt:lpstr>Διαφάνεια 22</vt:lpstr>
      <vt:lpstr>Διαφάνεια 23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190</cp:revision>
  <dcterms:created xsi:type="dcterms:W3CDTF">2012-09-06T09:03:05Z</dcterms:created>
  <dcterms:modified xsi:type="dcterms:W3CDTF">2015-10-31T19:22:41Z</dcterms:modified>
</cp:coreProperties>
</file>