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4"/>
  </p:notesMasterIdLst>
  <p:handoutMasterIdLst>
    <p:handoutMasterId r:id="rId45"/>
  </p:handoutMasterIdLst>
  <p:sldIdLst>
    <p:sldId id="257" r:id="rId3"/>
    <p:sldId id="258" r:id="rId4"/>
    <p:sldId id="409" r:id="rId5"/>
    <p:sldId id="410" r:id="rId6"/>
    <p:sldId id="259" r:id="rId7"/>
    <p:sldId id="292" r:id="rId8"/>
    <p:sldId id="42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11" r:id="rId37"/>
    <p:sldId id="412" r:id="rId38"/>
    <p:sldId id="413" r:id="rId39"/>
    <p:sldId id="414" r:id="rId40"/>
    <p:sldId id="277" r:id="rId41"/>
    <p:sldId id="291" r:id="rId42"/>
    <p:sldId id="279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35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38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" TargetMode="External"/><Relationship Id="rId2" Type="http://schemas.openxmlformats.org/officeDocument/2006/relationships/hyperlink" Target="http://scholar.google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://www.iatrotek.org/search.a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ΤΗΣ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75260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Ενότητα 13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Ηλεκτρονική βιβλιογραφική </a:t>
            </a:r>
            <a:r>
              <a:rPr lang="el-GR" sz="2800" b="1" dirty="0" smtClean="0">
                <a:solidFill>
                  <a:schemeClr val="tx1"/>
                </a:solidFill>
              </a:rPr>
              <a:t>    αναζήτηση 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115967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u="sng" dirty="0" smtClean="0"/>
              <a:t>Άσκηση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εντοπισμός προβλήματος</a:t>
            </a:r>
            <a:endParaRPr lang="en-US" dirty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Σημειώστε σε μια παράγραφο (</a:t>
            </a:r>
            <a:r>
              <a:rPr lang="el-GR" i="1" dirty="0" smtClean="0"/>
              <a:t>όχι περισσότερο από 200 λέξεις</a:t>
            </a:r>
            <a:r>
              <a:rPr lang="el-GR" dirty="0" smtClean="0"/>
              <a:t>) ένα πράγμα ή θέμα ή ζήτημα που θα θέλατε να αλλάξετε στον επαγγελματικό σας χώρο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(15 λεπτά έχετε στη διάθεση σας)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Εστίαση του προβλήματος  </a:t>
            </a:r>
            <a:endParaRPr lang="en-US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smtClean="0"/>
              <a:t>Για να γίνει συγκεκριμένο πρόβλημα και συγκεκριμενοποιηθούν οι παράμετροι του (ώστε να μπορεί να απαντηθεί), πρέπει το πρόβλημα να μετατραπεί σε ερώτηση (απαντήσεις έχουν μόνο οι ερωτήσεις). </a:t>
            </a:r>
          </a:p>
          <a:p>
            <a:pPr eaLnBrk="1" hangingPunct="1"/>
            <a:r>
              <a:rPr lang="el-GR" smtClean="0"/>
              <a:t>Δηλαδή το πρόβλημα θα πρέπει να γίνει ερώτηση που μπορεί να απαντηθεί – </a:t>
            </a:r>
            <a:r>
              <a:rPr lang="en-GB" smtClean="0"/>
              <a:t>“</a:t>
            </a:r>
            <a:r>
              <a:rPr lang="el-GR" smtClean="0"/>
              <a:t>απαντήσιμη ερώτηση</a:t>
            </a:r>
            <a:r>
              <a:rPr lang="en-GB" smtClean="0"/>
              <a:t>”</a:t>
            </a:r>
            <a:endParaRPr lang="el-GR" smtClean="0"/>
          </a:p>
          <a:p>
            <a:pPr eaLnBrk="1" hangingPunct="1"/>
            <a:r>
              <a:rPr lang="el-GR" smtClean="0"/>
              <a:t>Ερωτήσεις που δεν μπορούν να απαντηθούν επιστημονικά δεν μπορούν να έχουν επιστημονικές αποδείξεις    </a:t>
            </a:r>
            <a:endParaRPr lang="en-US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Μη – </a:t>
            </a:r>
            <a:r>
              <a:rPr lang="en-GB" dirty="0" smtClean="0"/>
              <a:t>“</a:t>
            </a:r>
            <a:r>
              <a:rPr lang="el-GR" dirty="0" smtClean="0"/>
              <a:t>απαντήσιμες</a:t>
            </a:r>
            <a:r>
              <a:rPr lang="en-GB" dirty="0" smtClean="0"/>
              <a:t>”</a:t>
            </a:r>
            <a:r>
              <a:rPr lang="el-GR" dirty="0" smtClean="0"/>
              <a:t> ερωτήσεις</a:t>
            </a:r>
            <a:endParaRPr lang="en-US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/>
              <a:t>«Πρέπει οι νοσηλευτές να υποστηρίζουν τους ασθενείς να κάνουν ευθανασία?»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- αυτή είναι ηθική απόφαση, αν πρέπει ή όχι, και όχι επιστημονική ερώτηση</a:t>
            </a:r>
            <a:r>
              <a:rPr lang="el-GR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/>
              <a:t>«Πως οι σχιζοφρενικοί ασθενείς που νοσηλεύονται Ιδρύματα Ψυχικής Υγείας αντιλαμβάνονται την πραγματικότητα, όταν δεν τους χορηγούνται φάρμακα»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- αυτή η ερώτηση  έχει δεοντολογικά χαρακτηριστικά και δεν μπορεί να απαντηθεί, αφού δεν είναι δεοντολογικά επιτρεπτό να σταματήσουμε την φαρμακευτική αγωγή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Άρα</a:t>
            </a:r>
            <a:r>
              <a:rPr lang="el-GR" dirty="0" smtClean="0"/>
              <a:t> – ερωτήσεις που ενέχουν ηθική κρίση και αφορά δεοντολογικά ζητήματα δεν είναι </a:t>
            </a:r>
            <a:r>
              <a:rPr lang="en-GB" dirty="0" smtClean="0"/>
              <a:t>“</a:t>
            </a:r>
            <a:r>
              <a:rPr lang="el-GR" dirty="0" smtClean="0"/>
              <a:t>απαντήσιμες</a:t>
            </a:r>
            <a:r>
              <a:rPr lang="en-GB" dirty="0" smtClean="0"/>
              <a:t>”</a:t>
            </a:r>
            <a:r>
              <a:rPr lang="el-GR" dirty="0" smtClean="0"/>
              <a:t> ερωτήσεις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Μηχανές ηλεκτρονικής αναζήτησης </a:t>
            </a:r>
            <a:endParaRPr lang="en-US" dirty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smtClean="0">
                <a:solidFill>
                  <a:schemeClr val="accent1"/>
                </a:solidFill>
                <a:hlinkClick r:id="rId2"/>
              </a:rPr>
              <a:t>http://scholar.google.gr/</a:t>
            </a:r>
            <a:endParaRPr 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u="sng" smtClean="0">
                <a:solidFill>
                  <a:schemeClr val="accent1"/>
                </a:solidFill>
                <a:hlinkClick r:id="rId3"/>
              </a:rPr>
              <a:t>http://www.scopus.com/home.url</a:t>
            </a:r>
            <a:endParaRPr lang="el-GR" u="sng" smtClean="0">
              <a:solidFill>
                <a:schemeClr val="accent1"/>
              </a:solidFill>
              <a:hlinkClick r:id="rId3"/>
            </a:endParaRPr>
          </a:p>
          <a:p>
            <a:pPr eaLnBrk="1" hangingPunct="1"/>
            <a:r>
              <a:rPr lang="el-GR" u="sng" smtClean="0">
                <a:solidFill>
                  <a:schemeClr val="accent1"/>
                </a:solidFill>
                <a:hlinkClick r:id="rId3"/>
              </a:rPr>
              <a:t>http://www.ncbi.nlm.nih.gov/pubmed/</a:t>
            </a:r>
            <a:endParaRPr 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l-GR" u="sng" smtClean="0">
                <a:solidFill>
                  <a:schemeClr val="accent1"/>
                </a:solidFill>
                <a:hlinkClick r:id="rId4"/>
              </a:rPr>
              <a:t>http://www.iatrotek.org/search.asp</a:t>
            </a:r>
            <a:r>
              <a:rPr lang="el-GR" smtClean="0">
                <a:solidFill>
                  <a:schemeClr val="accent1"/>
                </a:solidFill>
              </a:rPr>
              <a:t> </a:t>
            </a:r>
            <a:r>
              <a:rPr lang="el-GR" smtClean="0"/>
              <a:t>(ελληνικά άρθρα)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Κάθε μηχανή αναζήτηση έχει τη δική του εμφάνιση και δυνατότητες</a:t>
            </a:r>
            <a:r>
              <a:rPr lang="en-US" smtClean="0"/>
              <a:t>. </a:t>
            </a:r>
            <a:r>
              <a:rPr lang="el-GR" smtClean="0"/>
              <a:t> Οι περισσότερες μηχανές αναζήτησης χρησιμοποιούν κοινούς βασικούς μηχανισμούς στην εύρεση άρθρων</a:t>
            </a:r>
            <a:r>
              <a:rPr lang="en-US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2500" b="1" smtClean="0">
                <a:solidFill>
                  <a:srgbClr val="FF9900"/>
                </a:solidFill>
              </a:rPr>
              <a:t>Λέξεις κλειδιά</a:t>
            </a:r>
            <a:endParaRPr lang="en-US" sz="2500" b="1" smtClean="0">
              <a:solidFill>
                <a:srgbClr val="FF99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sz="2500" b="1" smtClean="0">
                <a:solidFill>
                  <a:srgbClr val="FF9900"/>
                </a:solidFill>
              </a:rPr>
              <a:t>Advanced search </a:t>
            </a:r>
            <a:r>
              <a:rPr lang="el-GR" sz="2500" b="1" smtClean="0">
                <a:solidFill>
                  <a:srgbClr val="FF9900"/>
                </a:solidFill>
              </a:rPr>
              <a:t>(προηγμένη αναζήτηση)</a:t>
            </a:r>
            <a:r>
              <a:rPr lang="en-US" sz="2500" b="1" smtClean="0">
                <a:solidFill>
                  <a:srgbClr val="FF9900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500" b="1" smtClean="0">
                <a:solidFill>
                  <a:srgbClr val="FF9900"/>
                </a:solidFill>
              </a:rPr>
              <a:t>Boolean operators</a:t>
            </a:r>
            <a:r>
              <a:rPr lang="el-GR" sz="2500" b="1" smtClean="0">
                <a:solidFill>
                  <a:srgbClr val="FF9900"/>
                </a:solidFill>
              </a:rPr>
              <a:t> (</a:t>
            </a:r>
            <a:r>
              <a:rPr lang="en-GB" sz="2500" b="1" smtClean="0">
                <a:solidFill>
                  <a:srgbClr val="FF9900"/>
                </a:solidFill>
              </a:rPr>
              <a:t>AND </a:t>
            </a:r>
            <a:r>
              <a:rPr lang="el-GR" sz="2500" b="1" smtClean="0">
                <a:solidFill>
                  <a:srgbClr val="FF9900"/>
                </a:solidFill>
              </a:rPr>
              <a:t>ή </a:t>
            </a:r>
            <a:r>
              <a:rPr lang="en-GB" sz="2500" b="1" smtClean="0">
                <a:solidFill>
                  <a:srgbClr val="FF9900"/>
                </a:solidFill>
              </a:rPr>
              <a:t>OR </a:t>
            </a:r>
            <a:r>
              <a:rPr lang="el-GR" sz="2500" b="1" smtClean="0">
                <a:solidFill>
                  <a:srgbClr val="FF9900"/>
                </a:solidFill>
              </a:rPr>
              <a:t>ή + ή -)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2500" b="1" smtClean="0">
                <a:solidFill>
                  <a:srgbClr val="FF9900"/>
                </a:solidFill>
              </a:rPr>
              <a:t>Παράμετροι (πχ ημερομηνία δημοσίευσης)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Boolean operators</a:t>
            </a:r>
            <a:r>
              <a:rPr lang="el-G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l-G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ή </a:t>
            </a: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</a:t>
            </a:r>
            <a:r>
              <a:rPr lang="el-G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ή + </a:t>
            </a: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</a:t>
            </a:r>
            <a:r>
              <a:rPr lang="el-G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-)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200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AND </a:t>
            </a:r>
            <a:r>
              <a:rPr lang="el-GR" sz="2800" dirty="0" smtClean="0">
                <a:solidFill>
                  <a:srgbClr val="0070C0"/>
                </a:solidFill>
              </a:rPr>
              <a:t>όταν θες να υπάρχουν και οι δυο λέξεις/φράσεις στην αναζήτηση </a:t>
            </a:r>
            <a:r>
              <a:rPr lang="el-GR" sz="2800" dirty="0" smtClean="0">
                <a:solidFill>
                  <a:srgbClr val="00B0F0"/>
                </a:solidFill>
              </a:rPr>
              <a:t>πχ </a:t>
            </a:r>
            <a:r>
              <a:rPr lang="en-GB" sz="2800" dirty="0" smtClean="0">
                <a:solidFill>
                  <a:srgbClr val="00B0F0"/>
                </a:solidFill>
              </a:rPr>
              <a:t>months AND butterfly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OR </a:t>
            </a:r>
            <a:r>
              <a:rPr lang="el-GR" sz="2800" dirty="0" smtClean="0">
                <a:solidFill>
                  <a:srgbClr val="0070C0"/>
                </a:solidFill>
              </a:rPr>
              <a:t>όταν θες να υπάρχουν ή η μια λέξη/φράσεις ή άλλη στην αναζήτηση </a:t>
            </a:r>
            <a:r>
              <a:rPr lang="el-GR" sz="2800" dirty="0" smtClean="0">
                <a:solidFill>
                  <a:srgbClr val="00B0F0"/>
                </a:solidFill>
              </a:rPr>
              <a:t>πχ </a:t>
            </a:r>
            <a:r>
              <a:rPr lang="en-GB" sz="2800" dirty="0" smtClean="0">
                <a:solidFill>
                  <a:srgbClr val="00B0F0"/>
                </a:solidFill>
              </a:rPr>
              <a:t>months OR butterfly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NOT </a:t>
            </a:r>
            <a:r>
              <a:rPr lang="el-GR" sz="2800" dirty="0" smtClean="0">
                <a:solidFill>
                  <a:srgbClr val="0070C0"/>
                </a:solidFill>
              </a:rPr>
              <a:t>όταν θες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l-GR" sz="2800" dirty="0" smtClean="0">
                <a:solidFill>
                  <a:srgbClr val="0070C0"/>
                </a:solidFill>
              </a:rPr>
              <a:t>αποκλείσεις μια από τις δυο λέξεις </a:t>
            </a:r>
            <a:r>
              <a:rPr lang="el-GR" sz="2800" dirty="0" smtClean="0">
                <a:solidFill>
                  <a:srgbClr val="00B0F0"/>
                </a:solidFill>
              </a:rPr>
              <a:t>πχ </a:t>
            </a:r>
            <a:r>
              <a:rPr lang="en-GB" sz="2800" dirty="0" smtClean="0">
                <a:solidFill>
                  <a:srgbClr val="00B0F0"/>
                </a:solidFill>
              </a:rPr>
              <a:t>months </a:t>
            </a:r>
            <a:r>
              <a:rPr lang="el-GR" sz="2800" dirty="0" smtClean="0">
                <a:solidFill>
                  <a:srgbClr val="00B0F0"/>
                </a:solidFill>
              </a:rPr>
              <a:t>ΝΟΤ</a:t>
            </a:r>
            <a:r>
              <a:rPr lang="en-GB" sz="2800" dirty="0" smtClean="0">
                <a:solidFill>
                  <a:srgbClr val="00B0F0"/>
                </a:solidFill>
              </a:rPr>
              <a:t> butterfly</a:t>
            </a:r>
            <a:endParaRPr lang="en-GB" sz="28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solidFill>
                <a:srgbClr val="00B0F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000625"/>
            <a:ext cx="9067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+</a:t>
            </a:r>
            <a:r>
              <a:rPr lang="el-GR" sz="2400" smtClean="0"/>
              <a:t> </a:t>
            </a:r>
            <a:r>
              <a:rPr lang="el-GR" sz="2400" smtClean="0">
                <a:solidFill>
                  <a:srgbClr val="0070C0"/>
                </a:solidFill>
              </a:rPr>
              <a:t>όταν θες να υπάρχει οπωσδήποτε η λέξη/φράση στην επιστροφή της αναζήτησης </a:t>
            </a:r>
            <a:r>
              <a:rPr lang="el-GR" sz="2400" smtClean="0">
                <a:solidFill>
                  <a:srgbClr val="00B0F0"/>
                </a:solidFill>
              </a:rPr>
              <a:t>πχ </a:t>
            </a:r>
            <a:r>
              <a:rPr lang="en-GB" sz="2400" smtClean="0">
                <a:solidFill>
                  <a:srgbClr val="00B0F0"/>
                </a:solidFill>
              </a:rPr>
              <a:t>+nurse theory</a:t>
            </a:r>
          </a:p>
          <a:p>
            <a:pPr eaLnBrk="1" hangingPunct="1"/>
            <a:r>
              <a:rPr lang="en-GB" sz="2400" smtClean="0"/>
              <a:t>-</a:t>
            </a:r>
            <a:r>
              <a:rPr lang="el-GR" sz="2400" smtClean="0"/>
              <a:t> </a:t>
            </a:r>
            <a:r>
              <a:rPr lang="el-GR" sz="2400" smtClean="0">
                <a:solidFill>
                  <a:srgbClr val="0070C0"/>
                </a:solidFill>
              </a:rPr>
              <a:t>όταν δεν θες να υπάρχει η λέξη/φράση στην επιστροφή της αναζήτησης</a:t>
            </a:r>
            <a:r>
              <a:rPr lang="en-GB" sz="2400" smtClean="0">
                <a:solidFill>
                  <a:srgbClr val="0070C0"/>
                </a:solidFill>
              </a:rPr>
              <a:t> </a:t>
            </a:r>
            <a:r>
              <a:rPr lang="el-GR" sz="2400" smtClean="0">
                <a:solidFill>
                  <a:srgbClr val="00B0F0"/>
                </a:solidFill>
              </a:rPr>
              <a:t>πχ</a:t>
            </a:r>
            <a:r>
              <a:rPr lang="en-GB" sz="2400" smtClean="0">
                <a:solidFill>
                  <a:srgbClr val="00B0F0"/>
                </a:solidFill>
              </a:rPr>
              <a:t> –nurse theory</a:t>
            </a:r>
          </a:p>
          <a:p>
            <a:pPr eaLnBrk="1" hangingPunct="1"/>
            <a:r>
              <a:rPr lang="en-GB" sz="2400" smtClean="0"/>
              <a:t>“”</a:t>
            </a:r>
            <a:r>
              <a:rPr lang="el-GR" sz="2400" smtClean="0"/>
              <a:t> </a:t>
            </a:r>
            <a:r>
              <a:rPr lang="el-GR" sz="2400" smtClean="0">
                <a:solidFill>
                  <a:srgbClr val="0070C0"/>
                </a:solidFill>
              </a:rPr>
              <a:t>όταν θες να υπάρχει να αναζητήσεις τη φράση στο σύνολό της (ενιαία) </a:t>
            </a:r>
            <a:r>
              <a:rPr lang="el-GR" sz="2400" smtClean="0">
                <a:solidFill>
                  <a:srgbClr val="00B0F0"/>
                </a:solidFill>
              </a:rPr>
              <a:t>πχ </a:t>
            </a:r>
            <a:r>
              <a:rPr lang="en-GB" sz="2400" smtClean="0">
                <a:solidFill>
                  <a:srgbClr val="00B0F0"/>
                </a:solidFill>
              </a:rPr>
              <a:t>“nurse theory”</a:t>
            </a:r>
            <a:endParaRPr lang="el-GR" sz="2400" smtClean="0">
              <a:solidFill>
                <a:srgbClr val="00B0F0"/>
              </a:solidFill>
            </a:endParaRPr>
          </a:p>
          <a:p>
            <a:pPr eaLnBrk="1" hangingPunct="1"/>
            <a:endParaRPr lang="en-GB" sz="2400" smtClean="0">
              <a:solidFill>
                <a:srgbClr val="00B0F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Παράδειγμα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How effective are supplemental vitamins (</a:t>
            </a:r>
            <a:r>
              <a:rPr lang="en-GB" b="1" dirty="0" smtClean="0"/>
              <a:t>I</a:t>
            </a:r>
            <a:r>
              <a:rPr lang="en-GB" dirty="0" smtClean="0"/>
              <a:t>) in improving cognition (</a:t>
            </a:r>
            <a:r>
              <a:rPr lang="en-GB" b="1" dirty="0" smtClean="0"/>
              <a:t>O</a:t>
            </a:r>
            <a:r>
              <a:rPr lang="en-GB" dirty="0" smtClean="0"/>
              <a:t>) in the elderly (</a:t>
            </a:r>
            <a:r>
              <a:rPr lang="en-GB" b="1" dirty="0" smtClean="0"/>
              <a:t>P</a:t>
            </a:r>
            <a:r>
              <a:rPr lang="en-GB" dirty="0" smtClean="0"/>
              <a:t>) in addition to addition to routine exercise (</a:t>
            </a:r>
            <a:r>
              <a:rPr lang="en-GB" b="1" dirty="0" smtClean="0"/>
              <a:t>C</a:t>
            </a:r>
            <a:r>
              <a:rPr lang="en-GB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Πόσο αποτελεσματικές είναι οι συμπληρωματικές βιταμίνες (</a:t>
            </a:r>
            <a:r>
              <a:rPr lang="el-GR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Ι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 στην προαγωγή των γνωστικών ικανοτήτων (</a:t>
            </a:r>
            <a:r>
              <a:rPr lang="el-GR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Ο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 των ηλικιωμένων (</a:t>
            </a:r>
            <a:r>
              <a:rPr lang="en-GB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 όταν συμπληρώνουν τις ασκήσεις ρουτίνας (</a:t>
            </a:r>
            <a:r>
              <a:rPr lang="en-GB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</a:t>
            </a:r>
            <a:endParaRPr lang="en-US" i="1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How effective are supplemental </a:t>
            </a:r>
            <a:r>
              <a:rPr lang="en-GB" dirty="0" smtClean="0">
                <a:solidFill>
                  <a:srgbClr val="FF0000"/>
                </a:solidFill>
              </a:rPr>
              <a:t>vitamins</a:t>
            </a:r>
            <a:r>
              <a:rPr lang="en-GB" dirty="0" smtClean="0"/>
              <a:t> (</a:t>
            </a:r>
            <a:r>
              <a:rPr lang="en-GB" b="1" dirty="0" smtClean="0"/>
              <a:t>I</a:t>
            </a:r>
            <a:r>
              <a:rPr lang="en-GB" dirty="0" smtClean="0"/>
              <a:t>) in improving </a:t>
            </a:r>
            <a:r>
              <a:rPr lang="en-GB" dirty="0" smtClean="0">
                <a:solidFill>
                  <a:srgbClr val="FF0000"/>
                </a:solidFill>
              </a:rPr>
              <a:t>cognition </a:t>
            </a:r>
            <a:r>
              <a:rPr lang="en-GB" dirty="0" smtClean="0"/>
              <a:t>(</a:t>
            </a:r>
            <a:r>
              <a:rPr lang="en-GB" b="1" dirty="0" smtClean="0"/>
              <a:t>O</a:t>
            </a:r>
            <a:r>
              <a:rPr lang="en-GB" dirty="0" smtClean="0"/>
              <a:t>) in the </a:t>
            </a:r>
            <a:r>
              <a:rPr lang="en-GB" dirty="0" smtClean="0">
                <a:solidFill>
                  <a:srgbClr val="FF0000"/>
                </a:solidFill>
              </a:rPr>
              <a:t>elderly</a:t>
            </a:r>
            <a:r>
              <a:rPr lang="en-GB" dirty="0" smtClean="0"/>
              <a:t> (</a:t>
            </a:r>
            <a:r>
              <a:rPr lang="en-GB" b="1" dirty="0" smtClean="0"/>
              <a:t>P</a:t>
            </a:r>
            <a:r>
              <a:rPr lang="en-GB" dirty="0" smtClean="0"/>
              <a:t>) in addition to addition to routine </a:t>
            </a:r>
            <a:r>
              <a:rPr lang="en-GB" dirty="0" smtClean="0">
                <a:solidFill>
                  <a:srgbClr val="FF0000"/>
                </a:solidFill>
              </a:rPr>
              <a:t>exercise</a:t>
            </a:r>
            <a:r>
              <a:rPr lang="en-GB" dirty="0" smtClean="0"/>
              <a:t> (</a:t>
            </a:r>
            <a:r>
              <a:rPr lang="en-GB" b="1" dirty="0" smtClean="0"/>
              <a:t>C</a:t>
            </a:r>
            <a:r>
              <a:rPr lang="en-GB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Πόσο αποτελεσματικές είναι οι συμπληρωματικές βιταμίνες (</a:t>
            </a:r>
            <a:r>
              <a:rPr lang="el-GR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Ι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 στην προαγωγή των γνωστικών ικανοτήτων (</a:t>
            </a:r>
            <a:r>
              <a:rPr lang="el-GR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Ο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 των ηλικιωμένων (</a:t>
            </a:r>
            <a:r>
              <a:rPr lang="en-GB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 όταν συμπληρώνουν τις ασκήσεις ρουτίνας (</a:t>
            </a:r>
            <a:r>
              <a:rPr lang="en-GB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</a:t>
            </a:r>
            <a:r>
              <a:rPr lang="el-G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)</a:t>
            </a:r>
            <a:endParaRPr lang="en-US" i="1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7412" name="3 -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της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13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Ηλεκτρονική βιβλιογραφική αναζήτηση </a:t>
            </a:r>
            <a:endParaRPr lang="el-GR" sz="2800" b="1" dirty="0" smtClean="0">
              <a:solidFill>
                <a:schemeClr val="tx1"/>
              </a:solidFill>
            </a:endParaRPr>
          </a:p>
          <a:p>
            <a:pPr algn="l"/>
            <a:endParaRPr lang="el-GR" sz="2800" b="1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6043959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72575" cy="61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31068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2964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2964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6425"/>
            <a:ext cx="9110663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21543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785794"/>
            <a:ext cx="9242425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44000" cy="614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35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13,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13,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13,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l-GR" sz="3200" dirty="0" smtClean="0"/>
              <a:t>Κατασκευή και εφαρμογή </a:t>
            </a:r>
            <a:r>
              <a:rPr lang="en-GB" sz="3200" dirty="0" smtClean="0"/>
              <a:t>“</a:t>
            </a:r>
            <a:r>
              <a:rPr lang="el-GR" sz="3200" dirty="0" smtClean="0"/>
              <a:t>απαντήσιμης</a:t>
            </a:r>
            <a:r>
              <a:rPr lang="en-GB" sz="3200" dirty="0" smtClean="0"/>
              <a:t>”</a:t>
            </a:r>
            <a:r>
              <a:rPr lang="el-GR" sz="3200" dirty="0" smtClean="0"/>
              <a:t> </a:t>
            </a:r>
            <a:r>
              <a:rPr lang="el-GR" sz="3200" dirty="0" smtClean="0"/>
              <a:t>ερώτησης, αξιολόγησης, εφαρμογής</a:t>
            </a:r>
            <a:endParaRPr lang="el-GR" sz="3200" dirty="0" smtClean="0"/>
          </a:p>
          <a:p>
            <a:pPr lvl="4">
              <a:defRPr/>
            </a:pPr>
            <a:endParaRPr lang="el-GR" dirty="0" smtClean="0"/>
          </a:p>
          <a:p>
            <a:pPr lvl="4">
              <a:defRPr/>
            </a:pPr>
            <a:endParaRPr lang="el-GR" dirty="0" smtClean="0"/>
          </a:p>
          <a:p>
            <a:pPr lvl="4">
              <a:defRPr/>
            </a:pPr>
            <a:endParaRPr lang="el-GR" dirty="0" smtClean="0"/>
          </a:p>
          <a:p>
            <a:pPr lvl="4">
              <a:defRPr/>
            </a:pPr>
            <a:endParaRPr lang="el-GR" dirty="0" smtClean="0"/>
          </a:p>
          <a:p>
            <a:pPr lvl="4">
              <a:defRPr/>
            </a:pPr>
            <a:r>
              <a:rPr lang="el-GR" dirty="0" smtClean="0"/>
              <a:t>     	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13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2873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3200" dirty="0" smtClean="0"/>
              <a:t>Εστίαση του </a:t>
            </a:r>
            <a:r>
              <a:rPr lang="el-GR" sz="3200" dirty="0" smtClean="0"/>
              <a:t>προβλήματος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Μη – </a:t>
            </a:r>
            <a:r>
              <a:rPr lang="en-GB" sz="3200" dirty="0" smtClean="0"/>
              <a:t>“</a:t>
            </a:r>
            <a:r>
              <a:rPr lang="el-GR" sz="3200" dirty="0" smtClean="0"/>
              <a:t>απαντήσιμες</a:t>
            </a:r>
            <a:r>
              <a:rPr lang="en-GB" sz="3200" dirty="0" smtClean="0"/>
              <a:t>”</a:t>
            </a:r>
            <a:r>
              <a:rPr lang="el-GR" sz="3200" dirty="0" smtClean="0"/>
              <a:t> </a:t>
            </a:r>
            <a:r>
              <a:rPr lang="el-GR" sz="3200" dirty="0" smtClean="0"/>
              <a:t>ερωτήσεις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Μηχανές ηλεκτρονικής αναζήτησης  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της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Ηλεκτρονική βιβλιογραφική αναζήτηση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Τα βασικά στοιχεία του μαθήματος </a:t>
            </a:r>
            <a:endParaRPr lang="en-US" dirty="0"/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4" eaLnBrk="1" hangingPunct="1">
              <a:defRPr/>
            </a:pPr>
            <a:endParaRPr lang="el-GR" dirty="0" smtClean="0"/>
          </a:p>
          <a:p>
            <a:pPr lvl="4" eaLnBrk="1" hangingPunct="1">
              <a:defRPr/>
            </a:pPr>
            <a:r>
              <a:rPr lang="el-GR" dirty="0" smtClean="0"/>
              <a:t>     	</a:t>
            </a:r>
            <a:r>
              <a:rPr lang="el-GR" dirty="0" smtClean="0">
                <a:solidFill>
                  <a:schemeClr val="tx2"/>
                </a:solidFill>
              </a:rPr>
              <a:t>δημιουργία </a:t>
            </a:r>
            <a:r>
              <a:rPr lang="en-GB" dirty="0" smtClean="0">
                <a:solidFill>
                  <a:schemeClr val="tx2"/>
                </a:solidFill>
              </a:rPr>
              <a:t>“</a:t>
            </a:r>
            <a:r>
              <a:rPr lang="el-GR" dirty="0" smtClean="0">
                <a:solidFill>
                  <a:schemeClr val="tx2"/>
                </a:solidFill>
              </a:rPr>
              <a:t>απαντήσιμης</a:t>
            </a:r>
            <a:r>
              <a:rPr lang="en-GB" dirty="0" smtClean="0">
                <a:solidFill>
                  <a:schemeClr val="tx2"/>
                </a:solidFill>
              </a:rPr>
              <a:t>”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ερώτησης,  	αξιολόγησης, εφαρμογής</a:t>
            </a:r>
            <a:endParaRPr lang="el-GR" dirty="0" smtClean="0">
              <a:solidFill>
                <a:schemeClr val="tx2"/>
              </a:solidFill>
            </a:endParaRPr>
          </a:p>
          <a:p>
            <a:pPr lvl="4" eaLnBrk="1" hangingPunct="1">
              <a:defRPr/>
            </a:pPr>
            <a:endParaRPr lang="el-GR" dirty="0" smtClean="0"/>
          </a:p>
          <a:p>
            <a:pPr lvl="4" eaLnBrk="1" hangingPunct="1">
              <a:defRPr/>
            </a:pPr>
            <a:endParaRPr lang="el-GR" dirty="0" smtClean="0"/>
          </a:p>
          <a:p>
            <a:pPr lvl="4" eaLnBrk="1" hangingPunct="1">
              <a:defRPr/>
            </a:pPr>
            <a:endParaRPr lang="el-GR" dirty="0" smtClean="0"/>
          </a:p>
          <a:p>
            <a:pPr lvl="4" eaLnBrk="1" hangingPunct="1">
              <a:defRPr/>
            </a:pPr>
            <a:endParaRPr lang="el-GR" dirty="0" smtClean="0"/>
          </a:p>
          <a:p>
            <a:pPr lvl="4" eaLnBrk="1" hangingPunct="1">
              <a:defRPr/>
            </a:pPr>
            <a:r>
              <a:rPr lang="el-GR" dirty="0" smtClean="0"/>
              <a:t>     	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το πρακτικό μέρος στο πώς μπορεί να επιτευχθούν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	τα  παραπάνω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25813">
            <a:off x="401638" y="2573338"/>
            <a:ext cx="15986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614">
            <a:off x="315913" y="4016375"/>
            <a:ext cx="18145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- Ευθύγραμμο βέλος σύνδεσης"/>
          <p:cNvCxnSpPr/>
          <p:nvPr/>
        </p:nvCxnSpPr>
        <p:spPr>
          <a:xfrm flipV="1">
            <a:off x="762000" y="2362200"/>
            <a:ext cx="1295400" cy="1066800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762000" y="3505200"/>
            <a:ext cx="1371600" cy="990600"/>
          </a:xfrm>
          <a:prstGeom prst="straightConnector1">
            <a:avLst/>
          </a:prstGeom>
          <a:ln w="38100"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Βήματα στην ανακάλυψη αποδείξεων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b="1" dirty="0" smtClean="0"/>
              <a:t>Βήμα 1</a:t>
            </a:r>
            <a:r>
              <a:rPr lang="en-GB" sz="2800" dirty="0" smtClean="0"/>
              <a:t>: </a:t>
            </a:r>
            <a:r>
              <a:rPr lang="el-GR" sz="2800" dirty="0" smtClean="0"/>
              <a:t>η δημιουργία ερώτησης που μπορεί να ερευνηθεί και να απαντηθεί </a:t>
            </a:r>
            <a:r>
              <a:rPr lang="en-GB" sz="2800" dirty="0" smtClean="0"/>
              <a:t>“</a:t>
            </a:r>
            <a:r>
              <a:rPr lang="el-GR" sz="2800" dirty="0" err="1" smtClean="0"/>
              <a:t>απαντήσιμη</a:t>
            </a:r>
            <a:r>
              <a:rPr lang="en-GB" sz="2800" dirty="0" smtClean="0"/>
              <a:t>”</a:t>
            </a:r>
            <a:r>
              <a:rPr lang="el-GR" sz="2800" dirty="0" smtClean="0"/>
              <a:t> ερώτηση (με σύστημα </a:t>
            </a:r>
            <a:r>
              <a:rPr lang="en-GB" sz="2800" dirty="0" smtClean="0"/>
              <a:t>P.I.C.O.)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b="1" dirty="0" smtClean="0"/>
              <a:t>Βήμα 2</a:t>
            </a:r>
            <a:r>
              <a:rPr lang="en-GB" sz="2800" dirty="0" smtClean="0"/>
              <a:t>: </a:t>
            </a:r>
            <a:r>
              <a:rPr lang="el-GR" sz="2800" dirty="0" smtClean="0"/>
              <a:t>εφαρμογή μεθόδου έρευνας σε μηχανές αναζήτησης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b="1" dirty="0" smtClean="0"/>
              <a:t>Βήμα 3</a:t>
            </a:r>
            <a:r>
              <a:rPr lang="en-GB" sz="2800" dirty="0" smtClean="0"/>
              <a:t>:</a:t>
            </a:r>
            <a:r>
              <a:rPr lang="el-GR" sz="2800" dirty="0" smtClean="0"/>
              <a:t> κριτική αξιολόγηση των αναχθέντων αποτελεσμάτων (εντοπισμός αδυναμιών και δυνατοτήτων)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b="1" dirty="0" smtClean="0"/>
              <a:t>Βήμα 4</a:t>
            </a:r>
            <a:r>
              <a:rPr lang="en-GB" sz="2800" dirty="0" smtClean="0"/>
              <a:t>:</a:t>
            </a:r>
            <a:r>
              <a:rPr lang="el-GR" sz="2800" dirty="0" smtClean="0"/>
              <a:t> Σύνθεση των έγκυρων αποδείξεων (εντοπισμός κοινών στοιχειών μεταξύ όλων των έγκυρων ερευνών)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b="1" dirty="0" smtClean="0"/>
              <a:t>Βήμα 5</a:t>
            </a:r>
            <a:r>
              <a:rPr lang="en-GB" sz="2800" dirty="0" smtClean="0"/>
              <a:t>:</a:t>
            </a:r>
            <a:r>
              <a:rPr lang="el-GR" sz="2800" dirty="0" smtClean="0"/>
              <a:t> εφαρμογή των παραπάνω αποδείξεων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800" b="1" dirty="0" smtClean="0"/>
              <a:t>Βήμα 6</a:t>
            </a:r>
            <a:r>
              <a:rPr lang="en-GB" sz="2800" dirty="0" smtClean="0"/>
              <a:t>:</a:t>
            </a:r>
            <a:r>
              <a:rPr lang="el-GR" sz="2800" dirty="0" smtClean="0"/>
              <a:t> αξιολόγηση των αποτελεσμάτων των πράξεων που βασίστηκαν στις παραπάνω αποδείξεις </a:t>
            </a:r>
            <a:r>
              <a:rPr lang="el-GR" dirty="0" smtClean="0"/>
              <a:t> 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13,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1567</Words>
  <Application>Microsoft Office PowerPoint</Application>
  <PresentationFormat>Προβολή στην οθόνη (4:3)</PresentationFormat>
  <Paragraphs>228</Paragraphs>
  <Slides>41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Θέμα του Office</vt:lpstr>
      <vt:lpstr>2_Θέμα του Office</vt:lpstr>
      <vt:lpstr>ΜΕΘΟΔΟΛΟΓΙΑ ΤΗΣ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της Έρευνας</vt:lpstr>
      <vt:lpstr>Τα βασικά στοιχεία του μαθήματος </vt:lpstr>
      <vt:lpstr>Βήματα στην ανακάλυψη αποδείξεων</vt:lpstr>
      <vt:lpstr>Άσκηση  εντοπισμός προβλήματος</vt:lpstr>
      <vt:lpstr>Εστίαση του προβλήματος  </vt:lpstr>
      <vt:lpstr>Μη – “απαντήσιμες” ερωτήσεις</vt:lpstr>
      <vt:lpstr>Μηχανές ηλεκτρονικής αναζήτησης </vt:lpstr>
      <vt:lpstr>Διαφάνεια 14</vt:lpstr>
      <vt:lpstr>Boolean operators (AND ή OR ή + NOT -)</vt:lpstr>
      <vt:lpstr>Διαφάνεια 16</vt:lpstr>
      <vt:lpstr>Παράδειγμα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Σημείωμα Αδειοδότησης</vt:lpstr>
      <vt:lpstr>Σημείωμα Αναφοράς</vt:lpstr>
      <vt:lpstr>Διατήρηση Σημειωμάτων</vt:lpstr>
      <vt:lpstr>Διαφάνεια 39</vt:lpstr>
      <vt:lpstr>Διαφάνεια 40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194</cp:revision>
  <dcterms:created xsi:type="dcterms:W3CDTF">2015-04-14T16:45:01Z</dcterms:created>
  <dcterms:modified xsi:type="dcterms:W3CDTF">2015-11-08T17:34:08Z</dcterms:modified>
</cp:coreProperties>
</file>