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257" r:id="rId4"/>
    <p:sldId id="259" r:id="rId5"/>
    <p:sldId id="261" r:id="rId6"/>
    <p:sldId id="321" r:id="rId7"/>
    <p:sldId id="332" r:id="rId8"/>
    <p:sldId id="331" r:id="rId9"/>
    <p:sldId id="330" r:id="rId10"/>
    <p:sldId id="329" r:id="rId11"/>
    <p:sldId id="328" r:id="rId12"/>
    <p:sldId id="327" r:id="rId13"/>
    <p:sldId id="326" r:id="rId14"/>
    <p:sldId id="325" r:id="rId15"/>
    <p:sldId id="324" r:id="rId16"/>
    <p:sldId id="320" r:id="rId17"/>
    <p:sldId id="337" r:id="rId18"/>
    <p:sldId id="336" r:id="rId19"/>
    <p:sldId id="335" r:id="rId20"/>
    <p:sldId id="334" r:id="rId21"/>
    <p:sldId id="333" r:id="rId22"/>
    <p:sldId id="339" r:id="rId23"/>
    <p:sldId id="338" r:id="rId24"/>
    <p:sldId id="341" r:id="rId25"/>
    <p:sldId id="290" r:id="rId26"/>
    <p:sldId id="291" r:id="rId27"/>
    <p:sldId id="292" r:id="rId28"/>
    <p:sldId id="293" r:id="rId29"/>
    <p:sldId id="294" r:id="rId30"/>
    <p:sldId id="295" r:id="rId31"/>
    <p:sldId id="280" r:id="rId32"/>
  </p:sldIdLst>
  <p:sldSz cx="9144000" cy="5715000" type="screen16x10"/>
  <p:notesSz cx="6858000" cy="9144000"/>
  <p:custDataLst>
    <p:tags r:id="rId3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9322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09/11/2015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993404"/>
            <a:ext cx="8640960" cy="722105"/>
          </a:xfrm>
        </p:spPr>
        <p:txBody>
          <a:bodyPr>
            <a:noAutofit/>
          </a:bodyPr>
          <a:lstStyle/>
          <a:p>
            <a:r>
              <a:rPr lang="el-GR" sz="4000" dirty="0" smtClean="0"/>
              <a:t>Εμπορικό και Οικονομικό Δίκαιο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29508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600" b="1" dirty="0" smtClean="0">
                <a:cs typeface="Segoe UI" pitchFamily="18" charset="0"/>
              </a:rPr>
              <a:t>Βιομηχανική Ιδιοκτησία</a:t>
            </a:r>
          </a:p>
          <a:p>
            <a:r>
              <a:rPr lang="el-GR" altLang="zh-CN" sz="3600" b="1" dirty="0" smtClean="0">
                <a:cs typeface="Segoe UI" pitchFamily="18" charset="0"/>
              </a:rPr>
              <a:t>Παππά Βιβή</a:t>
            </a:r>
            <a:endParaRPr lang="en-US" altLang="zh-CN" sz="36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buFont typeface="+mj-lt"/>
              <a:buAutoNum type="romanUcPeriod" startAt="6"/>
            </a:pPr>
            <a:r>
              <a:rPr lang="el-GR" sz="3100" dirty="0" smtClean="0"/>
              <a:t>Επιδεκτική βιομηχανικής εφαρμογής: το αντικείμενό της μπορεί να χρησιμοποιηθεί σε οποιοδήποτε τομέα παραγωγικής δραστηριότητας. Όχι οι μέθοδοι χειρουργικής και θεραπευτικής αγωγής, διαγνωστικές μέθοδοι.</a:t>
            </a:r>
            <a:endParaRPr lang="en-US" sz="3100" dirty="0" smtClean="0"/>
          </a:p>
          <a:p>
            <a:pPr marL="571500" indent="-571500">
              <a:buFont typeface="+mj-lt"/>
              <a:buAutoNum type="romanUcPeriod" startAt="6"/>
            </a:pPr>
            <a:r>
              <a:rPr lang="el-GR" sz="3100" dirty="0" smtClean="0"/>
              <a:t>Εφευρέσεις ανεπίδεκτες διπλώματος: </a:t>
            </a:r>
            <a:endParaRPr lang="en-US" sz="3100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l-GR" sz="3100" dirty="0" smtClean="0"/>
              <a:t>Η δημοσίευση ή εφαρμογή αντίκειται σε δημόσια τάξη ή χρηστά ήθη.</a:t>
            </a:r>
            <a:endParaRPr lang="en-US" sz="3100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l-GR" sz="3100" dirty="0" smtClean="0"/>
              <a:t>Ποικιλίες φυτών ή είδη ζώων.</a:t>
            </a:r>
            <a:endParaRPr lang="en-US" sz="3100" dirty="0" smtClean="0"/>
          </a:p>
          <a:p>
            <a:pPr marL="514350" lvl="0" indent="-514350">
              <a:buFont typeface="+mj-lt"/>
              <a:buAutoNum type="alphaLcParenR"/>
            </a:pPr>
            <a:r>
              <a:rPr lang="en-US" sz="3100" dirty="0" smtClean="0"/>
              <a:t>Βιολογικές μέθοδοι παραγωγής.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dirty="0" smtClean="0"/>
              <a:t>Το δικαίωμα στην ευρεσιτεχνία</a:t>
            </a:r>
          </a:p>
          <a:p>
            <a:pPr>
              <a:buNone/>
            </a:pPr>
            <a:r>
              <a:rPr lang="en-US" dirty="0" smtClean="0"/>
              <a:t>Απόλυτο και αποκλειστικό</a:t>
            </a:r>
          </a:p>
          <a:p>
            <a:pPr marL="0" indent="0">
              <a:buNone/>
            </a:pPr>
            <a:r>
              <a:rPr lang="el-GR" dirty="0" smtClean="0"/>
              <a:t>Οικονομική εκμετάλλευση εφεύρεσης (παραγωγή, προσφορά και διάθεση προϊόντων, εφαρμογή, προσφορά και διάθεση μεθόδου, απαγόρευση τρίτου να εκμεταλλεύεται παραγωγικά ή να εισάγει χωρίς τη συναίνεσή του προϊόντα που προστατεύονται).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Ελεύθερα κατασχετό, δυνατή η σύσταση ενεχύρου και η παραχώρηση επικαρπίας.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Δεν μπορεί να απαγορευτεί η χρήση εφεύρεσης για σκοπούς μη επαγγελματικούς ή επιστημονικούς.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Κτήση: </a:t>
            </a:r>
          </a:p>
          <a:p>
            <a:pPr marL="640080" lvl="0" indent="-514350">
              <a:buFont typeface="+mj-lt"/>
              <a:buAutoNum type="alphaLcParenR"/>
            </a:pPr>
            <a:r>
              <a:rPr lang="el-GR" dirty="0" smtClean="0"/>
              <a:t>Κατάθεση αίτησης στον ΟΒΙ με πλήρη στοιχεία καταθέτη, περιγραφή εφεύρεσης (αποκάλυψη με τεχνικές οδηγίες της λύσης) – στοιχεία απαραίτητα για την κατανόησή της, λόγοι που την τοποθετούν σε υψηλότερη από την υπάρχουσα τεχνολογία στάθμη, αξιώσεις. </a:t>
            </a:r>
            <a:r>
              <a:rPr lang="en-US" dirty="0" err="1" smtClean="0"/>
              <a:t>Βάσει</a:t>
            </a:r>
            <a:r>
              <a:rPr lang="en-US" dirty="0" smtClean="0"/>
              <a:t> </a:t>
            </a:r>
            <a:r>
              <a:rPr lang="en-US" dirty="0" err="1" smtClean="0"/>
              <a:t>προτεραιότητας</a:t>
            </a:r>
            <a:r>
              <a:rPr lang="en-US" dirty="0" smtClean="0"/>
              <a:t>. </a:t>
            </a:r>
          </a:p>
          <a:p>
            <a:pPr marL="640080" lvl="0" indent="-514350">
              <a:buFont typeface="+mj-lt"/>
              <a:buAutoNum type="alphaLcParenR"/>
            </a:pPr>
            <a:r>
              <a:rPr lang="el-GR" dirty="0" smtClean="0"/>
              <a:t>Έλεγχος τυπικών προϋποθέσεων: Πλήρης αίτηση: 4 μήνες από κατάθεση =&gt; συμπλήρωση ελλείψεων, αλλιώς ως μη κατατεθείσα. Έλεγχος αν η εφεύρεση έχει στοιχεία εφεύρεσης και δεν εμπίπτει σε περιπτώσεις απαγόρευσης απονομής διπλώματος. Απορριπτική απόφαση -&gt; αίτηση ακύρωσης στο </a:t>
            </a:r>
            <a:r>
              <a:rPr lang="el-GR" dirty="0" err="1" smtClean="0"/>
              <a:t>ΣτΕ</a:t>
            </a:r>
            <a:r>
              <a:rPr lang="el-GR" dirty="0" smtClean="0"/>
              <a:t>. Πλήρης έλεγχος συνδρομής ουσιαστικών προϋποθέσεων: κατασταλτικά, διαμέσου διαδικασίας ακύρωσης διπλώματος.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40080" lvl="0" indent="-514350">
              <a:buFont typeface="+mj-lt"/>
              <a:buAutoNum type="alphaUcPeriod" startAt="3"/>
            </a:pPr>
            <a:r>
              <a:rPr lang="el-GR" dirty="0" smtClean="0"/>
              <a:t>Χορήγηση: διοικητική πράξη (προσφυγή στο </a:t>
            </a:r>
            <a:r>
              <a:rPr lang="el-GR" dirty="0" err="1" smtClean="0"/>
              <a:t>ΣτΕ</a:t>
            </a:r>
            <a:r>
              <a:rPr lang="el-GR" dirty="0" smtClean="0"/>
              <a:t>) με συστατική ενέργεια που βεβαιώνει συνδρομή τυπικών προϋποθέσεων και κανονικό και πλήρες αίτησης.</a:t>
            </a:r>
            <a:endParaRPr lang="en-US" dirty="0" smtClean="0"/>
          </a:p>
          <a:p>
            <a:pPr marL="640080" lvl="0" indent="-514350">
              <a:buFont typeface="+mj-lt"/>
              <a:buAutoNum type="alphaUcPeriod" startAt="3"/>
            </a:pPr>
            <a:r>
              <a:rPr lang="en-US" dirty="0" err="1" smtClean="0"/>
              <a:t>Καταχώρηση</a:t>
            </a:r>
            <a:r>
              <a:rPr lang="en-US" dirty="0" smtClean="0"/>
              <a:t> </a:t>
            </a:r>
            <a:r>
              <a:rPr lang="en-US" dirty="0" err="1" smtClean="0"/>
              <a:t>διπλώματος</a:t>
            </a:r>
            <a:r>
              <a:rPr lang="en-US" dirty="0" smtClean="0"/>
              <a:t> σε </a:t>
            </a:r>
            <a:r>
              <a:rPr lang="en-US" dirty="0" err="1" smtClean="0"/>
              <a:t>μητρώο</a:t>
            </a:r>
            <a:r>
              <a:rPr lang="en-US" dirty="0" smtClean="0"/>
              <a:t>.</a:t>
            </a:r>
          </a:p>
          <a:p>
            <a:pPr marL="640080" lvl="0" indent="-514350">
              <a:buFont typeface="+mj-lt"/>
              <a:buAutoNum type="alphaUcPeriod" startAt="3"/>
            </a:pPr>
            <a:r>
              <a:rPr lang="en-US" dirty="0" err="1" smtClean="0"/>
              <a:t>Δημοσίευση</a:t>
            </a:r>
            <a:r>
              <a:rPr lang="en-US" dirty="0" smtClean="0"/>
              <a:t> </a:t>
            </a:r>
            <a:r>
              <a:rPr lang="en-US" dirty="0" err="1" smtClean="0"/>
              <a:t>περίληψης</a:t>
            </a:r>
            <a:r>
              <a:rPr lang="en-US" dirty="0" smtClean="0"/>
              <a:t> σε ΦΕΚ.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el-GR" dirty="0" smtClean="0"/>
              <a:t>Υποκείμενο: ο ίδιος ο εφευρέτης και οι διάδοχοί του.</a:t>
            </a:r>
            <a:endParaRPr lang="en-US" dirty="0" smtClean="0"/>
          </a:p>
          <a:p>
            <a:pPr marL="640080" lvl="0" indent="-514350">
              <a:buFont typeface="+mj-lt"/>
              <a:buAutoNum type="alphaLcParenR"/>
            </a:pPr>
            <a:r>
              <a:rPr lang="el-GR" dirty="0" smtClean="0"/>
              <a:t>Κοινή: πραγματοποιήθηκε από κοινού =&gt; το δίπλωμα ανήκει σε όλους εξ αδιαιρέτου (κοινωνία δικαιώματος). Δικαίωμα κάθε </a:t>
            </a:r>
            <a:r>
              <a:rPr lang="el-GR" dirty="0" err="1" smtClean="0"/>
              <a:t>συνδικαιούχου</a:t>
            </a:r>
            <a:r>
              <a:rPr lang="el-GR" dirty="0" smtClean="0"/>
              <a:t> να μεταβιβάσει αυτοτελώς τη μερίδα του και να ζητήσει προστασία.</a:t>
            </a:r>
            <a:endParaRPr lang="en-US" dirty="0" smtClean="0"/>
          </a:p>
          <a:p>
            <a:pPr marL="640080" lvl="0" indent="-514350">
              <a:buFont typeface="+mj-lt"/>
              <a:buAutoNum type="alphaLcParenR"/>
            </a:pPr>
            <a:r>
              <a:rPr lang="el-GR" dirty="0" smtClean="0"/>
              <a:t>Παράλληλη: κάποιοι εφευρέτες κατέληξαν στην ίδια εφεύρεση εργαζόμενοι ανεξάρτητα =&gt; αρχή προτεραιότητας.</a:t>
            </a:r>
            <a:endParaRPr lang="en-US" dirty="0" smtClean="0"/>
          </a:p>
          <a:p>
            <a:pPr marL="640080" lvl="0" indent="-514350">
              <a:buFont typeface="+mj-lt"/>
              <a:buAutoNum type="alphaLcParenR"/>
            </a:pPr>
            <a:r>
              <a:rPr lang="en-US" dirty="0" err="1" smtClean="0"/>
              <a:t>Εφευρέτης</a:t>
            </a:r>
            <a:r>
              <a:rPr lang="en-US" dirty="0" smtClean="0"/>
              <a:t> </a:t>
            </a:r>
            <a:r>
              <a:rPr lang="en-US" dirty="0" err="1" smtClean="0"/>
              <a:t>εργαζόμενος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0">
              <a:lnSpc>
                <a:spcPct val="90000"/>
              </a:lnSpc>
            </a:pPr>
            <a:r>
              <a:rPr lang="el-GR" sz="2400" dirty="0" smtClean="0"/>
              <a:t>Ελεύθερη εφεύρεση: καμία σχέση με παρεχόμενη εργασία =&gt; ανήκει αποκλειστικά σε εφευρέτη.</a:t>
            </a:r>
            <a:endParaRPr lang="en-US" sz="2400" dirty="0" smtClean="0"/>
          </a:p>
          <a:p>
            <a:pPr marL="822960" lvl="0">
              <a:lnSpc>
                <a:spcPct val="90000"/>
              </a:lnSpc>
            </a:pPr>
            <a:r>
              <a:rPr lang="el-GR" sz="2400" dirty="0" smtClean="0"/>
              <a:t>Υπηρεσιακή εφεύρεση: προϊόν συμβατικής σχέσης =&gt; ανήκει εξολοκλήρου στον εργοδότη. Το όνομα του εφευρέτη αναγράφεται σε αυτό. Αν ήταν ιδιαιτέρως επωφελής, ο εργαζόμενος δικαιούται πρόσθετη εύλογη αμοιβή.</a:t>
            </a:r>
            <a:endParaRPr lang="en-US" sz="2400" dirty="0" smtClean="0"/>
          </a:p>
          <a:p>
            <a:pPr marL="822960" lvl="0">
              <a:lnSpc>
                <a:spcPct val="90000"/>
              </a:lnSpc>
            </a:pPr>
            <a:r>
              <a:rPr lang="el-GR" sz="2400" dirty="0" smtClean="0"/>
              <a:t>Εξαρτημένη: ο εργαζόμενος χρησιμοποίησε υλικά, μέσα ή πληροφορίες που ανήκουν σε εργοδότη =&gt; ανήκει κατά 60% στον εργαζόμενο.</a:t>
            </a:r>
            <a:endParaRPr lang="en-US" sz="2400" dirty="0" smtClean="0"/>
          </a:p>
          <a:p>
            <a:pPr marL="822960"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l-GR" sz="2400" dirty="0" smtClean="0"/>
              <a:t>Χρόνος έναρξης και λήξης: με τη χορήγηση, διάρκεια 20 έτη, μη ανανεώσιμο.</a:t>
            </a:r>
            <a:endParaRPr lang="en-US" sz="2400" dirty="0" smtClean="0"/>
          </a:p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n-US" sz="2400" dirty="0" err="1" smtClean="0"/>
              <a:t>Απώλεια</a:t>
            </a:r>
            <a:r>
              <a:rPr lang="en-US" sz="2400" dirty="0" smtClean="0"/>
              <a:t>: </a:t>
            </a:r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n-US" sz="2400" dirty="0" err="1" smtClean="0"/>
              <a:t>Παρέλευση</a:t>
            </a:r>
            <a:r>
              <a:rPr lang="en-US" sz="2400" dirty="0" smtClean="0"/>
              <a:t> 20 ετών.</a:t>
            </a:r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n-US" sz="2400" dirty="0" err="1" smtClean="0"/>
              <a:t>Παραίτηση</a:t>
            </a:r>
            <a:r>
              <a:rPr lang="en-US" sz="2400" dirty="0" smtClean="0"/>
              <a:t> </a:t>
            </a:r>
            <a:r>
              <a:rPr lang="en-US" sz="2400" dirty="0" err="1" smtClean="0"/>
              <a:t>με</a:t>
            </a:r>
            <a:r>
              <a:rPr lang="en-US" sz="2400" dirty="0" smtClean="0"/>
              <a:t> </a:t>
            </a:r>
            <a:r>
              <a:rPr lang="en-US" sz="2400" dirty="0" err="1" smtClean="0"/>
              <a:t>δήλωση</a:t>
            </a:r>
            <a:r>
              <a:rPr lang="en-US" sz="2400" dirty="0" smtClean="0"/>
              <a:t>.</a:t>
            </a:r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400" dirty="0" smtClean="0"/>
              <a:t>Έκπτωση δικαιούχου λόγω μη καταβολής τελών.</a:t>
            </a:r>
            <a:endParaRPr lang="en-US" sz="2400" dirty="0" smtClean="0"/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n-US" sz="2400" dirty="0" err="1" smtClean="0"/>
              <a:t>Ακύρωση</a:t>
            </a:r>
            <a:r>
              <a:rPr lang="en-US" sz="2400" dirty="0" smtClean="0"/>
              <a:t> </a:t>
            </a:r>
            <a:r>
              <a:rPr lang="en-US" sz="2400" dirty="0" err="1" smtClean="0"/>
              <a:t>διπλώματος</a:t>
            </a:r>
            <a:r>
              <a:rPr lang="en-US" sz="2400" dirty="0" smtClean="0"/>
              <a:t> </a:t>
            </a:r>
            <a:r>
              <a:rPr lang="en-US" sz="2400" dirty="0" err="1" smtClean="0"/>
              <a:t>δικαστικά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 startAt="3"/>
            </a:pPr>
            <a:r>
              <a:rPr lang="en-US" sz="3100" dirty="0" err="1" smtClean="0"/>
              <a:t>Διεκδίκηση</a:t>
            </a:r>
            <a:r>
              <a:rPr lang="en-US" sz="3100" dirty="0" smtClean="0"/>
              <a:t> και </a:t>
            </a:r>
            <a:r>
              <a:rPr lang="en-US" sz="3100" dirty="0" err="1" smtClean="0"/>
              <a:t>ακυρότητα</a:t>
            </a:r>
            <a:r>
              <a:rPr lang="en-US" sz="3100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100" dirty="0" err="1" smtClean="0"/>
              <a:t>Διεκδίκηση</a:t>
            </a:r>
            <a:r>
              <a:rPr lang="en-US" sz="3100" dirty="0" smtClean="0"/>
              <a:t>: </a:t>
            </a:r>
            <a:r>
              <a:rPr lang="en-US" sz="3100" dirty="0" err="1" smtClean="0"/>
              <a:t>αναγνωριστική</a:t>
            </a:r>
            <a:r>
              <a:rPr lang="en-US" sz="3100" dirty="0" smtClean="0"/>
              <a:t> </a:t>
            </a:r>
            <a:r>
              <a:rPr lang="en-US" sz="3100" dirty="0" err="1" smtClean="0"/>
              <a:t>αγωγή</a:t>
            </a:r>
            <a:r>
              <a:rPr lang="en-US" sz="3100" dirty="0" smtClean="0"/>
              <a:t>.</a:t>
            </a:r>
          </a:p>
          <a:p>
            <a:pPr marL="822960" indent="-571500">
              <a:buFont typeface="+mj-lt"/>
              <a:buAutoNum type="alphaLcParenR"/>
            </a:pPr>
            <a:r>
              <a:rPr lang="el-GR" sz="3100" dirty="0" smtClean="0"/>
              <a:t>Έχει κατατεθεί αίτηση από μη δικαιούχο χωρίς να χορηγήθηκε δίπλωμα: αναγνωριστική αγωγή -&gt; υπεισέλευση εφευρέτη στη θέση τρίτου.</a:t>
            </a:r>
            <a:endParaRPr lang="en-US" sz="3100" dirty="0" smtClean="0"/>
          </a:p>
          <a:p>
            <a:pPr marL="822960" lvl="0" indent="-514350">
              <a:buFont typeface="+mj-lt"/>
              <a:buAutoNum type="alphaLcParenR"/>
            </a:pPr>
            <a:r>
              <a:rPr lang="el-GR" sz="3100" dirty="0" smtClean="0"/>
              <a:t>Έχει χορηγηθεί δίπλωμα: αναγνωριστική αγωγή -&gt; ανάκληση παλιού και χορήγηση νέου. </a:t>
            </a:r>
            <a:r>
              <a:rPr lang="en-US" sz="3100" dirty="0" err="1" smtClean="0"/>
              <a:t>Επανέναρξη</a:t>
            </a:r>
            <a:r>
              <a:rPr lang="en-US" sz="3100" dirty="0" smtClean="0"/>
              <a:t> 20ετίας. </a:t>
            </a:r>
          </a:p>
          <a:p>
            <a:pPr marL="0" lvl="0" indent="0">
              <a:buNone/>
            </a:pPr>
            <a:r>
              <a:rPr lang="el-GR" sz="3100" dirty="0" smtClean="0"/>
              <a:t>Προθεσμία για άσκηση αγωγής: 2 έτη εκτός αν κακόπιστος ο κάτοχος.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dirty="0" err="1" smtClean="0"/>
              <a:t>Ακυρότητα</a:t>
            </a:r>
            <a:r>
              <a:rPr lang="en-US" dirty="0" smtClean="0"/>
              <a:t>: </a:t>
            </a:r>
          </a:p>
          <a:p>
            <a:pPr marL="514350" lvl="0" indent="-514350">
              <a:buFont typeface="+mj-lt"/>
              <a:buAutoNum type="alphaLcParenR"/>
            </a:pPr>
            <a:r>
              <a:rPr lang="el-GR" dirty="0" smtClean="0"/>
              <a:t>Το δίπλωμα δε χορηγήθηκε σε πραγματικό εφευρέτη. </a:t>
            </a:r>
            <a:r>
              <a:rPr lang="en-US" dirty="0" err="1" smtClean="0"/>
              <a:t>Νομιμοποίηση</a:t>
            </a:r>
            <a:r>
              <a:rPr lang="en-US" dirty="0" smtClean="0"/>
              <a:t>: </a:t>
            </a:r>
            <a:r>
              <a:rPr lang="en-US" dirty="0" err="1" smtClean="0"/>
              <a:t>πραγματικός</a:t>
            </a:r>
            <a:r>
              <a:rPr lang="en-US" dirty="0" smtClean="0"/>
              <a:t> </a:t>
            </a:r>
            <a:r>
              <a:rPr lang="en-US" dirty="0" err="1" smtClean="0"/>
              <a:t>εφευρέτης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l-GR" dirty="0" smtClean="0"/>
              <a:t>Η εφεύρεση δεν είναι επιδεκτική διπλώματος λόγω έλλειψης τυπικών ή ουσιαστικών προϋποθέσεων. </a:t>
            </a:r>
            <a:r>
              <a:rPr lang="en-US" dirty="0" err="1" smtClean="0"/>
              <a:t>Νομιμοποίηση</a:t>
            </a:r>
            <a:r>
              <a:rPr lang="en-US" dirty="0" smtClean="0"/>
              <a:t>: </a:t>
            </a:r>
            <a:r>
              <a:rPr lang="en-US" dirty="0" err="1" smtClean="0"/>
              <a:t>έχων</a:t>
            </a:r>
            <a:r>
              <a:rPr lang="en-US" dirty="0" smtClean="0"/>
              <a:t> </a:t>
            </a:r>
            <a:r>
              <a:rPr lang="en-US" dirty="0" err="1" smtClean="0"/>
              <a:t>έννομο</a:t>
            </a:r>
            <a:r>
              <a:rPr lang="en-US" dirty="0" smtClean="0"/>
              <a:t> </a:t>
            </a:r>
            <a:r>
              <a:rPr lang="en-US" dirty="0" err="1" smtClean="0"/>
              <a:t>συμφέρον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l-GR" dirty="0" smtClean="0"/>
              <a:t>Η περιγραφή της εφεύρεσης δεν είναι επαρκής. </a:t>
            </a:r>
            <a:r>
              <a:rPr lang="en-US" dirty="0" err="1" smtClean="0"/>
              <a:t>Νομιμοποίηση</a:t>
            </a:r>
            <a:r>
              <a:rPr lang="en-US" dirty="0" smtClean="0"/>
              <a:t>: </a:t>
            </a:r>
            <a:r>
              <a:rPr lang="en-US" dirty="0" err="1" smtClean="0"/>
              <a:t>έχων</a:t>
            </a:r>
            <a:r>
              <a:rPr lang="en-US" dirty="0" smtClean="0"/>
              <a:t> </a:t>
            </a:r>
            <a:r>
              <a:rPr lang="en-US" dirty="0" err="1" smtClean="0"/>
              <a:t>έννομο</a:t>
            </a:r>
            <a:r>
              <a:rPr lang="en-US" dirty="0" smtClean="0"/>
              <a:t> </a:t>
            </a:r>
            <a:r>
              <a:rPr lang="en-US" dirty="0" err="1" smtClean="0"/>
              <a:t>συμφέρον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lphaLcParenR"/>
            </a:pPr>
            <a:r>
              <a:rPr lang="el-GR" dirty="0" smtClean="0"/>
              <a:t>Το αντικείμενο του διπλώματος επεκτείνεται πέραν του αιτούμενου περιεχομένου προστασίας. </a:t>
            </a:r>
            <a:r>
              <a:rPr lang="en-US" dirty="0" err="1" smtClean="0"/>
              <a:t>Νομιμοποίηση</a:t>
            </a:r>
            <a:r>
              <a:rPr lang="en-US" dirty="0" smtClean="0"/>
              <a:t>: </a:t>
            </a:r>
            <a:r>
              <a:rPr lang="en-US" dirty="0" err="1" smtClean="0"/>
              <a:t>έχων</a:t>
            </a:r>
            <a:r>
              <a:rPr lang="en-US" dirty="0" smtClean="0"/>
              <a:t> </a:t>
            </a:r>
            <a:r>
              <a:rPr lang="en-US" dirty="0" err="1" smtClean="0"/>
              <a:t>έννομο</a:t>
            </a:r>
            <a:r>
              <a:rPr lang="en-US" dirty="0" smtClean="0"/>
              <a:t> </a:t>
            </a:r>
            <a:r>
              <a:rPr lang="en-US" dirty="0" err="1" smtClean="0"/>
              <a:t>συμφέρον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Από τελεσιδικία: ουδέποτε χορηγήθηκε – συμπαρασύρει και άδειες εκμετάλλευσης.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lphaUcPeriod" startAt="4"/>
            </a:pPr>
            <a:r>
              <a:rPr lang="el-GR" sz="2600" dirty="0" smtClean="0"/>
              <a:t>Οικονομική εκμετάλλευση</a:t>
            </a:r>
            <a:endParaRPr lang="en-US" sz="2600" dirty="0" smtClean="0"/>
          </a:p>
          <a:p>
            <a:pPr marL="571500" indent="-571500">
              <a:lnSpc>
                <a:spcPct val="80000"/>
              </a:lnSpc>
              <a:buFont typeface="+mj-lt"/>
              <a:buAutoNum type="romanUcPeriod"/>
            </a:pPr>
            <a:r>
              <a:rPr lang="el-GR" sz="2600" dirty="0" smtClean="0"/>
              <a:t>Μεταβίβαση:</a:t>
            </a:r>
            <a:endParaRPr lang="en-US" sz="2600" dirty="0" smtClean="0"/>
          </a:p>
          <a:p>
            <a:pPr marL="822960" lvl="0" indent="-514350">
              <a:lnSpc>
                <a:spcPct val="80000"/>
              </a:lnSpc>
              <a:buFont typeface="+mj-lt"/>
              <a:buAutoNum type="alphaLcParenR"/>
            </a:pPr>
            <a:r>
              <a:rPr lang="en-US" sz="2600" dirty="0" smtClean="0"/>
              <a:t>Έγγραφη </a:t>
            </a:r>
            <a:r>
              <a:rPr lang="en-US" sz="2600" dirty="0" err="1" smtClean="0"/>
              <a:t>συμφωνία</a:t>
            </a:r>
            <a:r>
              <a:rPr lang="en-US" sz="2600" dirty="0" smtClean="0"/>
              <a:t>.</a:t>
            </a:r>
          </a:p>
          <a:p>
            <a:pPr marL="822960" lvl="0" indent="-514350">
              <a:lnSpc>
                <a:spcPct val="80000"/>
              </a:lnSpc>
              <a:buFont typeface="+mj-lt"/>
              <a:buAutoNum type="alphaLcParenR"/>
            </a:pPr>
            <a:r>
              <a:rPr lang="en-US" sz="2600" dirty="0" err="1" smtClean="0"/>
              <a:t>Καταχώρηση</a:t>
            </a:r>
            <a:r>
              <a:rPr lang="en-US" sz="2600" dirty="0" smtClean="0"/>
              <a:t> σε </a:t>
            </a:r>
            <a:r>
              <a:rPr lang="en-US" sz="2600" dirty="0" err="1" smtClean="0"/>
              <a:t>μητρώο</a:t>
            </a:r>
            <a:r>
              <a:rPr lang="en-US" sz="2600" dirty="0" smtClean="0"/>
              <a:t> </a:t>
            </a:r>
            <a:r>
              <a:rPr lang="en-US" sz="2600" dirty="0" err="1" smtClean="0"/>
              <a:t>διπλωμάτων</a:t>
            </a:r>
            <a:r>
              <a:rPr lang="en-US" sz="2600" dirty="0" smtClean="0"/>
              <a:t>.</a:t>
            </a:r>
          </a:p>
          <a:p>
            <a:pPr marL="822960" lvl="0" indent="-514350">
              <a:lnSpc>
                <a:spcPct val="80000"/>
              </a:lnSpc>
              <a:buFont typeface="+mj-lt"/>
              <a:buAutoNum type="alphaLcParenR"/>
            </a:pPr>
            <a:r>
              <a:rPr lang="en-US" sz="2600" dirty="0" err="1" smtClean="0"/>
              <a:t>Δημοσίευση</a:t>
            </a:r>
            <a:r>
              <a:rPr lang="en-US" sz="2600" dirty="0" smtClean="0"/>
              <a:t> </a:t>
            </a:r>
            <a:r>
              <a:rPr lang="en-US" sz="2600" dirty="0" err="1" smtClean="0"/>
              <a:t>στο</a:t>
            </a:r>
            <a:r>
              <a:rPr lang="en-US" sz="2600" dirty="0" smtClean="0"/>
              <a:t> ΦΕΚ.</a:t>
            </a:r>
          </a:p>
          <a:p>
            <a:pPr marL="571500" indent="-571500">
              <a:lnSpc>
                <a:spcPct val="80000"/>
              </a:lnSpc>
              <a:buFont typeface="+mj-lt"/>
              <a:buAutoNum type="romanUcPeriod" startAt="2"/>
            </a:pPr>
            <a:r>
              <a:rPr lang="el-GR" sz="2600" dirty="0" smtClean="0"/>
              <a:t>Παραχώρηση άδειας εκμετάλλευσης: έγγραφη συμφωνία.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600" dirty="0" smtClean="0"/>
              <a:t>Αποκλειστικές: ο δικαιούχος δεν μπορεί να εκμεταλλεύεται ο ίδιος την εφεύρεση, ούτε μπορεί να παραχωρήσει άλλη. </a:t>
            </a:r>
            <a:r>
              <a:rPr lang="en-US" sz="2600" dirty="0" err="1" smtClean="0"/>
              <a:t>Περιορισμένο</a:t>
            </a:r>
            <a:r>
              <a:rPr lang="en-US" sz="2600" dirty="0" smtClean="0"/>
              <a:t> </a:t>
            </a:r>
            <a:r>
              <a:rPr lang="en-US" sz="2600" dirty="0" err="1" smtClean="0"/>
              <a:t>απόλυτο</a:t>
            </a:r>
            <a:r>
              <a:rPr lang="en-US" sz="2600" dirty="0" smtClean="0"/>
              <a:t> δικαίωμα σε </a:t>
            </a:r>
            <a:r>
              <a:rPr lang="en-US" sz="2600" dirty="0" err="1" smtClean="0"/>
              <a:t>άυλο</a:t>
            </a:r>
            <a:r>
              <a:rPr lang="en-US" sz="2600" dirty="0" smtClean="0"/>
              <a:t> </a:t>
            </a:r>
            <a:r>
              <a:rPr lang="en-US" sz="2600" dirty="0" err="1" smtClean="0"/>
              <a:t>αγαθό</a:t>
            </a:r>
            <a:r>
              <a:rPr lang="en-US" sz="2600" dirty="0" smtClean="0"/>
              <a:t>.</a:t>
            </a:r>
          </a:p>
          <a:p>
            <a:pPr marL="82296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600" dirty="0" smtClean="0"/>
              <a:t>Απλές: ο δικαιούχος </a:t>
            </a:r>
            <a:r>
              <a:rPr lang="el-GR" sz="2600" dirty="0" err="1" smtClean="0"/>
              <a:t>μπορέι</a:t>
            </a:r>
            <a:r>
              <a:rPr lang="el-GR" sz="2600" dirty="0" smtClean="0"/>
              <a:t> να χρησιμοποιεί την εφεύρεση και να παραχωρεί άλλες. </a:t>
            </a:r>
            <a:r>
              <a:rPr lang="en-US" sz="2600" dirty="0" smtClean="0"/>
              <a:t>Δικαίωμα </a:t>
            </a:r>
            <a:r>
              <a:rPr lang="en-US" sz="2600" dirty="0" err="1" smtClean="0"/>
              <a:t>σχετικό</a:t>
            </a:r>
            <a:r>
              <a:rPr lang="en-US" sz="2600" dirty="0" smtClean="0"/>
              <a:t>, </a:t>
            </a:r>
            <a:r>
              <a:rPr lang="en-US" sz="2600" dirty="0" err="1" smtClean="0"/>
              <a:t>μόνο</a:t>
            </a:r>
            <a:r>
              <a:rPr lang="en-US" sz="2600" dirty="0" smtClean="0"/>
              <a:t> </a:t>
            </a:r>
            <a:r>
              <a:rPr lang="en-US" sz="2600" dirty="0" err="1" smtClean="0"/>
              <a:t>έναντι</a:t>
            </a:r>
            <a:r>
              <a:rPr lang="en-US" sz="2600" dirty="0" smtClean="0"/>
              <a:t> </a:t>
            </a:r>
            <a:r>
              <a:rPr lang="en-US" sz="2600" dirty="0" err="1" smtClean="0"/>
              <a:t>δικαιούχου</a:t>
            </a:r>
            <a:r>
              <a:rPr lang="en-US" sz="2600" dirty="0" smtClean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el-GR" sz="2600" dirty="0" smtClean="0"/>
              <a:t>Δε μεταβιβάζονται και δεν κληρονομούνται.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/>
              <a:t>Εμπορικό και Οικονομικό Δίκαιο</a:t>
            </a: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smtClean="0"/>
              <a:t>8: </a:t>
            </a:r>
            <a:r>
              <a:rPr lang="el-GR" altLang="zh-CN" sz="2800" b="1" dirty="0" smtClean="0">
                <a:cs typeface="Segoe UI" pitchFamily="18" charset="0"/>
              </a:rPr>
              <a:t>Βιομηχανική Ιδιοκτησία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Παππά Βιβή</a:t>
            </a:r>
            <a:endParaRPr lang="el-GR" sz="2400" dirty="0" smtClean="0"/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+mj-lt"/>
              <a:buAutoNum type="romanUcPeriod" startAt="3"/>
            </a:pPr>
            <a:r>
              <a:rPr lang="en-US" sz="2600" dirty="0" smtClean="0"/>
              <a:t>Υποχρεωτικές </a:t>
            </a:r>
            <a:r>
              <a:rPr lang="en-US" sz="2600" dirty="0" err="1" smtClean="0"/>
              <a:t>άδειες</a:t>
            </a:r>
            <a:r>
              <a:rPr lang="en-US" sz="2600" dirty="0" smtClean="0"/>
              <a:t> </a:t>
            </a:r>
            <a:r>
              <a:rPr lang="en-US" sz="2600" dirty="0" err="1" smtClean="0"/>
              <a:t>εκμετάλλευσης</a:t>
            </a:r>
            <a:r>
              <a:rPr lang="en-US" sz="2600" dirty="0" smtClean="0"/>
              <a:t>:</a:t>
            </a:r>
          </a:p>
          <a:p>
            <a:pPr marL="514350" lvl="0" indent="-514350">
              <a:lnSpc>
                <a:spcPct val="80000"/>
              </a:lnSpc>
              <a:buFont typeface="+mj-lt"/>
              <a:buAutoNum type="alphaLcParenR"/>
            </a:pPr>
            <a:r>
              <a:rPr lang="el-GR" sz="2600" dirty="0" smtClean="0"/>
              <a:t>Διοικητική πράξη: για λόγους δημοσίου συμφέροντος που αφορούν δημόσια υγεία ή εθνική άμυνα, παροχή άδειας εκμετάλλευσης σε δημόσιους φορείς. </a:t>
            </a:r>
            <a:r>
              <a:rPr lang="en-US" sz="2600" dirty="0" err="1" smtClean="0"/>
              <a:t>Θα</a:t>
            </a:r>
            <a:r>
              <a:rPr lang="en-US" sz="2600" dirty="0" smtClean="0"/>
              <a:t> </a:t>
            </a:r>
            <a:r>
              <a:rPr lang="en-US" sz="2600" dirty="0" err="1" smtClean="0"/>
              <a:t>πρέπει</a:t>
            </a:r>
            <a:r>
              <a:rPr lang="en-US" sz="2600" dirty="0" smtClean="0"/>
              <a:t> να </a:t>
            </a:r>
            <a:r>
              <a:rPr lang="en-US" sz="2600" dirty="0" err="1" smtClean="0"/>
              <a:t>μη</a:t>
            </a:r>
            <a:r>
              <a:rPr lang="en-US" sz="2600" dirty="0" smtClean="0"/>
              <a:t> </a:t>
            </a:r>
            <a:r>
              <a:rPr lang="en-US" sz="2600" dirty="0" err="1" smtClean="0"/>
              <a:t>γίνεται</a:t>
            </a:r>
            <a:r>
              <a:rPr lang="en-US" sz="2600" dirty="0" smtClean="0"/>
              <a:t> </a:t>
            </a:r>
            <a:r>
              <a:rPr lang="en-US" sz="2600" dirty="0" err="1" smtClean="0"/>
              <a:t>ήδη</a:t>
            </a:r>
            <a:r>
              <a:rPr lang="en-US" sz="2600" dirty="0" smtClean="0"/>
              <a:t> </a:t>
            </a:r>
            <a:r>
              <a:rPr lang="en-US" sz="2600" dirty="0" err="1" smtClean="0"/>
              <a:t>εκμετάλλευση</a:t>
            </a:r>
            <a:r>
              <a:rPr lang="en-US" sz="2600" dirty="0" smtClean="0"/>
              <a:t> στην </a:t>
            </a:r>
            <a:r>
              <a:rPr lang="en-US" sz="2600" dirty="0" err="1" smtClean="0"/>
              <a:t>Ελλάδα</a:t>
            </a:r>
            <a:r>
              <a:rPr lang="en-US" sz="2600" dirty="0" smtClean="0"/>
              <a:t>.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LcParenR"/>
            </a:pPr>
            <a:r>
              <a:rPr lang="en-US" sz="2800" dirty="0" err="1" smtClean="0"/>
              <a:t>Δικαστική</a:t>
            </a:r>
            <a:r>
              <a:rPr lang="en-US" sz="2800" dirty="0" smtClean="0"/>
              <a:t> </a:t>
            </a:r>
            <a:r>
              <a:rPr lang="en-US" sz="2800" dirty="0" err="1" smtClean="0"/>
              <a:t>απόφαση</a:t>
            </a:r>
            <a:r>
              <a:rPr lang="en-US" sz="2800" dirty="0" smtClean="0"/>
              <a:t>:</a:t>
            </a:r>
          </a:p>
          <a:p>
            <a:pPr marL="514350" lvl="0" indent="-514350">
              <a:lnSpc>
                <a:spcPct val="80000"/>
              </a:lnSpc>
              <a:buNone/>
            </a:pP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l-GR" sz="3100" dirty="0" smtClean="0"/>
              <a:t>Δε γίνεται εκμετάλλευση εφεύρεσης στην Ελλάδα αδικαιολόγητα. Έχουν περάσει 4 έτη από κατάθεση δήλωσης ή 3 έτη από χορήγηση. Έχει γίνει γνωστοποίηση σε δικαιούχο, τουλάχιστον 1 μήνα πριν τη δικαστική διαδικασία, της πρόθεσης αιτούντος για χορήγηση μη συμβατικής άδειας. Οποιοσδήποτε είναι σε θέση να αποδείξει ότι έχει δυνατότητα εκμετάλλευσης άδειας.</a:t>
            </a:r>
            <a:endParaRPr lang="en-US" sz="3100" dirty="0" smtClean="0"/>
          </a:p>
          <a:p>
            <a:pPr lvl="0"/>
            <a:r>
              <a:rPr lang="el-GR" sz="3100" dirty="0" smtClean="0"/>
              <a:t>Ο κάτοχος διπλώματος δεν μπορεί να εκμεταλλευτεί παραγωγικά την εφεύρεσή του χωρίς να θιγούν τα συμφέροντα κατόχου προγενέστερου διπλώματος (εξαρτημένη εφεύρεση).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600" dirty="0" smtClean="0"/>
              <a:t>Ο πρώην δικαιούχος διπλώματος που ηττήθηκε σε δίκη διεκδίκησης, εφόσον καλόπιστα εκμεταλλευόταν εφεύρεση ή είχε προβεί σε αναγκαίες προετοιμασίες για εκμετάλλευση. </a:t>
            </a:r>
            <a:endParaRPr lang="en-US" sz="2600" dirty="0" smtClean="0"/>
          </a:p>
          <a:p>
            <a:pPr marL="0" indent="0">
              <a:buNone/>
            </a:pPr>
            <a:r>
              <a:rPr lang="el-GR" sz="2600" dirty="0" smtClean="0"/>
              <a:t>Μεταβίβαση μη συμβατικής άδειας μόνο μαζί με το τμήμα επιχείρησης που εκμεταλλεύεται εφεύρεση. 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l-GR" sz="2600" dirty="0" smtClean="0"/>
              <a:t>Προστασία</a:t>
            </a:r>
            <a:endParaRPr lang="en-US" sz="2600" dirty="0" smtClean="0"/>
          </a:p>
          <a:p>
            <a:pPr marL="0" indent="0">
              <a:buNone/>
            </a:pPr>
            <a:r>
              <a:rPr lang="el-GR" sz="2600" dirty="0" smtClean="0"/>
              <a:t>Άρση προσβολής, παράλειψη και αποζημίωση. Παραγραφή 5 </a:t>
            </a:r>
            <a:r>
              <a:rPr lang="el-GR" sz="2600" dirty="0" err="1" smtClean="0"/>
              <a:t>ετής</a:t>
            </a:r>
            <a:r>
              <a:rPr lang="el-GR" sz="2600" dirty="0" smtClean="0"/>
              <a:t>, για αποζημίωση από γνώση – όχι μεγαλύτερη από 20 χρόνια. </a:t>
            </a:r>
            <a:endParaRPr lang="en-US" sz="2600" dirty="0" smtClean="0"/>
          </a:p>
          <a:p>
            <a:pPr marL="0" indent="0">
              <a:buNone/>
            </a:pPr>
            <a:r>
              <a:rPr lang="el-GR" sz="2600" dirty="0" err="1" smtClean="0"/>
              <a:t>Συνδικαιούχοι</a:t>
            </a:r>
            <a:r>
              <a:rPr lang="el-GR" sz="2600" dirty="0" smtClean="0"/>
              <a:t>: καθένας αυτοτελές δικαίωμα προστασίας.</a:t>
            </a:r>
            <a:endParaRPr lang="en-US" sz="2600" dirty="0" smtClean="0"/>
          </a:p>
          <a:p>
            <a:pPr marL="0" indent="0">
              <a:buNone/>
            </a:pPr>
            <a:r>
              <a:rPr lang="el-GR" sz="2600" dirty="0" smtClean="0"/>
              <a:t>Προστασία και σε αποκλειστικό αδειούχο και καταθέσαντα αίτηση για χορήγηση. 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 startAt="6"/>
            </a:pPr>
            <a:r>
              <a:rPr lang="el-GR" dirty="0" smtClean="0"/>
              <a:t>Υποδείγματα χρησιμότητας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Για τρισδιάστατα αντικείμενα, νέα και βιομηχανικά εφαρμόσιμα που μπορούν να δώσουν λύση σε τεχνικό πρόβλημα.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Ταχύτερη και απλούστερη διαδικασία ελέγχου, όχι έλεγχος ουσιαστικών προϋποθέσεων.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Αντικείμενο δικαιώματος: ο κανόνας που ενσωματώνεται σε τρισδιάστατο αντικείμενο.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Δεν απαιτείται εφευρετική πρωτοτυπία.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Προστασία για 7 έτη.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Αναλογική εφαρμογή υπόλοιπων διατάξεων για ευρεσιτεχνία.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err="1" smtClean="0"/>
              <a:t>Αλεξανδρίδου</a:t>
            </a:r>
            <a:r>
              <a:rPr lang="el-GR" sz="1400" dirty="0" smtClean="0"/>
              <a:t> Ελ.,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&amp; </a:t>
            </a:r>
            <a:r>
              <a:rPr lang="el-GR" sz="1400" dirty="0" err="1" smtClean="0"/>
              <a:t>Οικονομία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προσωπικών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Αντωνόπουλος</a:t>
            </a:r>
            <a:r>
              <a:rPr lang="el-GR" sz="1400" dirty="0" smtClean="0"/>
              <a:t> Β.,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Α.Ε. και Ε.Π.Ε.,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2009. </a:t>
            </a:r>
            <a:r>
              <a:rPr lang="el-GR" sz="1400" dirty="0" err="1" smtClean="0"/>
              <a:t>Κιάντου</a:t>
            </a:r>
            <a:r>
              <a:rPr lang="el-GR" sz="1400" dirty="0" smtClean="0"/>
              <a:t>-</a:t>
            </a:r>
            <a:r>
              <a:rPr lang="el-GR" sz="1400" dirty="0" err="1" smtClean="0"/>
              <a:t>Παμπούκη</a:t>
            </a:r>
            <a:r>
              <a:rPr lang="el-GR" sz="1400" dirty="0" smtClean="0"/>
              <a:t> Αλ.,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1997.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Μούζουλας</a:t>
            </a:r>
            <a:r>
              <a:rPr lang="el-GR" sz="1400" dirty="0" smtClean="0"/>
              <a:t> Σ., </a:t>
            </a:r>
            <a:r>
              <a:rPr lang="el-GR" sz="1400" dirty="0" err="1" smtClean="0"/>
              <a:t>Διοικητικό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Συμβούλιο</a:t>
            </a:r>
            <a:r>
              <a:rPr lang="el-GR" sz="1400" dirty="0" smtClean="0"/>
              <a:t> </a:t>
            </a:r>
            <a:r>
              <a:rPr lang="el-GR" sz="1400" dirty="0" err="1" smtClean="0"/>
              <a:t>Ανώνυμης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-</a:t>
            </a:r>
            <a:r>
              <a:rPr lang="el-GR" sz="1400" dirty="0" err="1" smtClean="0"/>
              <a:t>Νομολογία</a:t>
            </a:r>
            <a:r>
              <a:rPr lang="el-GR" sz="1400" dirty="0" smtClean="0"/>
              <a:t> 1920-91(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1995)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Παπαγιάννης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Ιωάν</a:t>
            </a:r>
            <a:r>
              <a:rPr lang="el-GR" sz="1400" dirty="0" smtClean="0"/>
              <a:t>.,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</a:t>
            </a:r>
            <a:r>
              <a:rPr lang="el-GR" sz="1400" dirty="0" err="1" smtClean="0"/>
              <a:t>εμπορικών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εταιρειών</a:t>
            </a:r>
            <a:r>
              <a:rPr lang="el-GR" sz="1400" dirty="0" smtClean="0"/>
              <a:t>, </a:t>
            </a:r>
            <a:r>
              <a:rPr lang="el-GR" sz="1400" dirty="0" err="1" smtClean="0"/>
              <a:t>Εκδόσεις</a:t>
            </a:r>
            <a:r>
              <a:rPr lang="el-GR" sz="1400" dirty="0" smtClean="0"/>
              <a:t> </a:t>
            </a:r>
            <a:r>
              <a:rPr lang="el-GR" sz="1400" dirty="0" err="1" smtClean="0"/>
              <a:t>Σάκκουλα</a:t>
            </a:r>
            <a:r>
              <a:rPr lang="el-GR" sz="1400" dirty="0" smtClean="0"/>
              <a:t> 2011.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Εμπορικές</a:t>
            </a:r>
            <a:r>
              <a:rPr lang="el-GR" sz="1400" dirty="0" smtClean="0"/>
              <a:t> </a:t>
            </a:r>
            <a:r>
              <a:rPr lang="el-GR" sz="1400" dirty="0" err="1" smtClean="0"/>
              <a:t>Εταιρίες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Ρόκας</a:t>
            </a:r>
            <a:r>
              <a:rPr lang="el-GR" sz="1400" dirty="0" smtClean="0"/>
              <a:t> Ν., </a:t>
            </a:r>
            <a:r>
              <a:rPr lang="el-GR" sz="1400" dirty="0" err="1" smtClean="0"/>
              <a:t>Αξιόγραφα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2012.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Σινανιώτη</a:t>
            </a:r>
            <a:r>
              <a:rPr lang="el-GR" sz="1400" dirty="0" smtClean="0"/>
              <a:t> Αρ., </a:t>
            </a:r>
            <a:r>
              <a:rPr lang="el-GR" sz="1400" dirty="0" err="1" smtClean="0"/>
              <a:t>Εμπορικό</a:t>
            </a:r>
            <a:r>
              <a:rPr lang="el-GR" sz="1400" dirty="0" smtClean="0"/>
              <a:t>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τ.2, Αντ. Ν. </a:t>
            </a:r>
            <a:r>
              <a:rPr lang="el-GR" sz="1400" dirty="0" err="1" smtClean="0"/>
              <a:t>Σάκκουλας</a:t>
            </a:r>
            <a:r>
              <a:rPr lang="el-GR" sz="1400" dirty="0" smtClean="0"/>
              <a:t> 2004.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Τριανταφυλλάκης</a:t>
            </a:r>
            <a:r>
              <a:rPr lang="el-GR" sz="1400" dirty="0" smtClean="0"/>
              <a:t> Γ., </a:t>
            </a:r>
            <a:r>
              <a:rPr lang="el-GR" sz="1400" dirty="0" err="1" smtClean="0"/>
              <a:t>Εισαγωγή</a:t>
            </a:r>
            <a:r>
              <a:rPr lang="el-GR" sz="1400" dirty="0" smtClean="0"/>
              <a:t> στο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των </a:t>
            </a:r>
            <a:r>
              <a:rPr lang="el-GR" sz="1400" dirty="0" err="1" smtClean="0"/>
              <a:t>αξιογράφων</a:t>
            </a:r>
            <a:r>
              <a:rPr lang="el-GR" sz="1400" dirty="0" smtClean="0"/>
              <a:t>, 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2008. </a:t>
            </a:r>
            <a:endParaRPr lang="en-US" sz="1400" dirty="0" smtClean="0"/>
          </a:p>
          <a:p>
            <a:pPr>
              <a:buNone/>
            </a:pPr>
            <a:r>
              <a:rPr lang="el-GR" sz="1400" dirty="0" err="1" smtClean="0"/>
              <a:t>Συλλογή</a:t>
            </a:r>
            <a:r>
              <a:rPr lang="el-GR" sz="1400" dirty="0" smtClean="0"/>
              <a:t> </a:t>
            </a:r>
            <a:r>
              <a:rPr lang="el-GR" sz="1400" dirty="0" err="1" smtClean="0"/>
              <a:t>Διαφόρων</a:t>
            </a:r>
            <a:r>
              <a:rPr lang="el-GR" sz="1400" dirty="0" smtClean="0"/>
              <a:t>, Το </a:t>
            </a:r>
            <a:r>
              <a:rPr lang="el-GR" sz="1400" dirty="0" err="1" smtClean="0"/>
              <a:t>Δίκαιο</a:t>
            </a:r>
            <a:r>
              <a:rPr lang="el-GR" sz="1400" dirty="0" smtClean="0"/>
              <a:t> της </a:t>
            </a:r>
            <a:r>
              <a:rPr lang="el-GR" sz="1400" dirty="0" err="1" smtClean="0"/>
              <a:t>Εταιρίας</a:t>
            </a:r>
            <a:r>
              <a:rPr lang="el-GR" sz="1400" dirty="0" smtClean="0"/>
              <a:t> </a:t>
            </a:r>
            <a:r>
              <a:rPr lang="el-GR" sz="1400" dirty="0" err="1" smtClean="0"/>
              <a:t>Περιορισμένης</a:t>
            </a:r>
            <a:r>
              <a:rPr lang="el-GR" sz="1400" dirty="0" smtClean="0"/>
              <a:t> </a:t>
            </a:r>
            <a:r>
              <a:rPr lang="el-GR" sz="1400" dirty="0" err="1" smtClean="0"/>
              <a:t>Ευθύνης</a:t>
            </a:r>
            <a:r>
              <a:rPr lang="el-GR" sz="1400" dirty="0" smtClean="0"/>
              <a:t>(</a:t>
            </a:r>
            <a:r>
              <a:rPr lang="el-GR" sz="1400" dirty="0" err="1" smtClean="0"/>
              <a:t>Νομική</a:t>
            </a:r>
            <a:r>
              <a:rPr lang="el-GR" sz="1400" dirty="0" smtClean="0"/>
              <a:t> </a:t>
            </a:r>
            <a:r>
              <a:rPr lang="el-GR" sz="1400" dirty="0" err="1" smtClean="0"/>
              <a:t>Βιβλιοθήκη</a:t>
            </a:r>
            <a:r>
              <a:rPr lang="el-GR" sz="1400" dirty="0" smtClean="0"/>
              <a:t> 1994) </a:t>
            </a:r>
            <a:endParaRPr lang="en-US" sz="1400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Παππά Π. (2015) Εμπορικό και Οικονομικό Δίκαιο.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103104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3200" dirty="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600" dirty="0" smtClean="0"/>
              <a:t>Σκοπός της παρούσας ενότητας είναι να κατανοήσουμε τις έννοιες της εμπορικής επωνυμίας, του διακριτικού τίτλου, του σήματος και τέλος της ευρεσιτεχνίας και τα βασικά τους χαρακτηριστικά.</a:t>
            </a:r>
            <a:endParaRPr lang="el-GR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dirty="0" smtClean="0"/>
              <a:t>Ευρεσιτεχνία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Ορισμός</a:t>
            </a:r>
          </a:p>
          <a:p>
            <a:pPr marL="0" indent="0">
              <a:buNone/>
            </a:pPr>
            <a:r>
              <a:rPr lang="el-GR" dirty="0" smtClean="0"/>
              <a:t>Διπλώματα ευρεσιτεχνίας χορηγούνται από τον ΟΒΙ για προϊόντα ή μεθόδους που αποτελούν εφευρέσεις νέες και επιδεκτικές βιομηχανικής εφαρμογής.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Εφεύρεση: κάθε κανόνας ανθρώπινου πνεύματος για τη λύση τεχνικού προβλήματος με την εφαρμογή φυσικών νόμων, με τρόπο που υπερβαίνει γνωστή στάθμη τεχνικής.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Προσωπικό στοιχείο (συμφέρον μη αμφισβήτησης πατρότητας) και περιουσιακό (εξουσία εκμετάλλευσης).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Font typeface="+mj-lt"/>
              <a:buAutoNum type="romanUcPeriod"/>
            </a:pPr>
            <a:r>
              <a:rPr lang="el-GR" sz="2400" dirty="0" smtClean="0"/>
              <a:t>Τεχνικός (</a:t>
            </a:r>
            <a:r>
              <a:rPr lang="el-GR" sz="2400" dirty="0" err="1" smtClean="0"/>
              <a:t>εξουσίαση</a:t>
            </a:r>
            <a:r>
              <a:rPr lang="el-GR" sz="2400" dirty="0" smtClean="0"/>
              <a:t> δύναμης φύσης χωρίς ανθρώπινη παρεμβολή προς ικανοποίηση βιοτικών αναγκών) κανόνας ανθρώπινου πνεύματος: διατύπωση υποδείγματος (αγνώστου μέχρι τώρα) για επίλυση τεχνικού προβλήματος, διατυπωμένος με τρόπο που να επιτρέπει εφαρμογή από οποιονδήποτε τρίτο ειδικό και να καταλήγει στο ίδιο ακριβώς αποτέλεσμα οποτεδήποτε εφαρμόζεται. 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l-GR" sz="2400" dirty="0" smtClean="0"/>
              <a:t>Αντικείμενο η ιδέα και όχι το ενσώματο αντικείμενο. </a:t>
            </a:r>
            <a:endParaRPr lang="en-US" sz="2400" dirty="0" smtClean="0"/>
          </a:p>
          <a:p>
            <a:pPr>
              <a:lnSpc>
                <a:spcPct val="80000"/>
              </a:lnSpc>
              <a:buNone/>
            </a:pPr>
            <a:r>
              <a:rPr lang="el-GR" sz="2400" dirty="0" smtClean="0"/>
              <a:t>Εφαρμογή φυσικών νόμων με τρόπο πρωτότυπο.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l-GR" dirty="0" smtClean="0"/>
              <a:t>Επίλυση τεχνικού προβλήματος.</a:t>
            </a:r>
            <a:endParaRPr lang="en-US" dirty="0" smtClean="0"/>
          </a:p>
          <a:p>
            <a:pPr marL="571500" indent="-571500">
              <a:buFont typeface="+mj-lt"/>
              <a:buAutoNum type="romanUcPeriod" startAt="2"/>
            </a:pPr>
            <a:r>
              <a:rPr lang="el-GR" dirty="0" smtClean="0"/>
              <a:t>Με εφαρμογή φυσικών νόμων που είναι ήδη γνωστοί αλλά εφαρμόζονται με τέτοιο πρωτότυπο τρόπο ώστε να επιλύουν τεχνικό πρόβλημα. Η εφαρμογή πρέπει να δίνει το ίδιο αποτέλεσμα κάθε φορά που εφαρμόζεται ο κανόνας.</a:t>
            </a:r>
            <a:endParaRPr lang="en-US" dirty="0" smtClean="0"/>
          </a:p>
          <a:p>
            <a:pPr marL="571500" indent="-571500">
              <a:buFont typeface="+mj-lt"/>
              <a:buAutoNum type="romanUcPeriod" startAt="2"/>
            </a:pPr>
            <a:r>
              <a:rPr lang="el-GR" dirty="0" smtClean="0"/>
              <a:t>Υπέρβαση της στάθμης της τεχνικής: τρόπος επίλυσης άγνωστος στην υπάρχουσα τεχνολογία και μη αναμενόμενος.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Όχι: ανακαλύψεις που δεν αποτελούν ανθρώπινη επινόηση, επιστημονικές θεωρίες και μαθηματικές μεθόδου, αισθητικές δημιουργίες, σχέδια, κανόνες και μέθοδοι για άσκηση πνευματικών ή οικονομικών δραστηριοτήτων ή παιχνιδιών, προγράμματα η/υ, παρουσίαση πληροφοριών.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Βιομηχανική Ιδιοκτησία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buFont typeface="+mj-lt"/>
              <a:buAutoNum type="romanUcPeriod" startAt="5"/>
            </a:pPr>
            <a:r>
              <a:rPr lang="el-GR" sz="3100" dirty="0" smtClean="0"/>
              <a:t>Νέα εφεύρεση: υπερβαίνει στάθμη υπάρχουσας και γνωστής τεχνικής, στην οποία υπάρχει δυνατότητα πρόσβασης ενδιαφερομένων από γραπτή, προφορική ή άλλη περιγραφή. Η υπάρχουσα τεχνική καταλαμβάνει οτιδήποτε γνωστό στον κόσμο ως τη στιγμή της κατάθεσης δήλωσης. Χαρακτήρας τεχνολογικού άλματος και όχι φυσιολογικής τεχνολογικής εξέλιξης. Η εφεύρεση θεωρείται νέα, ακόμα κι αν έγινε γνωστή έξι μήνες πριν την κατάθεση αίτησης και παρουσιάστηκε σε αναγνωρισμένες εκθέσεις, ενώ η γνωστοποίηση οφείλεται σε καταχρηστική ενέργεια σε βάρος προσώπου που κατέθεσε αίτηση.</a:t>
            </a:r>
            <a:endParaRPr lang="en-US" sz="31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2051</TotalTime>
  <Words>1773</Words>
  <Application>Microsoft Office PowerPoint</Application>
  <PresentationFormat>Προβολή στην οθόνη (16:10)</PresentationFormat>
  <Paragraphs>193</Paragraphs>
  <Slides>31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Εμπορικό και Οικονομικό Δίκαιο</vt:lpstr>
      <vt:lpstr>Διαφάνεια 2</vt:lpstr>
      <vt:lpstr>Άδειες Χρήσης</vt:lpstr>
      <vt:lpstr>Χρηματοδότηση</vt:lpstr>
      <vt:lpstr>Σκοποί  ενότητας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Βιομηχανική Ιδιοκτησία</vt:lpstr>
      <vt:lpstr>Βιβλιογραφία</vt:lpstr>
      <vt:lpstr>Σημείωμα Αναφοράς</vt:lpstr>
      <vt:lpstr>Σημείωμα Αδειοδότησης</vt:lpstr>
      <vt:lpstr>Διαφάνεια 28</vt:lpstr>
      <vt:lpstr>Διαφάνεια 29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337</cp:revision>
  <dcterms:created xsi:type="dcterms:W3CDTF">2012-09-06T09:03:05Z</dcterms:created>
  <dcterms:modified xsi:type="dcterms:W3CDTF">2015-11-09T18:23:42Z</dcterms:modified>
</cp:coreProperties>
</file>