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9" r:id="rId3"/>
    <p:sldId id="257" r:id="rId4"/>
    <p:sldId id="259" r:id="rId5"/>
    <p:sldId id="261" r:id="rId6"/>
    <p:sldId id="320" r:id="rId7"/>
    <p:sldId id="321" r:id="rId8"/>
    <p:sldId id="319" r:id="rId9"/>
    <p:sldId id="316" r:id="rId10"/>
    <p:sldId id="325" r:id="rId11"/>
    <p:sldId id="315" r:id="rId12"/>
    <p:sldId id="326" r:id="rId13"/>
    <p:sldId id="324" r:id="rId14"/>
    <p:sldId id="323" r:id="rId15"/>
    <p:sldId id="290" r:id="rId16"/>
    <p:sldId id="291" r:id="rId17"/>
    <p:sldId id="292" r:id="rId18"/>
    <p:sldId id="293" r:id="rId19"/>
    <p:sldId id="294" r:id="rId20"/>
    <p:sldId id="295" r:id="rId21"/>
    <p:sldId id="280" r:id="rId22"/>
  </p:sldIdLst>
  <p:sldSz cx="9144000" cy="5715000" type="screen16x10"/>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11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07/11/2015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ovima.gr/finance/article%2024/07/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trategicmanagementinsight.com/" TargetMode="External"/><Relationship Id="rId5" Type="http://schemas.openxmlformats.org/officeDocument/2006/relationships/hyperlink" Target="http://www.themanager.org/Models/P5F_2.htm" TargetMode="External"/><Relationship Id="rId4" Type="http://schemas.openxmlformats.org/officeDocument/2006/relationships/hyperlink" Target="http://www.seaa.gr/el/content/5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pPr algn="l"/>
            <a:r>
              <a:rPr lang="el-GR" sz="4000" dirty="0" smtClean="0">
                <a:cs typeface="Segoe UI" pitchFamily="18" charset="0"/>
              </a:rPr>
              <a:t>Επιχειρησιακή Στρατηγική και Πολίτικη</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Διαφορά Εταιρικής Αποστολής </a:t>
            </a:r>
            <a:r>
              <a:rPr lang="el-GR" altLang="zh-CN" sz="3600" b="1" dirty="0" smtClean="0">
                <a:cs typeface="Segoe UI" pitchFamily="18" charset="0"/>
              </a:rPr>
              <a:t>- </a:t>
            </a:r>
            <a:r>
              <a:rPr lang="el-GR" altLang="zh-CN" sz="3600" b="1" dirty="0" smtClean="0">
                <a:cs typeface="Segoe UI" pitchFamily="18" charset="0"/>
              </a:rPr>
              <a:t>Οράματος</a:t>
            </a:r>
            <a:endParaRPr lang="el-GR" altLang="zh-CN" sz="3600" b="1" dirty="0" smtClean="0">
              <a:cs typeface="Segoe UI" pitchFamily="18" charset="0"/>
            </a:endParaRPr>
          </a:p>
          <a:p>
            <a:r>
              <a:rPr lang="el-GR" altLang="zh-CN" sz="3600" b="1" dirty="0" err="1" smtClean="0">
                <a:cs typeface="Segoe UI" pitchFamily="18" charset="0"/>
              </a:rPr>
              <a:t>Τριάρχη</a:t>
            </a:r>
            <a:r>
              <a:rPr lang="el-GR" altLang="zh-CN" sz="3600" b="1" dirty="0" smtClean="0">
                <a:cs typeface="Segoe UI" pitchFamily="18" charset="0"/>
              </a:rPr>
              <a:t> Ειρήνη</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bg1"/>
          </a:solidFill>
          <a:ln w="38100">
            <a:solidFill>
              <a:schemeClr val="bg1"/>
            </a:solidFill>
          </a:ln>
        </p:spPr>
        <p:txBody>
          <a:bodyPr>
            <a:normAutofit/>
          </a:bodyPr>
          <a:lstStyle/>
          <a:p>
            <a:r>
              <a:rPr lang="el-GR" sz="3000" dirty="0" smtClean="0"/>
              <a:t>Παραδείγματα Δηλώσεων Εταιρικών Αποστολών</a:t>
            </a:r>
            <a:endParaRPr lang="el-GR" sz="3000" dirty="0"/>
          </a:p>
        </p:txBody>
      </p:sp>
      <p:sp>
        <p:nvSpPr>
          <p:cNvPr id="4" name="Ορθογώνιο 3"/>
          <p:cNvSpPr/>
          <p:nvPr/>
        </p:nvSpPr>
        <p:spPr>
          <a:xfrm>
            <a:off x="251520" y="1194178"/>
            <a:ext cx="5521484" cy="4327618"/>
          </a:xfrm>
          <a:prstGeom prst="rec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r>
              <a:rPr lang="el-GR" b="1" dirty="0" smtClean="0">
                <a:solidFill>
                  <a:schemeClr val="accent2">
                    <a:lumMod val="75000"/>
                  </a:schemeClr>
                </a:solidFill>
              </a:rPr>
              <a:t>Δήλωση αποστολής </a:t>
            </a:r>
            <a:r>
              <a:rPr lang="el-GR" dirty="0" smtClean="0"/>
              <a:t>της εταιρείας </a:t>
            </a:r>
            <a:r>
              <a:rPr lang="el-GR" dirty="0" err="1" smtClean="0"/>
              <a:t>FedEx</a:t>
            </a:r>
            <a:r>
              <a:rPr lang="el-GR" dirty="0" smtClean="0"/>
              <a:t>.</a:t>
            </a:r>
          </a:p>
          <a:p>
            <a:r>
              <a:rPr lang="el-GR" dirty="0" smtClean="0"/>
              <a:t>Η </a:t>
            </a:r>
            <a:r>
              <a:rPr lang="el-GR" dirty="0"/>
              <a:t>Εταιρεία </a:t>
            </a:r>
            <a:r>
              <a:rPr lang="el-GR" dirty="0" err="1"/>
              <a:t>FedEx</a:t>
            </a:r>
            <a:r>
              <a:rPr lang="el-GR" dirty="0"/>
              <a:t> θα παράγει ανώτερη οικονομική απόδοση για τους μετόχους της (5) με την παροχή υψηλής προστιθέμενης αξίας (7</a:t>
            </a:r>
            <a:r>
              <a:rPr lang="el-GR" dirty="0" smtClean="0"/>
              <a:t>) στην εφοδιαστική</a:t>
            </a:r>
            <a:r>
              <a:rPr lang="el-GR" dirty="0"/>
              <a:t>, </a:t>
            </a:r>
            <a:r>
              <a:rPr lang="el-GR" dirty="0" smtClean="0"/>
              <a:t>στις μεταφορές </a:t>
            </a:r>
            <a:r>
              <a:rPr lang="el-GR" dirty="0"/>
              <a:t>και </a:t>
            </a:r>
            <a:r>
              <a:rPr lang="el-GR" dirty="0" smtClean="0"/>
              <a:t>σε συναφείς υπηρεσίες </a:t>
            </a:r>
            <a:r>
              <a:rPr lang="el-GR" dirty="0"/>
              <a:t>πληροφόρησης (2) μέσω </a:t>
            </a:r>
            <a:r>
              <a:rPr lang="el-GR" dirty="0" err="1"/>
              <a:t>στοχοθετημένων</a:t>
            </a:r>
            <a:r>
              <a:rPr lang="el-GR" dirty="0"/>
              <a:t> εταιρειών εκμετάλλευσης. </a:t>
            </a:r>
            <a:r>
              <a:rPr lang="el-GR" dirty="0" smtClean="0"/>
              <a:t>Οι απαιτήσεις των Πελατών </a:t>
            </a:r>
            <a:r>
              <a:rPr lang="el-GR" dirty="0"/>
              <a:t>(1) </a:t>
            </a:r>
            <a:r>
              <a:rPr lang="el-GR" dirty="0" smtClean="0"/>
              <a:t>θα </a:t>
            </a:r>
            <a:r>
              <a:rPr lang="el-GR" dirty="0"/>
              <a:t>πρέπει να </a:t>
            </a:r>
            <a:r>
              <a:rPr lang="el-GR" dirty="0" smtClean="0"/>
              <a:t>εξυπηρετούνται με τον καλύτερο δυνατό ποιοτικό τρόπο για </a:t>
            </a:r>
            <a:r>
              <a:rPr lang="el-GR" dirty="0"/>
              <a:t>κάθε τμήμα της αγοράς </a:t>
            </a:r>
            <a:r>
              <a:rPr lang="el-GR" dirty="0" smtClean="0"/>
              <a:t>(</a:t>
            </a:r>
            <a:r>
              <a:rPr lang="el-GR" dirty="0"/>
              <a:t>3). </a:t>
            </a:r>
            <a:r>
              <a:rPr lang="el-GR" dirty="0" smtClean="0"/>
              <a:t>Η </a:t>
            </a:r>
            <a:r>
              <a:rPr lang="el-GR" dirty="0" err="1" smtClean="0"/>
              <a:t>FedEx</a:t>
            </a:r>
            <a:r>
              <a:rPr lang="el-GR" dirty="0" smtClean="0"/>
              <a:t> θα </a:t>
            </a:r>
            <a:r>
              <a:rPr lang="el-GR" dirty="0"/>
              <a:t>προσπαθήσει να αναπτύξει αμοιβαία εποικοδομητικές σχέσεις με τους εργαζομένους </a:t>
            </a:r>
            <a:r>
              <a:rPr lang="el-GR" dirty="0" smtClean="0"/>
              <a:t>(</a:t>
            </a:r>
            <a:r>
              <a:rPr lang="el-GR" dirty="0"/>
              <a:t>9), τους συνεργάτες και τους </a:t>
            </a:r>
            <a:r>
              <a:rPr lang="el-GR" dirty="0" smtClean="0"/>
              <a:t>προμηθευτές της. </a:t>
            </a:r>
            <a:r>
              <a:rPr lang="el-GR" dirty="0"/>
              <a:t>Η ασφάλεια θα είναι το πρώτο μέλημα σε όλες τις επιχειρήσεις (9). Εταιρικές δραστηριότητες θα διεξαχθούν σύμφωνα με τα υψηλότερα ηθικά και επαγγελματικά πρότυπα. (6</a:t>
            </a:r>
            <a:r>
              <a:rPr lang="el-GR" dirty="0" smtClean="0"/>
              <a:t>)</a:t>
            </a:r>
            <a:endParaRPr lang="el-GR" dirty="0"/>
          </a:p>
        </p:txBody>
      </p:sp>
      <p:sp>
        <p:nvSpPr>
          <p:cNvPr id="5" name="Ορθογώνιο 4"/>
          <p:cNvSpPr/>
          <p:nvPr/>
        </p:nvSpPr>
        <p:spPr>
          <a:xfrm>
            <a:off x="6080076" y="1182806"/>
            <a:ext cx="2884412" cy="4338990"/>
          </a:xfrm>
          <a:prstGeom prst="rect">
            <a:avLst/>
          </a:prstGeom>
          <a:solidFill>
            <a:schemeClr val="accent6">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r>
              <a:rPr lang="el-GR" sz="1700" b="1" dirty="0" smtClean="0"/>
              <a:t>Παρατηρήσεις</a:t>
            </a:r>
            <a:r>
              <a:rPr lang="el-GR" sz="1700" dirty="0" smtClean="0"/>
              <a:t>:</a:t>
            </a:r>
          </a:p>
          <a:p>
            <a:r>
              <a:rPr lang="el-GR" sz="1700" dirty="0" smtClean="0"/>
              <a:t>Η Δήλωση Αποστολής της εταιρείας στερείται </a:t>
            </a:r>
            <a:r>
              <a:rPr lang="el-GR" sz="1700" dirty="0"/>
              <a:t>απαντήσεων σχετικά με τις τεχνολογίες (4) </a:t>
            </a:r>
            <a:r>
              <a:rPr lang="el-GR" sz="1700" dirty="0" smtClean="0"/>
              <a:t>και τις </a:t>
            </a:r>
            <a:r>
              <a:rPr lang="el-GR" sz="1700" dirty="0"/>
              <a:t>κοινωνικές ευθύνες (8), </a:t>
            </a:r>
            <a:r>
              <a:rPr lang="el-GR" sz="1700" dirty="0" smtClean="0"/>
              <a:t>που </a:t>
            </a:r>
            <a:r>
              <a:rPr lang="el-GR" sz="1700" dirty="0"/>
              <a:t>είναι </a:t>
            </a:r>
            <a:r>
              <a:rPr lang="el-GR" sz="1700" dirty="0" smtClean="0"/>
              <a:t>από </a:t>
            </a:r>
            <a:r>
              <a:rPr lang="el-GR" sz="1700" dirty="0"/>
              <a:t>τα βασικά χαρακτηριστικά που πρέπει να </a:t>
            </a:r>
            <a:r>
              <a:rPr lang="el-GR" sz="1700" dirty="0" smtClean="0"/>
              <a:t>περιέχει μία επιτυχημένη </a:t>
            </a:r>
            <a:r>
              <a:rPr lang="el-GR" sz="1700" dirty="0"/>
              <a:t>δήλωση. Στερείται επίσης όλες </a:t>
            </a:r>
            <a:r>
              <a:rPr lang="el-GR" sz="1700" dirty="0" smtClean="0"/>
              <a:t>τις αξίες που υποδεικνύονται στις </a:t>
            </a:r>
            <a:r>
              <a:rPr lang="el-GR" sz="1700" dirty="0"/>
              <a:t>κατευθυντήριες γραμμές </a:t>
            </a:r>
            <a:r>
              <a:rPr lang="el-GR" sz="1700" dirty="0" smtClean="0"/>
              <a:t>και χρησιμοποιούνται </a:t>
            </a:r>
            <a:r>
              <a:rPr lang="el-GR" sz="1700" dirty="0"/>
              <a:t>από επιτυχημένες εταιρείες στις δηλώσεις τους. Είναι επίσης </a:t>
            </a:r>
            <a:r>
              <a:rPr lang="el-GR" sz="1700" dirty="0" smtClean="0"/>
              <a:t>προϊόν - κεντρική.</a:t>
            </a:r>
            <a:endParaRPr lang="el-GR" sz="1700" dirty="0"/>
          </a:p>
        </p:txBody>
      </p:sp>
      <p:sp>
        <p:nvSpPr>
          <p:cNvPr id="6" name="Δεξιό βέλος 5"/>
          <p:cNvSpPr/>
          <p:nvPr/>
        </p:nvSpPr>
        <p:spPr>
          <a:xfrm>
            <a:off x="5824182" y="2126776"/>
            <a:ext cx="204716" cy="307075"/>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Tree>
    <p:extLst>
      <p:ext uri="{BB962C8B-B14F-4D97-AF65-F5344CB8AC3E}">
        <p14:creationId xmlns:p14="http://schemas.microsoft.com/office/powerpoint/2010/main" xmlns="" val="924906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000" dirty="0" smtClean="0"/>
              <a:t>Παραδείγματα Δηλώσεων Εταιρικών Αποστολών</a:t>
            </a:r>
            <a:endParaRPr lang="en-US" sz="3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
        <p:nvSpPr>
          <p:cNvPr id="5" name="Ορθογώνιο 6"/>
          <p:cNvSpPr/>
          <p:nvPr/>
        </p:nvSpPr>
        <p:spPr>
          <a:xfrm>
            <a:off x="107504" y="1201316"/>
            <a:ext cx="5544616" cy="3816424"/>
          </a:xfrm>
          <a:prstGeom prst="rec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r>
              <a:rPr lang="el-GR" b="1" dirty="0" smtClean="0">
                <a:solidFill>
                  <a:schemeClr val="accent2">
                    <a:lumMod val="75000"/>
                  </a:schemeClr>
                </a:solidFill>
              </a:rPr>
              <a:t>Δήλωση αποστολής </a:t>
            </a:r>
            <a:r>
              <a:rPr lang="el-GR" dirty="0" smtClean="0"/>
              <a:t>της εταιρείας </a:t>
            </a:r>
            <a:r>
              <a:rPr lang="en-US" dirty="0" smtClean="0"/>
              <a:t>Toyota</a:t>
            </a:r>
            <a:r>
              <a:rPr lang="el-GR" dirty="0" smtClean="0"/>
              <a:t>.</a:t>
            </a:r>
            <a:endParaRPr lang="en-US" dirty="0" smtClean="0"/>
          </a:p>
          <a:p>
            <a:r>
              <a:rPr lang="el-GR" dirty="0"/>
              <a:t>Η Toyota θα ανοίξει το δρόμο για το μέλλον της κινητικότητας, τον εμπλουτισμό της ζωής σε όλο τον κόσμο (3) με </a:t>
            </a:r>
            <a:r>
              <a:rPr lang="el-GR" dirty="0" smtClean="0"/>
              <a:t>τους ασφαλέστερους </a:t>
            </a:r>
            <a:r>
              <a:rPr lang="el-GR" dirty="0"/>
              <a:t>και πιο </a:t>
            </a:r>
            <a:r>
              <a:rPr lang="el-GR" dirty="0" smtClean="0"/>
              <a:t>υπεύθυνους </a:t>
            </a:r>
            <a:r>
              <a:rPr lang="el-GR" dirty="0"/>
              <a:t>(6) τρόπους μετακίνησης </a:t>
            </a:r>
            <a:r>
              <a:rPr lang="el-GR" dirty="0" smtClean="0"/>
              <a:t>των ανθρώπων </a:t>
            </a:r>
            <a:r>
              <a:rPr lang="el-GR" dirty="0"/>
              <a:t>(1). Μέσα από τη δέσμευσή μας για την ποιότητα, τη συνεχή καινοτομία (4, 7) και </a:t>
            </a:r>
            <a:r>
              <a:rPr lang="el-GR" dirty="0" smtClean="0"/>
              <a:t>τον σεβασμό </a:t>
            </a:r>
            <a:r>
              <a:rPr lang="el-GR" dirty="0"/>
              <a:t>για τον πλανήτη (8), </a:t>
            </a:r>
            <a:r>
              <a:rPr lang="el-GR" dirty="0" smtClean="0"/>
              <a:t>στοχεύουμε να </a:t>
            </a:r>
            <a:r>
              <a:rPr lang="el-GR" dirty="0"/>
              <a:t>ξεπεράσουμε τις προσδοκίες και να </a:t>
            </a:r>
            <a:r>
              <a:rPr lang="el-GR" dirty="0" smtClean="0"/>
              <a:t>ανταμειφθούμε </a:t>
            </a:r>
            <a:r>
              <a:rPr lang="el-GR" dirty="0"/>
              <a:t>με ένα χαμόγελο. . Θα συναντήσουμε υψηλές </a:t>
            </a:r>
            <a:r>
              <a:rPr lang="el-GR" dirty="0" smtClean="0"/>
              <a:t>προκλήσεις </a:t>
            </a:r>
            <a:r>
              <a:rPr lang="el-GR" dirty="0"/>
              <a:t>(5)</a:t>
            </a:r>
            <a:r>
              <a:rPr lang="el-GR" dirty="0" smtClean="0"/>
              <a:t>, </a:t>
            </a:r>
            <a:r>
              <a:rPr lang="el-GR" dirty="0"/>
              <a:t>αλλά με το ταλέντο και το πάθος των </a:t>
            </a:r>
            <a:r>
              <a:rPr lang="el-GR" dirty="0" smtClean="0"/>
              <a:t>ανθρώπων </a:t>
            </a:r>
            <a:r>
              <a:rPr lang="el-GR" dirty="0"/>
              <a:t>(9)</a:t>
            </a:r>
            <a:r>
              <a:rPr lang="el-GR" dirty="0" smtClean="0"/>
              <a:t> </a:t>
            </a:r>
            <a:r>
              <a:rPr lang="el-GR" dirty="0"/>
              <a:t>θα υπάρχει πάντα ένας καλύτερος τρόπος </a:t>
            </a:r>
            <a:r>
              <a:rPr lang="el-GR" dirty="0" smtClean="0"/>
              <a:t>αντιμετώπισης </a:t>
            </a:r>
            <a:r>
              <a:rPr lang="el-GR" dirty="0"/>
              <a:t>(6)</a:t>
            </a:r>
            <a:r>
              <a:rPr lang="el-GR" dirty="0" smtClean="0"/>
              <a:t>. </a:t>
            </a:r>
            <a:endParaRPr lang="el-GR" dirty="0"/>
          </a:p>
        </p:txBody>
      </p:sp>
      <p:sp>
        <p:nvSpPr>
          <p:cNvPr id="6" name="Δεξιό βέλος 8"/>
          <p:cNvSpPr/>
          <p:nvPr/>
        </p:nvSpPr>
        <p:spPr>
          <a:xfrm>
            <a:off x="5724128" y="3073524"/>
            <a:ext cx="204716" cy="307075"/>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7" name="Ορθογώνιο 7"/>
          <p:cNvSpPr/>
          <p:nvPr/>
        </p:nvSpPr>
        <p:spPr>
          <a:xfrm>
            <a:off x="5940152" y="1201316"/>
            <a:ext cx="3203848" cy="3744416"/>
          </a:xfrm>
          <a:prstGeom prst="rect">
            <a:avLst/>
          </a:prstGeom>
          <a:solidFill>
            <a:schemeClr val="accent6">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r>
              <a:rPr lang="el-GR" sz="2000" b="1" dirty="0" smtClean="0"/>
              <a:t>Παρατηρήσεις</a:t>
            </a:r>
            <a:r>
              <a:rPr lang="el-GR" sz="2000" dirty="0" smtClean="0"/>
              <a:t>:</a:t>
            </a:r>
          </a:p>
          <a:p>
            <a:r>
              <a:rPr lang="el-GR" sz="2000" dirty="0" smtClean="0"/>
              <a:t>Η Δήλωση Αποστολής της εταιρείας στερείται μόνο στην αναφορά των προϊόντων </a:t>
            </a:r>
            <a:r>
              <a:rPr lang="el-GR" sz="2000" dirty="0"/>
              <a:t>της. Η αποστολή </a:t>
            </a:r>
            <a:r>
              <a:rPr lang="el-GR" sz="2000" dirty="0" smtClean="0"/>
              <a:t>της </a:t>
            </a:r>
            <a:r>
              <a:rPr lang="el-GR" sz="2000" dirty="0"/>
              <a:t>είναι προσανατολισμένη προς τον πελάτη, εμπνέοντας και </a:t>
            </a:r>
            <a:r>
              <a:rPr lang="el-GR" sz="2000" dirty="0" smtClean="0"/>
              <a:t>αποπνέοντας διάρκεια </a:t>
            </a:r>
            <a:r>
              <a:rPr lang="el-GR" sz="2000" dirty="0"/>
              <a:t>αλλά δεν αναφέρει </a:t>
            </a:r>
            <a:r>
              <a:rPr lang="el-GR" sz="2000" dirty="0" smtClean="0"/>
              <a:t>ξεκάθαρα τους </a:t>
            </a:r>
            <a:r>
              <a:rPr lang="el-GR" sz="2000" dirty="0"/>
              <a:t>πελάτες </a:t>
            </a:r>
            <a:r>
              <a:rPr lang="el-GR" sz="2000" dirty="0" smtClean="0"/>
              <a:t>της </a:t>
            </a:r>
            <a:r>
              <a:rPr lang="el-GR" sz="2000" dirty="0"/>
              <a:t>ή τις κοινωνικές ευθύνες.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8255" y="193204"/>
            <a:ext cx="8785745" cy="493783"/>
          </a:xfrm>
          <a:solidFill>
            <a:schemeClr val="bg1"/>
          </a:solidFill>
          <a:ln w="38100">
            <a:solidFill>
              <a:schemeClr val="bg1"/>
            </a:solidFill>
          </a:ln>
        </p:spPr>
        <p:txBody>
          <a:bodyPr>
            <a:noAutofit/>
          </a:bodyPr>
          <a:lstStyle/>
          <a:p>
            <a:r>
              <a:rPr lang="el-GR" sz="2400" dirty="0" smtClean="0"/>
              <a:t>Διαφορές μεταξύ Δήλωσης Οράματος και Δήλωσης Αποστολής</a:t>
            </a:r>
            <a:endParaRPr lang="el-GR" sz="2400" dirty="0"/>
          </a:p>
        </p:txBody>
      </p:sp>
      <p:graphicFrame>
        <p:nvGraphicFramePr>
          <p:cNvPr id="3" name="Πίνακας 2"/>
          <p:cNvGraphicFramePr>
            <a:graphicFrameLocks noGrp="1"/>
          </p:cNvGraphicFramePr>
          <p:nvPr>
            <p:extLst>
              <p:ext uri="{D42A27DB-BD31-4B8C-83A1-F6EECF244321}">
                <p14:modId xmlns:p14="http://schemas.microsoft.com/office/powerpoint/2010/main" xmlns="" val="166448121"/>
              </p:ext>
            </p:extLst>
          </p:nvPr>
        </p:nvGraphicFramePr>
        <p:xfrm>
          <a:off x="107504" y="654596"/>
          <a:ext cx="8810953" cy="5060404"/>
        </p:xfrm>
        <a:graphic>
          <a:graphicData uri="http://schemas.openxmlformats.org/drawingml/2006/table">
            <a:tbl>
              <a:tblPr firstRow="1" bandRow="1">
                <a:tableStyleId>{21E4AEA4-8DFA-4A89-87EB-49C32662AFE0}</a:tableStyleId>
              </a:tblPr>
              <a:tblGrid>
                <a:gridCol w="4467371"/>
                <a:gridCol w="4343582"/>
              </a:tblGrid>
              <a:tr h="288280">
                <a:tc>
                  <a:txBody>
                    <a:bodyPr/>
                    <a:lstStyle/>
                    <a:p>
                      <a:r>
                        <a:rPr lang="el-GR" sz="1500" dirty="0" smtClean="0">
                          <a:solidFill>
                            <a:schemeClr val="tx1"/>
                          </a:solidFill>
                        </a:rPr>
                        <a:t>Δήλωση Οράματος </a:t>
                      </a:r>
                      <a:endParaRPr lang="el-GR" sz="1500" dirty="0">
                        <a:solidFill>
                          <a:schemeClr val="tx1"/>
                        </a:solidFill>
                      </a:endParaRPr>
                    </a:p>
                  </a:txBody>
                  <a:tcPr marL="68580" marR="68580" marT="38100" marB="38100"/>
                </a:tc>
                <a:tc>
                  <a:txBody>
                    <a:bodyPr/>
                    <a:lstStyle/>
                    <a:p>
                      <a:r>
                        <a:rPr lang="el-GR" sz="1500" dirty="0" smtClean="0">
                          <a:solidFill>
                            <a:schemeClr val="tx1"/>
                          </a:solidFill>
                        </a:rPr>
                        <a:t>Δήλωση Αποστολής</a:t>
                      </a:r>
                      <a:endParaRPr lang="el-GR" sz="1500" dirty="0">
                        <a:solidFill>
                          <a:schemeClr val="tx1"/>
                        </a:solidFill>
                      </a:endParaRPr>
                    </a:p>
                  </a:txBody>
                  <a:tcPr marL="68580" marR="68580" marT="38100" marB="38100"/>
                </a:tc>
              </a:tr>
              <a:tr h="245038">
                <a:tc gridSpan="2">
                  <a:txBody>
                    <a:bodyPr/>
                    <a:lstStyle/>
                    <a:p>
                      <a:pPr algn="ctr"/>
                      <a:r>
                        <a:rPr lang="el-GR" sz="1200" b="1" dirty="0" smtClean="0"/>
                        <a:t>Σκοπός</a:t>
                      </a:r>
                      <a:endParaRPr lang="el-GR" sz="1200" b="1" dirty="0"/>
                    </a:p>
                  </a:txBody>
                  <a:tcPr marL="68580" marR="68580" marT="38100" marB="38100"/>
                </a:tc>
                <a:tc hMerge="1">
                  <a:txBody>
                    <a:bodyPr/>
                    <a:lstStyle/>
                    <a:p>
                      <a:endParaRPr lang="el-GR" dirty="0"/>
                    </a:p>
                  </a:txBody>
                  <a:tcPr/>
                </a:tc>
              </a:tr>
              <a:tr h="245038">
                <a:tc>
                  <a:txBody>
                    <a:bodyPr/>
                    <a:lstStyle/>
                    <a:p>
                      <a:r>
                        <a:rPr lang="el-GR" sz="1200" dirty="0" smtClean="0"/>
                        <a:t>Να πει τι</a:t>
                      </a:r>
                      <a:r>
                        <a:rPr lang="el-GR" sz="1200" baseline="0" dirty="0" smtClean="0"/>
                        <a:t> σκοπεύει </a:t>
                      </a:r>
                      <a:r>
                        <a:rPr lang="el-GR" sz="1200" b="1" baseline="0" dirty="0" smtClean="0"/>
                        <a:t>να πετύχει </a:t>
                      </a:r>
                      <a:r>
                        <a:rPr lang="el-GR" sz="1200" baseline="0" dirty="0" smtClean="0"/>
                        <a:t>η εταιρεία</a:t>
                      </a:r>
                      <a:endParaRPr lang="el-GR" sz="1200" dirty="0"/>
                    </a:p>
                  </a:txBody>
                  <a:tcPr marL="68580" marR="68580" marT="38100" marB="38100"/>
                </a:tc>
                <a:tc>
                  <a:txBody>
                    <a:bodyPr/>
                    <a:lstStyle/>
                    <a:p>
                      <a:r>
                        <a:rPr lang="el-GR" sz="1200" dirty="0" smtClean="0"/>
                        <a:t>Να δηλώσει τι εταιρεία</a:t>
                      </a:r>
                      <a:r>
                        <a:rPr lang="el-GR" sz="1200" baseline="0" dirty="0" smtClean="0"/>
                        <a:t> κάνει </a:t>
                      </a:r>
                      <a:r>
                        <a:rPr lang="el-GR" sz="1200" b="1" baseline="0" dirty="0" smtClean="0"/>
                        <a:t>αυτή την στιγμή</a:t>
                      </a:r>
                      <a:endParaRPr lang="el-GR" sz="1200" b="1" dirty="0"/>
                    </a:p>
                  </a:txBody>
                  <a:tcPr marL="68580" marR="68580" marT="38100" marB="38100"/>
                </a:tc>
              </a:tr>
              <a:tr h="245038">
                <a:tc gridSpan="2">
                  <a:txBody>
                    <a:bodyPr/>
                    <a:lstStyle/>
                    <a:p>
                      <a:pPr algn="ctr"/>
                      <a:r>
                        <a:rPr lang="el-GR" sz="1200" b="1" dirty="0" smtClean="0"/>
                        <a:t>Να απαντήσει στην</a:t>
                      </a:r>
                      <a:r>
                        <a:rPr lang="el-GR" sz="1200" b="1" baseline="0" dirty="0" smtClean="0"/>
                        <a:t> ερώτηση</a:t>
                      </a:r>
                      <a:endParaRPr lang="el-GR" sz="1200" b="1" dirty="0"/>
                    </a:p>
                  </a:txBody>
                  <a:tcPr marL="68580" marR="68580" marT="38100" marB="38100"/>
                </a:tc>
                <a:tc hMerge="1">
                  <a:txBody>
                    <a:bodyPr/>
                    <a:lstStyle/>
                    <a:p>
                      <a:endParaRPr lang="el-GR" dirty="0"/>
                    </a:p>
                  </a:txBody>
                  <a:tcPr/>
                </a:tc>
              </a:tr>
              <a:tr h="245038">
                <a:tc>
                  <a:txBody>
                    <a:bodyPr/>
                    <a:lstStyle/>
                    <a:p>
                      <a:r>
                        <a:rPr lang="el-GR" sz="1200" dirty="0" smtClean="0"/>
                        <a:t>Τι θέλουμε να γίνουμε</a:t>
                      </a:r>
                      <a:r>
                        <a:rPr lang="en-US" sz="1200" dirty="0" smtClean="0"/>
                        <a:t>;</a:t>
                      </a:r>
                      <a:endParaRPr lang="el-GR" sz="1200" dirty="0"/>
                    </a:p>
                  </a:txBody>
                  <a:tcPr marL="68580" marR="68580" marT="38100" marB="38100"/>
                </a:tc>
                <a:tc>
                  <a:txBody>
                    <a:bodyPr/>
                    <a:lstStyle/>
                    <a:p>
                      <a:r>
                        <a:rPr lang="el-GR" sz="1200" dirty="0" smtClean="0"/>
                        <a:t>Τι</a:t>
                      </a:r>
                      <a:r>
                        <a:rPr lang="el-GR" sz="1200" baseline="0" dirty="0" smtClean="0"/>
                        <a:t> κάνουμε</a:t>
                      </a:r>
                      <a:r>
                        <a:rPr lang="en-US" sz="1200" baseline="0" dirty="0" smtClean="0"/>
                        <a:t>;</a:t>
                      </a:r>
                      <a:endParaRPr lang="el-GR" sz="1200" dirty="0"/>
                    </a:p>
                  </a:txBody>
                  <a:tcPr marL="68580" marR="68580" marT="38100" marB="38100"/>
                </a:tc>
              </a:tr>
              <a:tr h="245038">
                <a:tc gridSpan="2">
                  <a:txBody>
                    <a:bodyPr/>
                    <a:lstStyle/>
                    <a:p>
                      <a:pPr algn="ctr"/>
                      <a:r>
                        <a:rPr lang="el-GR" sz="1200" b="1" dirty="0" smtClean="0"/>
                        <a:t>Περιλαμβάνει</a:t>
                      </a:r>
                      <a:endParaRPr lang="el-GR" sz="1200" b="1" dirty="0"/>
                    </a:p>
                  </a:txBody>
                  <a:tcPr marL="68580" marR="68580" marT="38100" marB="38100"/>
                </a:tc>
                <a:tc hMerge="1">
                  <a:txBody>
                    <a:bodyPr/>
                    <a:lstStyle/>
                    <a:p>
                      <a:endParaRPr lang="el-GR" dirty="0"/>
                    </a:p>
                  </a:txBody>
                  <a:tcPr/>
                </a:tc>
              </a:tr>
              <a:tr h="1628780">
                <a:tc>
                  <a:txBody>
                    <a:bodyPr/>
                    <a:lstStyle/>
                    <a:p>
                      <a:pPr marL="285750" indent="-285750">
                        <a:buFont typeface="Arial" panose="020B0604020202020204" pitchFamily="34" charset="0"/>
                        <a:buChar char="•"/>
                      </a:pPr>
                      <a:r>
                        <a:rPr lang="el-GR" sz="1200" dirty="0" smtClean="0"/>
                        <a:t>Στόχους</a:t>
                      </a:r>
                    </a:p>
                    <a:p>
                      <a:pPr marL="285750" indent="-285750">
                        <a:buFont typeface="Arial" panose="020B0604020202020204" pitchFamily="34" charset="0"/>
                        <a:buChar char="•"/>
                      </a:pPr>
                      <a:r>
                        <a:rPr lang="el-GR" sz="1200" dirty="0" smtClean="0"/>
                        <a:t>Αξίες</a:t>
                      </a:r>
                      <a:endParaRPr lang="el-GR" sz="1200" dirty="0"/>
                    </a:p>
                  </a:txBody>
                  <a:tcPr marL="68580" marR="68580" marT="38100" marB="38100"/>
                </a:tc>
                <a:tc>
                  <a:txBody>
                    <a:bodyPr/>
                    <a:lstStyle/>
                    <a:p>
                      <a:pPr marL="285750" indent="-285750">
                        <a:buFont typeface="Arial" panose="020B0604020202020204" pitchFamily="34" charset="0"/>
                        <a:buChar char="•"/>
                      </a:pPr>
                      <a:r>
                        <a:rPr lang="el-GR" sz="1200" dirty="0" smtClean="0"/>
                        <a:t>Πελάτες</a:t>
                      </a:r>
                    </a:p>
                    <a:p>
                      <a:pPr marL="285750" indent="-285750">
                        <a:buFont typeface="Arial" panose="020B0604020202020204" pitchFamily="34" charset="0"/>
                        <a:buChar char="•"/>
                      </a:pPr>
                      <a:r>
                        <a:rPr lang="el-GR" sz="1200" dirty="0" smtClean="0"/>
                        <a:t>Προϊόντα/</a:t>
                      </a:r>
                      <a:r>
                        <a:rPr lang="el-GR" sz="1200" baseline="0" dirty="0" smtClean="0"/>
                        <a:t> υπηρεσίες </a:t>
                      </a:r>
                    </a:p>
                    <a:p>
                      <a:pPr marL="285750" indent="-285750">
                        <a:buFont typeface="Arial" panose="020B0604020202020204" pitchFamily="34" charset="0"/>
                        <a:buChar char="•"/>
                      </a:pPr>
                      <a:r>
                        <a:rPr lang="el-GR" sz="1200" baseline="0" dirty="0" smtClean="0"/>
                        <a:t>Αγορές</a:t>
                      </a:r>
                    </a:p>
                    <a:p>
                      <a:pPr marL="285750" indent="-285750">
                        <a:buFont typeface="Arial" panose="020B0604020202020204" pitchFamily="34" charset="0"/>
                        <a:buChar char="•"/>
                      </a:pPr>
                      <a:r>
                        <a:rPr lang="el-GR" sz="1200" baseline="0" dirty="0" smtClean="0"/>
                        <a:t>Τεχνολογία</a:t>
                      </a:r>
                    </a:p>
                    <a:p>
                      <a:pPr marL="285750" indent="-285750">
                        <a:buFont typeface="Arial" panose="020B0604020202020204" pitchFamily="34" charset="0"/>
                        <a:buChar char="•"/>
                      </a:pPr>
                      <a:r>
                        <a:rPr lang="el-GR" sz="1200" baseline="0" dirty="0" smtClean="0"/>
                        <a:t>Ανησυχία για την επιβίωση</a:t>
                      </a:r>
                    </a:p>
                    <a:p>
                      <a:pPr marL="285750" indent="-285750">
                        <a:buFont typeface="Arial" panose="020B0604020202020204" pitchFamily="34" charset="0"/>
                        <a:buChar char="•"/>
                      </a:pPr>
                      <a:r>
                        <a:rPr lang="el-GR" sz="1200" baseline="0" dirty="0" smtClean="0"/>
                        <a:t>Φιλοσοφία</a:t>
                      </a:r>
                    </a:p>
                    <a:p>
                      <a:pPr marL="285750" indent="-285750">
                        <a:buFont typeface="Arial" panose="020B0604020202020204" pitchFamily="34" charset="0"/>
                        <a:buChar char="•"/>
                      </a:pPr>
                      <a:r>
                        <a:rPr lang="el-GR" sz="1200" baseline="0" dirty="0" smtClean="0"/>
                        <a:t>Αυτό-αντίληψη</a:t>
                      </a:r>
                    </a:p>
                    <a:p>
                      <a:pPr marL="285750" indent="-285750">
                        <a:buFont typeface="Arial" panose="020B0604020202020204" pitchFamily="34" charset="0"/>
                        <a:buChar char="•"/>
                      </a:pPr>
                      <a:r>
                        <a:rPr lang="el-GR" sz="1200" baseline="0" dirty="0" smtClean="0"/>
                        <a:t>Ανησυχία για τη Δημόσια Εικόνα</a:t>
                      </a:r>
                    </a:p>
                    <a:p>
                      <a:pPr marL="285750" indent="-285750">
                        <a:buFont typeface="Arial" panose="020B0604020202020204" pitchFamily="34" charset="0"/>
                        <a:buChar char="•"/>
                      </a:pPr>
                      <a:r>
                        <a:rPr lang="el-GR" sz="1200" baseline="0" dirty="0" smtClean="0"/>
                        <a:t>Ανησυχία για τους Εργαζομένους</a:t>
                      </a:r>
                      <a:endParaRPr lang="el-GR" sz="1200" dirty="0"/>
                    </a:p>
                  </a:txBody>
                  <a:tcPr marL="68580" marR="68580" marT="38100" marB="38100"/>
                </a:tc>
              </a:tr>
              <a:tr h="245038">
                <a:tc gridSpan="2">
                  <a:txBody>
                    <a:bodyPr/>
                    <a:lstStyle/>
                    <a:p>
                      <a:pPr algn="ctr"/>
                      <a:r>
                        <a:rPr lang="el-GR" sz="1200" b="1" dirty="0" smtClean="0"/>
                        <a:t>Μέλλον</a:t>
                      </a:r>
                      <a:r>
                        <a:rPr lang="el-GR" sz="1200" b="1" baseline="0" dirty="0" smtClean="0"/>
                        <a:t> ή Παρόν</a:t>
                      </a:r>
                      <a:r>
                        <a:rPr lang="en-US" sz="1200" b="1" baseline="0" dirty="0" smtClean="0"/>
                        <a:t>; </a:t>
                      </a:r>
                      <a:endParaRPr lang="el-GR" sz="1200" b="1" dirty="0"/>
                    </a:p>
                  </a:txBody>
                  <a:tcPr marL="68580" marR="68580" marT="38100" marB="38100"/>
                </a:tc>
                <a:tc hMerge="1">
                  <a:txBody>
                    <a:bodyPr/>
                    <a:lstStyle/>
                    <a:p>
                      <a:endParaRPr lang="el-GR" dirty="0"/>
                    </a:p>
                  </a:txBody>
                  <a:tcPr/>
                </a:tc>
              </a:tr>
              <a:tr h="245038">
                <a:tc>
                  <a:txBody>
                    <a:bodyPr/>
                    <a:lstStyle/>
                    <a:p>
                      <a:r>
                        <a:rPr lang="el-GR" sz="1200" dirty="0" smtClean="0"/>
                        <a:t>Αναφέρεται</a:t>
                      </a:r>
                      <a:r>
                        <a:rPr lang="el-GR" sz="1200" baseline="0" dirty="0" smtClean="0"/>
                        <a:t> στο Μέλλον</a:t>
                      </a:r>
                      <a:endParaRPr lang="el-GR" sz="1200" dirty="0"/>
                    </a:p>
                  </a:txBody>
                  <a:tcPr marL="68580" marR="68580" marT="38100" marB="38100"/>
                </a:tc>
                <a:tc>
                  <a:txBody>
                    <a:bodyPr/>
                    <a:lstStyle/>
                    <a:p>
                      <a:r>
                        <a:rPr lang="el-GR" sz="1200" dirty="0" smtClean="0"/>
                        <a:t>Αναφέρεται</a:t>
                      </a:r>
                      <a:r>
                        <a:rPr lang="el-GR" sz="1200" baseline="0" dirty="0" smtClean="0"/>
                        <a:t> στο Παρόν</a:t>
                      </a:r>
                      <a:endParaRPr lang="el-GR" sz="1200" dirty="0"/>
                    </a:p>
                  </a:txBody>
                  <a:tcPr marL="68580" marR="68580" marT="38100" marB="38100"/>
                </a:tc>
              </a:tr>
              <a:tr h="259804">
                <a:tc gridSpan="2">
                  <a:txBody>
                    <a:bodyPr/>
                    <a:lstStyle/>
                    <a:p>
                      <a:pPr algn="ctr"/>
                      <a:r>
                        <a:rPr lang="el-GR" sz="1200" b="1" dirty="0" smtClean="0"/>
                        <a:t>Ποια δημιουργείται πρώτη</a:t>
                      </a:r>
                      <a:r>
                        <a:rPr lang="en-US" sz="1200" b="1" dirty="0" smtClean="0"/>
                        <a:t>;</a:t>
                      </a:r>
                      <a:endParaRPr lang="el-GR" sz="1200" b="1" dirty="0"/>
                    </a:p>
                  </a:txBody>
                  <a:tcPr marL="68580" marR="68580" marT="38100" marB="38100"/>
                </a:tc>
                <a:tc hMerge="1">
                  <a:txBody>
                    <a:bodyPr/>
                    <a:lstStyle/>
                    <a:p>
                      <a:endParaRPr lang="el-GR" dirty="0"/>
                    </a:p>
                  </a:txBody>
                  <a:tcPr/>
                </a:tc>
              </a:tr>
              <a:tr h="245038">
                <a:tc>
                  <a:txBody>
                    <a:bodyPr/>
                    <a:lstStyle/>
                    <a:p>
                      <a:r>
                        <a:rPr lang="el-GR" sz="1200" dirty="0" smtClean="0"/>
                        <a:t>Πρώτη</a:t>
                      </a:r>
                      <a:r>
                        <a:rPr lang="el-GR" sz="1200" baseline="0" dirty="0" smtClean="0"/>
                        <a:t> δημιουργείται</a:t>
                      </a:r>
                      <a:endParaRPr lang="el-GR" sz="1200" dirty="0"/>
                    </a:p>
                  </a:txBody>
                  <a:tcPr marL="68580" marR="68580" marT="38100" marB="38100"/>
                </a:tc>
                <a:tc>
                  <a:txBody>
                    <a:bodyPr/>
                    <a:lstStyle/>
                    <a:p>
                      <a:r>
                        <a:rPr lang="el-GR" sz="1200" dirty="0" smtClean="0"/>
                        <a:t>Δημιουργείται</a:t>
                      </a:r>
                      <a:r>
                        <a:rPr lang="el-GR" sz="1200" baseline="0" dirty="0" smtClean="0"/>
                        <a:t> μετά τη δήλωση οράματος</a:t>
                      </a:r>
                      <a:endParaRPr lang="el-GR" sz="1200" dirty="0"/>
                    </a:p>
                  </a:txBody>
                  <a:tcPr marL="68580" marR="68580" marT="38100" marB="38100"/>
                </a:tc>
              </a:tr>
              <a:tr h="245038">
                <a:tc gridSpan="2">
                  <a:txBody>
                    <a:bodyPr/>
                    <a:lstStyle/>
                    <a:p>
                      <a:pPr algn="ctr"/>
                      <a:r>
                        <a:rPr lang="el-GR" sz="1200" b="1" dirty="0" smtClean="0"/>
                        <a:t>Πόσο συχνά αλλάζει</a:t>
                      </a:r>
                      <a:r>
                        <a:rPr lang="en-US" sz="1200" b="1" dirty="0" smtClean="0"/>
                        <a:t>;</a:t>
                      </a:r>
                      <a:endParaRPr lang="el-GR" sz="1200" b="1" dirty="0"/>
                    </a:p>
                  </a:txBody>
                  <a:tcPr marL="68580" marR="68580" marT="38100" marB="38100"/>
                </a:tc>
                <a:tc hMerge="1">
                  <a:txBody>
                    <a:bodyPr/>
                    <a:lstStyle/>
                    <a:p>
                      <a:endParaRPr lang="el-GR" dirty="0"/>
                    </a:p>
                  </a:txBody>
                  <a:tcPr/>
                </a:tc>
              </a:tr>
              <a:tr h="418006">
                <a:tc>
                  <a:txBody>
                    <a:bodyPr/>
                    <a:lstStyle/>
                    <a:p>
                      <a:r>
                        <a:rPr lang="el-GR" sz="1200" b="0" dirty="0" smtClean="0"/>
                        <a:t>Σπάνια,</a:t>
                      </a:r>
                      <a:r>
                        <a:rPr lang="el-GR" sz="1200" b="0" baseline="0" dirty="0" smtClean="0"/>
                        <a:t> καθώς απαιτείται το πέρασμα πολλών χρόνων για την επίτευξη των περισσότερων από τους στόχους</a:t>
                      </a:r>
                      <a:endParaRPr lang="el-GR" sz="1200" b="0" dirty="0"/>
                    </a:p>
                  </a:txBody>
                  <a:tcPr marL="68580" marR="68580" marT="38100" marB="38100"/>
                </a:tc>
                <a:tc>
                  <a:txBody>
                    <a:bodyPr/>
                    <a:lstStyle/>
                    <a:p>
                      <a:r>
                        <a:rPr lang="el-GR" sz="1200" b="0" dirty="0" smtClean="0"/>
                        <a:t>Προϊόν-κεντρικές</a:t>
                      </a:r>
                      <a:r>
                        <a:rPr lang="el-GR" sz="1200" b="0" baseline="0" dirty="0" smtClean="0"/>
                        <a:t> δηλώσεις αποστολής αλλάζουν κάθε φορά που η εταιρεία τολμάει να μπει σε μια νέα αγορά προϊόντος. </a:t>
                      </a:r>
                      <a:endParaRPr lang="el-GR" sz="1200" b="0" dirty="0"/>
                    </a:p>
                  </a:txBody>
                  <a:tcPr marL="68580" marR="68580" marT="38100" marB="38100"/>
                </a:tc>
              </a:tr>
            </a:tbl>
          </a:graphicData>
        </a:graphic>
      </p:graphicFrame>
    </p:spTree>
    <p:extLst>
      <p:ext uri="{BB962C8B-B14F-4D97-AF65-F5344CB8AC3E}">
        <p14:creationId xmlns:p14="http://schemas.microsoft.com/office/powerpoint/2010/main" xmlns="" val="42858295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a:buNone/>
            </a:pPr>
            <a:r>
              <a:rPr lang="el-GR" dirty="0" smtClean="0"/>
              <a:t>Ανακεφαλαίωση – Ερωτήματα</a:t>
            </a:r>
          </a:p>
          <a:p>
            <a:pPr>
              <a:lnSpc>
                <a:spcPct val="80000"/>
              </a:lnSpc>
            </a:pPr>
            <a:r>
              <a:rPr lang="el-GR" sz="2400" dirty="0" smtClean="0"/>
              <a:t>Ποια είναι τα οφέλη της Δήλωσης Οράματος</a:t>
            </a:r>
            <a:r>
              <a:rPr lang="en-US" sz="2400" dirty="0" smtClean="0"/>
              <a:t>;</a:t>
            </a:r>
          </a:p>
          <a:p>
            <a:pPr>
              <a:lnSpc>
                <a:spcPct val="80000"/>
              </a:lnSpc>
            </a:pPr>
            <a:r>
              <a:rPr lang="el-GR" sz="2400" dirty="0" smtClean="0"/>
              <a:t>Ποια βήματα πρέπει να ακολουθούνται για τη σύνταξη μιας αποτελεσματικής Δήλωσης Οράματος</a:t>
            </a:r>
            <a:r>
              <a:rPr lang="en-US" sz="2400" dirty="0" smtClean="0"/>
              <a:t>;</a:t>
            </a:r>
          </a:p>
          <a:p>
            <a:pPr>
              <a:lnSpc>
                <a:spcPct val="80000"/>
              </a:lnSpc>
            </a:pPr>
            <a:r>
              <a:rPr lang="el-GR" sz="2400" dirty="0" smtClean="0"/>
              <a:t>Ποιοι είναι οι τύποι της Δήλωσης Εταιρικής Αποστολής</a:t>
            </a:r>
            <a:r>
              <a:rPr lang="en-US" sz="2400" dirty="0" smtClean="0"/>
              <a:t>;</a:t>
            </a:r>
            <a:endParaRPr lang="el-GR" sz="2400" dirty="0" smtClean="0"/>
          </a:p>
          <a:p>
            <a:pPr>
              <a:lnSpc>
                <a:spcPct val="80000"/>
              </a:lnSpc>
            </a:pPr>
            <a:r>
              <a:rPr lang="el-GR" sz="2400" dirty="0" smtClean="0"/>
              <a:t>Πόσα και ποια είναι τα απαραίτητα συστατικά στοιχεία μιας Δήλωσης Εταιρικής Αποστολής</a:t>
            </a:r>
            <a:r>
              <a:rPr lang="en-US" sz="2400" dirty="0" smtClean="0"/>
              <a:t>;</a:t>
            </a:r>
            <a:endParaRPr lang="el-GR" sz="2400" dirty="0" smtClean="0"/>
          </a:p>
          <a:p>
            <a:pPr marL="0" indent="0">
              <a:buNone/>
            </a:pPr>
            <a:endParaRPr lang="en-US" dirty="0" smtClean="0"/>
          </a:p>
          <a:p>
            <a:pPr marL="457200" lvl="1" indent="0">
              <a:buNone/>
            </a:pPr>
            <a:endParaRPr lang="el-GR" dirty="0" smtClean="0"/>
          </a:p>
          <a:p>
            <a:pPr marL="457200" lvl="1" indent="0">
              <a:buNone/>
            </a:pPr>
            <a:endParaRPr lang="en-US" dirty="0" smtClean="0"/>
          </a:p>
          <a:p>
            <a:pPr marL="0" indent="0">
              <a:buNone/>
            </a:pPr>
            <a:endParaRPr lang="el-GR" dirty="0" smtClean="0"/>
          </a:p>
          <a:p>
            <a:pPr>
              <a:buNone/>
            </a:pPr>
            <a:endParaRPr lang="el-GR"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a:buNone/>
            </a:pPr>
            <a:r>
              <a:rPr lang="el-GR" dirty="0" smtClean="0"/>
              <a:t>Ανακεφαλαίωση – Ερωτήματα</a:t>
            </a:r>
          </a:p>
          <a:p>
            <a:pPr>
              <a:lnSpc>
                <a:spcPct val="80000"/>
              </a:lnSpc>
            </a:pPr>
            <a:r>
              <a:rPr lang="el-GR" sz="2400" dirty="0" smtClean="0"/>
              <a:t>Τι έδειξαν οι μελέτες για την σχέση που υπάρχει μεταξύ της δήλωσης εταιρικής αποστολής και της απόδοσης της εταιρείας</a:t>
            </a:r>
            <a:r>
              <a:rPr lang="en-US" sz="2400" dirty="0" smtClean="0"/>
              <a:t>;</a:t>
            </a:r>
            <a:endParaRPr lang="el-GR" sz="2400" dirty="0" smtClean="0"/>
          </a:p>
          <a:p>
            <a:pPr>
              <a:lnSpc>
                <a:spcPct val="80000"/>
              </a:lnSpc>
            </a:pPr>
            <a:r>
              <a:rPr lang="el-GR" sz="2400" dirty="0" smtClean="0"/>
              <a:t>Ποια βήματα ακολουθούνται για την διατύπωση μιας αποτελεσματικής Δήλωσης Εταιρικής Αποστολής</a:t>
            </a:r>
            <a:r>
              <a:rPr lang="en-US" sz="2400" dirty="0" smtClean="0"/>
              <a:t>;</a:t>
            </a:r>
            <a:endParaRPr lang="el-GR" sz="2400" dirty="0" smtClean="0"/>
          </a:p>
          <a:p>
            <a:pPr>
              <a:lnSpc>
                <a:spcPct val="80000"/>
              </a:lnSpc>
            </a:pPr>
            <a:r>
              <a:rPr lang="el-GR" sz="2400" dirty="0" smtClean="0"/>
              <a:t>Ποιες διαφορές υπάρχουν μεταξύ της Δήλωσης Οράματος και της Δήλωσης Εταιρικής Αποστολής</a:t>
            </a:r>
            <a:r>
              <a:rPr lang="en-US" sz="2400" dirty="0" smtClean="0"/>
              <a:t>;</a:t>
            </a:r>
            <a:endParaRPr lang="el-GR" sz="2400" dirty="0" smtClean="0"/>
          </a:p>
          <a:p>
            <a:pPr>
              <a:lnSpc>
                <a:spcPct val="80000"/>
              </a:lnSpc>
              <a:buNone/>
            </a:pPr>
            <a:endParaRPr lang="el-GR"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1680"/>
              </a:lnSpc>
              <a:spcBef>
                <a:spcPts val="0"/>
              </a:spcBef>
              <a:buNone/>
            </a:pPr>
            <a:r>
              <a:rPr lang="en-US" sz="1400" dirty="0" smtClean="0"/>
              <a:t>“</a:t>
            </a:r>
            <a:r>
              <a:rPr lang="el-GR" sz="1400" dirty="0" err="1" smtClean="0"/>
              <a:t>Στρατιγική</a:t>
            </a:r>
            <a:r>
              <a:rPr lang="el-GR" sz="1400" dirty="0" smtClean="0"/>
              <a:t> των Επιχειρήσεων:</a:t>
            </a:r>
            <a:r>
              <a:rPr lang="en-US" sz="1400" dirty="0" smtClean="0"/>
              <a:t> </a:t>
            </a:r>
            <a:r>
              <a:rPr lang="el-GR" sz="1400" dirty="0" smtClean="0"/>
              <a:t>Ελληνική και Διεθνής Εμπειρία</a:t>
            </a:r>
            <a:r>
              <a:rPr lang="en-US" sz="1400" dirty="0" smtClean="0"/>
              <a:t>”</a:t>
            </a:r>
            <a:r>
              <a:rPr lang="el-GR" sz="1400" dirty="0" smtClean="0"/>
              <a:t>, Τόμος Α’</a:t>
            </a:r>
            <a:r>
              <a:rPr lang="en-US" sz="1400" dirty="0" smtClean="0"/>
              <a:t>, </a:t>
            </a:r>
            <a:r>
              <a:rPr lang="el-GR" sz="1400" dirty="0" smtClean="0"/>
              <a:t>Παπαδάκης Μ. Βασίλης,</a:t>
            </a:r>
            <a:r>
              <a:rPr lang="en-US" sz="1400" dirty="0" smtClean="0"/>
              <a:t> </a:t>
            </a:r>
            <a:r>
              <a:rPr lang="el-GR" sz="1400" dirty="0" smtClean="0"/>
              <a:t>Εκδόσεις </a:t>
            </a:r>
            <a:r>
              <a:rPr lang="el-GR" sz="1400" dirty="0" err="1" smtClean="0"/>
              <a:t>Μπένου</a:t>
            </a:r>
            <a:r>
              <a:rPr lang="el-GR" sz="1400" dirty="0" smtClean="0"/>
              <a:t> , 6</a:t>
            </a:r>
            <a:r>
              <a:rPr lang="el-GR" sz="1400" baseline="30000" dirty="0" smtClean="0"/>
              <a:t>η</a:t>
            </a:r>
            <a:r>
              <a:rPr lang="el-GR" sz="1400" dirty="0" smtClean="0"/>
              <a:t> Έκδοση (2012)</a:t>
            </a:r>
            <a:endParaRPr lang="en-US" sz="1400" dirty="0" smtClean="0"/>
          </a:p>
          <a:p>
            <a:pPr algn="just">
              <a:lnSpc>
                <a:spcPts val="1680"/>
              </a:lnSpc>
              <a:spcBef>
                <a:spcPts val="0"/>
              </a:spcBef>
              <a:buNone/>
            </a:pPr>
            <a:r>
              <a:rPr lang="en-US" sz="1400" dirty="0" err="1" smtClean="0"/>
              <a:t>Mintzberg</a:t>
            </a:r>
            <a:r>
              <a:rPr lang="en-US" sz="1400" dirty="0" smtClean="0"/>
              <a:t>  H. the strategy Concept I</a:t>
            </a:r>
            <a:r>
              <a:rPr lang="el-GR" sz="1400" dirty="0" smtClean="0"/>
              <a:t> </a:t>
            </a:r>
            <a:r>
              <a:rPr lang="en-US" sz="1400" dirty="0" smtClean="0"/>
              <a:t>: Five Ps for Strategy, California Management Review (Fall 1987) pp.18</a:t>
            </a:r>
            <a:endParaRPr lang="el-GR" sz="1400" dirty="0" smtClean="0"/>
          </a:p>
          <a:p>
            <a:pPr algn="just">
              <a:lnSpc>
                <a:spcPts val="1680"/>
              </a:lnSpc>
              <a:spcBef>
                <a:spcPts val="0"/>
              </a:spcBef>
              <a:buNone/>
            </a:pPr>
            <a:r>
              <a:rPr lang="en-GB" sz="1400" dirty="0" smtClean="0">
                <a:hlinkClick r:id="rId3"/>
              </a:rPr>
              <a:t>http://www.tovima.gr/finance/article</a:t>
            </a:r>
            <a:r>
              <a:rPr lang="en-US" sz="1400" dirty="0" smtClean="0">
                <a:hlinkClick r:id="rId3"/>
              </a:rPr>
              <a:t> </a:t>
            </a:r>
            <a:r>
              <a:rPr lang="el-GR" sz="1400" dirty="0" smtClean="0">
                <a:hlinkClick r:id="rId3"/>
              </a:rPr>
              <a:t>24/07/14</a:t>
            </a:r>
            <a:endParaRPr lang="en-US" sz="1400" dirty="0" smtClean="0"/>
          </a:p>
          <a:p>
            <a:pPr algn="just">
              <a:lnSpc>
                <a:spcPts val="1680"/>
              </a:lnSpc>
              <a:spcBef>
                <a:spcPts val="0"/>
              </a:spcBef>
              <a:buNone/>
            </a:pPr>
            <a:r>
              <a:rPr lang="en-GB" sz="1400" dirty="0" smtClean="0">
                <a:hlinkClick r:id="rId4"/>
              </a:rPr>
              <a:t>http://www.seaa.gr/el/content/58</a:t>
            </a:r>
            <a:r>
              <a:rPr lang="en-GB" sz="1400" dirty="0" smtClean="0"/>
              <a:t> </a:t>
            </a:r>
            <a:endParaRPr lang="en-US" sz="1400" dirty="0" smtClean="0"/>
          </a:p>
          <a:p>
            <a:pPr algn="just">
              <a:lnSpc>
                <a:spcPts val="1680"/>
              </a:lnSpc>
              <a:spcBef>
                <a:spcPts val="0"/>
              </a:spcBef>
              <a:buNone/>
            </a:pPr>
            <a:r>
              <a:rPr lang="en-US" sz="1400" dirty="0" smtClean="0">
                <a:hlinkClick r:id="rId5"/>
              </a:rPr>
              <a:t>http://www.themanager.org/Models/P5F_2.htm</a:t>
            </a:r>
            <a:endParaRPr lang="en-US" sz="1400" dirty="0" smtClean="0"/>
          </a:p>
          <a:p>
            <a:pPr algn="just">
              <a:lnSpc>
                <a:spcPts val="1680"/>
              </a:lnSpc>
              <a:spcBef>
                <a:spcPts val="0"/>
              </a:spcBef>
              <a:buNone/>
            </a:pPr>
            <a:r>
              <a:rPr lang="en-US" sz="1400" dirty="0" smtClean="0">
                <a:hlinkClick r:id="rId6"/>
              </a:rPr>
              <a:t>http://www.strategicmanagementinsight.com</a:t>
            </a:r>
            <a:endParaRPr lang="en-US" sz="1400" dirty="0" smtClean="0"/>
          </a:p>
          <a:p>
            <a:pPr algn="just">
              <a:lnSpc>
                <a:spcPts val="1680"/>
              </a:lnSpc>
              <a:spcBef>
                <a:spcPts val="0"/>
              </a:spcBef>
              <a:buNone/>
            </a:pPr>
            <a:r>
              <a:rPr lang="el-GR" sz="1400" i="1" dirty="0" smtClean="0"/>
              <a:t>Προσαρμογή από </a:t>
            </a:r>
            <a:r>
              <a:rPr lang="en-US" sz="1400" i="1" dirty="0" err="1" smtClean="0"/>
              <a:t>Rothaermel’s</a:t>
            </a:r>
            <a:r>
              <a:rPr lang="en-US" sz="1400" i="1" dirty="0" smtClean="0"/>
              <a:t> (2013) ‘Strategic Management’, </a:t>
            </a:r>
            <a:r>
              <a:rPr lang="el-GR" sz="1400" i="1" dirty="0" smtClean="0"/>
              <a:t>σελ.</a:t>
            </a:r>
            <a:r>
              <a:rPr lang="en-US" sz="1400" i="1" dirty="0" smtClean="0"/>
              <a:t>.91</a:t>
            </a:r>
            <a:endParaRPr lang="el-GR" sz="1400" i="1" dirty="0" smtClean="0"/>
          </a:p>
          <a:p>
            <a:pPr algn="just">
              <a:lnSpc>
                <a:spcPts val="1680"/>
              </a:lnSpc>
              <a:spcBef>
                <a:spcPts val="0"/>
              </a:spcBef>
              <a:buNone/>
            </a:pPr>
            <a:r>
              <a:rPr lang="en-US" sz="1400" dirty="0" smtClean="0"/>
              <a:t>http://www.strategicmanagementinsight.com/topics/competitive-advantage.html</a:t>
            </a: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b="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Επιχειρησιακή Στρατηγική και </a:t>
            </a:r>
            <a:r>
              <a:rPr lang="el-GR" sz="2400" dirty="0" smtClean="0">
                <a:solidFill>
                  <a:schemeClr val="bg1">
                    <a:lumMod val="50000"/>
                  </a:schemeClr>
                </a:solidFill>
              </a:rPr>
              <a:t>Πολιτική. </a:t>
            </a:r>
            <a:r>
              <a:rPr lang="el-GR" sz="2400" dirty="0" smtClean="0">
                <a:solidFill>
                  <a:schemeClr val="bg1">
                    <a:lumMod val="50000"/>
                  </a:schemeClr>
                </a:solidFill>
              </a:rPr>
              <a:t>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Επιχειρησιακή Στρατηγική και Πολίτικη</a:t>
            </a:r>
          </a:p>
          <a:p>
            <a:pPr algn="l"/>
            <a:r>
              <a:rPr lang="el-GR" sz="2800" b="1" dirty="0" smtClean="0"/>
              <a:t>Ενότητα</a:t>
            </a:r>
            <a:r>
              <a:rPr lang="en-US" sz="2800" b="1" dirty="0" smtClean="0"/>
              <a:t> </a:t>
            </a:r>
            <a:r>
              <a:rPr lang="el-GR" sz="2800" b="1" dirty="0" smtClean="0"/>
              <a:t>11: </a:t>
            </a:r>
            <a:r>
              <a:rPr lang="el-GR" altLang="zh-CN" sz="2800" b="1" dirty="0" smtClean="0">
                <a:cs typeface="Segoe UI" pitchFamily="18" charset="0"/>
              </a:rPr>
              <a:t>Διαφορά Εταιρικής Αποστολής - </a:t>
            </a:r>
            <a:r>
              <a:rPr lang="el-GR" altLang="zh-CN" sz="2800" b="1" dirty="0" smtClean="0">
                <a:cs typeface="Segoe UI" pitchFamily="18" charset="0"/>
              </a:rPr>
              <a:t>Οράματος</a:t>
            </a:r>
            <a:endParaRPr lang="el-GR" altLang="zh-CN" sz="2800" dirty="0" smtClean="0">
              <a:cs typeface="Segoe UI" pitchFamily="18" charset="0"/>
            </a:endParaRPr>
          </a:p>
          <a:p>
            <a:pPr algn="l">
              <a:lnSpc>
                <a:spcPts val="2400"/>
              </a:lnSpc>
              <a:tabLst/>
            </a:pPr>
            <a:r>
              <a:rPr lang="el-GR" altLang="zh-CN" sz="2800" dirty="0" smtClean="0">
                <a:cs typeface="Segoe UI" pitchFamily="18" charset="0"/>
              </a:rPr>
              <a:t>Τριάρχη Ειρήνη</a:t>
            </a:r>
            <a:endParaRPr lang="el-GR" sz="2400" dirty="0" smtClean="0">
              <a:solidFill>
                <a:schemeClr val="tx2">
                  <a:lumMod val="50000"/>
                </a:schemeClr>
              </a:solidFill>
            </a:endParaRP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514350" indent="-514350">
              <a:lnSpc>
                <a:spcPct val="80000"/>
              </a:lnSpc>
              <a:buFont typeface="Wingdings" pitchFamily="2" charset="2"/>
              <a:buChar char="§"/>
            </a:pPr>
            <a:r>
              <a:rPr lang="el-GR" sz="2400" dirty="0" smtClean="0">
                <a:ea typeface="ＭＳ Ｐゴシック" pitchFamily="34" charset="-128"/>
              </a:rPr>
              <a:t>Μετά το πέρας αυτής της ενότητας οι φοιτητές θα πρέπει να είναι σε θέση να:</a:t>
            </a:r>
          </a:p>
          <a:p>
            <a:pPr marL="971550" lvl="1" indent="-514350">
              <a:lnSpc>
                <a:spcPct val="80000"/>
              </a:lnSpc>
              <a:buBlip>
                <a:blip r:embed="rId3"/>
              </a:buBlip>
            </a:pPr>
            <a:r>
              <a:rPr lang="el-GR" sz="2200" dirty="0" smtClean="0">
                <a:ea typeface="ＭＳ Ｐゴシック" pitchFamily="34" charset="-128"/>
              </a:rPr>
              <a:t>Κατανοήσουν </a:t>
            </a:r>
            <a:r>
              <a:rPr lang="el-GR" sz="2200" dirty="0" smtClean="0">
                <a:ea typeface="ＭＳ Ｐゴシック" pitchFamily="34" charset="-128"/>
              </a:rPr>
              <a:t>τη διαφορά που υπάρχει ανάμεσα στη δήλωση οράματος και τη δήλωση εταιρικής αποστολής.</a:t>
            </a:r>
          </a:p>
          <a:p>
            <a:pPr marL="971550" lvl="1" indent="-514350">
              <a:lnSpc>
                <a:spcPct val="80000"/>
              </a:lnSpc>
              <a:buNone/>
            </a:pPr>
            <a:r>
              <a:rPr lang="el-GR" sz="1800" dirty="0" smtClean="0"/>
              <a:t/>
            </a:r>
            <a:br>
              <a:rPr lang="el-GR" sz="1800" dirty="0" smtClean="0"/>
            </a:br>
            <a:endParaRPr lang="el-GR" dirty="0" smtClean="0"/>
          </a:p>
          <a:p>
            <a:pPr marL="0" indent="0">
              <a:lnSpc>
                <a:spcPct val="80000"/>
              </a:lnSpc>
              <a:buNone/>
            </a:pPr>
            <a:endParaRPr lang="el-GR" sz="20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Διαφορά Εταιρικής Αποστολής - </a:t>
            </a:r>
            <a:r>
              <a:rPr lang="el-GR" altLang="zh-CN" sz="3600" dirty="0" smtClean="0">
                <a:cs typeface="Segoe UI" pitchFamily="18" charset="0"/>
              </a:rPr>
              <a:t>Οράματος</a:t>
            </a:r>
            <a:endParaRPr lang="en-US" sz="3600" dirty="0"/>
          </a:p>
        </p:txBody>
      </p:sp>
      <p:sp>
        <p:nvSpPr>
          <p:cNvPr id="3" name="2 - Θέση περιεχομένου"/>
          <p:cNvSpPr>
            <a:spLocks noGrp="1"/>
          </p:cNvSpPr>
          <p:nvPr>
            <p:ph idx="1"/>
          </p:nvPr>
        </p:nvSpPr>
        <p:spPr>
          <a:xfrm>
            <a:off x="457200" y="1333500"/>
            <a:ext cx="8229600" cy="4908376"/>
          </a:xfrm>
        </p:spPr>
        <p:txBody>
          <a:bodyPr>
            <a:normAutofit/>
          </a:bodyPr>
          <a:lstStyle/>
          <a:p>
            <a:pPr>
              <a:lnSpc>
                <a:spcPct val="80000"/>
              </a:lnSpc>
              <a:buNone/>
            </a:pPr>
            <a:r>
              <a:rPr lang="el-GR" dirty="0" smtClean="0"/>
              <a:t>Γράφοντας  μία </a:t>
            </a:r>
            <a:r>
              <a:rPr lang="el-GR" b="1" dirty="0" smtClean="0"/>
              <a:t>Δήλωση</a:t>
            </a:r>
            <a:r>
              <a:rPr lang="el-GR" dirty="0" smtClean="0"/>
              <a:t> </a:t>
            </a:r>
            <a:r>
              <a:rPr lang="el-GR" b="1" dirty="0" smtClean="0"/>
              <a:t>Εταιρικής</a:t>
            </a:r>
            <a:r>
              <a:rPr lang="el-GR" dirty="0" smtClean="0"/>
              <a:t> </a:t>
            </a:r>
            <a:r>
              <a:rPr lang="el-GR" b="1" dirty="0" smtClean="0"/>
              <a:t>Αποστολής</a:t>
            </a:r>
            <a:endParaRPr lang="en-US" b="1" dirty="0" smtClean="0"/>
          </a:p>
          <a:p>
            <a:pPr>
              <a:lnSpc>
                <a:spcPct val="80000"/>
              </a:lnSpc>
              <a:spcBef>
                <a:spcPts val="600"/>
              </a:spcBef>
            </a:pPr>
            <a:r>
              <a:rPr lang="el-GR" sz="2200" dirty="0" smtClean="0"/>
              <a:t>Δημιουργώντας μια δήλωση αποστολής αποτελεί το πρώτο σημαντικό βήμα για τον σαφή προσδιορισμό του λόγου ύπαρξης της εταιρείας. Είναι δύσκολο να γίνει σωστά. Ως εκ τούτου, τα παρακάτω βήματα συμβάλλουν στην διατύπωση μια αποτελεσματικής δήλωσης. </a:t>
            </a:r>
          </a:p>
          <a:p>
            <a:pPr marL="457200" lvl="1" indent="0">
              <a:lnSpc>
                <a:spcPct val="80000"/>
              </a:lnSpc>
              <a:buNone/>
            </a:pPr>
            <a:r>
              <a:rPr lang="el-GR" sz="2000" b="1" dirty="0" smtClean="0"/>
              <a:t>Βήμα 1. </a:t>
            </a:r>
            <a:r>
              <a:rPr lang="el-GR" sz="2000" dirty="0" smtClean="0"/>
              <a:t>Δημιουργείται μια ομάδα αποτελούμενη από μάνατζερ ς, εργαζομένους και μετόχους.  Καθώς η </a:t>
            </a:r>
            <a:r>
              <a:rPr lang="el-GR" sz="2000" b="1" dirty="0" smtClean="0"/>
              <a:t>αποστολή</a:t>
            </a:r>
            <a:r>
              <a:rPr lang="el-GR" sz="2000" dirty="0" smtClean="0"/>
              <a:t> είναι η δήλωση που πρέπει να γίνει κατανοητή από τους εργαζόμενους όλων των επιπέδων, η συμμετοχή όσο των δυνατών περισσότερων ανθρώπων θα βοηθήσει σε αυτό. Επιπλέον, οι εργαζόμενοι θα υποστηρίζουν την </a:t>
            </a:r>
            <a:r>
              <a:rPr lang="el-GR" sz="2000" b="1" dirty="0" smtClean="0"/>
              <a:t>αποστολή</a:t>
            </a:r>
            <a:r>
              <a:rPr lang="el-GR" sz="2000" dirty="0" smtClean="0"/>
              <a:t> της εταιρείας περισσότερο όταν συμμετέχουν στη δημιουργία του.</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Διαφορά Εταιρικής Αποστολής - Οράματος</a:t>
            </a:r>
            <a:endParaRPr lang="en-US" sz="3600" dirty="0"/>
          </a:p>
        </p:txBody>
      </p:sp>
      <p:sp>
        <p:nvSpPr>
          <p:cNvPr id="3" name="2 - Θέση περιεχομένου"/>
          <p:cNvSpPr>
            <a:spLocks noGrp="1"/>
          </p:cNvSpPr>
          <p:nvPr>
            <p:ph idx="1"/>
          </p:nvPr>
        </p:nvSpPr>
        <p:spPr/>
        <p:txBody>
          <a:bodyPr/>
          <a:lstStyle/>
          <a:p>
            <a:pPr>
              <a:lnSpc>
                <a:spcPct val="80000"/>
              </a:lnSpc>
              <a:buNone/>
            </a:pPr>
            <a:r>
              <a:rPr lang="el-GR" dirty="0" smtClean="0"/>
              <a:t>Γράφοντας  μία </a:t>
            </a:r>
            <a:r>
              <a:rPr lang="el-GR" b="1" dirty="0" smtClean="0"/>
              <a:t>Δήλωση</a:t>
            </a:r>
            <a:r>
              <a:rPr lang="el-GR" dirty="0" smtClean="0"/>
              <a:t> </a:t>
            </a:r>
            <a:r>
              <a:rPr lang="el-GR" b="1" dirty="0" smtClean="0"/>
              <a:t>Εταιρικής</a:t>
            </a:r>
            <a:r>
              <a:rPr lang="el-GR" dirty="0" smtClean="0"/>
              <a:t> </a:t>
            </a:r>
            <a:r>
              <a:rPr lang="el-GR" b="1" dirty="0" smtClean="0"/>
              <a:t>Αποστολής </a:t>
            </a:r>
            <a:endParaRPr lang="en-US" b="1" dirty="0" smtClean="0"/>
          </a:p>
          <a:p>
            <a:pPr marL="457200" lvl="1" indent="0">
              <a:lnSpc>
                <a:spcPct val="80000"/>
              </a:lnSpc>
              <a:buNone/>
            </a:pPr>
            <a:r>
              <a:rPr lang="el-GR" sz="2000" b="1" dirty="0" smtClean="0"/>
              <a:t>Βήμα 2.</a:t>
            </a:r>
            <a:r>
              <a:rPr lang="el-GR" sz="2000" dirty="0" smtClean="0"/>
              <a:t> Δίνονται οι απαντήσεις στις 9 ερωτήσεις για την αποτελεσματική δήλωση </a:t>
            </a:r>
            <a:r>
              <a:rPr lang="el-GR" sz="2000" b="1" dirty="0" smtClean="0"/>
              <a:t>αποστολής</a:t>
            </a:r>
            <a:r>
              <a:rPr lang="el-GR" sz="2000" dirty="0" smtClean="0"/>
              <a:t>. Πολλοί επαγγελματίες και ακαδημαϊκοί συμφωνούν ότι μια ολοκληρωμένη δήλωση πρέπει να περιλαμβάνει όλα τα 9 απαραίτητα συστατικά. Μόνο τότε η </a:t>
            </a:r>
            <a:r>
              <a:rPr lang="el-GR" sz="2000" b="1" dirty="0" smtClean="0"/>
              <a:t>δήλωση αποστολής </a:t>
            </a:r>
            <a:r>
              <a:rPr lang="el-GR" sz="2000" dirty="0" smtClean="0"/>
              <a:t>ωφελεί την εταιρεία. </a:t>
            </a:r>
          </a:p>
          <a:p>
            <a:pPr marL="457200" lvl="1" indent="0">
              <a:lnSpc>
                <a:spcPct val="80000"/>
              </a:lnSpc>
              <a:buNone/>
            </a:pPr>
            <a:r>
              <a:rPr lang="el-GR" sz="2000" b="1" dirty="0" smtClean="0"/>
              <a:t>Βήμα 3.</a:t>
            </a:r>
            <a:r>
              <a:rPr lang="el-GR" sz="2000" dirty="0" smtClean="0"/>
              <a:t> Εύρεση του καλύτερου συνδυασμού. Γίνεται συλλογή όλων των απαντήσεων και προσπάθεια σύνταξης μιας </a:t>
            </a:r>
            <a:r>
              <a:rPr lang="el-GR" sz="2000" b="1" dirty="0" smtClean="0"/>
              <a:t>δήλωση αποστολής </a:t>
            </a:r>
            <a:r>
              <a:rPr lang="el-GR" sz="2000" dirty="0" smtClean="0"/>
              <a:t>από αυτές. Κατά το στάδιο αυτό, γίνεται κατανοητό το κατά πόσο ο καθένας καταλαβαίνει το λόγο ύπαρξης της εταιρείας και δεν υπάρχουν αντικρουόμενες απόψεις.</a:t>
            </a:r>
          </a:p>
          <a:p>
            <a:pPr>
              <a:lnSpc>
                <a:spcPct val="80000"/>
              </a:lnSpc>
              <a:buNone/>
            </a:pPr>
            <a:r>
              <a:rPr lang="el-GR" sz="2000" b="1" dirty="0" smtClean="0"/>
              <a:t> </a:t>
            </a:r>
            <a:endParaRPr lang="en-US" sz="2000" dirty="0" smtClean="0"/>
          </a:p>
          <a:p>
            <a:pPr>
              <a:lnSpc>
                <a:spcPct val="8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Διαφορά Εταιρικής Αποστολής - Οράματος</a:t>
            </a:r>
            <a:endParaRPr lang="en-US" sz="3600" dirty="0"/>
          </a:p>
        </p:txBody>
      </p:sp>
      <p:sp>
        <p:nvSpPr>
          <p:cNvPr id="3" name="2 - Θέση περιεχομένου"/>
          <p:cNvSpPr>
            <a:spLocks noGrp="1"/>
          </p:cNvSpPr>
          <p:nvPr>
            <p:ph idx="1"/>
          </p:nvPr>
        </p:nvSpPr>
        <p:spPr>
          <a:xfrm>
            <a:off x="457200" y="1333500"/>
            <a:ext cx="8229600" cy="4381500"/>
          </a:xfrm>
        </p:spPr>
        <p:txBody>
          <a:bodyPr>
            <a:normAutofit/>
          </a:bodyPr>
          <a:lstStyle/>
          <a:p>
            <a:pPr>
              <a:lnSpc>
                <a:spcPct val="80000"/>
              </a:lnSpc>
              <a:buNone/>
            </a:pPr>
            <a:r>
              <a:rPr lang="el-GR" dirty="0" smtClean="0"/>
              <a:t>Γράφοντας  μία </a:t>
            </a:r>
            <a:r>
              <a:rPr lang="el-GR" b="1" dirty="0" smtClean="0"/>
              <a:t>Δήλωση</a:t>
            </a:r>
            <a:r>
              <a:rPr lang="el-GR" dirty="0" smtClean="0"/>
              <a:t> </a:t>
            </a:r>
            <a:r>
              <a:rPr lang="el-GR" b="1" dirty="0" smtClean="0"/>
              <a:t>Εταιρικής</a:t>
            </a:r>
            <a:r>
              <a:rPr lang="el-GR" dirty="0" smtClean="0"/>
              <a:t> </a:t>
            </a:r>
            <a:r>
              <a:rPr lang="el-GR" b="1" dirty="0" smtClean="0"/>
              <a:t>Αποστολής</a:t>
            </a:r>
            <a:endParaRPr lang="en-US" b="1" dirty="0" smtClean="0"/>
          </a:p>
          <a:p>
            <a:pPr>
              <a:lnSpc>
                <a:spcPct val="80000"/>
              </a:lnSpc>
            </a:pPr>
            <a:r>
              <a:rPr lang="el-GR" sz="2200" dirty="0" smtClean="0"/>
              <a:t>Οι κάτωθι κατευθυντήριες γραμμές που έχουν προκύψει μέσα από διάφορες μελέτες οδηγούν επίσης στην σύνταξη μιας αποτελεσματικής </a:t>
            </a:r>
            <a:r>
              <a:rPr lang="el-GR" sz="2200" b="1" dirty="0" smtClean="0"/>
              <a:t>δήλωσης αποστολής</a:t>
            </a:r>
            <a:r>
              <a:rPr lang="el-GR" sz="2200" dirty="0" smtClean="0"/>
              <a:t>:</a:t>
            </a:r>
          </a:p>
          <a:p>
            <a:pPr lvl="1">
              <a:lnSpc>
                <a:spcPct val="80000"/>
              </a:lnSpc>
              <a:buFont typeface="Courier New" panose="02070309020205020404" pitchFamily="49" charset="0"/>
              <a:buChar char="o"/>
            </a:pPr>
            <a:r>
              <a:rPr lang="el-GR" sz="2000" dirty="0" smtClean="0"/>
              <a:t>«Δημόσια εικόνα», «ανησυχία για τους εργαζόμενους», «φιλοσοφία» και «πελάτες» είναι τα πιο σημαντικά συστατικά της </a:t>
            </a:r>
            <a:r>
              <a:rPr lang="el-GR" sz="2000" b="1" dirty="0" smtClean="0"/>
              <a:t>δήλωσης αποστολής</a:t>
            </a:r>
            <a:r>
              <a:rPr lang="el-GR" sz="2000" dirty="0" smtClean="0"/>
              <a:t>.</a:t>
            </a:r>
          </a:p>
          <a:p>
            <a:pPr lvl="1">
              <a:lnSpc>
                <a:spcPct val="80000"/>
              </a:lnSpc>
              <a:buFont typeface="Courier New" panose="02070309020205020404" pitchFamily="49" charset="0"/>
              <a:buChar char="o"/>
            </a:pPr>
            <a:r>
              <a:rPr lang="el-GR" sz="2000" dirty="0" smtClean="0"/>
              <a:t>«Υπηκοότητα», «ομαδική εργασία», «αριστεία» και «ακεραιότητα» είναι οι αξίες που χρησιμοποιούνται πιο συχνά από τις εταιρείες με αποτελεσματικές </a:t>
            </a:r>
            <a:r>
              <a:rPr lang="el-GR" sz="2000" b="1" dirty="0" smtClean="0"/>
              <a:t>δηλώσεις αποστολής</a:t>
            </a:r>
            <a:r>
              <a:rPr lang="el-GR" sz="2000" dirty="0" smtClean="0"/>
              <a:t>.</a:t>
            </a:r>
          </a:p>
          <a:p>
            <a:pPr>
              <a:lnSpc>
                <a:spcPct val="80000"/>
              </a:lnSpc>
              <a:buNone/>
            </a:pPr>
            <a:endParaRPr lang="en-US" b="1" dirty="0" smtClean="0"/>
          </a:p>
          <a:p>
            <a:pPr>
              <a:lnSpc>
                <a:spcPct val="8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Διαφορά Εταιρικής Αποστολής - Οράματος</a:t>
            </a:r>
            <a:endParaRPr lang="en-US" sz="3600" dirty="0"/>
          </a:p>
        </p:txBody>
      </p:sp>
      <p:sp>
        <p:nvSpPr>
          <p:cNvPr id="3" name="2 - Θέση περιεχομένου"/>
          <p:cNvSpPr>
            <a:spLocks noGrp="1"/>
          </p:cNvSpPr>
          <p:nvPr>
            <p:ph idx="1"/>
          </p:nvPr>
        </p:nvSpPr>
        <p:spPr/>
        <p:txBody>
          <a:bodyPr/>
          <a:lstStyle/>
          <a:p>
            <a:pPr>
              <a:buNone/>
            </a:pPr>
            <a:r>
              <a:rPr lang="el-GR" dirty="0" smtClean="0"/>
              <a:t>Γράφοντας  μία </a:t>
            </a:r>
            <a:r>
              <a:rPr lang="el-GR" b="1" dirty="0" smtClean="0"/>
              <a:t>Δήλωση</a:t>
            </a:r>
            <a:r>
              <a:rPr lang="el-GR" dirty="0" smtClean="0"/>
              <a:t> </a:t>
            </a:r>
            <a:r>
              <a:rPr lang="el-GR" b="1" dirty="0" smtClean="0"/>
              <a:t>Εταιρικής</a:t>
            </a:r>
            <a:r>
              <a:rPr lang="el-GR" dirty="0" smtClean="0"/>
              <a:t> </a:t>
            </a:r>
            <a:r>
              <a:rPr lang="el-GR" b="1" dirty="0" smtClean="0"/>
              <a:t>Αποστολής</a:t>
            </a:r>
            <a:endParaRPr lang="en-US" b="1" dirty="0" smtClean="0"/>
          </a:p>
          <a:p>
            <a:pPr lvl="1">
              <a:lnSpc>
                <a:spcPct val="80000"/>
              </a:lnSpc>
              <a:buFont typeface="Courier New" panose="02070309020205020404" pitchFamily="49" charset="0"/>
              <a:buChar char="o"/>
            </a:pPr>
            <a:r>
              <a:rPr lang="el-GR" sz="2000" dirty="0" smtClean="0"/>
              <a:t>Οι </a:t>
            </a:r>
            <a:r>
              <a:rPr lang="el-GR" sz="2000" b="1" dirty="0" smtClean="0"/>
              <a:t>δηλώσεις </a:t>
            </a:r>
            <a:r>
              <a:rPr lang="el-GR" sz="2000" dirty="0" smtClean="0"/>
              <a:t>που ασκούν επιρροή περιλαμβάνουν λέξεις όπως: «κοινότητες», «πελάτες», «υπάλληλοι», «ηθική», «παγκόσμιο» και της «ποιότητας / τιμής».</a:t>
            </a:r>
          </a:p>
          <a:p>
            <a:pPr lvl="1">
              <a:lnSpc>
                <a:spcPct val="80000"/>
              </a:lnSpc>
              <a:buFont typeface="Courier New" panose="02070309020205020404" pitchFamily="49" charset="0"/>
              <a:buChar char="o"/>
            </a:pPr>
            <a:r>
              <a:rPr lang="el-GR" sz="2000" dirty="0" smtClean="0"/>
              <a:t>Η </a:t>
            </a:r>
            <a:r>
              <a:rPr lang="el-GR" sz="2000" b="1" dirty="0" smtClean="0"/>
              <a:t>δήλωση αποστο</a:t>
            </a:r>
            <a:r>
              <a:rPr lang="el-GR" sz="2000" dirty="0" smtClean="0"/>
              <a:t>λής θα πρέπει να είναι προσανατολισμένη στον πελάτη.</a:t>
            </a:r>
          </a:p>
          <a:p>
            <a:pPr lvl="1">
              <a:lnSpc>
                <a:spcPct val="80000"/>
              </a:lnSpc>
              <a:buFont typeface="Courier New" panose="02070309020205020404" pitchFamily="49" charset="0"/>
              <a:buChar char="o"/>
            </a:pPr>
            <a:r>
              <a:rPr lang="el-GR" sz="2000" dirty="0" smtClean="0"/>
              <a:t>Να έχει έκταση έως 250 λέξεις.</a:t>
            </a:r>
          </a:p>
          <a:p>
            <a:pPr lvl="1">
              <a:lnSpc>
                <a:spcPct val="80000"/>
              </a:lnSpc>
              <a:buFont typeface="Courier New" panose="02070309020205020404" pitchFamily="49" charset="0"/>
              <a:buChar char="o"/>
            </a:pPr>
            <a:r>
              <a:rPr lang="el-GR" sz="2000" dirty="0" smtClean="0"/>
              <a:t>Να εμπνέει και να διαρκεί.</a:t>
            </a:r>
          </a:p>
          <a:p>
            <a:pPr>
              <a:buNone/>
            </a:pPr>
            <a:endParaRPr lang="en-US"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2018</TotalTime>
  <Words>1423</Words>
  <Application>Microsoft Office PowerPoint</Application>
  <PresentationFormat>Προβολή στην οθόνη (16:10)</PresentationFormat>
  <Paragraphs>157</Paragraphs>
  <Slides>21</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Επιχειρησιακή Στρατηγική και Πολίτικη</vt:lpstr>
      <vt:lpstr>Διαφάνεια 2</vt:lpstr>
      <vt:lpstr>Άδειες Χρήσης</vt:lpstr>
      <vt:lpstr>Χρηματοδότηση</vt:lpstr>
      <vt:lpstr>Σκοποί  ενότητας</vt:lpstr>
      <vt:lpstr>Διαφορά Εταιρικής Αποστολής - Οράματος</vt:lpstr>
      <vt:lpstr>Διαφορά Εταιρικής Αποστολής - Οράματος</vt:lpstr>
      <vt:lpstr>Διαφορά Εταιρικής Αποστολής - Οράματος</vt:lpstr>
      <vt:lpstr>Διαφορά Εταιρικής Αποστολής - Οράματος</vt:lpstr>
      <vt:lpstr>Παραδείγματα Δηλώσεων Εταιρικών Αποστολών</vt:lpstr>
      <vt:lpstr>Παραδείγματα Δηλώσεων Εταιρικών Αποστολών</vt:lpstr>
      <vt:lpstr>Διαφορές μεταξύ Δήλωσης Οράματος και Δήλωσης Αποστολής</vt:lpstr>
      <vt:lpstr>Διαφάνεια 13</vt:lpstr>
      <vt:lpstr>Διαφάνεια 14</vt:lpstr>
      <vt:lpstr>Βιβλιογραφία</vt:lpstr>
      <vt:lpstr>Σημείωμα Αναφοράς</vt:lpstr>
      <vt:lpstr>Σημείωμα Αδειοδότησης</vt:lpstr>
      <vt:lpstr>Διαφάνεια 18</vt:lpstr>
      <vt:lpstr>Διαφάνεια 19</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344</cp:revision>
  <dcterms:created xsi:type="dcterms:W3CDTF">2012-09-06T09:03:05Z</dcterms:created>
  <dcterms:modified xsi:type="dcterms:W3CDTF">2015-11-07T19:04:12Z</dcterms:modified>
</cp:coreProperties>
</file>