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2" r:id="rId5"/>
    <p:sldId id="263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73" r:id="rId15"/>
    <p:sldId id="276" r:id="rId16"/>
    <p:sldId id="279" r:id="rId17"/>
    <p:sldId id="280" r:id="rId18"/>
    <p:sldId id="281" r:id="rId19"/>
    <p:sldId id="284" r:id="rId20"/>
    <p:sldId id="282" r:id="rId2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580" y="-7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D223A-FF5F-4B46-B524-06ACD4B2525D}" type="datetimeFigureOut">
              <a:rPr lang="el-GR" smtClean="0"/>
              <a:pPr/>
              <a:t>9/11/2015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2A06-D1C9-4A69-ACD8-3B598D8FF3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D223A-FF5F-4B46-B524-06ACD4B2525D}" type="datetimeFigureOut">
              <a:rPr lang="el-GR" smtClean="0"/>
              <a:pPr/>
              <a:t>9/11/2015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2A06-D1C9-4A69-ACD8-3B598D8FF3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D223A-FF5F-4B46-B524-06ACD4B2525D}" type="datetimeFigureOut">
              <a:rPr lang="el-GR" smtClean="0"/>
              <a:pPr/>
              <a:t>9/11/2015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2A06-D1C9-4A69-ACD8-3B598D8FF3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D223A-FF5F-4B46-B524-06ACD4B2525D}" type="datetimeFigureOut">
              <a:rPr lang="el-GR" smtClean="0"/>
              <a:pPr/>
              <a:t>9/11/2015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2A06-D1C9-4A69-ACD8-3B598D8FF3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D223A-FF5F-4B46-B524-06ACD4B2525D}" type="datetimeFigureOut">
              <a:rPr lang="el-GR" smtClean="0"/>
              <a:pPr/>
              <a:t>9/11/2015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2A06-D1C9-4A69-ACD8-3B598D8FF3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D223A-FF5F-4B46-B524-06ACD4B2525D}" type="datetimeFigureOut">
              <a:rPr lang="el-GR" smtClean="0"/>
              <a:pPr/>
              <a:t>9/11/2015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2A06-D1C9-4A69-ACD8-3B598D8FF3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D223A-FF5F-4B46-B524-06ACD4B2525D}" type="datetimeFigureOut">
              <a:rPr lang="el-GR" smtClean="0"/>
              <a:pPr/>
              <a:t>9/11/2015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2A06-D1C9-4A69-ACD8-3B598D8FF3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D223A-FF5F-4B46-B524-06ACD4B2525D}" type="datetimeFigureOut">
              <a:rPr lang="el-GR" smtClean="0"/>
              <a:pPr/>
              <a:t>9/11/2015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2A06-D1C9-4A69-ACD8-3B598D8FF3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D223A-FF5F-4B46-B524-06ACD4B2525D}" type="datetimeFigureOut">
              <a:rPr lang="el-GR" smtClean="0"/>
              <a:pPr/>
              <a:t>9/11/2015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2A06-D1C9-4A69-ACD8-3B598D8FF3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D223A-FF5F-4B46-B524-06ACD4B2525D}" type="datetimeFigureOut">
              <a:rPr lang="el-GR" smtClean="0"/>
              <a:pPr/>
              <a:t>9/11/2015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2A06-D1C9-4A69-ACD8-3B598D8FF3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D223A-FF5F-4B46-B524-06ACD4B2525D}" type="datetimeFigureOut">
              <a:rPr lang="el-GR" smtClean="0"/>
              <a:pPr/>
              <a:t>9/11/2015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2A06-D1C9-4A69-ACD8-3B598D8FF3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D223A-FF5F-4B46-B524-06ACD4B2525D}" type="datetimeFigureOut">
              <a:rPr lang="el-GR" smtClean="0"/>
              <a:pPr/>
              <a:t>9/11/2015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4B2A06-D1C9-4A69-ACD8-3B598D8FF307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7" name="6 - Ορθογώνιο"/>
          <p:cNvSpPr/>
          <p:nvPr userDrawn="1"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dirty="0" smtClean="0"/>
              <a:t>Εισαγωγή στη  λογιστική , Ενότητα  :Προσδιοριστικοί παράγοντες του λογιστικού αποτελέσματος, ΤΜΗΜΑ ΧΡΗΜΑΤΟΟΙΚΟΝΟΜΙΚΉΣ ΚΑΙ ΛΟΓΙΣΤΙΚΗΣ , ΤΕΙ ΗΠΕΙΡΟΥ – Ανοικτά Ακαδημαϊκά Μαθήματα στο ΤΕΙ  Ηπείρου</a:t>
            </a:r>
            <a:endParaRPr lang="el-GR" sz="1400" dirty="0"/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1"/>
            <a:ext cx="267726" cy="404664"/>
          </a:xfrm>
          <a:prstGeom prst="rect">
            <a:avLst/>
          </a:prstGeom>
        </p:spPr>
      </p:pic>
      <p:pic>
        <p:nvPicPr>
          <p:cNvPr id="9" name="Εικόνα 10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eclass.teiep.gr/OpenClass/courses/ACC102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ΕΙΣΑΓΩΓΗ ΣΤΗ ΛΟΓΙΣΤΙΚΗ</a:t>
            </a:r>
            <a:endParaRPr lang="el-GR" sz="3600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ΕΝΟΤΗΤΑ :Προσδιοριστικοί παράγοντες του λογιστικού αποτελέσματος (Μέρος Α)</a:t>
            </a:r>
            <a:endParaRPr lang="el-GR" dirty="0"/>
          </a:p>
        </p:txBody>
      </p:sp>
      <p:grpSp>
        <p:nvGrpSpPr>
          <p:cNvPr id="4" name="Ομάδα 9"/>
          <p:cNvGrpSpPr/>
          <p:nvPr/>
        </p:nvGrpSpPr>
        <p:grpSpPr>
          <a:xfrm>
            <a:off x="642158" y="481467"/>
            <a:ext cx="4217874" cy="1147333"/>
            <a:chOff x="642158" y="252000"/>
            <a:chExt cx="4217874" cy="1376800"/>
          </a:xfrm>
        </p:grpSpPr>
        <p:pic>
          <p:nvPicPr>
            <p:cNvPr id="5" name="Εικόνα 7"/>
            <p:cNvPicPr>
              <a:picLocks noChangeAspect="1"/>
            </p:cNvPicPr>
            <p:nvPr/>
          </p:nvPicPr>
          <p:blipFill rotWithShape="1">
            <a:blip r:embed="rId2" cstate="print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6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  <p:pic>
        <p:nvPicPr>
          <p:cNvPr id="7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14480" y="6072206"/>
            <a:ext cx="1581685" cy="500066"/>
          </a:xfrm>
          <a:prstGeom prst="rect">
            <a:avLst/>
          </a:prstGeom>
        </p:spPr>
      </p:pic>
      <p:pic>
        <p:nvPicPr>
          <p:cNvPr id="8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5572140"/>
            <a:ext cx="4552761" cy="1285860"/>
          </a:xfrm>
          <a:prstGeom prst="rect">
            <a:avLst/>
          </a:prstGeom>
          <a:noFill/>
        </p:spPr>
      </p:pic>
      <p:sp>
        <p:nvSpPr>
          <p:cNvPr id="9" name="8 - Ορθογώνιο"/>
          <p:cNvSpPr/>
          <p:nvPr/>
        </p:nvSpPr>
        <p:spPr>
          <a:xfrm>
            <a:off x="0" y="-99392"/>
            <a:ext cx="9144000" cy="6032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1811"/>
            <a:ext cx="8229600" cy="1143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l-GR" sz="2800" b="1" dirty="0" smtClean="0"/>
              <a:t>ΕΝΝΟΙΑ ΤΟΥ ΕΞΟΔΟΥ (4) από (5)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27373"/>
            <a:ext cx="4038600" cy="4525963"/>
          </a:xfrm>
        </p:spPr>
        <p:txBody>
          <a:bodyPr/>
          <a:lstStyle/>
          <a:p>
            <a:pPr eaLnBrk="1" hangingPunct="1"/>
            <a:r>
              <a:rPr lang="el-GR" dirty="0" smtClean="0"/>
              <a:t>ΑΝΑΛΩΣΗ ΣΤΟΙΧΕΙΩΝ ΤΟΥ ΕΝΕΡΓΗΤΙΚΟΥ</a:t>
            </a:r>
          </a:p>
          <a:p>
            <a:pPr eaLnBrk="1" hangingPunct="1"/>
            <a:endParaRPr lang="el-GR" dirty="0" smtClean="0"/>
          </a:p>
          <a:p>
            <a:pPr eaLnBrk="1" hangingPunct="1"/>
            <a:r>
              <a:rPr lang="el-GR" dirty="0" smtClean="0"/>
              <a:t>(Αναλώσιμα υλικά χρησιμοποιούνται στην παραγωγή προϊόντων) 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927373"/>
            <a:ext cx="4038600" cy="4525963"/>
          </a:xfrm>
        </p:spPr>
        <p:txBody>
          <a:bodyPr/>
          <a:lstStyle/>
          <a:p>
            <a:pPr eaLnBrk="1" hangingPunct="1"/>
            <a:r>
              <a:rPr lang="el-GR" dirty="0" smtClean="0"/>
              <a:t>ΜΕΙΩΣΗ ΚΑΘΑΡΗΣ ΘΕΣΗΣ</a:t>
            </a:r>
          </a:p>
        </p:txBody>
      </p:sp>
      <p:sp>
        <p:nvSpPr>
          <p:cNvPr id="5" name="4 - Ορθογώνιο"/>
          <p:cNvSpPr/>
          <p:nvPr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100" dirty="0" smtClean="0"/>
              <a:t>Εισαγωγή στη  λογιστική , Ενότητα  :Προσδιοριστικοί παράγοντες του λογιστικού αποτελέσματος</a:t>
            </a:r>
            <a:r>
              <a:rPr lang="en-US" sz="1100" dirty="0" smtClean="0"/>
              <a:t> (</a:t>
            </a:r>
            <a:r>
              <a:rPr lang="el-GR" sz="1100" dirty="0" smtClean="0"/>
              <a:t>Μέρος Α), ΤΜΗΜΑ ΧΡΗΜΑΤΟΟΙΚΟΝΟΜΙΚΉΣ ΚΑΙ ΛΟΓΙΣΤΙΚΗΣ , ΤΕΙ ΗΠΕΙΡΟΥ – Ανοικτά Ακαδημαϊκά Μαθήματα στο ΤΕΙ  Ηπείρου</a:t>
            </a:r>
            <a:endParaRPr lang="el-GR" sz="1100" dirty="0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267726" cy="404664"/>
          </a:xfrm>
          <a:prstGeom prst="rect">
            <a:avLst/>
          </a:prstGeom>
        </p:spPr>
      </p:pic>
      <p:pic>
        <p:nvPicPr>
          <p:cNvPr id="7" name="Εικόνα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1811"/>
            <a:ext cx="8229600" cy="1143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l-GR" sz="2800" b="1" dirty="0" smtClean="0"/>
              <a:t>ΕΝΝΟΙΑ ΤΟΥ ΕΞΟΔΟΥ (5) από (5)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27373"/>
            <a:ext cx="4038600" cy="4525963"/>
          </a:xfrm>
        </p:spPr>
        <p:txBody>
          <a:bodyPr/>
          <a:lstStyle/>
          <a:p>
            <a:pPr eaLnBrk="1" hangingPunct="1"/>
            <a:r>
              <a:rPr lang="el-GR" dirty="0" smtClean="0"/>
              <a:t>ΧΡΗΣΙΜΟΠΟΙΗΣΗ</a:t>
            </a:r>
          </a:p>
          <a:p>
            <a:pPr eaLnBrk="1" hangingPunct="1"/>
            <a:r>
              <a:rPr lang="el-GR" dirty="0" smtClean="0"/>
              <a:t>εργασίας των εργατών</a:t>
            </a:r>
          </a:p>
          <a:p>
            <a:pPr eaLnBrk="1" hangingPunct="1"/>
            <a:r>
              <a:rPr lang="el-GR" dirty="0" smtClean="0"/>
              <a:t>υπηρεσιών τρίτων</a:t>
            </a:r>
          </a:p>
          <a:p>
            <a:pPr eaLnBrk="1" hangingPunct="1"/>
            <a:r>
              <a:rPr lang="el-GR" dirty="0" smtClean="0"/>
              <a:t>περιουσιακών στοιχείων</a:t>
            </a:r>
          </a:p>
          <a:p>
            <a:pPr eaLnBrk="1" hangingPunct="1"/>
            <a:r>
              <a:rPr lang="el-GR" dirty="0" smtClean="0"/>
              <a:t>νοικιασμένων κτηρίων, μηχανημάτων κ.ά.</a:t>
            </a:r>
          </a:p>
          <a:p>
            <a:pPr eaLnBrk="1" hangingPunct="1"/>
            <a:endParaRPr lang="el-GR" dirty="0" smtClean="0"/>
          </a:p>
          <a:p>
            <a:pPr eaLnBrk="1" hangingPunct="1"/>
            <a:endParaRPr lang="el-GR" dirty="0" smtClean="0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927373"/>
            <a:ext cx="4038600" cy="4525963"/>
          </a:xfrm>
        </p:spPr>
        <p:txBody>
          <a:bodyPr/>
          <a:lstStyle/>
          <a:p>
            <a:pPr eaLnBrk="1" hangingPunct="1"/>
            <a:r>
              <a:rPr lang="el-GR" dirty="0" smtClean="0"/>
              <a:t>ΜΕΙΩΣΗ ΚΑΘΑΡΗΣ ΘΕΣΗΣ</a:t>
            </a:r>
          </a:p>
        </p:txBody>
      </p:sp>
      <p:sp>
        <p:nvSpPr>
          <p:cNvPr id="5" name="4 - Ορθογώνιο"/>
          <p:cNvSpPr/>
          <p:nvPr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100" dirty="0" smtClean="0"/>
              <a:t>Εισαγωγή στη  λογιστική , Ενότητα  :Προσδιοριστικοί παράγοντες του λογιστικού αποτελέσματος</a:t>
            </a:r>
            <a:r>
              <a:rPr lang="en-US" sz="1100" dirty="0" smtClean="0"/>
              <a:t> (</a:t>
            </a:r>
            <a:r>
              <a:rPr lang="el-GR" sz="1100" dirty="0" smtClean="0"/>
              <a:t>Μέρος Α), ΤΜΗΜΑ ΧΡΗΜΑΤΟΟΙΚΟΝΟΜΙΚΉΣ ΚΑΙ ΛΟΓΙΣΤΙΚΗΣ , ΤΕΙ ΗΠΕΙΡΟΥ – Ανοικτά Ακαδημαϊκά Μαθήματα στο ΤΕΙ  Ηπείρου</a:t>
            </a:r>
            <a:endParaRPr lang="el-GR" sz="1100" dirty="0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267726" cy="404664"/>
          </a:xfrm>
          <a:prstGeom prst="rect">
            <a:avLst/>
          </a:prstGeom>
        </p:spPr>
      </p:pic>
      <p:pic>
        <p:nvPicPr>
          <p:cNvPr id="7" name="Εικόνα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29803"/>
            <a:ext cx="8229600" cy="1143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l-GR" sz="2800" b="1" dirty="0" smtClean="0"/>
              <a:t>ΠΟΤΕ ΕΝΑΣ ΛΟΓΑΡΙΑΣΜΟΣ ΧΑΡΑΚΤΗΡΙΖΕΤΑΙ ΕΞΟΔΟ</a:t>
            </a:r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855365"/>
            <a:ext cx="8435975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l-GR" sz="2800" dirty="0" smtClean="0"/>
              <a:t>Ένα λογιστικό γεγονός για να είναι έξοδο πρέπει:</a:t>
            </a:r>
          </a:p>
          <a:p>
            <a:pPr eaLnBrk="1" hangingPunct="1"/>
            <a:r>
              <a:rPr lang="el-GR" sz="2800" dirty="0" smtClean="0"/>
              <a:t>Να δημιουργείται για τις λειτουργικές ανάγκες της οικονομικής μονάδος</a:t>
            </a:r>
          </a:p>
          <a:p>
            <a:pPr eaLnBrk="1" hangingPunct="1"/>
            <a:r>
              <a:rPr lang="el-GR" sz="2800" dirty="0" smtClean="0"/>
              <a:t>Να έχει ως συνέπεια την μείωση του ενεργητικού ή την χρησιμοποίηση υπηρεσιών τρίτων και ενέργειας</a:t>
            </a:r>
          </a:p>
          <a:p>
            <a:pPr eaLnBrk="1" hangingPunct="1"/>
            <a:r>
              <a:rPr lang="el-GR" sz="2800" dirty="0" smtClean="0"/>
              <a:t>Να μειώνει την καθαρή θέση</a:t>
            </a:r>
          </a:p>
          <a:p>
            <a:pPr eaLnBrk="1" hangingPunct="1"/>
            <a:r>
              <a:rPr lang="el-GR" sz="2800" dirty="0" smtClean="0"/>
              <a:t>Να πραγματοποιείται μέσα στην λογιστική χρήση</a:t>
            </a:r>
          </a:p>
          <a:p>
            <a:pPr eaLnBrk="1" hangingPunct="1">
              <a:buFontTx/>
              <a:buNone/>
            </a:pPr>
            <a:endParaRPr lang="el-GR" sz="2800" dirty="0" smtClean="0"/>
          </a:p>
          <a:p>
            <a:pPr eaLnBrk="1" hangingPunct="1"/>
            <a:endParaRPr lang="el-GR" sz="2800" dirty="0" smtClean="0"/>
          </a:p>
        </p:txBody>
      </p:sp>
      <p:sp>
        <p:nvSpPr>
          <p:cNvPr id="4" name="3 - Ορθογώνιο"/>
          <p:cNvSpPr/>
          <p:nvPr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100" dirty="0" smtClean="0"/>
              <a:t>Εισαγωγή στη  λογιστική , Ενότητα  :Προσδιοριστικοί παράγοντες του λογιστικού αποτελέσματος</a:t>
            </a:r>
            <a:r>
              <a:rPr lang="en-US" sz="1100" dirty="0" smtClean="0"/>
              <a:t> (</a:t>
            </a:r>
            <a:r>
              <a:rPr lang="el-GR" sz="1100" dirty="0" smtClean="0"/>
              <a:t>Μέρος Α), ΤΜΗΜΑ ΧΡΗΜΑΤΟΟΙΚΟΝΟΜΙΚΉΣ ΚΑΙ ΛΟΓΙΣΤΙΚΗΣ , ΤΕΙ ΗΠΕΙΡΟΥ – Ανοικτά Ακαδημαϊκά Μαθήματα στο ΤΕΙ  Ηπείρου</a:t>
            </a:r>
            <a:endParaRPr lang="el-GR" sz="1100" dirty="0"/>
          </a:p>
        </p:txBody>
      </p:sp>
      <p:pic>
        <p:nvPicPr>
          <p:cNvPr id="5" name="Εικόνα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267726" cy="404664"/>
          </a:xfrm>
          <a:prstGeom prst="rect">
            <a:avLst/>
          </a:prstGeom>
        </p:spPr>
      </p:pic>
      <p:pic>
        <p:nvPicPr>
          <p:cNvPr id="6" name="Εικόνα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1811"/>
            <a:ext cx="8229600" cy="1143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l-GR" sz="2800" b="1" dirty="0" smtClean="0"/>
              <a:t>ΔΙΑΚΡΙΣΕΙΣ ΤΩΝ ΕΞΟΔΩΝ</a:t>
            </a:r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927373"/>
            <a:ext cx="8435975" cy="4525963"/>
          </a:xfrm>
        </p:spPr>
        <p:txBody>
          <a:bodyPr/>
          <a:lstStyle/>
          <a:p>
            <a:pPr eaLnBrk="1" hangingPunct="1"/>
            <a:r>
              <a:rPr lang="el-GR" dirty="0" smtClean="0"/>
              <a:t>ΛΕΙΤΟΥΡΓΙΚΑ – ΜΗ ΛΕΙΤΟΥΡΓΙΚΑ</a:t>
            </a:r>
          </a:p>
          <a:p>
            <a:pPr eaLnBrk="1" hangingPunct="1"/>
            <a:r>
              <a:rPr lang="el-GR" dirty="0" smtClean="0"/>
              <a:t>ΤΑΚΤΙΚΑ – ΕΚΤΑΚΤΑ</a:t>
            </a:r>
          </a:p>
          <a:p>
            <a:pPr eaLnBrk="1" hangingPunct="1"/>
            <a:r>
              <a:rPr lang="el-GR" dirty="0" smtClean="0"/>
              <a:t>ΠΡΑΓΜΑΤΟΠΟΙΗΘΕΝΤΑ – ΥΠΟΛΟΓΙΣΤΙΚΑ</a:t>
            </a:r>
          </a:p>
          <a:p>
            <a:pPr eaLnBrk="1" hangingPunct="1"/>
            <a:r>
              <a:rPr lang="el-GR" dirty="0" smtClean="0"/>
              <a:t>ΑΝΑΛΟΓΑ ΤΗΝ ΛΕΙΤΟΥΡΓΙΑ ΠΟΥ ΕΞΥΠΗΡΕΤΟΥΝ (Διοίκηση – Διάθεση – Παραγωγή – Χρηματοδότηση)</a:t>
            </a:r>
          </a:p>
          <a:p>
            <a:pPr eaLnBrk="1" hangingPunct="1">
              <a:buFontTx/>
              <a:buNone/>
            </a:pPr>
            <a:endParaRPr lang="el-GR" dirty="0" smtClean="0"/>
          </a:p>
          <a:p>
            <a:pPr eaLnBrk="1" hangingPunct="1"/>
            <a:endParaRPr lang="el-GR" dirty="0" smtClean="0"/>
          </a:p>
        </p:txBody>
      </p:sp>
      <p:sp>
        <p:nvSpPr>
          <p:cNvPr id="4" name="3 - Ορθογώνιο"/>
          <p:cNvSpPr/>
          <p:nvPr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100" dirty="0" smtClean="0"/>
              <a:t>Εισαγωγή στη  λογιστική , Ενότητα  :Προσδιοριστικοί παράγοντες του λογιστικού αποτελέσματος</a:t>
            </a:r>
            <a:r>
              <a:rPr lang="en-US" sz="1100" dirty="0" smtClean="0"/>
              <a:t> (</a:t>
            </a:r>
            <a:r>
              <a:rPr lang="el-GR" sz="1100" dirty="0" smtClean="0"/>
              <a:t>Μέρος Α), ΤΜΗΜΑ ΧΡΗΜΑΤΟΟΙΚΟΝΟΜΙΚΉΣ ΚΑΙ ΛΟΓΙΣΤΙΚΗΣ , ΤΕΙ ΗΠΕΙΡΟΥ – Ανοικτά Ακαδημαϊκά Μαθήματα στο ΤΕΙ  Ηπείρου</a:t>
            </a:r>
            <a:endParaRPr lang="el-GR" sz="1100" dirty="0"/>
          </a:p>
        </p:txBody>
      </p:sp>
      <p:pic>
        <p:nvPicPr>
          <p:cNvPr id="5" name="Εικόνα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267726" cy="404664"/>
          </a:xfrm>
          <a:prstGeom prst="rect">
            <a:avLst/>
          </a:prstGeom>
        </p:spPr>
      </p:pic>
      <p:pic>
        <p:nvPicPr>
          <p:cNvPr id="6" name="Εικόνα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/>
          <a:lstStyle/>
          <a:p>
            <a:r>
              <a:rPr lang="el-GR" b="1" dirty="0" smtClean="0"/>
              <a:t>Βιβλιογραφία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   Στεφάνου Κων/νος , </a:t>
            </a:r>
            <a:r>
              <a:rPr lang="el-GR" b="1" dirty="0" smtClean="0"/>
              <a:t>Χρηματοοικονομική λογιστική</a:t>
            </a:r>
            <a:r>
              <a:rPr lang="el-GR" dirty="0" smtClean="0"/>
              <a:t>, </a:t>
            </a:r>
            <a:r>
              <a:rPr lang="el-GR" dirty="0" err="1" smtClean="0"/>
              <a:t>Αυτοέκδοση</a:t>
            </a:r>
            <a:r>
              <a:rPr lang="el-GR" dirty="0" smtClean="0"/>
              <a:t> , Θεσσαλονίκη (2011)</a:t>
            </a:r>
          </a:p>
          <a:p>
            <a:pPr>
              <a:buNone/>
            </a:pPr>
            <a:r>
              <a:rPr lang="el-GR" dirty="0" smtClean="0"/>
              <a:t>   Δ. </a:t>
            </a:r>
            <a:r>
              <a:rPr lang="el-GR" dirty="0" err="1" smtClean="0"/>
              <a:t>Γκίνογλου</a:t>
            </a:r>
            <a:r>
              <a:rPr lang="el-GR" dirty="0" smtClean="0"/>
              <a:t>, Π. </a:t>
            </a:r>
            <a:r>
              <a:rPr lang="el-GR" dirty="0" err="1" smtClean="0"/>
              <a:t>Ταχινάκης</a:t>
            </a:r>
            <a:r>
              <a:rPr lang="el-GR" dirty="0" smtClean="0"/>
              <a:t>, Σ. Μωυσή ,</a:t>
            </a:r>
            <a:r>
              <a:rPr lang="el-GR" b="1" dirty="0" smtClean="0"/>
              <a:t>Γενική Χρηματοοικονομική Λογιστική</a:t>
            </a:r>
            <a:r>
              <a:rPr lang="el-GR" dirty="0" smtClean="0"/>
              <a:t>, Εκδόσεις </a:t>
            </a:r>
            <a:r>
              <a:rPr lang="en-US" dirty="0" err="1" smtClean="0"/>
              <a:t>Rosili</a:t>
            </a:r>
            <a:r>
              <a:rPr lang="en-US" dirty="0" smtClean="0"/>
              <a:t>, </a:t>
            </a:r>
            <a:r>
              <a:rPr lang="el-GR" dirty="0" smtClean="0"/>
              <a:t>Αθήνα (2005)</a:t>
            </a:r>
          </a:p>
          <a:p>
            <a:pPr>
              <a:buNone/>
            </a:pPr>
            <a:r>
              <a:rPr lang="el-GR" dirty="0" smtClean="0"/>
              <a:t>   </a:t>
            </a:r>
            <a:r>
              <a:rPr lang="el-GR" dirty="0" err="1" smtClean="0"/>
              <a:t>Παπαδέας</a:t>
            </a:r>
            <a:r>
              <a:rPr lang="el-GR" dirty="0" smtClean="0"/>
              <a:t> Παναγιώτης, </a:t>
            </a:r>
            <a:r>
              <a:rPr lang="el-GR" b="1" dirty="0" smtClean="0"/>
              <a:t>Χρηματοοικονομική λογιστική πληροφόρηση</a:t>
            </a:r>
            <a:r>
              <a:rPr lang="el-GR" dirty="0" smtClean="0"/>
              <a:t>, Εκδόσεις :ιδιωτική , Αθήνα (2010)</a:t>
            </a:r>
            <a:endParaRPr lang="el-GR" dirty="0"/>
          </a:p>
        </p:txBody>
      </p:sp>
      <p:sp>
        <p:nvSpPr>
          <p:cNvPr id="4" name="3 - Ορθογώνιο"/>
          <p:cNvSpPr/>
          <p:nvPr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100" dirty="0" smtClean="0"/>
              <a:t>Εισαγωγή στη  λογιστική , Ενότητα  :Προσδιοριστικοί παράγοντες του λογιστικού αποτελέσματος</a:t>
            </a:r>
            <a:r>
              <a:rPr lang="en-US" sz="1100" dirty="0" smtClean="0"/>
              <a:t> (</a:t>
            </a:r>
            <a:r>
              <a:rPr lang="el-GR" sz="1100" dirty="0" smtClean="0"/>
              <a:t>Μέρος Α), ΤΜΗΜΑ ΧΡΗΜΑΤΟΟΙΚΟΝΟΜΙΚΉΣ ΚΑΙ ΛΟΓΙΣΤΙΚΗΣ , ΤΕΙ ΗΠΕΙΡΟΥ – Ανοικτά Ακαδημαϊκά Μαθήματα στο ΤΕΙ  Ηπείρου</a:t>
            </a:r>
            <a:endParaRPr lang="el-GR" sz="1100" dirty="0"/>
          </a:p>
        </p:txBody>
      </p:sp>
      <p:pic>
        <p:nvPicPr>
          <p:cNvPr id="5" name="Εικόνα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267726" cy="404664"/>
          </a:xfrm>
          <a:prstGeom prst="rect">
            <a:avLst/>
          </a:prstGeom>
        </p:spPr>
      </p:pic>
      <p:pic>
        <p:nvPicPr>
          <p:cNvPr id="6" name="Εικόνα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868363"/>
          </a:xfrm>
        </p:spPr>
        <p:txBody>
          <a:bodyPr/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8" name="Rectangle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4901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Copyright Τεχνολογικό Ίδρυμα Ηπείρου. </a:t>
            </a:r>
            <a:endParaRPr lang="el-GR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&lt;</a:t>
            </a:r>
            <a:r>
              <a:rPr lang="el-GR" sz="2400" dirty="0" err="1" smtClean="0">
                <a:solidFill>
                  <a:schemeClr val="bg1">
                    <a:lumMod val="50000"/>
                  </a:schemeClr>
                </a:solidFill>
              </a:rPr>
              <a:t>Κυπριωτέλης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 Ευστράτιος&gt;.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&lt;Εισαγωγή στη λογιστική&gt;. 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Έκδοση: 1.0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&lt;Πρέβεζα&gt;, 2015. 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Διαθέσιμο από τη δικτυακή διεύθυνση:</a:t>
            </a:r>
          </a:p>
          <a:p>
            <a:pPr algn="just"/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2"/>
              </a:rPr>
              <a:t>http://eclass.teiep.gr/OpenClass/courses/ACC10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  <a:hlinkClick r:id="rId2"/>
              </a:rPr>
              <a:t>2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2"/>
              </a:rPr>
              <a:t>/</a:t>
            </a:r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100" dirty="0" smtClean="0"/>
              <a:t>Εισαγωγή στη  λογιστική , Ενότητα  :Προσδιοριστικοί παράγοντες του λογιστικού αποτελέσματος</a:t>
            </a:r>
            <a:r>
              <a:rPr lang="en-US" sz="1100" dirty="0" smtClean="0"/>
              <a:t> (</a:t>
            </a:r>
            <a:r>
              <a:rPr lang="el-GR" sz="1100" dirty="0" smtClean="0"/>
              <a:t>Μέρος Α), ΤΜΗΜΑ ΧΡΗΜΑΤΟΟΙΚΟΝΟΜΙΚΉΣ ΚΑΙ ΛΟΓΙΣΤΙΚΗΣ , ΤΕΙ ΗΠΕΙΡΟΥ – Ανοικτά Ακαδημαϊκά Μαθήματα στο ΤΕΙ  Ηπείρου</a:t>
            </a:r>
            <a:endParaRPr lang="el-GR" sz="1100" dirty="0"/>
          </a:p>
        </p:txBody>
      </p:sp>
      <p:pic>
        <p:nvPicPr>
          <p:cNvPr id="5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267726" cy="404664"/>
          </a:xfrm>
          <a:prstGeom prst="rect">
            <a:avLst/>
          </a:prstGeom>
        </p:spPr>
      </p:pic>
      <p:pic>
        <p:nvPicPr>
          <p:cNvPr id="6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868363"/>
          </a:xfrm>
        </p:spPr>
        <p:txBody>
          <a:bodyPr>
            <a:normAutofit/>
          </a:bodyPr>
          <a:lstStyle/>
          <a:p>
            <a:r>
              <a:rPr lang="el-GR" dirty="0"/>
              <a:t>Σημείωμα Αδειοδότησης</a:t>
            </a:r>
          </a:p>
        </p:txBody>
      </p:sp>
      <p:sp>
        <p:nvSpPr>
          <p:cNvPr id="8" name="Rectangle 1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κ.λ.π.,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pic>
        <p:nvPicPr>
          <p:cNvPr id="9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6728" y="3501009"/>
            <a:ext cx="1581685" cy="576063"/>
          </a:xfrm>
          <a:prstGeom prst="rect">
            <a:avLst/>
          </a:prstGeom>
        </p:spPr>
      </p:pic>
      <p:sp>
        <p:nvSpPr>
          <p:cNvPr id="10" name="Rectangle 3"/>
          <p:cNvSpPr/>
          <p:nvPr/>
        </p:nvSpPr>
        <p:spPr>
          <a:xfrm>
            <a:off x="434604" y="463842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sp>
        <p:nvSpPr>
          <p:cNvPr id="11" name="Rectangle 2"/>
          <p:cNvSpPr/>
          <p:nvPr/>
        </p:nvSpPr>
        <p:spPr>
          <a:xfrm>
            <a:off x="590667" y="5940412"/>
            <a:ext cx="633499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40224" y="6012560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  <p:sp>
        <p:nvSpPr>
          <p:cNvPr id="13" name="12 - Ορθογώνιο"/>
          <p:cNvSpPr/>
          <p:nvPr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100" dirty="0" smtClean="0"/>
              <a:t>Εισαγωγή στη  λογιστική , Ενότητα  :Προσδιοριστικοί παράγοντες του λογιστικού αποτελέσματος</a:t>
            </a:r>
            <a:r>
              <a:rPr lang="en-US" sz="1100" dirty="0" smtClean="0"/>
              <a:t> (</a:t>
            </a:r>
            <a:r>
              <a:rPr lang="el-GR" sz="1100" dirty="0" smtClean="0"/>
              <a:t>Μέρος Α), ΤΜΗΜΑ ΧΡΗΜΑΤΟΟΙΚΟΝΟΜΙΚΉΣ ΚΑΙ ΛΟΓΙΣΤΙΚΗΣ , ΤΕΙ ΗΠΕΙΡΟΥ – Ανοικτά Ακαδημαϊκά Μαθήματα στο ΤΕΙ  Ηπείρου</a:t>
            </a:r>
            <a:endParaRPr lang="el-GR" sz="1100" dirty="0"/>
          </a:p>
        </p:txBody>
      </p:sp>
      <p:pic>
        <p:nvPicPr>
          <p:cNvPr id="14" name="Εικόνα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"/>
            <a:ext cx="267726" cy="404664"/>
          </a:xfrm>
          <a:prstGeom prst="rect">
            <a:avLst/>
          </a:prstGeom>
        </p:spPr>
      </p:pic>
      <p:pic>
        <p:nvPicPr>
          <p:cNvPr id="15" name="Εικόνα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>
              <a:buNone/>
            </a:pPr>
            <a:r>
              <a:rPr lang="el-GR" sz="5500" b="1" dirty="0" smtClean="0"/>
              <a:t>Τέλος </a:t>
            </a:r>
            <a:r>
              <a:rPr lang="el-GR" sz="5500" b="1" dirty="0"/>
              <a:t>Ενότητας</a:t>
            </a:r>
          </a:p>
        </p:txBody>
      </p:sp>
      <p:sp>
        <p:nvSpPr>
          <p:cNvPr id="8" name="Rectangle 12"/>
          <p:cNvSpPr/>
          <p:nvPr/>
        </p:nvSpPr>
        <p:spPr>
          <a:xfrm>
            <a:off x="1547664" y="3990094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smtClean="0"/>
              <a:t>&lt;Θάνου Σοφία&gt;</a:t>
            </a:r>
            <a:endParaRPr lang="el-GR" sz="2900" b="1" dirty="0"/>
          </a:p>
          <a:p>
            <a:pPr algn="r"/>
            <a:r>
              <a:rPr lang="el-GR" sz="2900" dirty="0" smtClean="0"/>
              <a:t>&lt;Πρέβεζα&gt;, 2015</a:t>
            </a:r>
            <a:endParaRPr lang="el-GR" sz="2900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02" y="5307668"/>
            <a:ext cx="3255169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- Ορθογώνιο"/>
          <p:cNvSpPr/>
          <p:nvPr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100" dirty="0" smtClean="0"/>
              <a:t>Εισαγωγή στη  λογιστική , Ενότητα  :Προσδιοριστικοί παράγοντες του λογιστικού αποτελέσματος</a:t>
            </a:r>
            <a:r>
              <a:rPr lang="en-US" sz="1100" dirty="0" smtClean="0"/>
              <a:t> (</a:t>
            </a:r>
            <a:r>
              <a:rPr lang="el-GR" sz="1100" dirty="0" smtClean="0"/>
              <a:t>Μέρος Α), ΤΜΗΜΑ ΧΡΗΜΑΤΟΟΙΚΟΝΟΜΙΚΉΣ ΚΑΙ ΛΟΓΙΣΤΙΚΗΣ , ΤΕΙ ΗΠΕΙΡΟΥ – Ανοικτά Ακαδημαϊκά Μαθήματα στο ΤΕΙ  Ηπείρου</a:t>
            </a:r>
            <a:endParaRPr lang="el-GR" sz="1100" dirty="0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267726" cy="404664"/>
          </a:xfrm>
          <a:prstGeom prst="rect">
            <a:avLst/>
          </a:prstGeom>
        </p:spPr>
      </p:pic>
      <p:pic>
        <p:nvPicPr>
          <p:cNvPr id="10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938716"/>
          </a:xfrm>
          <a:prstGeom prst="rect">
            <a:avLst/>
          </a:prstGeom>
        </p:spPr>
        <p:txBody>
          <a:bodyPr lIns="91436" tIns="45719" rIns="91436" bIns="45719">
            <a:spAutoFit/>
          </a:bodyPr>
          <a:lstStyle/>
          <a:p>
            <a:pPr algn="ctr">
              <a:buNone/>
            </a:pPr>
            <a:r>
              <a:rPr lang="el-GR" sz="5500" b="1" dirty="0"/>
              <a:t>Σημειώματα</a:t>
            </a:r>
          </a:p>
        </p:txBody>
      </p:sp>
      <p:sp>
        <p:nvSpPr>
          <p:cNvPr id="3" name="2 - Ορθογώνιο"/>
          <p:cNvSpPr/>
          <p:nvPr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100" dirty="0" smtClean="0"/>
              <a:t>Εισαγωγή στη  λογιστική , Ενότητα  :Προσδιοριστικοί παράγοντες του λογιστικού αποτελέσματος</a:t>
            </a:r>
            <a:r>
              <a:rPr lang="en-US" sz="1100" dirty="0" smtClean="0"/>
              <a:t> (</a:t>
            </a:r>
            <a:r>
              <a:rPr lang="el-GR" sz="1100" dirty="0" smtClean="0"/>
              <a:t>Μέρος Α), ΤΜΗΜΑ ΧΡΗΜΑΤΟΟΙΚΟΝΟΜΙΚΉΣ ΚΑΙ ΛΟΓΙΣΤΙΚΗΣ , ΤΕΙ ΗΠΕΙΡΟΥ – Ανοικτά Ακαδημαϊκά Μαθήματα στο ΤΕΙ  Ηπείρου</a:t>
            </a:r>
            <a:endParaRPr lang="el-GR" sz="1100" dirty="0"/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267726" cy="404664"/>
          </a:xfrm>
          <a:prstGeom prst="rect">
            <a:avLst/>
          </a:prstGeom>
        </p:spPr>
      </p:pic>
      <p:pic>
        <p:nvPicPr>
          <p:cNvPr id="5" name="Εικόνα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868363"/>
          </a:xfrm>
        </p:spPr>
        <p:txBody>
          <a:bodyPr>
            <a:normAutofit/>
          </a:bodyPr>
          <a:lstStyle/>
          <a:p>
            <a:r>
              <a:rPr lang="el-GR" dirty="0" smtClean="0"/>
              <a:t>Διατήρηση Σημειωμάτων</a:t>
            </a:r>
            <a:endParaRPr lang="el-GR" dirty="0"/>
          </a:p>
        </p:txBody>
      </p:sp>
      <p:sp>
        <p:nvSpPr>
          <p:cNvPr id="8" name="Rectangle 167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Οποιαδήποτε  αναπαραγωγή ή διασκευή του υλικού θα πρέπει  να συμπεριλαμβάνει: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Αναφοράς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 Σημείωμα Αδειοδότησης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τη Δήλωση Διατήρησης Σημειωμάτων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Χρήσης Έργων Τρίτων (εφόσον υπάρχει) 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μαζί με τους συνοδευόμενους υπερσυνδέσμους.</a:t>
            </a:r>
          </a:p>
        </p:txBody>
      </p:sp>
      <p:sp>
        <p:nvSpPr>
          <p:cNvPr id="4" name="3 - Ορθογώνιο"/>
          <p:cNvSpPr/>
          <p:nvPr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100" dirty="0" smtClean="0"/>
              <a:t>Εισαγωγή στη  λογιστική , Ενότητα  :Προσδιοριστικοί παράγοντες του λογιστικού αποτελέσματος</a:t>
            </a:r>
            <a:r>
              <a:rPr lang="en-US" sz="1100" dirty="0" smtClean="0"/>
              <a:t> (</a:t>
            </a:r>
            <a:r>
              <a:rPr lang="el-GR" sz="1100" dirty="0" smtClean="0"/>
              <a:t>Μέρος Α), ΤΜΗΜΑ ΧΡΗΜΑΤΟΟΙΚΟΝΟΜΙΚΉΣ ΚΑΙ ΛΟΓΙΣΤΙΚΗΣ , ΤΕΙ ΗΠΕΙΡΟΥ – Ανοικτά Ακαδημαϊκά Μαθήματα στο ΤΕΙ  Ηπείρου</a:t>
            </a:r>
            <a:endParaRPr lang="el-GR" sz="1100" dirty="0"/>
          </a:p>
        </p:txBody>
      </p:sp>
      <p:pic>
        <p:nvPicPr>
          <p:cNvPr id="5" name="Εικόνα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267726" cy="404664"/>
          </a:xfrm>
          <a:prstGeom prst="rect">
            <a:avLst/>
          </a:prstGeom>
        </p:spPr>
      </p:pic>
      <p:pic>
        <p:nvPicPr>
          <p:cNvPr id="6" name="Εικόνα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/>
          <p:cNvSpPr txBox="1"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</a:t>
            </a:r>
            <a:r>
              <a:rPr lang="en-US" sz="2400" dirty="0" smtClean="0">
                <a:solidFill>
                  <a:schemeClr val="bg1"/>
                </a:solidFill>
              </a:rPr>
              <a:t/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l-GR" sz="2400" dirty="0" smtClean="0">
                <a:solidFill>
                  <a:schemeClr val="bg1"/>
                </a:solidFill>
              </a:rPr>
              <a:t>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sp>
        <p:nvSpPr>
          <p:cNvPr id="6" name="Υπότιτλο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l">
              <a:buNone/>
            </a:pPr>
            <a:r>
              <a:rPr lang="el-GR" sz="2800" dirty="0" smtClean="0">
                <a:latin typeface="+mj-lt"/>
              </a:rPr>
              <a:t>Τμήμα : ΧΡΗΜΑΤΟΟΙΚΟΝΟΜΙΚΗΣ &amp; ΛΟΓΙΣΤΙΚΗΣ</a:t>
            </a:r>
            <a:br>
              <a:rPr lang="el-GR" sz="2800" dirty="0" smtClean="0">
                <a:latin typeface="+mj-lt"/>
              </a:rPr>
            </a:br>
            <a:endParaRPr lang="el-GR" sz="2800" dirty="0" smtClean="0">
              <a:latin typeface="+mj-lt"/>
            </a:endParaRPr>
          </a:p>
          <a:p>
            <a:pPr algn="l">
              <a:buNone/>
            </a:pPr>
            <a:r>
              <a:rPr lang="el-GR" sz="2400" b="1" dirty="0" smtClean="0"/>
              <a:t>Τίτλος Μαθήματος :Εισαγωγή στη  λογιστική</a:t>
            </a:r>
            <a:br>
              <a:rPr lang="el-GR" sz="2400" b="1" dirty="0" smtClean="0"/>
            </a:br>
            <a:endParaRPr lang="el-GR" sz="2400" b="1" dirty="0" smtClean="0"/>
          </a:p>
          <a:p>
            <a:pPr algn="l">
              <a:buNone/>
            </a:pPr>
            <a:r>
              <a:rPr lang="el-GR" sz="2400" b="1" dirty="0" smtClean="0"/>
              <a:t>Ενότητα : Προσδιοριστικοί παράγοντες του λογιστικού αποτελέσματος (Μέρος Α)</a:t>
            </a:r>
          </a:p>
          <a:p>
            <a:pPr algn="l"/>
            <a:endParaRPr lang="el-GR" sz="2400" b="1" dirty="0" smtClean="0"/>
          </a:p>
          <a:p>
            <a:pPr algn="l">
              <a:lnSpc>
                <a:spcPts val="2600"/>
              </a:lnSpc>
              <a:buNone/>
            </a:pPr>
            <a:r>
              <a:rPr lang="el-GR" sz="2000" dirty="0" err="1" smtClean="0">
                <a:solidFill>
                  <a:schemeClr val="tx2">
                    <a:lumMod val="50000"/>
                  </a:schemeClr>
                </a:solidFill>
              </a:rPr>
              <a:t>Κυπριωτέλης</a:t>
            </a:r>
            <a:r>
              <a:rPr lang="el-GR" sz="2000" dirty="0" smtClean="0">
                <a:solidFill>
                  <a:schemeClr val="tx2">
                    <a:lumMod val="50000"/>
                  </a:schemeClr>
                </a:solidFill>
              </a:rPr>
              <a:t> Ευστράτιος</a:t>
            </a:r>
          </a:p>
          <a:p>
            <a:pPr algn="l">
              <a:lnSpc>
                <a:spcPts val="2600"/>
              </a:lnSpc>
              <a:buNone/>
            </a:pPr>
            <a:r>
              <a:rPr lang="el-GR" sz="2000" dirty="0" smtClean="0">
                <a:solidFill>
                  <a:schemeClr val="tx2">
                    <a:lumMod val="50000"/>
                  </a:schemeClr>
                </a:solidFill>
              </a:rPr>
              <a:t>Καθηγητής εφαρμογών</a:t>
            </a:r>
          </a:p>
          <a:p>
            <a:pPr algn="l">
              <a:lnSpc>
                <a:spcPts val="2600"/>
              </a:lnSpc>
              <a:buNone/>
            </a:pPr>
            <a:r>
              <a:rPr lang="el-GR" sz="2000" dirty="0" smtClean="0">
                <a:solidFill>
                  <a:schemeClr val="tx2">
                    <a:lumMod val="50000"/>
                  </a:schemeClr>
                </a:solidFill>
              </a:rPr>
              <a:t>Πρέβεζα, 2015</a:t>
            </a:r>
          </a:p>
        </p:txBody>
      </p:sp>
      <p:pic>
        <p:nvPicPr>
          <p:cNvPr id="5" name="Εικόνα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74543" y="0"/>
            <a:ext cx="2569457" cy="1196752"/>
          </a:xfrm>
          <a:prstGeom prst="rect">
            <a:avLst/>
          </a:prstGeom>
        </p:spPr>
      </p:pic>
      <p:pic>
        <p:nvPicPr>
          <p:cNvPr id="7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1538" y="6072206"/>
            <a:ext cx="1581685" cy="461161"/>
          </a:xfrm>
          <a:prstGeom prst="rect">
            <a:avLst/>
          </a:prstGeom>
        </p:spPr>
      </p:pic>
      <p:pic>
        <p:nvPicPr>
          <p:cNvPr id="8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5572140"/>
            <a:ext cx="4695637" cy="1000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title"/>
          </p:nvPr>
        </p:nvSpPr>
        <p:spPr>
          <a:xfrm>
            <a:off x="457200" y="2276872"/>
            <a:ext cx="8229600" cy="1080120"/>
          </a:xfrm>
        </p:spPr>
        <p:txBody>
          <a:bodyPr>
            <a:normAutofit/>
          </a:bodyPr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pic>
        <p:nvPicPr>
          <p:cNvPr id="8" name="7 - Θέση περιεχομένου" descr="Λογότυπο για Άδειες χρήσης Creative Commons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5445224"/>
            <a:ext cx="1010045" cy="353308"/>
          </a:xfrm>
          <a:prstGeom prst="rect">
            <a:avLst/>
          </a:prstGeom>
        </p:spPr>
      </p:pic>
      <p:pic>
        <p:nvPicPr>
          <p:cNvPr id="9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5157192"/>
            <a:ext cx="3240360" cy="771224"/>
          </a:xfrm>
          <a:prstGeom prst="rect">
            <a:avLst/>
          </a:prstGeom>
          <a:noFill/>
        </p:spPr>
      </p:pic>
      <p:sp>
        <p:nvSpPr>
          <p:cNvPr id="5" name="4 - Ορθογώνιο"/>
          <p:cNvSpPr/>
          <p:nvPr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100" dirty="0" smtClean="0"/>
              <a:t>Εισαγωγή στη  λογιστική , Ενότητα  :Προσδιοριστικοί παράγοντες του λογιστικού αποτελέσματος</a:t>
            </a:r>
            <a:r>
              <a:rPr lang="en-US" sz="1100" dirty="0" smtClean="0"/>
              <a:t> (</a:t>
            </a:r>
            <a:r>
              <a:rPr lang="el-GR" sz="1100" dirty="0" smtClean="0"/>
              <a:t>Μέρος Α), ΤΜΗΜΑ ΧΡΗΜΑΤΟΟΙΚΟΝΟΜΙΚΉΣ ΚΑΙ ΛΟΓΙΣΤΙΚΗΣ , ΤΕΙ ΗΠΕΙΡΟΥ – Ανοικτά Ακαδημαϊκά Μαθήματα στο ΤΕΙ  Ηπείρου</a:t>
            </a:r>
            <a:endParaRPr lang="el-GR" sz="1100" dirty="0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"/>
            <a:ext cx="267726" cy="404664"/>
          </a:xfrm>
          <a:prstGeom prst="rect">
            <a:avLst/>
          </a:prstGeom>
        </p:spPr>
      </p:pic>
      <p:pic>
        <p:nvPicPr>
          <p:cNvPr id="10" name="Εικόνα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868363"/>
          </a:xfrm>
        </p:spPr>
        <p:txBody>
          <a:bodyPr>
            <a:normAutofit/>
          </a:bodyPr>
          <a:lstStyle/>
          <a:p>
            <a:r>
              <a:rPr lang="el-GR" sz="3200" b="1" dirty="0" smtClean="0"/>
              <a:t>Άδειες Χρήσης</a:t>
            </a:r>
            <a:endParaRPr lang="el-GR" sz="3200" b="1" dirty="0"/>
          </a:p>
        </p:txBody>
      </p:sp>
      <p:sp>
        <p:nvSpPr>
          <p:cNvPr id="8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l-GR" sz="2800" dirty="0" smtClean="0"/>
          </a:p>
          <a:p>
            <a:r>
              <a:rPr lang="el-GR" sz="2800" dirty="0" smtClean="0"/>
              <a:t>Το </a:t>
            </a:r>
            <a:r>
              <a:rPr lang="el-GR" sz="2800" dirty="0"/>
              <a:t>παρόν εκπαιδευτικό υλικό υπόκειται σε άδειες χρήσης Creative Commons.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9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6072206"/>
            <a:ext cx="1581685" cy="461161"/>
          </a:xfrm>
          <a:prstGeom prst="rect">
            <a:avLst/>
          </a:prstGeom>
        </p:spPr>
      </p:pic>
      <p:sp>
        <p:nvSpPr>
          <p:cNvPr id="5" name="4 - Ορθογώνιο"/>
          <p:cNvSpPr/>
          <p:nvPr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100" dirty="0" smtClean="0"/>
              <a:t>Εισαγωγή στη  λογιστική , Ενότητα  :Προσδιοριστικοί παράγοντες του λογιστικού αποτελέσματος</a:t>
            </a:r>
            <a:r>
              <a:rPr lang="en-US" sz="1100" dirty="0" smtClean="0"/>
              <a:t> (</a:t>
            </a:r>
            <a:r>
              <a:rPr lang="el-GR" sz="1100" dirty="0" smtClean="0"/>
              <a:t>Μέρος Α), ΤΜΗΜΑ ΧΡΗΜΑΤΟΟΙΚΟΝΟΜΙΚΉΣ ΚΑΙ ΛΟΓΙΣΤΙΚΗΣ , ΤΕΙ ΗΠΕΙΡΟΥ – Ανοικτά Ακαδημαϊκά Μαθήματα στο ΤΕΙ  Ηπείρου</a:t>
            </a:r>
            <a:endParaRPr lang="el-GR" sz="1100" dirty="0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267726" cy="404664"/>
          </a:xfrm>
          <a:prstGeom prst="rect">
            <a:avLst/>
          </a:prstGeom>
        </p:spPr>
      </p:pic>
      <p:pic>
        <p:nvPicPr>
          <p:cNvPr id="10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5661248"/>
            <a:ext cx="1581685" cy="461161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868363"/>
          </a:xfrm>
        </p:spPr>
        <p:txBody>
          <a:bodyPr>
            <a:normAutofit/>
          </a:bodyPr>
          <a:lstStyle/>
          <a:p>
            <a:r>
              <a:rPr lang="el-GR" sz="3200" b="1" dirty="0" smtClean="0"/>
              <a:t>Χρηματοδότηση</a:t>
            </a:r>
            <a:endParaRPr lang="el-GR" sz="3200" b="1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886" indent="-342886" algn="just"/>
            <a:r>
              <a:rPr lang="el-GR" altLang="el-GR" sz="2400" dirty="0"/>
              <a:t>Το έργο υλοποιείται στο πλαίσιο του Επιχειρησιακού Προγράμματος «</a:t>
            </a:r>
            <a:r>
              <a:rPr lang="el-GR" altLang="el-GR" sz="2400" b="1" dirty="0"/>
              <a:t>Εκπαίδευση και Δια Βίου Μάθηση</a:t>
            </a:r>
            <a:r>
              <a:rPr lang="el-GR" altLang="el-GR" sz="2400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400" dirty="0"/>
              <a:t>Το έργο «</a:t>
            </a:r>
            <a:r>
              <a:rPr lang="el-GR" altLang="el-GR" sz="2400" b="1" dirty="0"/>
              <a:t>Ανοικτά Ακαδημαϊκά Μαθήματα στο TEI Ηπείρου</a:t>
            </a:r>
            <a:r>
              <a:rPr lang="el-GR" altLang="el-GR" sz="2400" dirty="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400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5214950"/>
            <a:ext cx="5616624" cy="1285884"/>
          </a:xfrm>
          <a:prstGeom prst="rect">
            <a:avLst/>
          </a:prstGeom>
          <a:noFill/>
        </p:spPr>
      </p:pic>
      <p:sp>
        <p:nvSpPr>
          <p:cNvPr id="6" name="5 - Ορθογώνιο"/>
          <p:cNvSpPr/>
          <p:nvPr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100" dirty="0" smtClean="0"/>
              <a:t>Εισαγωγή στη  λογιστική , Ενότητα  :Προσδιοριστικοί παράγοντες του λογιστικού αποτελέσματος</a:t>
            </a:r>
            <a:r>
              <a:rPr lang="en-US" sz="1100" dirty="0" smtClean="0"/>
              <a:t> (</a:t>
            </a:r>
            <a:r>
              <a:rPr lang="el-GR" sz="1100" dirty="0" smtClean="0"/>
              <a:t>Μέρος Α), ΤΜΗΜΑ ΧΡΗΜΑΤΟΟΙΚΟΝΟΜΙΚΉΣ ΚΑΙ ΛΟΓΙΣΤΙΚΗΣ , ΤΕΙ ΗΠΕΙΡΟΥ – Ανοικτά Ακαδημαϊκά Μαθήματα στο ΤΕΙ  Ηπείρου</a:t>
            </a:r>
            <a:endParaRPr lang="el-GR" sz="1100" dirty="0"/>
          </a:p>
        </p:txBody>
      </p:sp>
      <p:pic>
        <p:nvPicPr>
          <p:cNvPr id="11" name="Εικόνα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"/>
            <a:ext cx="267726" cy="404664"/>
          </a:xfrm>
          <a:prstGeom prst="rect">
            <a:avLst/>
          </a:prstGeom>
        </p:spPr>
      </p:pic>
      <p:pic>
        <p:nvPicPr>
          <p:cNvPr id="12" name="Εικόνα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>
            <a:normAutofit/>
          </a:bodyPr>
          <a:lstStyle/>
          <a:p>
            <a:r>
              <a:rPr lang="el-GR" sz="3600" b="1" dirty="0" smtClean="0">
                <a:cs typeface="Times New Roman" pitchFamily="18" charset="0"/>
              </a:rPr>
              <a:t>ΣΚΟΠΟΙ ΕΝΟΤΗΤΑΣ</a:t>
            </a:r>
            <a:endParaRPr lang="el-GR" sz="3600" b="1" dirty="0">
              <a:cs typeface="Times New Roman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    Σκοπός της παρούσας ενότητας είναι να αναλυθεί η έννοια του εξόδου και οι διακρίσεις του. Επίσης θα καταδειχτεί ο τρόπος με τον οποίο  </a:t>
            </a:r>
            <a:r>
              <a:rPr lang="el-GR" smtClean="0"/>
              <a:t>τα έξοδα διαμορφώνουν </a:t>
            </a:r>
            <a:r>
              <a:rPr lang="el-GR" dirty="0" smtClean="0"/>
              <a:t>το λογιστικό αποτέλεσμα.</a:t>
            </a:r>
            <a:endParaRPr lang="el-GR" dirty="0"/>
          </a:p>
        </p:txBody>
      </p:sp>
      <p:sp>
        <p:nvSpPr>
          <p:cNvPr id="4" name="3 - Ορθογώνιο"/>
          <p:cNvSpPr/>
          <p:nvPr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100" dirty="0" smtClean="0"/>
              <a:t>Εισαγωγή στη  λογιστική , Ενότητα  :Προσδιοριστικοί παράγοντες του λογιστικού αποτελέσματος</a:t>
            </a:r>
            <a:r>
              <a:rPr lang="en-US" sz="1100" dirty="0" smtClean="0"/>
              <a:t> (</a:t>
            </a:r>
            <a:r>
              <a:rPr lang="el-GR" sz="1100" dirty="0" smtClean="0"/>
              <a:t>Μέρος Α), ΤΜΗΜΑ ΧΡΗΜΑΤΟΟΙΚΟΝΟΜΙΚΉΣ ΚΑΙ ΛΟΓΙΣΤΙΚΗΣ , ΤΕΙ ΗΠΕΙΡΟΥ – Ανοικτά Ακαδημαϊκά Μαθήματα στο ΤΕΙ  Ηπείρου</a:t>
            </a:r>
            <a:endParaRPr lang="el-GR" sz="1100" dirty="0"/>
          </a:p>
        </p:txBody>
      </p:sp>
      <p:pic>
        <p:nvPicPr>
          <p:cNvPr id="5" name="Εικόνα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267726" cy="404664"/>
          </a:xfrm>
          <a:prstGeom prst="rect">
            <a:avLst/>
          </a:prstGeom>
        </p:spPr>
      </p:pic>
      <p:pic>
        <p:nvPicPr>
          <p:cNvPr id="6" name="Εικόνα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17252"/>
            <a:ext cx="8229600" cy="1143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l-GR" sz="2800" b="1" dirty="0" smtClean="0"/>
              <a:t>ΠΡΟΣΔΙΟΡΙΣΤΙΚΟΙ ΠΑΡΑΓΟΝΤΕΣ ΤΟΥ ΛΟΓΙΣΤΙΚΟΥ ΑΠΟΤΕΛΕΣΜΑΤΟΣ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2071389"/>
            <a:ext cx="8435975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l-GR" dirty="0" smtClean="0"/>
              <a:t>Τα λογιστικά γεγονότα, που προκαλούν μεταβολές στην καθαρή θέση είναι:</a:t>
            </a:r>
          </a:p>
          <a:p>
            <a:pPr eaLnBrk="1" hangingPunct="1"/>
            <a:r>
              <a:rPr lang="el-GR" dirty="0" smtClean="0"/>
              <a:t>Λογιστικά γεγονότα που προκαλούν έξοδα</a:t>
            </a:r>
          </a:p>
          <a:p>
            <a:pPr eaLnBrk="1" hangingPunct="1"/>
            <a:r>
              <a:rPr lang="el-GR" dirty="0" smtClean="0"/>
              <a:t>Λογιστικά γεγονότα που προκαλούν έσοδα</a:t>
            </a:r>
          </a:p>
          <a:p>
            <a:pPr eaLnBrk="1" hangingPunct="1"/>
            <a:r>
              <a:rPr lang="el-GR" dirty="0" smtClean="0"/>
              <a:t>Λογιστικά γεγονότα που προκαλούν μη λειτουργικές ζημιές</a:t>
            </a:r>
          </a:p>
          <a:p>
            <a:pPr eaLnBrk="1" hangingPunct="1"/>
            <a:r>
              <a:rPr lang="el-GR" dirty="0" smtClean="0"/>
              <a:t>Λογιστικά γεγονότα που προκαλούν μη λειτουργικά κέρδη</a:t>
            </a:r>
          </a:p>
          <a:p>
            <a:pPr eaLnBrk="1" hangingPunct="1"/>
            <a:endParaRPr lang="el-GR" dirty="0" smtClean="0"/>
          </a:p>
        </p:txBody>
      </p:sp>
      <p:sp>
        <p:nvSpPr>
          <p:cNvPr id="4" name="3 - Ορθογώνιο"/>
          <p:cNvSpPr/>
          <p:nvPr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100" dirty="0" smtClean="0"/>
              <a:t>Εισαγωγή στη  λογιστική , Ενότητα  :Προσδιοριστικοί παράγοντες του λογιστικού αποτελέσματος</a:t>
            </a:r>
            <a:r>
              <a:rPr lang="en-US" sz="1100" dirty="0" smtClean="0"/>
              <a:t> (</a:t>
            </a:r>
            <a:r>
              <a:rPr lang="el-GR" sz="1100" dirty="0" smtClean="0"/>
              <a:t>Μέρος Α), ΤΜΗΜΑ ΧΡΗΜΑΤΟΟΙΚΟΝΟΜΙΚΉΣ ΚΑΙ ΛΟΓΙΣΤΙΚΗΣ , ΤΕΙ ΗΠΕΙΡΟΥ – Ανοικτά Ακαδημαϊκά Μαθήματα στο ΤΕΙ  Ηπείρου</a:t>
            </a:r>
            <a:endParaRPr lang="el-GR" sz="1100" dirty="0"/>
          </a:p>
        </p:txBody>
      </p:sp>
      <p:pic>
        <p:nvPicPr>
          <p:cNvPr id="5" name="Εικόνα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267726" cy="404664"/>
          </a:xfrm>
          <a:prstGeom prst="rect">
            <a:avLst/>
          </a:prstGeom>
        </p:spPr>
      </p:pic>
      <p:pic>
        <p:nvPicPr>
          <p:cNvPr id="6" name="Εικόνα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620688"/>
            <a:ext cx="8229600" cy="1143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l-GR" sz="2800" b="1" dirty="0" smtClean="0"/>
              <a:t>ΕΝΝΟΙΑ ΤΟΥ ΕΞΟΔΟΥ (1) από (5)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999381"/>
            <a:ext cx="8435975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l-GR" dirty="0" smtClean="0"/>
              <a:t>Έξοδο είναι κάθε μείωση της καθαρής θέσης, από την διάθεση, ανάλωση ή χρησιμοποίηση στοιχείων του ενεργητικού ή χρησιμοποίηση υπηρεσιών τρίτων και  ενέργειας, για την κάλυψη των </a:t>
            </a:r>
            <a:r>
              <a:rPr lang="el-GR" b="1" u="sng" dirty="0" smtClean="0"/>
              <a:t>λειτουργικών</a:t>
            </a:r>
            <a:r>
              <a:rPr lang="el-GR" dirty="0" smtClean="0"/>
              <a:t> </a:t>
            </a:r>
            <a:r>
              <a:rPr lang="el-GR" b="1" u="sng" dirty="0" smtClean="0"/>
              <a:t>αναγκών</a:t>
            </a:r>
            <a:r>
              <a:rPr lang="el-GR" dirty="0" smtClean="0"/>
              <a:t> της λογιστικής μονάδας.</a:t>
            </a:r>
          </a:p>
          <a:p>
            <a:pPr eaLnBrk="1" hangingPunct="1"/>
            <a:endParaRPr lang="el-GR" dirty="0" smtClean="0"/>
          </a:p>
        </p:txBody>
      </p:sp>
      <p:sp>
        <p:nvSpPr>
          <p:cNvPr id="4" name="3 - Ορθογώνιο"/>
          <p:cNvSpPr/>
          <p:nvPr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100" dirty="0" smtClean="0"/>
              <a:t>Εισαγωγή στη  λογιστική , Ενότητα  :Προσδιοριστικοί παράγοντες του λογιστικού αποτελέσματος</a:t>
            </a:r>
            <a:r>
              <a:rPr lang="en-US" sz="1100" dirty="0" smtClean="0"/>
              <a:t> (</a:t>
            </a:r>
            <a:r>
              <a:rPr lang="el-GR" sz="1100" dirty="0" smtClean="0"/>
              <a:t>Μέρος Α), ΤΜΗΜΑ ΧΡΗΜΑΤΟΟΙΚΟΝΟΜΙΚΉΣ ΚΑΙ ΛΟΓΙΣΤΙΚΗΣ , ΤΕΙ ΗΠΕΙΡΟΥ – Ανοικτά Ακαδημαϊκά Μαθήματα στο ΤΕΙ  Ηπείρου</a:t>
            </a:r>
            <a:endParaRPr lang="el-GR" sz="1100" dirty="0"/>
          </a:p>
        </p:txBody>
      </p:sp>
      <p:pic>
        <p:nvPicPr>
          <p:cNvPr id="5" name="Εικόνα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267726" cy="404664"/>
          </a:xfrm>
          <a:prstGeom prst="rect">
            <a:avLst/>
          </a:prstGeom>
        </p:spPr>
      </p:pic>
      <p:pic>
        <p:nvPicPr>
          <p:cNvPr id="6" name="Εικόνα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73819"/>
            <a:ext cx="8229600" cy="1143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l-GR" sz="2800" b="1" dirty="0" smtClean="0"/>
              <a:t>ΕΝΝΟΙΑ ΤΟΥ ΕΞΟΔΟΥ (2) από (5)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99381"/>
            <a:ext cx="4038600" cy="4525963"/>
          </a:xfrm>
        </p:spPr>
        <p:txBody>
          <a:bodyPr/>
          <a:lstStyle/>
          <a:p>
            <a:pPr eaLnBrk="1" hangingPunct="1"/>
            <a:r>
              <a:rPr lang="el-GR" dirty="0" smtClean="0"/>
              <a:t>ΔΙΑΘΕΣΗ ΣΤΟΙΧΕΙΩΝ ΤΟΥ ΕΝΕΡΓΗΤΙΚΟΥ</a:t>
            </a:r>
          </a:p>
          <a:p>
            <a:pPr eaLnBrk="1" hangingPunct="1">
              <a:buFontTx/>
              <a:buNone/>
            </a:pPr>
            <a:endParaRPr lang="el-GR" dirty="0" smtClean="0"/>
          </a:p>
          <a:p>
            <a:pPr eaLnBrk="1" hangingPunct="1"/>
            <a:r>
              <a:rPr lang="el-GR" dirty="0" smtClean="0"/>
              <a:t>(Μείωση ταμείου για πληρωμή μισθών)</a:t>
            </a:r>
          </a:p>
          <a:p>
            <a:pPr eaLnBrk="1" hangingPunct="1"/>
            <a:endParaRPr lang="el-GR" dirty="0" smtClean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999381"/>
            <a:ext cx="4038600" cy="4525963"/>
          </a:xfrm>
        </p:spPr>
        <p:txBody>
          <a:bodyPr/>
          <a:lstStyle/>
          <a:p>
            <a:pPr eaLnBrk="1" hangingPunct="1"/>
            <a:r>
              <a:rPr lang="el-GR" dirty="0" smtClean="0"/>
              <a:t>ΜΕΙΩΣΗ ΚΑΘΑΡΗΣ ΘΕΣΗΣ</a:t>
            </a:r>
          </a:p>
        </p:txBody>
      </p:sp>
      <p:sp>
        <p:nvSpPr>
          <p:cNvPr id="5" name="4 - Ορθογώνιο"/>
          <p:cNvSpPr/>
          <p:nvPr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100" dirty="0" smtClean="0"/>
              <a:t>Εισαγωγή στη  λογιστική , Ενότητα  :Προσδιοριστικοί παράγοντες του λογιστικού αποτελέσματος</a:t>
            </a:r>
            <a:r>
              <a:rPr lang="en-US" sz="1100" dirty="0" smtClean="0"/>
              <a:t> (</a:t>
            </a:r>
            <a:r>
              <a:rPr lang="el-GR" sz="1100" dirty="0" smtClean="0"/>
              <a:t>Μέρος Α), ΤΜΗΜΑ ΧΡΗΜΑΤΟΟΙΚΟΝΟΜΙΚΉΣ ΚΑΙ ΛΟΓΙΣΤΙΚΗΣ , ΤΕΙ ΗΠΕΙΡΟΥ – Ανοικτά Ακαδημαϊκά Μαθήματα στο ΤΕΙ  Ηπείρου</a:t>
            </a:r>
            <a:endParaRPr lang="el-GR" sz="1100" dirty="0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267726" cy="404664"/>
          </a:xfrm>
          <a:prstGeom prst="rect">
            <a:avLst/>
          </a:prstGeom>
        </p:spPr>
      </p:pic>
      <p:pic>
        <p:nvPicPr>
          <p:cNvPr id="7" name="Εικόνα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1811"/>
            <a:ext cx="8229600" cy="1143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l-GR" sz="2800" b="1" dirty="0" smtClean="0"/>
              <a:t>ΕΝΝΟΙΑ ΤΟΥ ΕΞΟΔΟΥ (3) από (5)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27373"/>
            <a:ext cx="4038600" cy="4525963"/>
          </a:xfrm>
        </p:spPr>
        <p:txBody>
          <a:bodyPr/>
          <a:lstStyle/>
          <a:p>
            <a:pPr eaLnBrk="1" hangingPunct="1"/>
            <a:r>
              <a:rPr lang="el-GR" dirty="0" smtClean="0"/>
              <a:t>ΔΙΑΘΕΣΗ ΣΤΟΙΧΕΙΩΝ ΤΟΥ ΕΝΕΡΓΗΤΙΚΟΥ</a:t>
            </a:r>
          </a:p>
          <a:p>
            <a:pPr eaLnBrk="1" hangingPunct="1"/>
            <a:endParaRPr lang="el-GR" dirty="0" smtClean="0"/>
          </a:p>
          <a:p>
            <a:pPr eaLnBrk="1" hangingPunct="1"/>
            <a:r>
              <a:rPr lang="el-GR" dirty="0" smtClean="0"/>
              <a:t>(Μείωση των αποθεμάτων)</a:t>
            </a:r>
          </a:p>
          <a:p>
            <a:pPr eaLnBrk="1" hangingPunct="1"/>
            <a:endParaRPr lang="el-GR" dirty="0" smtClean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927373"/>
            <a:ext cx="4038600" cy="4525963"/>
          </a:xfrm>
        </p:spPr>
        <p:txBody>
          <a:bodyPr/>
          <a:lstStyle/>
          <a:p>
            <a:pPr eaLnBrk="1" hangingPunct="1"/>
            <a:r>
              <a:rPr lang="el-GR" dirty="0" smtClean="0"/>
              <a:t>ΜΕΙΩΣΗ ΚΑΘΑΡΗΣ ΘΕΣΗΣ</a:t>
            </a:r>
          </a:p>
        </p:txBody>
      </p:sp>
      <p:sp>
        <p:nvSpPr>
          <p:cNvPr id="5" name="4 - Ορθογώνιο"/>
          <p:cNvSpPr/>
          <p:nvPr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100" dirty="0" smtClean="0"/>
              <a:t>Εισαγωγή στη  λογιστική , Ενότητα  :Προσδιοριστικοί παράγοντες του λογιστικού αποτελέσματος</a:t>
            </a:r>
            <a:r>
              <a:rPr lang="en-US" sz="1100" dirty="0" smtClean="0"/>
              <a:t> (</a:t>
            </a:r>
            <a:r>
              <a:rPr lang="el-GR" sz="1100" dirty="0" smtClean="0"/>
              <a:t>Μέρος Α), ΤΜΗΜΑ ΧΡΗΜΑΤΟΟΙΚΟΝΟΜΙΚΉΣ ΚΑΙ ΛΟΓΙΣΤΙΚΗΣ , ΤΕΙ ΗΠΕΙΡΟΥ – Ανοικτά Ακαδημαϊκά Μαθήματα στο ΤΕΙ  Ηπείρου</a:t>
            </a:r>
            <a:endParaRPr lang="el-GR" sz="1100" dirty="0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267726" cy="404664"/>
          </a:xfrm>
          <a:prstGeom prst="rect">
            <a:avLst/>
          </a:prstGeom>
        </p:spPr>
      </p:pic>
      <p:pic>
        <p:nvPicPr>
          <p:cNvPr id="7" name="Εικόνα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802</TotalTime>
  <Words>1177</Words>
  <Application>Microsoft Office PowerPoint</Application>
  <PresentationFormat>Προβολή στην οθόνη (4:3)</PresentationFormat>
  <Paragraphs>110</Paragraphs>
  <Slides>20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20</vt:i4>
      </vt:variant>
    </vt:vector>
  </HeadingPairs>
  <TitlesOfParts>
    <vt:vector size="21" baseType="lpstr">
      <vt:lpstr>Θέμα του Office</vt:lpstr>
      <vt:lpstr>ΕΙΣΑΓΩΓΗ ΣΤΗ ΛΟΓΙΣΤΙΚΗ</vt:lpstr>
      <vt:lpstr>Ανοιχτά Ακαδημαϊκά Μαθήματα  στο ΤΕΙ Ηπείρου</vt:lpstr>
      <vt:lpstr>Άδειες Χρήσης</vt:lpstr>
      <vt:lpstr>Χρηματοδότηση</vt:lpstr>
      <vt:lpstr>ΣΚΟΠΟΙ ΕΝΟΤΗΤΑΣ</vt:lpstr>
      <vt:lpstr>ΠΡΟΣΔΙΟΡΙΣΤΙΚΟΙ ΠΑΡΑΓΟΝΤΕΣ ΤΟΥ ΛΟΓΙΣΤΙΚΟΥ ΑΠΟΤΕΛΕΣΜΑΤΟΣ</vt:lpstr>
      <vt:lpstr>ΕΝΝΟΙΑ ΤΟΥ ΕΞΟΔΟΥ (1) από (5)</vt:lpstr>
      <vt:lpstr>ΕΝΝΟΙΑ ΤΟΥ ΕΞΟΔΟΥ (2) από (5)</vt:lpstr>
      <vt:lpstr>ΕΝΝΟΙΑ ΤΟΥ ΕΞΟΔΟΥ (3) από (5)</vt:lpstr>
      <vt:lpstr>ΕΝΝΟΙΑ ΤΟΥ ΕΞΟΔΟΥ (4) από (5)</vt:lpstr>
      <vt:lpstr>ΕΝΝΟΙΑ ΤΟΥ ΕΞΟΔΟΥ (5) από (5)</vt:lpstr>
      <vt:lpstr>ΠΟΤΕ ΕΝΑΣ ΛΟΓΑΡΙΑΣΜΟΣ ΧΑΡΑΚΤΗΡΙΖΕΤΑΙ ΕΞΟΔΟ</vt:lpstr>
      <vt:lpstr>ΔΙΑΚΡΙΣΕΙΣ ΤΩΝ ΕΞΟΔΩΝ</vt:lpstr>
      <vt:lpstr>Βιβλιογραφία</vt:lpstr>
      <vt:lpstr>Σημείωμα Αναφοράς</vt:lpstr>
      <vt:lpstr>Σημείωμα Αδειοδότησης</vt:lpstr>
      <vt:lpstr>Διαφάνεια 17</vt:lpstr>
      <vt:lpstr>Διαφάνεια 18</vt:lpstr>
      <vt:lpstr>Διατήρηση Σημειωμάτων</vt:lpstr>
      <vt:lpstr>Τέλος Ενότητας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ΧΡΗΜΑΤΟΟΙΚΟΝΟΜΙΚΗ ΛΟΓΙΣΤΙΚΗ</dc:title>
  <dc:creator>pc1</dc:creator>
  <cp:lastModifiedBy>pc1</cp:lastModifiedBy>
  <cp:revision>98</cp:revision>
  <dcterms:created xsi:type="dcterms:W3CDTF">2015-10-27T21:06:30Z</dcterms:created>
  <dcterms:modified xsi:type="dcterms:W3CDTF">2015-11-09T19:51:03Z</dcterms:modified>
</cp:coreProperties>
</file>