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300" r:id="rId10"/>
    <p:sldId id="302" r:id="rId11"/>
    <p:sldId id="295" r:id="rId12"/>
    <p:sldId id="303" r:id="rId13"/>
    <p:sldId id="292" r:id="rId14"/>
    <p:sldId id="293" r:id="rId15"/>
    <p:sldId id="280" r:id="rId16"/>
  </p:sldIdLst>
  <p:sldSz cx="9144000" cy="5715000" type="screen16x10"/>
  <p:notesSz cx="6858000" cy="9144000"/>
  <p:custDataLst>
    <p:tags r:id="rId1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432" y="-7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-57951"/>
            <a:ext cx="9113344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Οξέα, βάσεις, </a:t>
            </a:r>
            <a:r>
              <a:rPr lang="el-GR" sz="900" dirty="0" err="1" smtClean="0">
                <a:solidFill>
                  <a:schemeClr val="bg1"/>
                </a:solidFill>
              </a:rPr>
              <a:t>pH</a:t>
            </a:r>
            <a:r>
              <a:rPr lang="el-GR" sz="900" dirty="0" smtClean="0">
                <a:solidFill>
                  <a:schemeClr val="bg1"/>
                </a:solidFill>
              </a:rPr>
              <a:t>, γινόμενο διαλυτότητας,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Γεωργική Χημεία</a:t>
            </a:r>
            <a:r>
              <a:rPr lang="el-GR" sz="1000" b="1" baseline="0" dirty="0" smtClean="0">
                <a:solidFill>
                  <a:schemeClr val="bg1"/>
                </a:solidFill>
              </a:rPr>
              <a:t>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&lt;Γενικές αρχές χημείας, άτομα και μόρια&gt;, &lt;Τμήμα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&gt;,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0" y="-57951"/>
            <a:ext cx="9113344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Οξέα, βάσεις, </a:t>
            </a:r>
            <a:r>
              <a:rPr lang="el-GR" sz="900" dirty="0" err="1" smtClean="0">
                <a:solidFill>
                  <a:schemeClr val="bg1"/>
                </a:solidFill>
              </a:rPr>
              <a:t>pH</a:t>
            </a:r>
            <a:r>
              <a:rPr lang="el-GR" sz="900" dirty="0" smtClean="0">
                <a:solidFill>
                  <a:schemeClr val="bg1"/>
                </a:solidFill>
              </a:rPr>
              <a:t>, γινόμενο διαλυτότητας,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6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Οξέα, βάσεις, </a:t>
            </a:r>
            <a:r>
              <a:rPr lang="el-GR" sz="2800" b="1" dirty="0" err="1"/>
              <a:t>pH</a:t>
            </a:r>
            <a:r>
              <a:rPr lang="el-GR" sz="2800" b="1" dirty="0"/>
              <a:t>, γινόμενο διαλυτότητας</a:t>
            </a:r>
            <a:endParaRPr lang="en-US" sz="2800" b="1" dirty="0" smtClean="0"/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 smtClean="0"/>
              <a:t>Σελίδες</a:t>
            </a:r>
            <a:r>
              <a:rPr lang="el-GR" sz="1400" dirty="0"/>
              <a:t>: 147-174</a:t>
            </a:r>
            <a:r>
              <a:rPr lang="el-GR" sz="1400" dirty="0" smtClean="0"/>
              <a:t>*, 77-101#, 113-23!, 53-58</a:t>
            </a:r>
            <a:r>
              <a:rPr lang="el-GR" sz="1400" dirty="0"/>
              <a:t>^</a:t>
            </a:r>
          </a:p>
          <a:p>
            <a:r>
              <a:rPr lang="el-GR" sz="1400" dirty="0" smtClean="0"/>
              <a:t>*</a:t>
            </a:r>
            <a:r>
              <a:rPr lang="el-GR" sz="1400" dirty="0"/>
              <a:t>Από </a:t>
            </a:r>
            <a:r>
              <a:rPr lang="el-GR" sz="1400" dirty="0" err="1"/>
              <a:t>Λάλια</a:t>
            </a:r>
            <a:r>
              <a:rPr lang="el-GR" sz="1400" dirty="0"/>
              <a:t>-</a:t>
            </a:r>
            <a:r>
              <a:rPr lang="el-GR" sz="1400" dirty="0" err="1"/>
              <a:t>Καντούρη</a:t>
            </a:r>
            <a:r>
              <a:rPr lang="el-GR" sz="1400" dirty="0"/>
              <a:t> Μ., Παπαστεφάνου Σ.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: </a:t>
            </a:r>
            <a:r>
              <a:rPr lang="el-GR" sz="1400" i="1" dirty="0"/>
              <a:t>Αρχές και Εργαστηριακές Ασκήσεις, </a:t>
            </a:r>
            <a:r>
              <a:rPr lang="el-GR" sz="1400" dirty="0"/>
              <a:t>2</a:t>
            </a:r>
            <a:r>
              <a:rPr lang="el-GR" sz="1400" baseline="30000" dirty="0"/>
              <a:t>η</a:t>
            </a:r>
            <a:r>
              <a:rPr lang="el-GR" sz="1400" dirty="0"/>
              <a:t> έκδοση,  Εκδόσεις Ζήτη, </a:t>
            </a:r>
            <a:r>
              <a:rPr lang="el-GR" sz="1400" dirty="0" err="1"/>
              <a:t>Θεσασαλονίκη</a:t>
            </a:r>
            <a:r>
              <a:rPr lang="el-GR" sz="1400" dirty="0"/>
              <a:t>, 2012.</a:t>
            </a:r>
          </a:p>
          <a:p>
            <a:r>
              <a:rPr lang="el-GR" sz="1400" dirty="0"/>
              <a:t>#Από </a:t>
            </a:r>
            <a:r>
              <a:rPr lang="el-GR" sz="1400" dirty="0" err="1"/>
              <a:t>Ταμουτσίδη</a:t>
            </a:r>
            <a:r>
              <a:rPr lang="el-GR" sz="1400" dirty="0"/>
              <a:t>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i="1" dirty="0"/>
              <a:t>Γεωργική Χημεία</a:t>
            </a:r>
            <a:r>
              <a:rPr lang="el-GR" sz="1400" dirty="0"/>
              <a:t>, Β έκδοση, Εκδόσεις Γράμμα, Θεσσαλονίκη, 2008.</a:t>
            </a:r>
          </a:p>
          <a:p>
            <a:r>
              <a:rPr lang="el-GR" sz="1400" dirty="0"/>
              <a:t>!Από Ξένου ΚΔ, Ξένου Ε.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</a:t>
            </a:r>
            <a:r>
              <a:rPr lang="el-GR" sz="1400" dirty="0" err="1"/>
              <a:t>Θεσασαλονίκη</a:t>
            </a:r>
            <a:r>
              <a:rPr lang="el-GR" sz="1400" dirty="0"/>
              <a:t>, 2009.</a:t>
            </a:r>
          </a:p>
          <a:p>
            <a:r>
              <a:rPr lang="el-GR" sz="1400" dirty="0"/>
              <a:t>^Από Σημειώσεις Γεωργικής Χημείας, της Δρ. </a:t>
            </a:r>
            <a:r>
              <a:rPr lang="el-GR" sz="1400" dirty="0" err="1"/>
              <a:t>Κιτσιούλη</a:t>
            </a:r>
            <a:r>
              <a:rPr lang="el-GR" sz="1400" dirty="0"/>
              <a:t> Ειρήνης. </a:t>
            </a:r>
            <a:r>
              <a:rPr lang="el-GR" sz="1400" b="1" i="1" dirty="0"/>
              <a:t>Αυτό αφορά μόνον φοιτητές μεγαλύτερων εξαμήνων από το πρώην Τμήμα Φυτικής Παραγωγής.</a:t>
            </a:r>
            <a:endParaRPr lang="el-GR" sz="1400" dirty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97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9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</a:t>
            </a:r>
            <a:r>
              <a:rPr lang="el-GR" sz="2900" dirty="0" smtClean="0"/>
              <a:t>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Οξέα, βάσεις, </a:t>
            </a:r>
            <a:r>
              <a:rPr lang="el-GR" dirty="0" err="1"/>
              <a:t>pH</a:t>
            </a:r>
            <a:r>
              <a:rPr lang="el-GR" dirty="0"/>
              <a:t>, γινόμενο διαλυτότητας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6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400" dirty="0"/>
              <a:t>Οξέα, βάσεις, </a:t>
            </a:r>
            <a:r>
              <a:rPr lang="el-GR" sz="2400" dirty="0" err="1"/>
              <a:t>pH</a:t>
            </a:r>
            <a:r>
              <a:rPr lang="el-GR" sz="2400" dirty="0"/>
              <a:t>, γινόμενο </a:t>
            </a:r>
            <a:r>
              <a:rPr lang="el-GR" sz="2400" dirty="0" smtClean="0"/>
              <a:t>διαλυτότητας</a:t>
            </a:r>
            <a:endParaRPr lang="en-US" sz="2400" dirty="0" smtClean="0"/>
          </a:p>
          <a:p>
            <a:pPr algn="l"/>
            <a:endParaRPr lang="en-US" sz="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</a:t>
            </a: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1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17"/>
          <a:stretch/>
        </p:blipFill>
        <p:spPr>
          <a:xfrm>
            <a:off x="0" y="3099905"/>
            <a:ext cx="9144000" cy="20052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dirty="0" smtClean="0"/>
              <a:t>Χημική ισορροπία</a:t>
            </a:r>
          </a:p>
          <a:p>
            <a:endParaRPr lang="el-GR" sz="2400" dirty="0" smtClean="0"/>
          </a:p>
          <a:p>
            <a:pPr marL="0" indent="0">
              <a:buNone/>
            </a:pPr>
            <a:r>
              <a:rPr lang="el-GR" sz="2400" dirty="0"/>
              <a:t>		Α + Β 		Γ + Δ</a:t>
            </a:r>
          </a:p>
          <a:p>
            <a:pPr marL="0" indent="0">
              <a:buNone/>
            </a:pPr>
            <a:r>
              <a:rPr lang="el-GR" sz="2400" dirty="0"/>
              <a:t>	</a:t>
            </a:r>
          </a:p>
          <a:p>
            <a:pPr marL="0" indent="0">
              <a:buNone/>
            </a:pPr>
            <a:r>
              <a:rPr lang="el-GR" sz="2400" dirty="0" smtClean="0"/>
              <a:t>		</a:t>
            </a:r>
            <a:r>
              <a:rPr lang="el-GR" sz="2400" dirty="0"/>
              <a:t>	</a:t>
            </a:r>
            <a:r>
              <a:rPr lang="el-GR" sz="2400" dirty="0" smtClean="0"/>
              <a:t>		</a:t>
            </a:r>
            <a:endParaRPr lang="el-GR" sz="1600" dirty="0"/>
          </a:p>
        </p:txBody>
      </p:sp>
      <p:sp>
        <p:nvSpPr>
          <p:cNvPr id="4" name="Ορθογώνιο 3"/>
          <p:cNvSpPr/>
          <p:nvPr/>
        </p:nvSpPr>
        <p:spPr>
          <a:xfrm>
            <a:off x="3131840" y="1973659"/>
            <a:ext cx="1028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/>
              <a:t>αμφίδρομη</a:t>
            </a:r>
            <a:endParaRPr lang="el-GR" sz="1600" dirty="0"/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>
            <a:off x="3347864" y="1777380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Ευθύγραμμο βέλος σύνδεσης 6"/>
          <p:cNvCxnSpPr/>
          <p:nvPr/>
        </p:nvCxnSpPr>
        <p:spPr>
          <a:xfrm flipH="1">
            <a:off x="3343892" y="1923184"/>
            <a:ext cx="6520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Ορθογώνιο 9"/>
          <p:cNvSpPr/>
          <p:nvPr/>
        </p:nvSpPr>
        <p:spPr>
          <a:xfrm>
            <a:off x="2123728" y="2901198"/>
            <a:ext cx="4248472" cy="8203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0401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dirty="0" smtClean="0"/>
              <a:t>Σταθερά ισορροπίας, Θ, </a:t>
            </a:r>
            <a:r>
              <a:rPr lang="en-US" sz="2800" dirty="0" smtClean="0"/>
              <a:t>P</a:t>
            </a:r>
          </a:p>
          <a:p>
            <a:endParaRPr lang="el-GR" sz="2800" dirty="0"/>
          </a:p>
          <a:p>
            <a:pPr marL="0" indent="0">
              <a:buNone/>
            </a:pPr>
            <a:r>
              <a:rPr lang="el-GR" sz="2800" dirty="0"/>
              <a:t>		Α + Β 		Γ + Δ</a:t>
            </a:r>
          </a:p>
          <a:p>
            <a:pPr marL="0" indent="0">
              <a:buNone/>
            </a:pPr>
            <a:r>
              <a:rPr lang="el-GR" sz="2800" dirty="0"/>
              <a:t>	</a:t>
            </a:r>
            <a:endParaRPr lang="en-US" sz="2800" dirty="0" smtClean="0"/>
          </a:p>
          <a:p>
            <a:endParaRPr lang="el-GR" sz="1600" dirty="0"/>
          </a:p>
        </p:txBody>
      </p:sp>
      <p:sp>
        <p:nvSpPr>
          <p:cNvPr id="4" name="Ορθογώνιο 3"/>
          <p:cNvSpPr/>
          <p:nvPr/>
        </p:nvSpPr>
        <p:spPr>
          <a:xfrm>
            <a:off x="3131840" y="2045667"/>
            <a:ext cx="1028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/>
              <a:t>αμφίδρομη</a:t>
            </a:r>
            <a:endParaRPr lang="el-GR" sz="1600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3347864" y="1849388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ύγραμμο βέλος σύνδεσης 5"/>
          <p:cNvCxnSpPr/>
          <p:nvPr/>
        </p:nvCxnSpPr>
        <p:spPr>
          <a:xfrm flipH="1">
            <a:off x="3343892" y="1995192"/>
            <a:ext cx="6520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Αντικείμενο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5107067"/>
              </p:ext>
            </p:extLst>
          </p:nvPr>
        </p:nvGraphicFramePr>
        <p:xfrm>
          <a:off x="1599232" y="2497460"/>
          <a:ext cx="4867417" cy="1584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Εξίσωση" r:id="rId3" imgW="2031840" imgH="660240" progId="Equation.3">
                  <p:embed/>
                </p:oleObj>
              </mc:Choice>
              <mc:Fallback>
                <p:oleObj name="Εξίσωση" r:id="rId3" imgW="2031840" imgH="660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99232" y="2497460"/>
                        <a:ext cx="4867417" cy="15841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0339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/>
              <a:t>Η</a:t>
            </a:r>
            <a:r>
              <a:rPr lang="el-GR" baseline="-25000" dirty="0" smtClean="0"/>
              <a:t>2</a:t>
            </a:r>
            <a:r>
              <a:rPr lang="el-GR" dirty="0" smtClean="0"/>
              <a:t>Ο +</a:t>
            </a:r>
            <a:r>
              <a:rPr lang="en-US" dirty="0" smtClean="0"/>
              <a:t> CO</a:t>
            </a:r>
            <a:r>
              <a:rPr lang="en-US" baseline="-25000" dirty="0" smtClean="0"/>
              <a:t>2</a:t>
            </a:r>
            <a:r>
              <a:rPr lang="en-US" dirty="0" smtClean="0"/>
              <a:t> 		H</a:t>
            </a:r>
            <a:r>
              <a:rPr lang="en-US" baseline="-25000" dirty="0" smtClean="0"/>
              <a:t>2</a:t>
            </a:r>
            <a:r>
              <a:rPr lang="en-US" dirty="0" smtClean="0"/>
              <a:t>CO</a:t>
            </a:r>
            <a:r>
              <a:rPr lang="en-US" baseline="-25000" dirty="0" smtClean="0"/>
              <a:t>3</a:t>
            </a:r>
            <a:endParaRPr lang="el-GR" baseline="-25000" dirty="0"/>
          </a:p>
        </p:txBody>
      </p:sp>
      <p:sp>
        <p:nvSpPr>
          <p:cNvPr id="4" name="Ορθογώνιο 3"/>
          <p:cNvSpPr/>
          <p:nvPr/>
        </p:nvSpPr>
        <p:spPr>
          <a:xfrm>
            <a:off x="2915816" y="625252"/>
            <a:ext cx="4683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K</a:t>
            </a:r>
            <a:r>
              <a:rPr lang="el-GR" sz="1400" dirty="0" err="1" smtClean="0"/>
              <a:t>ισ</a:t>
            </a:r>
            <a:r>
              <a:rPr lang="el-GR" sz="1400" dirty="0" smtClean="0"/>
              <a:t>.</a:t>
            </a:r>
            <a:endParaRPr lang="el-GR" sz="1600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3020199" y="962291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Ορθογώνιο 5"/>
          <p:cNvSpPr/>
          <p:nvPr/>
        </p:nvSpPr>
        <p:spPr>
          <a:xfrm>
            <a:off x="1907704" y="1201316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smtClean="0"/>
              <a:t>Εκπνοή </a:t>
            </a:r>
            <a:endParaRPr lang="el-GR" sz="1600" dirty="0"/>
          </a:p>
        </p:txBody>
      </p:sp>
      <p:sp>
        <p:nvSpPr>
          <p:cNvPr id="7" name="Ορθογώνιο 6"/>
          <p:cNvSpPr/>
          <p:nvPr/>
        </p:nvSpPr>
        <p:spPr>
          <a:xfrm>
            <a:off x="4067944" y="1201316"/>
            <a:ext cx="12563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smtClean="0"/>
              <a:t>Ανθρακικό οξύ</a:t>
            </a:r>
            <a:endParaRPr lang="el-GR" sz="1600" dirty="0"/>
          </a:p>
        </p:txBody>
      </p:sp>
      <p:graphicFrame>
        <p:nvGraphicFramePr>
          <p:cNvPr id="8" name="Αντικείμενο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763219"/>
              </p:ext>
            </p:extLst>
          </p:nvPr>
        </p:nvGraphicFramePr>
        <p:xfrm>
          <a:off x="1301750" y="2382838"/>
          <a:ext cx="4349750" cy="1036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Εξίσωση" r:id="rId3" imgW="1815840" imgH="431640" progId="Equation.3">
                  <p:embed/>
                </p:oleObj>
              </mc:Choice>
              <mc:Fallback>
                <p:oleObj name="Εξίσωση" r:id="rId3" imgW="1815840" imgH="431640" progId="Equation.3">
                  <p:embed/>
                  <p:pic>
                    <p:nvPicPr>
                      <p:cNvPr id="0" name="Αντικείμενο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1750" y="2382838"/>
                        <a:ext cx="4349750" cy="1036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7242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/>
              <a:t>	</a:t>
            </a:r>
            <a:r>
              <a:rPr lang="el-GR" sz="2800" dirty="0" smtClean="0"/>
              <a:t>     </a:t>
            </a:r>
            <a:r>
              <a:rPr lang="el-GR" sz="2800" dirty="0" err="1" smtClean="0"/>
              <a:t>αΑ</a:t>
            </a:r>
            <a:r>
              <a:rPr lang="el-GR" sz="2800" dirty="0" smtClean="0"/>
              <a:t> </a:t>
            </a:r>
            <a:r>
              <a:rPr lang="el-GR" sz="2800" dirty="0"/>
              <a:t>+ </a:t>
            </a:r>
            <a:r>
              <a:rPr lang="el-GR" sz="2800" dirty="0" err="1" smtClean="0"/>
              <a:t>βΒ</a:t>
            </a:r>
            <a:r>
              <a:rPr lang="el-GR" sz="2800" dirty="0" smtClean="0"/>
              <a:t> </a:t>
            </a:r>
            <a:r>
              <a:rPr lang="el-GR" sz="2800" dirty="0"/>
              <a:t>		</a:t>
            </a:r>
            <a:r>
              <a:rPr lang="el-GR" sz="2800" dirty="0" err="1" smtClean="0"/>
              <a:t>γΓ</a:t>
            </a:r>
            <a:r>
              <a:rPr lang="el-GR" sz="2800" dirty="0" smtClean="0"/>
              <a:t> </a:t>
            </a:r>
            <a:r>
              <a:rPr lang="el-GR" sz="2800" dirty="0"/>
              <a:t>+ </a:t>
            </a:r>
            <a:r>
              <a:rPr lang="el-GR" sz="2800" dirty="0" err="1" smtClean="0"/>
              <a:t>δΔ</a:t>
            </a:r>
            <a:endParaRPr lang="el-GR" sz="2800" dirty="0" smtClean="0"/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[Α], [Β], [Γ], [Δ]</a:t>
            </a:r>
          </a:p>
          <a:p>
            <a:pPr marL="0" indent="0">
              <a:buNone/>
            </a:pPr>
            <a:r>
              <a:rPr lang="el-GR" sz="2800" dirty="0" smtClean="0"/>
              <a:t>0,1  </a:t>
            </a:r>
            <a:r>
              <a:rPr lang="el-GR" sz="2800" dirty="0" err="1" smtClean="0"/>
              <a:t>0,1</a:t>
            </a:r>
            <a:r>
              <a:rPr lang="el-GR" sz="2800" dirty="0" smtClean="0"/>
              <a:t> 0,2 </a:t>
            </a:r>
            <a:r>
              <a:rPr lang="el-GR" sz="2800" dirty="0" err="1" smtClean="0"/>
              <a:t>0,2</a:t>
            </a:r>
            <a:r>
              <a:rPr lang="el-GR" sz="2800" dirty="0" smtClean="0"/>
              <a:t>  Μ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l-GR" sz="2800" dirty="0" smtClean="0"/>
              <a:t>=</a:t>
            </a:r>
            <a:endParaRPr lang="el-GR" sz="2800" dirty="0"/>
          </a:p>
          <a:p>
            <a:pPr marL="0" indent="0">
              <a:buNone/>
            </a:pPr>
            <a:r>
              <a:rPr lang="el-GR" sz="2800" dirty="0"/>
              <a:t>	</a:t>
            </a:r>
            <a:endParaRPr lang="en-US" sz="2800" dirty="0" smtClean="0"/>
          </a:p>
          <a:p>
            <a:endParaRPr lang="el-GR" sz="1600" dirty="0"/>
          </a:p>
        </p:txBody>
      </p:sp>
      <p:sp>
        <p:nvSpPr>
          <p:cNvPr id="4" name="Ορθογώνιο 3"/>
          <p:cNvSpPr/>
          <p:nvPr/>
        </p:nvSpPr>
        <p:spPr>
          <a:xfrm>
            <a:off x="3131840" y="1109563"/>
            <a:ext cx="1028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/>
              <a:t>αμφίδρομη</a:t>
            </a:r>
            <a:endParaRPr lang="el-GR" sz="1600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3347864" y="913284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ύγραμμο βέλος σύνδεσης 5"/>
          <p:cNvCxnSpPr/>
          <p:nvPr/>
        </p:nvCxnSpPr>
        <p:spPr>
          <a:xfrm flipH="1">
            <a:off x="3343892" y="1059088"/>
            <a:ext cx="6520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Αντικείμενο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9043195"/>
              </p:ext>
            </p:extLst>
          </p:nvPr>
        </p:nvGraphicFramePr>
        <p:xfrm>
          <a:off x="2198688" y="1698625"/>
          <a:ext cx="39243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Εξίσωση" r:id="rId3" imgW="1638000" imgH="444240" progId="Equation.3">
                  <p:embed/>
                </p:oleObj>
              </mc:Choice>
              <mc:Fallback>
                <p:oleObj name="Εξίσωση" r:id="rId3" imgW="163800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98688" y="1698625"/>
                        <a:ext cx="3924300" cy="1066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Αντικείμενο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3750555"/>
              </p:ext>
            </p:extLst>
          </p:nvPr>
        </p:nvGraphicFramePr>
        <p:xfrm>
          <a:off x="899592" y="3724821"/>
          <a:ext cx="2859087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Εξίσωση" r:id="rId5" imgW="1193760" imgH="419040" progId="Equation.3">
                  <p:embed/>
                </p:oleObj>
              </mc:Choice>
              <mc:Fallback>
                <p:oleObj name="Εξίσωση" r:id="rId5" imgW="1193760" imgH="419040" progId="Equation.3">
                  <p:embed/>
                  <p:pic>
                    <p:nvPicPr>
                      <p:cNvPr id="0" name="Αντικείμενο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3724821"/>
                        <a:ext cx="2859087" cy="1004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3773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/>
              <a:t>Ο καταλύτης είναι μια ουσία η οποία επιταχύνει μια αντίδραση χωρίς την αλλοίωση της ισορροπίας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	</a:t>
            </a:r>
            <a:r>
              <a:rPr lang="el-GR" dirty="0" smtClean="0"/>
              <a:t>2</a:t>
            </a:r>
            <a:r>
              <a:rPr lang="en-US" dirty="0" smtClean="0"/>
              <a:t>CO + O</a:t>
            </a:r>
            <a:r>
              <a:rPr lang="en-US" baseline="-25000" dirty="0" smtClean="0"/>
              <a:t>2</a:t>
            </a:r>
            <a:r>
              <a:rPr lang="en-US" dirty="0" smtClean="0"/>
              <a:t>		</a:t>
            </a:r>
            <a:r>
              <a:rPr lang="el-GR" dirty="0" smtClean="0"/>
              <a:t>  </a:t>
            </a:r>
            <a:r>
              <a:rPr lang="en-US" dirty="0" smtClean="0"/>
              <a:t>2CO</a:t>
            </a:r>
            <a:r>
              <a:rPr lang="en-US" baseline="-25000" dirty="0" smtClean="0"/>
              <a:t>2</a:t>
            </a:r>
          </a:p>
          <a:p>
            <a:pPr marL="0" indent="0">
              <a:buNone/>
            </a:pPr>
            <a:r>
              <a:rPr lang="el-GR" dirty="0" smtClean="0"/>
              <a:t>40% ταχύτερη αντίδραση με την παρουσία καταλύτη</a:t>
            </a:r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3199873" y="2913230"/>
            <a:ext cx="10631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 smtClean="0"/>
              <a:t>καταλύτης</a:t>
            </a:r>
            <a:endParaRPr lang="el-GR" sz="1600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3304256" y="3250269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49757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1223</TotalTime>
  <Words>467</Words>
  <Application>Microsoft Office PowerPoint</Application>
  <PresentationFormat>Προβολή στην οθόνη (16:10)</PresentationFormat>
  <Paragraphs>92</Paragraphs>
  <Slides>15</Slides>
  <Notes>10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7" baseType="lpstr">
      <vt:lpstr>Θέμα του Office</vt:lpstr>
      <vt:lpstr>Εξίσωση</vt:lpstr>
      <vt:lpstr>Γεωργική Χημεία</vt:lpstr>
      <vt:lpstr>Παρουσίαση του PowerPoint</vt:lpstr>
      <vt:lpstr>Άδειες Χρήσης</vt:lpstr>
      <vt:lpstr>Χρηματοδότηση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166</cp:revision>
  <dcterms:created xsi:type="dcterms:W3CDTF">2012-09-06T09:03:05Z</dcterms:created>
  <dcterms:modified xsi:type="dcterms:W3CDTF">2015-10-25T15:34:01Z</dcterms:modified>
</cp:coreProperties>
</file>