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2" r:id="rId11"/>
    <p:sldId id="295" r:id="rId12"/>
    <p:sldId id="303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432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Οξέα, βάσεις, </a:t>
            </a:r>
            <a:r>
              <a:rPr lang="el-GR" sz="900" dirty="0" err="1" smtClean="0">
                <a:solidFill>
                  <a:schemeClr val="bg1"/>
                </a:solidFill>
              </a:rPr>
              <a:t>pH</a:t>
            </a:r>
            <a:r>
              <a:rPr lang="el-GR" sz="900" dirty="0" smtClean="0">
                <a:solidFill>
                  <a:schemeClr val="bg1"/>
                </a:solidFill>
              </a:rPr>
              <a:t>, γινόμενο διαλυτότητας,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Οξέα, βάσεις, </a:t>
            </a:r>
            <a:r>
              <a:rPr lang="el-GR" sz="900" dirty="0" err="1" smtClean="0">
                <a:solidFill>
                  <a:schemeClr val="bg1"/>
                </a:solidFill>
              </a:rPr>
              <a:t>pH</a:t>
            </a:r>
            <a:r>
              <a:rPr lang="el-GR" sz="900" dirty="0" smtClean="0">
                <a:solidFill>
                  <a:schemeClr val="bg1"/>
                </a:solidFill>
              </a:rPr>
              <a:t>, γινόμενο διαλυτότητας,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Οξέα, βάσεις, </a:t>
            </a:r>
            <a:r>
              <a:rPr lang="el-GR" sz="2800" b="1" dirty="0" err="1"/>
              <a:t>pH</a:t>
            </a:r>
            <a:r>
              <a:rPr lang="el-GR" sz="2800" b="1" dirty="0"/>
              <a:t>, γινόμενο διαλυτότητας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147-174</a:t>
            </a:r>
            <a:r>
              <a:rPr lang="el-GR" sz="1400" dirty="0" smtClean="0"/>
              <a:t>*, 77-101#, 113-23!, 53-58</a:t>
            </a:r>
            <a:r>
              <a:rPr lang="el-GR" sz="1400" dirty="0"/>
              <a:t>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Οξέα, βάσεις, </a:t>
            </a:r>
            <a:r>
              <a:rPr lang="el-GR" dirty="0" err="1"/>
              <a:t>pH</a:t>
            </a:r>
            <a:r>
              <a:rPr lang="el-GR" dirty="0"/>
              <a:t>, γινόμενο διαλυτότητας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Οξέα, βάσεις, </a:t>
            </a:r>
            <a:r>
              <a:rPr lang="el-GR" sz="2400" dirty="0" err="1"/>
              <a:t>pH</a:t>
            </a:r>
            <a:r>
              <a:rPr lang="el-GR" sz="2400" dirty="0"/>
              <a:t>, γινόμενο </a:t>
            </a:r>
            <a:r>
              <a:rPr lang="el-GR" sz="2400" dirty="0" smtClean="0"/>
              <a:t>διαλυτότητας</a:t>
            </a:r>
            <a:endParaRPr lang="en-US" sz="2400" dirty="0" smtClean="0"/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7"/>
          <a:stretch/>
        </p:blipFill>
        <p:spPr>
          <a:xfrm>
            <a:off x="0" y="3099905"/>
            <a:ext cx="9144000" cy="20052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Χημική ισορροπία</a:t>
            </a:r>
          </a:p>
          <a:p>
            <a:endParaRPr lang="el-GR" sz="2400" dirty="0" smtClean="0"/>
          </a:p>
          <a:p>
            <a:pPr marL="0" indent="0">
              <a:buNone/>
            </a:pPr>
            <a:r>
              <a:rPr lang="el-GR" sz="2400" dirty="0"/>
              <a:t>		Α + Β 		Γ + Δ</a:t>
            </a:r>
          </a:p>
          <a:p>
            <a:pPr marL="0" indent="0">
              <a:buNone/>
            </a:pPr>
            <a:r>
              <a:rPr lang="el-GR" sz="2400" dirty="0"/>
              <a:t>	</a:t>
            </a:r>
          </a:p>
          <a:p>
            <a:pPr marL="0" indent="0">
              <a:buNone/>
            </a:pPr>
            <a:r>
              <a:rPr lang="el-GR" sz="2400" dirty="0" smtClean="0"/>
              <a:t>		</a:t>
            </a:r>
            <a:r>
              <a:rPr lang="el-GR" sz="2400" dirty="0"/>
              <a:t>	</a:t>
            </a:r>
            <a:r>
              <a:rPr lang="el-GR" sz="2400" dirty="0" smtClean="0"/>
              <a:t>		</a:t>
            </a:r>
            <a:endParaRPr lang="el-GR" sz="1600" dirty="0"/>
          </a:p>
        </p:txBody>
      </p:sp>
      <p:sp>
        <p:nvSpPr>
          <p:cNvPr id="4" name="Ορθογώνιο 3"/>
          <p:cNvSpPr/>
          <p:nvPr/>
        </p:nvSpPr>
        <p:spPr>
          <a:xfrm>
            <a:off x="3131840" y="1973659"/>
            <a:ext cx="1028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αμφίδρομη</a:t>
            </a:r>
            <a:endParaRPr lang="el-GR" sz="16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3347864" y="17773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H="1">
            <a:off x="3343892" y="1923184"/>
            <a:ext cx="652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123728" y="2901198"/>
            <a:ext cx="4248472" cy="82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40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Σταθερά ισορροπίας, Θ, </a:t>
            </a:r>
            <a:r>
              <a:rPr lang="en-US" sz="2800" dirty="0" smtClean="0"/>
              <a:t>P</a:t>
            </a:r>
          </a:p>
          <a:p>
            <a:endParaRPr lang="el-GR" sz="2800" dirty="0"/>
          </a:p>
          <a:p>
            <a:pPr marL="0" indent="0">
              <a:buNone/>
            </a:pPr>
            <a:r>
              <a:rPr lang="el-GR" sz="2800" dirty="0"/>
              <a:t>		Α + Β 		Γ + Δ</a:t>
            </a:r>
          </a:p>
          <a:p>
            <a:pPr marL="0" indent="0">
              <a:buNone/>
            </a:pPr>
            <a:r>
              <a:rPr lang="el-GR" sz="2800" dirty="0"/>
              <a:t>	</a:t>
            </a:r>
            <a:endParaRPr lang="en-US" sz="2800" dirty="0" smtClean="0"/>
          </a:p>
          <a:p>
            <a:endParaRPr lang="el-GR" sz="1600" dirty="0"/>
          </a:p>
        </p:txBody>
      </p:sp>
      <p:sp>
        <p:nvSpPr>
          <p:cNvPr id="4" name="Ορθογώνιο 3"/>
          <p:cNvSpPr/>
          <p:nvPr/>
        </p:nvSpPr>
        <p:spPr>
          <a:xfrm>
            <a:off x="3131840" y="2045667"/>
            <a:ext cx="1028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αμφίδρομη</a:t>
            </a:r>
            <a:endParaRPr lang="el-GR" sz="16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347864" y="18493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H="1">
            <a:off x="3343892" y="1995192"/>
            <a:ext cx="652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07067"/>
              </p:ext>
            </p:extLst>
          </p:nvPr>
        </p:nvGraphicFramePr>
        <p:xfrm>
          <a:off x="1599232" y="2497460"/>
          <a:ext cx="4867417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Εξίσωση" r:id="rId3" imgW="2031840" imgH="660240" progId="Equation.3">
                  <p:embed/>
                </p:oleObj>
              </mc:Choice>
              <mc:Fallback>
                <p:oleObj name="Εξίσωση" r:id="rId3" imgW="203184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9232" y="2497460"/>
                        <a:ext cx="4867417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33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</a:t>
            </a:r>
            <a:r>
              <a:rPr lang="el-GR" baseline="-25000" dirty="0" smtClean="0"/>
              <a:t>2</a:t>
            </a:r>
            <a:r>
              <a:rPr lang="el-GR" dirty="0" smtClean="0"/>
              <a:t>Ο +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		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  <p:sp>
        <p:nvSpPr>
          <p:cNvPr id="4" name="Ορθογώνιο 3"/>
          <p:cNvSpPr/>
          <p:nvPr/>
        </p:nvSpPr>
        <p:spPr>
          <a:xfrm>
            <a:off x="2915816" y="625252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</a:t>
            </a:r>
            <a:r>
              <a:rPr lang="el-GR" sz="1400" dirty="0" err="1" smtClean="0"/>
              <a:t>ισ</a:t>
            </a:r>
            <a:r>
              <a:rPr lang="el-GR" sz="1400" dirty="0" smtClean="0"/>
              <a:t>.</a:t>
            </a:r>
            <a:endParaRPr lang="el-GR" sz="16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020199" y="9622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1907704" y="1201316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Εκπνοή </a:t>
            </a:r>
            <a:endParaRPr lang="el-GR" sz="1600" dirty="0"/>
          </a:p>
        </p:txBody>
      </p:sp>
      <p:sp>
        <p:nvSpPr>
          <p:cNvPr id="7" name="Ορθογώνιο 6"/>
          <p:cNvSpPr/>
          <p:nvPr/>
        </p:nvSpPr>
        <p:spPr>
          <a:xfrm>
            <a:off x="4067944" y="1201316"/>
            <a:ext cx="1256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Ανθρακικό οξύ</a:t>
            </a:r>
            <a:endParaRPr lang="el-GR" sz="1600" dirty="0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3219"/>
              </p:ext>
            </p:extLst>
          </p:nvPr>
        </p:nvGraphicFramePr>
        <p:xfrm>
          <a:off x="1301750" y="2382838"/>
          <a:ext cx="43497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Εξίσωση" r:id="rId3" imgW="1815840" imgH="431640" progId="Equation.3">
                  <p:embed/>
                </p:oleObj>
              </mc:Choice>
              <mc:Fallback>
                <p:oleObj name="Εξίσωση" r:id="rId3" imgW="1815840" imgH="431640" progId="Equation.3">
                  <p:embed/>
                  <p:pic>
                    <p:nvPicPr>
                      <p:cNvPr id="0" name="Αντικείμενο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382838"/>
                        <a:ext cx="43497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24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/>
              <a:t>	</a:t>
            </a:r>
            <a:r>
              <a:rPr lang="el-GR" sz="2800" dirty="0" smtClean="0"/>
              <a:t>     </a:t>
            </a:r>
            <a:r>
              <a:rPr lang="el-GR" sz="2800" dirty="0" err="1" smtClean="0"/>
              <a:t>αΑ</a:t>
            </a:r>
            <a:r>
              <a:rPr lang="el-GR" sz="2800" dirty="0" smtClean="0"/>
              <a:t> </a:t>
            </a:r>
            <a:r>
              <a:rPr lang="el-GR" sz="2800" dirty="0"/>
              <a:t>+ </a:t>
            </a:r>
            <a:r>
              <a:rPr lang="el-GR" sz="2800" dirty="0" err="1" smtClean="0"/>
              <a:t>βΒ</a:t>
            </a:r>
            <a:r>
              <a:rPr lang="el-GR" sz="2800" dirty="0" smtClean="0"/>
              <a:t> </a:t>
            </a:r>
            <a:r>
              <a:rPr lang="el-GR" sz="2800" dirty="0"/>
              <a:t>		</a:t>
            </a:r>
            <a:r>
              <a:rPr lang="el-GR" sz="2800" dirty="0" err="1" smtClean="0"/>
              <a:t>γΓ</a:t>
            </a:r>
            <a:r>
              <a:rPr lang="el-GR" sz="2800" dirty="0" smtClean="0"/>
              <a:t> </a:t>
            </a:r>
            <a:r>
              <a:rPr lang="el-GR" sz="2800" dirty="0"/>
              <a:t>+ </a:t>
            </a:r>
            <a:r>
              <a:rPr lang="el-GR" sz="2800" dirty="0" err="1" smtClean="0"/>
              <a:t>δΔ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[Α], [Β], [Γ], [Δ]</a:t>
            </a:r>
          </a:p>
          <a:p>
            <a:pPr marL="0" indent="0">
              <a:buNone/>
            </a:pPr>
            <a:r>
              <a:rPr lang="el-GR" sz="2800" dirty="0" smtClean="0"/>
              <a:t>0,1  </a:t>
            </a:r>
            <a:r>
              <a:rPr lang="el-GR" sz="2800" dirty="0" err="1" smtClean="0"/>
              <a:t>0,1</a:t>
            </a:r>
            <a:r>
              <a:rPr lang="el-GR" sz="2800" dirty="0" smtClean="0"/>
              <a:t> 0,2 </a:t>
            </a:r>
            <a:r>
              <a:rPr lang="el-GR" sz="2800" dirty="0" err="1" smtClean="0"/>
              <a:t>0,2</a:t>
            </a:r>
            <a:r>
              <a:rPr lang="el-GR" sz="2800" dirty="0" smtClean="0"/>
              <a:t>  Μ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=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	</a:t>
            </a:r>
            <a:endParaRPr lang="en-US" sz="2800" dirty="0" smtClean="0"/>
          </a:p>
          <a:p>
            <a:endParaRPr lang="el-GR" sz="1600" dirty="0"/>
          </a:p>
        </p:txBody>
      </p:sp>
      <p:sp>
        <p:nvSpPr>
          <p:cNvPr id="4" name="Ορθογώνιο 3"/>
          <p:cNvSpPr/>
          <p:nvPr/>
        </p:nvSpPr>
        <p:spPr>
          <a:xfrm>
            <a:off x="3131840" y="1109563"/>
            <a:ext cx="1028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αμφίδρομη</a:t>
            </a:r>
            <a:endParaRPr lang="el-GR" sz="16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347864" y="9132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H="1">
            <a:off x="3343892" y="1059088"/>
            <a:ext cx="652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043195"/>
              </p:ext>
            </p:extLst>
          </p:nvPr>
        </p:nvGraphicFramePr>
        <p:xfrm>
          <a:off x="2198688" y="1698625"/>
          <a:ext cx="3924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Εξίσωση" r:id="rId3" imgW="1638000" imgH="444240" progId="Equation.3">
                  <p:embed/>
                </p:oleObj>
              </mc:Choice>
              <mc:Fallback>
                <p:oleObj name="Εξίσωση" r:id="rId3" imgW="16380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8688" y="1698625"/>
                        <a:ext cx="3924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50555"/>
              </p:ext>
            </p:extLst>
          </p:nvPr>
        </p:nvGraphicFramePr>
        <p:xfrm>
          <a:off x="899592" y="3724821"/>
          <a:ext cx="285908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Εξίσωση" r:id="rId5" imgW="1193760" imgH="419040" progId="Equation.3">
                  <p:embed/>
                </p:oleObj>
              </mc:Choice>
              <mc:Fallback>
                <p:oleObj name="Εξίσωση" r:id="rId5" imgW="1193760" imgH="419040" progId="Equation.3">
                  <p:embed/>
                  <p:pic>
                    <p:nvPicPr>
                      <p:cNvPr id="0" name="Αντικείμενο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724821"/>
                        <a:ext cx="2859087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77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Ο καταλύτης είναι μια ουσία η οποία επιταχύνει μια αντίδραση χωρίς την αλλοίωση της ισορροπίας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2</a:t>
            </a:r>
            <a:r>
              <a:rPr lang="en-US" dirty="0" smtClean="0"/>
              <a:t>CO + O</a:t>
            </a:r>
            <a:r>
              <a:rPr lang="en-US" baseline="-25000" dirty="0" smtClean="0"/>
              <a:t>2</a:t>
            </a:r>
            <a:r>
              <a:rPr lang="en-US" dirty="0" smtClean="0"/>
              <a:t>		</a:t>
            </a:r>
            <a:r>
              <a:rPr lang="el-GR" dirty="0" smtClean="0"/>
              <a:t>  </a:t>
            </a:r>
            <a:r>
              <a:rPr lang="en-US" dirty="0" smtClean="0"/>
              <a:t>2CO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l-GR" dirty="0" smtClean="0"/>
              <a:t>40% ταχύτερη αντίδραση με την παρουσία καταλύτη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199873" y="2913230"/>
            <a:ext cx="1063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καταλύτης</a:t>
            </a:r>
            <a:endParaRPr lang="el-GR" sz="16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304256" y="3250269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75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1223</TotalTime>
  <Words>467</Words>
  <Application>Microsoft Office PowerPoint</Application>
  <PresentationFormat>Προβολή στην οθόνη (16:10)</PresentationFormat>
  <Paragraphs>92</Paragraphs>
  <Slides>15</Slides>
  <Notes>10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Θέμα του Office</vt:lpstr>
      <vt:lpstr>Εξίσωση</vt:lpstr>
      <vt:lpstr>Γεωργική Χημεία</vt:lpstr>
      <vt:lpstr>Παρουσίαση του PowerPoint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166</cp:revision>
  <dcterms:created xsi:type="dcterms:W3CDTF">2012-09-06T09:03:05Z</dcterms:created>
  <dcterms:modified xsi:type="dcterms:W3CDTF">2015-10-25T15:34:01Z</dcterms:modified>
</cp:coreProperties>
</file>