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257" r:id="rId4"/>
    <p:sldId id="259" r:id="rId5"/>
    <p:sldId id="261" r:id="rId6"/>
    <p:sldId id="262" r:id="rId7"/>
    <p:sldId id="294" r:id="rId8"/>
    <p:sldId id="295" r:id="rId9"/>
    <p:sldId id="296" r:id="rId10"/>
    <p:sldId id="297" r:id="rId11"/>
    <p:sldId id="298" r:id="rId12"/>
    <p:sldId id="299" r:id="rId13"/>
    <p:sldId id="314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15" r:id="rId22"/>
    <p:sldId id="308" r:id="rId23"/>
    <p:sldId id="309" r:id="rId24"/>
    <p:sldId id="310" r:id="rId25"/>
    <p:sldId id="311" r:id="rId26"/>
    <p:sldId id="312" r:id="rId27"/>
    <p:sldId id="313" r:id="rId28"/>
    <p:sldId id="317" r:id="rId29"/>
    <p:sldId id="291" r:id="rId30"/>
    <p:sldId id="292" r:id="rId31"/>
    <p:sldId id="293" r:id="rId32"/>
    <p:sldId id="280" r:id="rId33"/>
  </p:sldIdLst>
  <p:sldSz cx="9144000" cy="5715000" type="screen16x10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89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001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</a:t>
            </a:r>
            <a:r>
              <a:rPr lang="el-GR" sz="1000" b="1" dirty="0" err="1" smtClean="0">
                <a:solidFill>
                  <a:schemeClr val="bg1"/>
                </a:solidFill>
              </a:rPr>
              <a:t>Υποπρογράμματα</a:t>
            </a:r>
            <a:r>
              <a:rPr lang="el-GR" sz="1000" b="1" dirty="0" smtClean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I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Προγραμματισμός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4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err="1" smtClean="0"/>
              <a:t>Υποπρογράμματα</a:t>
            </a:r>
            <a:r>
              <a:rPr lang="en-US" sz="2800" b="1" dirty="0" smtClean="0"/>
              <a:t> I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Αλέξανδρος 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Διαδικασίες</a:t>
            </a:r>
            <a:r>
              <a:rPr lang="el-GR" baseline="-25000" dirty="0" smtClean="0"/>
              <a:t>2/3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683568" y="1765447"/>
            <a:ext cx="3744416" cy="4044381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Emvado_orthogwniou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a, b,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emvado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: integer;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{--------------------------------------}</a:t>
            </a:r>
          </a:p>
          <a:p>
            <a:pPr lvl="0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procedure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Eisagwgi_dedomenwn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write(‘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Δώσε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μήκη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πλευρών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’);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write(‘a=‘); readln(a);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write(‘b=‘); readln(b);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{--------------------------------------}</a:t>
            </a:r>
          </a:p>
          <a:p>
            <a:pPr lvl="0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procedure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Ypologismos_emvadou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</a:t>
            </a:r>
            <a:r>
              <a:rPr lang="en-US" sz="1200" dirty="0" err="1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emvado</a:t>
            </a:r>
            <a:r>
              <a:rPr lang="en-US" sz="12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 a * b;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{--------------------------------------}</a:t>
            </a:r>
          </a:p>
          <a:p>
            <a:pPr lvl="0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procedure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Emfanisi_apotelesmatos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writeln(‘Το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εμβαδόν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είναι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 ‘,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emvado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{--------------------------------------}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>
              <a:lnSpc>
                <a:spcPct val="80000"/>
              </a:lnSpc>
            </a:pPr>
            <a:r>
              <a:rPr lang="el-GR" sz="12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    </a:t>
            </a:r>
            <a:r>
              <a:rPr lang="en-US" sz="1200" dirty="0" err="1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Eisagwgi_dedomenwn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l-GR" sz="12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    </a:t>
            </a:r>
            <a:r>
              <a:rPr lang="en-US" sz="1200" dirty="0" err="1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Ypologismos_emvadou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l-GR" sz="12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    </a:t>
            </a:r>
            <a:r>
              <a:rPr lang="en-US" sz="1200" dirty="0" err="1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Emfanisi_apotelesmatos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</a:p>
          <a:p>
            <a:endParaRPr lang="en-US" sz="1200" dirty="0"/>
          </a:p>
          <a:p>
            <a:endParaRPr lang="el-GR" sz="1200" dirty="0"/>
          </a:p>
          <a:p>
            <a:endParaRPr lang="el-GR" sz="1200" dirty="0"/>
          </a:p>
          <a:p>
            <a:endParaRPr lang="el-GR" sz="1200" dirty="0"/>
          </a:p>
          <a:p>
            <a:endParaRPr lang="el-GR" sz="1200" dirty="0"/>
          </a:p>
        </p:txBody>
      </p:sp>
      <p:sp>
        <p:nvSpPr>
          <p:cNvPr id="9" name="8 - Διάγραμμα ροής: Έξοδος σε εκτυπωτή"/>
          <p:cNvSpPr/>
          <p:nvPr/>
        </p:nvSpPr>
        <p:spPr>
          <a:xfrm>
            <a:off x="4427984" y="1765447"/>
            <a:ext cx="3744416" cy="3844507"/>
          </a:xfrm>
          <a:prstGeom prst="flowChart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Emvado_orthogwniou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a,b,emvado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 integer;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write(‘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Δώσε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μήκη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πλευρών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’);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write(‘a=‘); readln(a);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write(‘b=‘); readln(b);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emvado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 a * b;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writeln(‘Το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εμβαδόν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είναι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 ‘,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emvado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</a:p>
          <a:p>
            <a:endParaRPr lang="en-US" sz="1200" dirty="0"/>
          </a:p>
          <a:p>
            <a:endParaRPr lang="el-GR" sz="1200" dirty="0"/>
          </a:p>
          <a:p>
            <a:endParaRPr lang="el-GR" sz="1200" dirty="0"/>
          </a:p>
          <a:p>
            <a:endParaRPr lang="el-GR" sz="1200" dirty="0"/>
          </a:p>
          <a:p>
            <a:endParaRPr lang="el-GR" sz="1200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7859216" cy="3771636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</a:t>
            </a:r>
            <a:r>
              <a:rPr lang="en-US" sz="2800" b="1" dirty="0" smtClean="0"/>
              <a:t>: </a:t>
            </a:r>
            <a:r>
              <a:rPr lang="en-US" sz="2800" dirty="0" smtClean="0">
                <a:sym typeface="Arial"/>
              </a:rPr>
              <a:t>Yπ</a:t>
            </a:r>
            <a:r>
              <a:rPr lang="en-US" sz="2800" dirty="0" err="1" smtClean="0">
                <a:sym typeface="Arial"/>
              </a:rPr>
              <a:t>ολογισμού</a:t>
            </a:r>
            <a:r>
              <a:rPr lang="en-US" sz="2800" dirty="0" smtClean="0">
                <a:sym typeface="Arial"/>
              </a:rPr>
              <a:t> </a:t>
            </a:r>
            <a:r>
              <a:rPr lang="en-US" sz="2800" dirty="0">
                <a:sym typeface="Arial"/>
              </a:rPr>
              <a:t>εμβαδού </a:t>
            </a:r>
            <a:r>
              <a:rPr lang="el-GR" sz="2800" dirty="0">
                <a:sym typeface="Arial"/>
              </a:rPr>
              <a:t>ορθογωνίου</a:t>
            </a:r>
          </a:p>
          <a:p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036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Διαδικασίες</a:t>
            </a:r>
            <a:r>
              <a:rPr lang="el-GR" baseline="-25000" dirty="0" smtClean="0"/>
              <a:t>3/3</a:t>
            </a:r>
            <a:endParaRPr lang="el-GR" baseline="-25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Διαδικασία (</a:t>
            </a:r>
            <a:r>
              <a:rPr lang="el-GR" sz="2400" dirty="0" err="1" smtClean="0"/>
              <a:t>procedure</a:t>
            </a:r>
            <a:r>
              <a:rPr lang="el-GR" sz="2400" dirty="0" smtClean="0"/>
              <a:t>) είναι ένας από τους δύο τύπους υποπρογραμμάτων που υποστηρίζει η Pascal.</a:t>
            </a:r>
          </a:p>
          <a:p>
            <a:r>
              <a:rPr lang="el-GR" sz="2400" dirty="0" smtClean="0"/>
              <a:t>Μια διαδικασία μπορεί να σχεδιαστεί έτσι ώστε να αποτελεί ένα ανεξάρτητο και αυτοδύναμο πρόγραμμα, το οποίο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παίρνει ένα ή περισσότερα δεδομένα εισόδου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παράγει ένα ή περισσότερα αποτελέσματα εξόδου</a:t>
            </a:r>
          </a:p>
          <a:p>
            <a:r>
              <a:rPr lang="el-GR" sz="2400" dirty="0" smtClean="0"/>
              <a:t>Η σχεδίαση ανεξάρτητων διαδικασιών επιτρέπει την ανάπτυξη και τη δοκιμή της κάθε μιας χωριστά</a:t>
            </a:r>
          </a:p>
          <a:p>
            <a:endParaRPr lang="el-GR" sz="28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</a:t>
            </a:r>
            <a:r>
              <a:rPr lang="el-GR" dirty="0" smtClean="0"/>
              <a:t>Διαδικασιών</a:t>
            </a:r>
            <a:r>
              <a:rPr lang="el-GR" baseline="-25000" dirty="0" smtClean="0"/>
              <a:t>1/2</a:t>
            </a:r>
            <a:endParaRPr lang="el-GR" baseline="-25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73324"/>
            <a:ext cx="4891980" cy="432790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dirty="0"/>
              <a:t>Έχουν ίδια δομή με τα προγράμματα της Pascal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Αποτελούνται από τρία τμήματα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l-GR" sz="2000" dirty="0"/>
              <a:t>Την επικεφαλίδα της διαδικασίας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l-GR" sz="2000" dirty="0"/>
              <a:t>Το τμήμα δηλώσεων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l-GR" sz="2000" dirty="0"/>
              <a:t>Το σώμα της διαδικασίας</a:t>
            </a:r>
          </a:p>
          <a:p>
            <a:pPr marL="742950" indent="157163">
              <a:spcBef>
                <a:spcPts val="600"/>
              </a:spcBef>
              <a:buNone/>
            </a:pPr>
            <a:r>
              <a:rPr lang="el-GR" sz="2000" dirty="0"/>
              <a:t>Επικεφαλίδα Διαδικασίας;</a:t>
            </a:r>
          </a:p>
          <a:p>
            <a:pPr marL="742950" indent="157163">
              <a:spcBef>
                <a:spcPts val="600"/>
              </a:spcBef>
              <a:buNone/>
            </a:pPr>
            <a:r>
              <a:rPr lang="el-GR" sz="2000" dirty="0"/>
              <a:t>Τμήμα δηλώσεων;</a:t>
            </a:r>
          </a:p>
          <a:p>
            <a:pPr lvl="1" indent="157163">
              <a:spcBef>
                <a:spcPts val="600"/>
              </a:spcBef>
              <a:buNone/>
            </a:pPr>
            <a:r>
              <a:rPr lang="en-US" sz="2000" b="1" dirty="0" err="1"/>
              <a:t>b</a:t>
            </a:r>
            <a:r>
              <a:rPr lang="el-GR" sz="2000" b="1" dirty="0" err="1"/>
              <a:t>egin</a:t>
            </a:r>
            <a:endParaRPr lang="el-GR" sz="2000" b="1" dirty="0"/>
          </a:p>
          <a:p>
            <a:pPr lvl="1" indent="157163">
              <a:spcBef>
                <a:spcPts val="600"/>
              </a:spcBef>
              <a:buNone/>
            </a:pPr>
            <a:r>
              <a:rPr lang="el-GR" sz="2000" dirty="0"/>
              <a:t>Σώμα κυρίως προγράμματος;</a:t>
            </a:r>
          </a:p>
          <a:p>
            <a:pPr lvl="1" indent="157163">
              <a:spcBef>
                <a:spcPts val="600"/>
              </a:spcBef>
              <a:buNone/>
            </a:pPr>
            <a:r>
              <a:rPr lang="en-US" sz="2000" b="1" dirty="0" err="1"/>
              <a:t>e</a:t>
            </a:r>
            <a:r>
              <a:rPr lang="el-GR" sz="2000" b="1" dirty="0" err="1"/>
              <a:t>nd</a:t>
            </a:r>
            <a:r>
              <a:rPr lang="el-GR" sz="2000" b="1" dirty="0"/>
              <a:t> </a:t>
            </a:r>
          </a:p>
          <a:p>
            <a:pPr>
              <a:spcBef>
                <a:spcPts val="600"/>
              </a:spcBef>
            </a:pPr>
            <a:endParaRPr lang="el-GR" sz="18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5143500" y="1465049"/>
            <a:ext cx="3429000" cy="4056747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 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paradeigma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a, b, c : integer;</a:t>
            </a: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a:=5 ;</a:t>
            </a:r>
          </a:p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b:=10;</a:t>
            </a:r>
          </a:p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c:=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a+b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write(c);</a:t>
            </a: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.</a:t>
            </a:r>
          </a:p>
          <a:p>
            <a:pPr lvl="0">
              <a:lnSpc>
                <a:spcPct val="80000"/>
              </a:lnSpc>
            </a:pPr>
            <a:endParaRPr lang="en-US" sz="1600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procedure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paradeigma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a, b, c : integer;</a:t>
            </a: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a:=5 ;</a:t>
            </a:r>
          </a:p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b:=10;</a:t>
            </a:r>
          </a:p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c:=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a+b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write(c);</a:t>
            </a: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</a:p>
          <a:p>
            <a:endParaRPr lang="en-US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785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</a:t>
            </a:r>
            <a:r>
              <a:rPr lang="el-GR" dirty="0" smtClean="0"/>
              <a:t>Διαδικασιών</a:t>
            </a:r>
            <a:r>
              <a:rPr lang="en-US" baseline="-25000" dirty="0" smtClean="0"/>
              <a:t>2</a:t>
            </a:r>
            <a:r>
              <a:rPr lang="el-GR" baseline="-25000" dirty="0" smtClean="0"/>
              <a:t>/2</a:t>
            </a:r>
            <a:endParaRPr lang="el-GR" baseline="-25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73324"/>
            <a:ext cx="8640960" cy="4327906"/>
          </a:xfrm>
        </p:spPr>
        <p:txBody>
          <a:bodyPr>
            <a:noAutofit/>
          </a:bodyPr>
          <a:lstStyle/>
          <a:p>
            <a:r>
              <a:rPr lang="el-GR" sz="2000" dirty="0"/>
              <a:t>Η επικεφαλίδα της διαδικασίας αποτελείται από</a:t>
            </a:r>
            <a:r>
              <a:rPr lang="en-US" sz="2000" dirty="0"/>
              <a:t>:</a:t>
            </a:r>
            <a:endParaRPr lang="el-GR" sz="2000" dirty="0"/>
          </a:p>
          <a:p>
            <a:pPr lvl="1">
              <a:buFont typeface="Wingdings" pitchFamily="2" charset="2"/>
              <a:buChar char="§"/>
            </a:pPr>
            <a:r>
              <a:rPr lang="el-GR" sz="2000" dirty="0"/>
              <a:t>την λέξη </a:t>
            </a:r>
            <a:r>
              <a:rPr lang="el-GR" sz="2000" b="1" dirty="0" err="1"/>
              <a:t>procedure</a:t>
            </a:r>
            <a:r>
              <a:rPr lang="el-GR" sz="2000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/>
              <a:t>ένα </a:t>
            </a:r>
            <a:r>
              <a:rPr lang="el-GR" sz="2000" dirty="0" smtClean="0"/>
              <a:t>όνομα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μία λίστα παραμέτρων</a:t>
            </a:r>
          </a:p>
          <a:p>
            <a:r>
              <a:rPr lang="el-GR" sz="2000" b="1" dirty="0" smtClean="0">
                <a:solidFill>
                  <a:schemeClr val="bg1"/>
                </a:solidFill>
              </a:rPr>
              <a:t>PROCEDURE  </a:t>
            </a:r>
            <a:r>
              <a:rPr lang="el-GR" sz="2000" dirty="0" smtClean="0">
                <a:solidFill>
                  <a:schemeClr val="bg1"/>
                </a:solidFill>
              </a:rPr>
              <a:t>Όνομα Διαδικασίας (Λίστα παραμέτρων)</a:t>
            </a:r>
          </a:p>
          <a:p>
            <a:r>
              <a:rPr lang="el-GR" sz="2000" dirty="0" smtClean="0"/>
              <a:t>Το όνομα χαρακτηρίζει την διαδικασία και χρησιμοποιείται για την κλήση / εκτέλεση της από το υπόλοιπο πρόγραμμα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λίστα παραμέτρων είναι μια λίστα μεταβλητών που χρησιμοποιείται για ανταλλαγή δεδομένων μεταξύ της διαδικασίας και του κυρίως προγράμματος </a:t>
            </a:r>
          </a:p>
          <a:p>
            <a:endParaRPr lang="el-GR" sz="2000" dirty="0"/>
          </a:p>
          <a:p>
            <a:pPr>
              <a:spcBef>
                <a:spcPts val="600"/>
              </a:spcBef>
            </a:pPr>
            <a:endParaRPr lang="el-GR" sz="2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7 - Ορθογώνιο"/>
          <p:cNvSpPr/>
          <p:nvPr/>
        </p:nvSpPr>
        <p:spPr>
          <a:xfrm>
            <a:off x="1547664" y="2999392"/>
            <a:ext cx="5832648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PROCEDURE </a:t>
            </a:r>
            <a:r>
              <a:rPr lang="el-GR" sz="2000" dirty="0" smtClean="0"/>
              <a:t>Όνομα Διαδικασίας (Λίστα Παραμέτρων)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535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n-US" dirty="0" err="1">
                <a:sym typeface="Arial"/>
              </a:rPr>
              <a:t>Κλήση</a:t>
            </a:r>
            <a:r>
              <a:rPr lang="en-US" dirty="0">
                <a:sym typeface="Arial"/>
              </a:rPr>
              <a:t> </a:t>
            </a:r>
            <a:r>
              <a:rPr lang="en-US" dirty="0" err="1" smtClean="0">
                <a:sym typeface="Arial"/>
              </a:rPr>
              <a:t>δι</a:t>
            </a:r>
            <a:r>
              <a:rPr lang="en-US" dirty="0" smtClean="0">
                <a:sym typeface="Arial"/>
              </a:rPr>
              <a:t>αδικασιών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Shape 116"/>
          <p:cNvSpPr/>
          <p:nvPr/>
        </p:nvSpPr>
        <p:spPr>
          <a:xfrm>
            <a:off x="4555558" y="1682619"/>
            <a:ext cx="1740000" cy="33085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76188" tIns="38083" rIns="76188" bIns="38083" anchor="ctr" anchorCtr="0">
            <a:spAutoFit/>
          </a:bodyPr>
          <a:lstStyle/>
          <a:p>
            <a:endParaRPr sz="1500" b="1" dirty="0"/>
          </a:p>
          <a:p>
            <a:endParaRPr sz="1500" b="1" dirty="0"/>
          </a:p>
          <a:p>
            <a:endParaRPr sz="1500" b="1" dirty="0"/>
          </a:p>
          <a:p>
            <a:endParaRPr sz="1500" b="1" dirty="0"/>
          </a:p>
          <a:p>
            <a:endParaRPr sz="1500" b="1" dirty="0"/>
          </a:p>
          <a:p>
            <a:endParaRPr sz="1500" b="1" dirty="0"/>
          </a:p>
          <a:p>
            <a:endParaRPr sz="1500" b="1" dirty="0"/>
          </a:p>
          <a:p>
            <a:endParaRPr sz="1500" b="1" dirty="0"/>
          </a:p>
          <a:p>
            <a:endParaRPr sz="1500" b="1" dirty="0"/>
          </a:p>
          <a:p>
            <a:endParaRPr sz="1500" b="1" dirty="0"/>
          </a:p>
          <a:p>
            <a:endParaRPr sz="1500" b="1" dirty="0"/>
          </a:p>
          <a:p>
            <a:endParaRPr sz="1500" b="1" dirty="0"/>
          </a:p>
          <a:p>
            <a:endParaRPr sz="1500" b="1" dirty="0"/>
          </a:p>
          <a:p>
            <a:endParaRPr sz="1500" b="1" dirty="0"/>
          </a:p>
        </p:txBody>
      </p:sp>
      <p:cxnSp>
        <p:nvCxnSpPr>
          <p:cNvPr id="8" name="Shape 119"/>
          <p:cNvCxnSpPr>
            <a:stCxn id="29" idx="2"/>
          </p:cNvCxnSpPr>
          <p:nvPr/>
        </p:nvCxnSpPr>
        <p:spPr>
          <a:xfrm flipH="1">
            <a:off x="5435203" y="2112004"/>
            <a:ext cx="1" cy="253663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hape 120"/>
          <p:cNvSpPr/>
          <p:nvPr/>
        </p:nvSpPr>
        <p:spPr>
          <a:xfrm>
            <a:off x="4691063" y="2365699"/>
            <a:ext cx="1488281" cy="2820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Εντολή-1</a:t>
            </a:r>
          </a:p>
        </p:txBody>
      </p:sp>
      <p:cxnSp>
        <p:nvCxnSpPr>
          <p:cNvPr id="10" name="Shape 121"/>
          <p:cNvCxnSpPr/>
          <p:nvPr/>
        </p:nvCxnSpPr>
        <p:spPr>
          <a:xfrm rot="5400000">
            <a:off x="5197739" y="2863904"/>
            <a:ext cx="416718" cy="1323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hape 122"/>
          <p:cNvSpPr/>
          <p:nvPr/>
        </p:nvSpPr>
        <p:spPr>
          <a:xfrm>
            <a:off x="4691063" y="3097239"/>
            <a:ext cx="1488281" cy="4871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333" dirty="0" err="1">
                <a:solidFill>
                  <a:srgbClr val="FFFFFF"/>
                </a:solidFill>
                <a:ea typeface="Arial"/>
                <a:cs typeface="Arial"/>
                <a:sym typeface="Arial"/>
              </a:rPr>
              <a:t>Κλήση</a:t>
            </a:r>
            <a:r>
              <a:rPr lang="en-US" sz="1333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διαδικασίας Α</a:t>
            </a:r>
          </a:p>
        </p:txBody>
      </p:sp>
      <p:cxnSp>
        <p:nvCxnSpPr>
          <p:cNvPr id="12" name="Shape 123"/>
          <p:cNvCxnSpPr/>
          <p:nvPr/>
        </p:nvCxnSpPr>
        <p:spPr>
          <a:xfrm>
            <a:off x="6179344" y="3341476"/>
            <a:ext cx="416718" cy="1323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hape 124"/>
          <p:cNvSpPr/>
          <p:nvPr/>
        </p:nvSpPr>
        <p:spPr>
          <a:xfrm>
            <a:off x="6596062" y="2790219"/>
            <a:ext cx="1512280" cy="11025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6188" tIns="38083" rIns="76188" bIns="38083" anchor="ctr" anchorCtr="0">
            <a:spAutoFit/>
          </a:bodyPr>
          <a:lstStyle/>
          <a:p>
            <a:r>
              <a:rPr lang="en-US" sz="1333" b="1" dirty="0">
                <a:solidFill>
                  <a:srgbClr val="FFFFFF"/>
                </a:solidFill>
                <a:sym typeface="Arial"/>
              </a:rPr>
              <a:t>p</a:t>
            </a:r>
            <a:r>
              <a:rPr lang="en-US" sz="1333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rocedure A;</a:t>
            </a:r>
          </a:p>
          <a:p>
            <a:r>
              <a:rPr lang="en-US" sz="1333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begin</a:t>
            </a:r>
          </a:p>
          <a:p>
            <a:r>
              <a:rPr lang="en-US" sz="1333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     Εντολές της </a:t>
            </a:r>
          </a:p>
          <a:p>
            <a:r>
              <a:rPr lang="en-US" sz="1333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     διαδικασίας</a:t>
            </a:r>
            <a:r>
              <a:rPr lang="el-GR" sz="1333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333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Α</a:t>
            </a:r>
          </a:p>
          <a:p>
            <a:r>
              <a:rPr lang="en-US" sz="1333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end;</a:t>
            </a:r>
          </a:p>
        </p:txBody>
      </p:sp>
      <p:sp>
        <p:nvSpPr>
          <p:cNvPr id="14" name="Shape 125"/>
          <p:cNvSpPr/>
          <p:nvPr/>
        </p:nvSpPr>
        <p:spPr>
          <a:xfrm>
            <a:off x="4691063" y="4380590"/>
            <a:ext cx="1488281" cy="2820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333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Εντολή-2</a:t>
            </a:r>
          </a:p>
        </p:txBody>
      </p:sp>
      <p:cxnSp>
        <p:nvCxnSpPr>
          <p:cNvPr id="18" name="Shape 129"/>
          <p:cNvCxnSpPr>
            <a:stCxn id="14" idx="2"/>
          </p:cNvCxnSpPr>
          <p:nvPr/>
        </p:nvCxnSpPr>
        <p:spPr>
          <a:xfrm flipH="1">
            <a:off x="5435203" y="4662621"/>
            <a:ext cx="1" cy="671379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hape 130"/>
          <p:cNvSpPr/>
          <p:nvPr/>
        </p:nvSpPr>
        <p:spPr>
          <a:xfrm>
            <a:off x="4527792" y="1624854"/>
            <a:ext cx="628385" cy="282031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spAutoFit/>
          </a:bodyPr>
          <a:lstStyle/>
          <a:p>
            <a:r>
              <a:rPr lang="en-US" sz="1333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begin</a:t>
            </a:r>
          </a:p>
        </p:txBody>
      </p:sp>
      <p:sp>
        <p:nvSpPr>
          <p:cNvPr id="20" name="Shape 131"/>
          <p:cNvSpPr/>
          <p:nvPr/>
        </p:nvSpPr>
        <p:spPr>
          <a:xfrm>
            <a:off x="4508501" y="4762501"/>
            <a:ext cx="523874" cy="282031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spAutoFit/>
          </a:bodyPr>
          <a:lstStyle/>
          <a:p>
            <a:r>
              <a:rPr lang="en-US" sz="1333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end.</a:t>
            </a:r>
          </a:p>
        </p:txBody>
      </p:sp>
      <p:cxnSp>
        <p:nvCxnSpPr>
          <p:cNvPr id="26" name="25 - Γωνιακή σύνδεση"/>
          <p:cNvCxnSpPr>
            <a:stCxn id="13" idx="2"/>
            <a:endCxn id="14" idx="0"/>
          </p:cNvCxnSpPr>
          <p:nvPr/>
        </p:nvCxnSpPr>
        <p:spPr>
          <a:xfrm rot="5400000">
            <a:off x="6149774" y="3178161"/>
            <a:ext cx="487859" cy="191699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Shape 130"/>
          <p:cNvSpPr/>
          <p:nvPr/>
        </p:nvSpPr>
        <p:spPr>
          <a:xfrm>
            <a:off x="4691063" y="1624854"/>
            <a:ext cx="1488281" cy="487150"/>
          </a:xfrm>
          <a:prstGeom prst="rect">
            <a:avLst/>
          </a:prstGeom>
          <a:noFill/>
          <a:ln>
            <a:noFill/>
          </a:ln>
        </p:spPr>
        <p:txBody>
          <a:bodyPr wrap="square" lIns="76188" tIns="38083" rIns="76188" bIns="38083" anchor="t" anchorCtr="0">
            <a:spAutoFit/>
          </a:bodyPr>
          <a:lstStyle/>
          <a:p>
            <a:pPr algn="ctr"/>
            <a:r>
              <a:rPr lang="el-GR" sz="1333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Κυρίως</a:t>
            </a:r>
          </a:p>
          <a:p>
            <a:pPr algn="ctr"/>
            <a:r>
              <a:rPr lang="el-GR" sz="1333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πρόγραμμα</a:t>
            </a:r>
            <a:endParaRPr lang="en-US" sz="1333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2 - Θέση περιεχομένου"/>
          <p:cNvSpPr txBox="1">
            <a:spLocks/>
          </p:cNvSpPr>
          <p:nvPr/>
        </p:nvSpPr>
        <p:spPr>
          <a:xfrm>
            <a:off x="235078" y="1227690"/>
            <a:ext cx="8640960" cy="39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l-GR" sz="2400" b="1" dirty="0" smtClean="0"/>
              <a:t>Πως λειτουργεί ο μεταφραστής</a:t>
            </a:r>
          </a:p>
          <a:p>
            <a:pPr>
              <a:spcBef>
                <a:spcPts val="600"/>
              </a:spcBef>
            </a:pP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290027" y="1682619"/>
            <a:ext cx="41561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Η κλήση μιας διαδικασίας (από το κυρίως πρόγραμμα ή από άλλη διαδικασία) γίνεται με την εκτέλεση μιας πρότασης που περιέχει το όνομα της.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Μετά την κλήση (και εκτέλεση) μιας διαδικασίας, το πρόγραμμα συνεχίζει με τις υπόλοιπες εντολές του προγράμματος</a:t>
            </a:r>
          </a:p>
        </p:txBody>
      </p:sp>
    </p:spTree>
    <p:extLst>
      <p:ext uri="{BB962C8B-B14F-4D97-AF65-F5344CB8AC3E}">
        <p14:creationId xmlns:p14="http://schemas.microsoft.com/office/powerpoint/2010/main" val="30892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Τοπικά &amp; καθολικά δεδομένα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892152"/>
          </a:xfrm>
        </p:spPr>
        <p:txBody>
          <a:bodyPr>
            <a:noAutofit/>
          </a:bodyPr>
          <a:lstStyle/>
          <a:p>
            <a:r>
              <a:rPr lang="el-GR" sz="2200" dirty="0" smtClean="0"/>
              <a:t>Τα δεδομένα που περιέχει το τμήμα δηλώσεων του κύριου προγράμματος λέγονται </a:t>
            </a:r>
            <a:r>
              <a:rPr lang="el-GR" sz="2200" b="1" dirty="0" smtClean="0"/>
              <a:t>καθολικά (</a:t>
            </a:r>
            <a:r>
              <a:rPr lang="el-GR" sz="2200" b="1" dirty="0" err="1" smtClean="0"/>
              <a:t>global</a:t>
            </a:r>
            <a:r>
              <a:rPr lang="el-GR" sz="2200" b="1" dirty="0" smtClean="0"/>
              <a:t>), </a:t>
            </a:r>
            <a:r>
              <a:rPr lang="el-GR" sz="2200" dirty="0" smtClean="0"/>
              <a:t>γιατί μπορούν να χρησιμοποιηθούν σε όλο το πρόγραμμα και στις διαδικασίες που υπάρχουν μέσα σε αυτό</a:t>
            </a:r>
          </a:p>
          <a:p>
            <a:r>
              <a:rPr lang="el-GR" sz="2200" dirty="0" smtClean="0"/>
              <a:t>Αντίθετα τα δεδομένα που περιέχει το τμήμα δηλώσεων μιας διαδικασίας (σταθερές, μεταβλητές, κλπ) λέγονται </a:t>
            </a:r>
            <a:r>
              <a:rPr lang="el-GR" sz="2200" b="1" dirty="0" smtClean="0"/>
              <a:t>τοπικά (</a:t>
            </a:r>
            <a:r>
              <a:rPr lang="el-GR" sz="2200" b="1" dirty="0" err="1" smtClean="0"/>
              <a:t>local</a:t>
            </a:r>
            <a:r>
              <a:rPr lang="el-GR" sz="2200" b="1" dirty="0" smtClean="0"/>
              <a:t>), </a:t>
            </a:r>
            <a:r>
              <a:rPr lang="el-GR" sz="2200" dirty="0" smtClean="0"/>
              <a:t>γιατί αναγνωρίζονται μόνο μέσα στη διαδικασία όπου ορίζονται και δεν επηρεάζουν ή επηρεάζονται από τις δηλώσεις του κύριου προγράμματος ή άλλων διαδικασιών ακόμη και αν έχουν το ίδιο όνομα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1043608" y="1486960"/>
            <a:ext cx="5509592" cy="411427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paradeigma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const a = 10;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   b, c, d : integer; 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 ------------------------- }</a:t>
            </a:r>
          </a:p>
          <a:p>
            <a:pPr lvl="0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procedure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prosthesi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x, y : integer;</a:t>
            </a:r>
          </a:p>
          <a:p>
            <a:pPr lvl="0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write(‘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Δώσε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δύο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αριθμούς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’);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read(x, y);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c := x + y;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write(c);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b := c;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write(a);</a:t>
            </a:r>
          </a:p>
          <a:p>
            <a:pPr lvl="0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 ------------------------- }</a:t>
            </a:r>
          </a:p>
          <a:p>
            <a:pPr lvl="0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write(b);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</a:t>
            </a:r>
            <a:r>
              <a:rPr lang="en-US" sz="12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prosthesi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write(b);</a:t>
            </a: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write(c);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d := x + </a:t>
            </a:r>
            <a:r>
              <a:rPr lang="en-US" sz="12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y;</a:t>
            </a:r>
            <a:r>
              <a:rPr lang="en-US" sz="1200" b="1" dirty="0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{</a:t>
            </a:r>
            <a:r>
              <a:rPr lang="en-US" sz="1200" b="1" dirty="0" err="1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Λάθος</a:t>
            </a:r>
            <a:r>
              <a:rPr lang="en-US" sz="1200" b="1" dirty="0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γι</a:t>
            </a:r>
            <a:r>
              <a:rPr lang="en-US" sz="1200" b="1" dirty="0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ατί οι x και y</a:t>
            </a:r>
            <a:r>
              <a:rPr lang="el-GR" sz="1200" b="1" dirty="0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 			 </a:t>
            </a:r>
            <a:r>
              <a:rPr lang="en-US" sz="1200" b="1" dirty="0" err="1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είν</a:t>
            </a:r>
            <a:r>
              <a:rPr lang="en-US" sz="1200" b="1" dirty="0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αι</a:t>
            </a:r>
            <a:r>
              <a:rPr lang="el-GR" sz="1200" b="1" dirty="0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άγνωστες</a:t>
            </a:r>
            <a:r>
              <a:rPr lang="en-US" sz="1200" b="1" dirty="0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στο</a:t>
            </a:r>
            <a:r>
              <a:rPr lang="en-US" sz="1200" b="1" dirty="0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κυρίως</a:t>
            </a:r>
            <a:r>
              <a:rPr lang="el-GR" sz="1200" b="1" dirty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π</a:t>
            </a:r>
            <a:r>
              <a:rPr lang="en-US" sz="1200" b="1" dirty="0" err="1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ρόγρ</a:t>
            </a:r>
            <a:r>
              <a:rPr lang="en-US" sz="1200" b="1" dirty="0" smtClean="0">
                <a:solidFill>
                  <a:srgbClr val="FF0000"/>
                </a:solidFill>
                <a:ea typeface="Courier New"/>
                <a:cs typeface="Courier New"/>
                <a:sym typeface="Courier New"/>
              </a:rPr>
              <a:t>αμμα}</a:t>
            </a:r>
            <a:endParaRPr lang="en-US" sz="1200" b="1" dirty="0">
              <a:solidFill>
                <a:srgbClr val="FF0000"/>
              </a:solidFill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80000"/>
              </a:lnSpc>
            </a:pPr>
            <a:endParaRPr lang="en-US" sz="1200" b="1" dirty="0">
              <a:solidFill>
                <a:srgbClr val="FF0000"/>
              </a:solidFill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</a:t>
            </a:r>
            <a:r>
              <a:rPr lang="en-US" sz="12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write(a);	 </a:t>
            </a:r>
            <a:r>
              <a:rPr lang="en-US" sz="1200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</a:t>
            </a: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.</a:t>
            </a:r>
            <a:r>
              <a:rPr lang="en-US" sz="12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	</a:t>
            </a:r>
            <a:endParaRPr lang="en-US" sz="1200" dirty="0">
              <a:solidFill>
                <a:schemeClr val="bg1"/>
              </a:solidFill>
            </a:endParaRPr>
          </a:p>
          <a:p>
            <a:endParaRPr lang="el-GR" sz="1200" dirty="0"/>
          </a:p>
          <a:p>
            <a:endParaRPr lang="el-GR" sz="1200" dirty="0"/>
          </a:p>
          <a:p>
            <a:endParaRPr lang="el-GR" sz="1200" dirty="0"/>
          </a:p>
          <a:p>
            <a:endParaRPr lang="el-GR" sz="1200" dirty="0"/>
          </a:p>
        </p:txBody>
      </p:sp>
      <p:sp>
        <p:nvSpPr>
          <p:cNvPr id="9" name="Shape 145"/>
          <p:cNvSpPr/>
          <p:nvPr/>
        </p:nvSpPr>
        <p:spPr>
          <a:xfrm>
            <a:off x="5349873" y="1700436"/>
            <a:ext cx="3038551" cy="1154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6188" tIns="38083" rIns="76188" bIns="38083" anchor="ctr" anchorCtr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Οι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μεταβλητές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b, c, d </a:t>
            </a:r>
          </a:p>
          <a:p>
            <a:pPr algn="ctr"/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ισχύουν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για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όλο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το </a:t>
            </a:r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πρόγραμμα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.</a:t>
            </a:r>
          </a:p>
          <a:p>
            <a:pPr algn="ctr"/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Ακόμη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και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μέσα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στο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υποπρόγραμμα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prosthesi</a:t>
            </a:r>
            <a:endParaRPr lang="en-US" sz="1400" b="1" i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Shape 146"/>
          <p:cNvSpPr/>
          <p:nvPr/>
        </p:nvSpPr>
        <p:spPr>
          <a:xfrm>
            <a:off x="5349873" y="2929508"/>
            <a:ext cx="3038551" cy="13695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6188" tIns="38083" rIns="76188" bIns="38083" anchor="ctr" anchorCtr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Οι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μεταβλητές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x, </a:t>
            </a:r>
            <a:r>
              <a:rPr lang="en-US" sz="14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y</a:t>
            </a:r>
            <a:r>
              <a:rPr lang="el-GR" sz="14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endParaRPr lang="en-US" sz="1400" b="1" dirty="0" smtClean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ισχύουν</a:t>
            </a:r>
            <a:r>
              <a:rPr lang="en-US" sz="14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μόνο</a:t>
            </a:r>
            <a:r>
              <a:rPr lang="en-US" sz="14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μέσ</a:t>
            </a:r>
            <a:r>
              <a:rPr lang="en-US" sz="14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α στο υποπρόγραμμα </a:t>
            </a:r>
            <a:r>
              <a:rPr lang="en-US" sz="1400" b="1" i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prosthesi</a:t>
            </a:r>
            <a:r>
              <a:rPr lang="en-US" sz="14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.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Στο</a:t>
            </a:r>
            <a:r>
              <a:rPr lang="en-US" sz="14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υπ</a:t>
            </a:r>
            <a:r>
              <a:rPr lang="en-US" sz="1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όλοι</a:t>
            </a:r>
            <a:r>
              <a:rPr lang="en-US" sz="1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πο πρόγραμμα δεν αναγνωρίζονται από τον μεταφραστή</a:t>
            </a:r>
          </a:p>
        </p:txBody>
      </p:sp>
    </p:spTree>
    <p:extLst>
      <p:ext uri="{BB962C8B-B14F-4D97-AF65-F5344CB8AC3E}">
        <p14:creationId xmlns:p14="http://schemas.microsoft.com/office/powerpoint/2010/main" val="34371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Παράμετροι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2327" y="1388685"/>
            <a:ext cx="8590153" cy="3582147"/>
          </a:xfrm>
        </p:spPr>
        <p:txBody>
          <a:bodyPr>
            <a:noAutofit/>
          </a:bodyPr>
          <a:lstStyle/>
          <a:p>
            <a:r>
              <a:rPr lang="el-GR" sz="1800" dirty="0"/>
              <a:t>Μια διαδικασία όπως και ένα πρόγραμμα σχεδιάζεται για να εκτελεί κάποιες δουλειές / επεξεργασίες πάνω σε κάποια δεδομένα</a:t>
            </a:r>
          </a:p>
          <a:p>
            <a:r>
              <a:rPr lang="el-GR" sz="1800" dirty="0"/>
              <a:t>Μια διαδικασία λοιπόν απαιτεί έναν τρόπο επικοινωνίας τόσο με το κύριο πρόγραμμα όσο και με τις άλλες διαδικασίες</a:t>
            </a:r>
          </a:p>
          <a:p>
            <a:r>
              <a:rPr lang="el-GR" sz="1800" dirty="0"/>
              <a:t>Ένας τρόπος επικοινωνίας είναι οι καθολικές μεταβλητές</a:t>
            </a:r>
          </a:p>
          <a:p>
            <a:r>
              <a:rPr lang="el-GR" sz="1800" dirty="0"/>
              <a:t>Ο τρόπος αυτός παρουσιάζει σημαντικά μειονεκτήματα.</a:t>
            </a:r>
          </a:p>
          <a:p>
            <a:r>
              <a:rPr lang="el-GR" sz="1800" dirty="0"/>
              <a:t>Ένας άλλος τρόπος (ο συνηθέστερος) είναι οι παράμετροι (parameters)</a:t>
            </a:r>
          </a:p>
          <a:p>
            <a:endParaRPr lang="el-GR" sz="16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2483768" y="4081636"/>
            <a:ext cx="3684811" cy="1398742"/>
            <a:chOff x="4718000" y="2159000"/>
            <a:chExt cx="3684811" cy="1398742"/>
          </a:xfrm>
        </p:grpSpPr>
        <p:cxnSp>
          <p:nvCxnSpPr>
            <p:cNvPr id="9" name="Shape 156"/>
            <p:cNvCxnSpPr/>
            <p:nvPr/>
          </p:nvCxnSpPr>
          <p:spPr>
            <a:xfrm>
              <a:off x="7021500" y="2368792"/>
              <a:ext cx="1170000" cy="1323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Shape 155"/>
            <p:cNvSpPr/>
            <p:nvPr/>
          </p:nvSpPr>
          <p:spPr>
            <a:xfrm>
              <a:off x="5544896" y="2208451"/>
              <a:ext cx="1547813" cy="323131"/>
            </a:xfrm>
            <a:prstGeom prst="rect">
              <a:avLst/>
            </a:prstGeom>
            <a:solidFill>
              <a:schemeClr val="accent1"/>
            </a:solidFill>
            <a:ln w="25400" cap="rnd">
              <a:solidFill>
                <a:srgbClr val="385D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6188" tIns="38083" rIns="76188" bIns="38083" anchor="ctr" anchorCtr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Πρόγραμμα</a:t>
              </a:r>
            </a:p>
          </p:txBody>
        </p:sp>
        <p:cxnSp>
          <p:nvCxnSpPr>
            <p:cNvPr id="7" name="Shape 154"/>
            <p:cNvCxnSpPr/>
            <p:nvPr/>
          </p:nvCxnSpPr>
          <p:spPr>
            <a:xfrm>
              <a:off x="4718000" y="2381250"/>
              <a:ext cx="870000" cy="1323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Shape 157"/>
            <p:cNvSpPr/>
            <p:nvPr/>
          </p:nvSpPr>
          <p:spPr>
            <a:xfrm>
              <a:off x="4718000" y="2159000"/>
              <a:ext cx="793749" cy="446242"/>
            </a:xfrm>
            <a:prstGeom prst="rect">
              <a:avLst/>
            </a:prstGeom>
            <a:noFill/>
            <a:ln>
              <a:noFill/>
            </a:ln>
          </p:spPr>
          <p:txBody>
            <a:bodyPr lIns="76188" tIns="38083" rIns="76188" bIns="38083" anchor="t" anchorCtr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Είσοδος</a:t>
              </a:r>
              <a:endParaRPr lang="en-US" sz="1200" b="1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  <a:p>
              <a:pPr algn="ctr"/>
              <a:r>
                <a:rPr lang="en-US" sz="1200" b="1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τιμών</a:t>
              </a:r>
              <a:endParaRPr lang="en-US" sz="1200" b="1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58"/>
            <p:cNvSpPr/>
            <p:nvPr/>
          </p:nvSpPr>
          <p:spPr>
            <a:xfrm>
              <a:off x="6950248" y="2161646"/>
              <a:ext cx="1452563" cy="446242"/>
            </a:xfrm>
            <a:prstGeom prst="rect">
              <a:avLst/>
            </a:prstGeom>
            <a:noFill/>
            <a:ln>
              <a:noFill/>
            </a:ln>
          </p:spPr>
          <p:txBody>
            <a:bodyPr lIns="76188" tIns="38083" rIns="76188" bIns="38083" anchor="t" anchorCtr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Έξοδος</a:t>
              </a:r>
              <a:endParaRPr lang="en-US" sz="1200" b="1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  <a:p>
              <a:pPr algn="ctr"/>
              <a:r>
                <a:rPr lang="en-US" sz="1200" b="1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απ</a:t>
              </a:r>
              <a:r>
                <a:rPr lang="en-US" sz="1200" b="1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οτελεσμάτων</a:t>
              </a:r>
              <a:endParaRPr lang="en-US" sz="1200" b="1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Shape 161"/>
            <p:cNvCxnSpPr/>
            <p:nvPr/>
          </p:nvCxnSpPr>
          <p:spPr>
            <a:xfrm>
              <a:off x="6985780" y="3321292"/>
              <a:ext cx="1170000" cy="1323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Shape 162"/>
            <p:cNvSpPr/>
            <p:nvPr/>
          </p:nvSpPr>
          <p:spPr>
            <a:xfrm>
              <a:off x="4718000" y="3108855"/>
              <a:ext cx="793749" cy="446242"/>
            </a:xfrm>
            <a:prstGeom prst="rect">
              <a:avLst/>
            </a:prstGeom>
            <a:noFill/>
            <a:ln>
              <a:noFill/>
            </a:ln>
          </p:spPr>
          <p:txBody>
            <a:bodyPr lIns="76188" tIns="38083" rIns="76188" bIns="38083" anchor="t" anchorCtr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Είσοδος</a:t>
              </a:r>
              <a:endParaRPr lang="en-US" sz="1200" b="1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  <a:p>
              <a:pPr algn="ctr"/>
              <a:r>
                <a:rPr lang="en-US" sz="1200" b="1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τιμών</a:t>
              </a:r>
              <a:endParaRPr lang="en-US" sz="1200" b="1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3"/>
            <p:cNvSpPr/>
            <p:nvPr/>
          </p:nvSpPr>
          <p:spPr>
            <a:xfrm>
              <a:off x="6950248" y="3111500"/>
              <a:ext cx="1452563" cy="446242"/>
            </a:xfrm>
            <a:prstGeom prst="rect">
              <a:avLst/>
            </a:prstGeom>
            <a:noFill/>
            <a:ln>
              <a:noFill/>
            </a:ln>
          </p:spPr>
          <p:txBody>
            <a:bodyPr lIns="76188" tIns="38083" rIns="76188" bIns="38083" anchor="t" anchorCtr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Έξοδος</a:t>
              </a:r>
              <a:endParaRPr lang="en-US" sz="1200" b="1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  <a:p>
              <a:pPr algn="ctr"/>
              <a:r>
                <a:rPr lang="en-US" sz="1200" b="1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αποτελεσμάτων</a:t>
              </a:r>
              <a:endParaRPr lang="en-US" sz="1200" b="1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60"/>
            <p:cNvSpPr/>
            <p:nvPr/>
          </p:nvSpPr>
          <p:spPr>
            <a:xfrm>
              <a:off x="5568709" y="3173775"/>
              <a:ext cx="1547813" cy="323131"/>
            </a:xfrm>
            <a:prstGeom prst="rect">
              <a:avLst/>
            </a:prstGeom>
            <a:solidFill>
              <a:schemeClr val="accent1"/>
            </a:solidFill>
            <a:ln w="25400" cap="rnd">
              <a:solidFill>
                <a:srgbClr val="385D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6188" tIns="38083" rIns="76188" bIns="38083" anchor="ctr" anchorCtr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Διαδικασία</a:t>
              </a:r>
              <a:endParaRPr lang="en-US" sz="1600" dirty="0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Shape 159"/>
            <p:cNvCxnSpPr/>
            <p:nvPr/>
          </p:nvCxnSpPr>
          <p:spPr>
            <a:xfrm>
              <a:off x="4718000" y="3331104"/>
              <a:ext cx="870000" cy="1323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43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Παράμετροι</a:t>
            </a:r>
            <a:r>
              <a:rPr lang="en-US" baseline="-25000" dirty="0" smtClean="0"/>
              <a:t>1/</a:t>
            </a:r>
            <a:r>
              <a:rPr lang="el-GR" baseline="-25000" dirty="0" smtClean="0"/>
              <a:t>4</a:t>
            </a:r>
            <a:endParaRPr lang="el-GR" sz="6600" baseline="-25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9348"/>
            <a:ext cx="4051301" cy="3672408"/>
          </a:xfrm>
        </p:spPr>
        <p:txBody>
          <a:bodyPr>
            <a:noAutofit/>
          </a:bodyPr>
          <a:lstStyle/>
          <a:p>
            <a:r>
              <a:rPr lang="el-GR" sz="1800" dirty="0" smtClean="0"/>
              <a:t>Η επικεφαλίδα μιας διαδικασίας περιέχει (προαιρετικά) εκτός από το όνομα της και μια λίστα μεταβλητών και τους τύπους δεδομένων τους.</a:t>
            </a:r>
          </a:p>
          <a:p>
            <a:r>
              <a:rPr lang="el-GR" sz="1800" dirty="0" smtClean="0"/>
              <a:t>Οι μεταβλητές αυτές αναγνωρίζονται μόνο μέσα στη διαδικασία όπου δηλώνονται (τοπικές) </a:t>
            </a:r>
          </a:p>
          <a:p>
            <a:r>
              <a:rPr lang="el-GR" sz="1800" dirty="0" smtClean="0"/>
              <a:t>Ονομάζονται τυπικές παράμετροι (formal parameters) γιατί οι πραγματικές τους τιμές δεν είναι γνωστές μέχρι την κλήση της διαδικασίας</a:t>
            </a:r>
            <a:endParaRPr lang="el-GR" sz="18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Shape 171"/>
          <p:cNvSpPr/>
          <p:nvPr/>
        </p:nvSpPr>
        <p:spPr>
          <a:xfrm>
            <a:off x="4508500" y="3084474"/>
            <a:ext cx="4311972" cy="15542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76188" tIns="38083" rIns="76188" bIns="38083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procedure </a:t>
            </a:r>
            <a:r>
              <a:rPr lang="en-US" sz="1600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prosthesi</a:t>
            </a:r>
            <a:r>
              <a:rPr lang="en-US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x,y</a:t>
            </a:r>
            <a:r>
              <a:rPr lang="en-US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:</a:t>
            </a:r>
            <a:r>
              <a:rPr lang="el-GR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integer;  z:real ; c:</a:t>
            </a:r>
            <a:r>
              <a:rPr lang="el-GR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char)</a:t>
            </a:r>
          </a:p>
          <a:p>
            <a:r>
              <a:rPr lang="en-US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begin</a:t>
            </a:r>
          </a:p>
          <a:p>
            <a:r>
              <a:rPr lang="en-US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. . . </a:t>
            </a:r>
          </a:p>
          <a:p>
            <a:r>
              <a:rPr lang="en-US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. . . </a:t>
            </a:r>
          </a:p>
          <a:p>
            <a:r>
              <a:rPr lang="en-US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. . . </a:t>
            </a:r>
          </a:p>
          <a:p>
            <a:r>
              <a:rPr lang="en-US" sz="1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end;</a:t>
            </a:r>
          </a:p>
        </p:txBody>
      </p:sp>
      <p:sp>
        <p:nvSpPr>
          <p:cNvPr id="12" name="Shape 176"/>
          <p:cNvSpPr/>
          <p:nvPr/>
        </p:nvSpPr>
        <p:spPr>
          <a:xfrm>
            <a:off x="4972498" y="1730437"/>
            <a:ext cx="2834493" cy="630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6188" tIns="38083" rIns="76188" bIns="38083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Κυρίως </a:t>
            </a:r>
            <a:r>
              <a:rPr lang="el-GR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π</a:t>
            </a:r>
            <a:r>
              <a:rPr lang="en-US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ρόγραμμα</a:t>
            </a:r>
            <a:r>
              <a:rPr lang="en-US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και</a:t>
            </a:r>
            <a:r>
              <a:rPr lang="en-US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άλλα</a:t>
            </a:r>
            <a:r>
              <a:rPr lang="en-US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υποπρογράμματα</a:t>
            </a:r>
          </a:p>
        </p:txBody>
      </p:sp>
      <p:sp>
        <p:nvSpPr>
          <p:cNvPr id="13" name="Shape 177"/>
          <p:cNvSpPr/>
          <p:nvPr/>
        </p:nvSpPr>
        <p:spPr>
          <a:xfrm>
            <a:off x="6732238" y="2568924"/>
            <a:ext cx="1362783" cy="353909"/>
          </a:xfrm>
          <a:prstGeom prst="rect">
            <a:avLst/>
          </a:prstGeom>
          <a:noFill/>
          <a:ln>
            <a:noFill/>
          </a:ln>
        </p:spPr>
        <p:txBody>
          <a:bodyPr wrap="square" lIns="76188" tIns="38083" rIns="76188" bIns="38083" anchor="t" anchorCtr="0">
            <a:spAutoFit/>
          </a:bodyPr>
          <a:lstStyle/>
          <a:p>
            <a:r>
              <a:rPr lang="en-US" b="1" spc="200" dirty="0">
                <a:ea typeface="Arial"/>
                <a:cs typeface="Arial"/>
                <a:sym typeface="Arial"/>
              </a:rPr>
              <a:t>Δεδομένα</a:t>
            </a:r>
          </a:p>
        </p:txBody>
      </p:sp>
      <p:sp>
        <p:nvSpPr>
          <p:cNvPr id="4" name="Αριστερή αγκύλη 3"/>
          <p:cNvSpPr/>
          <p:nvPr/>
        </p:nvSpPr>
        <p:spPr>
          <a:xfrm rot="5400000">
            <a:off x="7374216" y="1852475"/>
            <a:ext cx="78829" cy="2304256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Ευθεία γραμμή σύνδεσης 13"/>
          <p:cNvCxnSpPr>
            <a:stCxn id="13" idx="2"/>
            <a:endCxn id="4" idx="1"/>
          </p:cNvCxnSpPr>
          <p:nvPr/>
        </p:nvCxnSpPr>
        <p:spPr>
          <a:xfrm>
            <a:off x="7413630" y="2922833"/>
            <a:ext cx="1" cy="423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80124" y="1349067"/>
            <a:ext cx="3587750" cy="3485030"/>
            <a:chOff x="4572000" y="2066364"/>
            <a:chExt cx="4305300" cy="4182036"/>
          </a:xfrm>
        </p:grpSpPr>
        <p:sp>
          <p:nvSpPr>
            <p:cNvPr id="11" name="10 - Διάγραμμα ροής: Έξοδος σε εκτυπωτή"/>
            <p:cNvSpPr/>
            <p:nvPr/>
          </p:nvSpPr>
          <p:spPr>
            <a:xfrm>
              <a:off x="4572000" y="2066364"/>
              <a:ext cx="4305300" cy="4182036"/>
            </a:xfrm>
            <a:prstGeom prst="flowChartDocumen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n-US" sz="1400" b="1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program </a:t>
              </a:r>
              <a:r>
                <a:rPr lang="en-US" sz="1400" b="1" dirty="0" err="1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asterakia_perasma_timwn</a:t>
              </a:r>
              <a:r>
                <a:rPr lang="en-US" sz="1400" b="1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;</a:t>
              </a:r>
            </a:p>
            <a:p>
              <a:endParaRPr lang="en-US" sz="1400" dirty="0">
                <a:solidFill>
                  <a:schemeClr val="bg1"/>
                </a:solidFill>
              </a:endParaRPr>
            </a:p>
            <a:p>
              <a:pPr lvl="0"/>
              <a:endParaRPr lang="en-US" sz="14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endParaRPr>
            </a:p>
            <a:p>
              <a:pPr lvl="0"/>
              <a:r>
                <a:rPr lang="en-US" sz="1400" dirty="0" smtClean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procedure </a:t>
              </a:r>
              <a:r>
                <a:rPr lang="en-US" sz="1400" dirty="0" err="1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emfanise_stars</a:t>
              </a:r>
              <a:r>
                <a:rPr lang="en-US" sz="1400" b="1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ea typeface="Courier New"/>
                  <a:cs typeface="Courier New"/>
                  <a:sym typeface="Courier New"/>
                </a:rPr>
                <a:t>a</a:t>
              </a:r>
              <a:r>
                <a:rPr lang="en-US" sz="1400" b="1" dirty="0">
                  <a:solidFill>
                    <a:srgbClr val="FF0000"/>
                  </a:solidFill>
                  <a:ea typeface="Courier New"/>
                  <a:cs typeface="Courier New"/>
                  <a:sym typeface="Courier New"/>
                </a:rPr>
                <a:t>: integer</a:t>
              </a:r>
              <a:r>
                <a:rPr lang="en-US" sz="1400" b="1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)</a:t>
              </a:r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/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var</a:t>
              </a:r>
            </a:p>
            <a:p>
              <a:pPr lvl="0"/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   i : integer;</a:t>
              </a:r>
            </a:p>
            <a:p>
              <a:pPr lvl="0"/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begin</a:t>
              </a:r>
            </a:p>
            <a:p>
              <a:pPr lvl="0"/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for i:=1 to </a:t>
              </a:r>
              <a:r>
                <a:rPr lang="en-US" sz="1400" b="1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a</a:t>
              </a:r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 do</a:t>
              </a:r>
            </a:p>
            <a:p>
              <a:pPr lvl="0"/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   write('*');</a:t>
              </a:r>
            </a:p>
            <a:p>
              <a:pPr lvl="0"/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end;</a:t>
              </a:r>
            </a:p>
            <a:p>
              <a:pPr lvl="0"/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{--------------------------}</a:t>
              </a:r>
            </a:p>
            <a:p>
              <a:endParaRPr lang="en-US" sz="1400" dirty="0">
                <a:solidFill>
                  <a:schemeClr val="bg1"/>
                </a:solidFill>
              </a:endParaRPr>
            </a:p>
            <a:p>
              <a:pPr lvl="0"/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begin</a:t>
              </a:r>
            </a:p>
            <a:p>
              <a:pPr lvl="0"/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   </a:t>
              </a:r>
              <a:r>
                <a:rPr lang="en-US" sz="1400" dirty="0" err="1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emfanise_stars</a:t>
              </a:r>
              <a:r>
                <a:rPr lang="en-US" sz="1400" b="1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(</a:t>
              </a:r>
              <a:r>
                <a:rPr lang="en-US" sz="1400" b="1" dirty="0">
                  <a:solidFill>
                    <a:srgbClr val="FF0000"/>
                  </a:solidFill>
                  <a:ea typeface="Courier New"/>
                  <a:cs typeface="Courier New"/>
                  <a:sym typeface="Courier New"/>
                </a:rPr>
                <a:t>10</a:t>
              </a:r>
              <a:r>
                <a:rPr lang="en-US" sz="1400" b="1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)</a:t>
              </a:r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;</a:t>
              </a:r>
            </a:p>
            <a:p>
              <a:pPr lvl="0"/>
              <a:r>
                <a:rPr lang="en-US" sz="1400" dirty="0">
                  <a:solidFill>
                    <a:schemeClr val="bg1"/>
                  </a:solidFill>
                  <a:ea typeface="Courier New"/>
                  <a:cs typeface="Courier New"/>
                  <a:sym typeface="Courier New"/>
                </a:rPr>
                <a:t>end.</a:t>
              </a:r>
            </a:p>
            <a:p>
              <a:endParaRPr lang="el-GR" sz="1400" dirty="0"/>
            </a:p>
            <a:p>
              <a:endParaRPr lang="el-GR" sz="1400" dirty="0"/>
            </a:p>
            <a:p>
              <a:endParaRPr lang="el-GR" sz="1400" dirty="0"/>
            </a:p>
            <a:p>
              <a:endParaRPr lang="el-GR" sz="1400" dirty="0"/>
            </a:p>
          </p:txBody>
        </p:sp>
        <p:sp>
          <p:nvSpPr>
            <p:cNvPr id="13" name="Shape 187"/>
            <p:cNvSpPr/>
            <p:nvPr/>
          </p:nvSpPr>
          <p:spPr>
            <a:xfrm>
              <a:off x="6969090" y="4980082"/>
              <a:ext cx="1350035" cy="609356"/>
            </a:xfrm>
            <a:prstGeom prst="wedgeRectCallout">
              <a:avLst>
                <a:gd name="adj1" fmla="val -11187"/>
                <a:gd name="adj2" fmla="val 1275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76188" tIns="38083" rIns="76188" bIns="38083" anchor="ctr" anchorCtr="0">
              <a:spAutoFit/>
            </a:bodyPr>
            <a:lstStyle/>
            <a:p>
              <a:pPr algn="ctr"/>
              <a:r>
                <a:rPr lang="en-US" sz="1400" b="1" dirty="0" err="1">
                  <a:ea typeface="Arial"/>
                  <a:cs typeface="Arial"/>
                  <a:sym typeface="Arial"/>
                </a:rPr>
                <a:t>Πραγματική</a:t>
              </a:r>
              <a:r>
                <a:rPr lang="en-US" sz="1400" b="1" dirty="0">
                  <a:ea typeface="Arial"/>
                  <a:cs typeface="Arial"/>
                  <a:sym typeface="Arial"/>
                </a:rPr>
                <a:t> </a:t>
              </a:r>
              <a:r>
                <a:rPr lang="en-US" sz="1400" b="1" dirty="0" err="1">
                  <a:ea typeface="Arial"/>
                  <a:cs typeface="Arial"/>
                  <a:sym typeface="Arial"/>
                </a:rPr>
                <a:t>παράμετρος</a:t>
              </a:r>
              <a:endParaRPr lang="en-US" sz="1400" b="1" dirty="0"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88"/>
            <p:cNvSpPr/>
            <p:nvPr/>
          </p:nvSpPr>
          <p:spPr>
            <a:xfrm>
              <a:off x="7271870" y="3241618"/>
              <a:ext cx="1354798" cy="867889"/>
            </a:xfrm>
            <a:prstGeom prst="wedgeRectCallout">
              <a:avLst>
                <a:gd name="adj1" fmla="val -4354"/>
                <a:gd name="adj2" fmla="val -1503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76188" tIns="38083" rIns="76188" bIns="38083" anchor="ctr" anchorCtr="0">
              <a:spAutoFit/>
            </a:bodyPr>
            <a:lstStyle/>
            <a:p>
              <a:pPr algn="ctr"/>
              <a:r>
                <a:rPr lang="en-US" sz="1400" b="1" dirty="0" err="1">
                  <a:ea typeface="Arial"/>
                  <a:cs typeface="Arial"/>
                  <a:sym typeface="Arial"/>
                </a:rPr>
                <a:t>Τυπική</a:t>
              </a:r>
              <a:r>
                <a:rPr lang="en-US" sz="1400" b="1" dirty="0">
                  <a:ea typeface="Arial"/>
                  <a:cs typeface="Arial"/>
                  <a:sym typeface="Arial"/>
                </a:rPr>
                <a:t> </a:t>
              </a:r>
              <a:r>
                <a:rPr lang="en-US" sz="1400" b="1" dirty="0" err="1">
                  <a:ea typeface="Arial"/>
                  <a:cs typeface="Arial"/>
                  <a:sym typeface="Arial"/>
                </a:rPr>
                <a:t>παράμετρος</a:t>
              </a:r>
              <a:r>
                <a:rPr lang="en-US" sz="1400" b="1" dirty="0">
                  <a:ea typeface="Arial"/>
                  <a:cs typeface="Arial"/>
                  <a:sym typeface="Arial"/>
                </a:rPr>
                <a:t> (</a:t>
              </a:r>
              <a:r>
                <a:rPr lang="en-US" sz="1400" b="1" dirty="0" err="1">
                  <a:ea typeface="Arial"/>
                  <a:cs typeface="Arial"/>
                  <a:sym typeface="Arial"/>
                </a:rPr>
                <a:t>τιμής</a:t>
              </a:r>
              <a:r>
                <a:rPr lang="en-US" sz="1400" b="1" dirty="0">
                  <a:ea typeface="Arial"/>
                  <a:cs typeface="Arial"/>
                  <a:sym typeface="Arial"/>
                </a:rPr>
                <a:t>)</a:t>
              </a:r>
            </a:p>
          </p:txBody>
        </p:sp>
        <p:cxnSp>
          <p:nvCxnSpPr>
            <p:cNvPr id="16" name="15 - Ευθύγραμμο βέλος σύνδεσης"/>
            <p:cNvCxnSpPr/>
            <p:nvPr/>
          </p:nvCxnSpPr>
          <p:spPr>
            <a:xfrm flipV="1">
              <a:off x="6379517" y="2939360"/>
              <a:ext cx="909623" cy="215163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9 - Διάγραμμα ροής: Έξοδος σε εκτυπωτή"/>
          <p:cNvSpPr/>
          <p:nvPr/>
        </p:nvSpPr>
        <p:spPr>
          <a:xfrm>
            <a:off x="1187624" y="1345332"/>
            <a:ext cx="3492500" cy="329950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asterakia_oxi_perasma_timwn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procedure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emfanise_stars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i : integer;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for i:=1 to 10 do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write('*');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{--------------------------}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emfanise_stars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  <a:endParaRPr lang="en-US" sz="1400" dirty="0">
              <a:solidFill>
                <a:schemeClr val="bg1"/>
              </a:solidFill>
            </a:endParaRPr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</p:txBody>
      </p:sp>
      <p:sp>
        <p:nvSpPr>
          <p:cNvPr id="12" name="Shape 186"/>
          <p:cNvSpPr/>
          <p:nvPr/>
        </p:nvSpPr>
        <p:spPr>
          <a:xfrm>
            <a:off x="4661181" y="4560872"/>
            <a:ext cx="3905250" cy="1154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6188" tIns="38083" rIns="76188" bIns="38083" anchor="t" anchorCtr="0">
            <a:spAutoFit/>
          </a:bodyPr>
          <a:lstStyle/>
          <a:p>
            <a:r>
              <a:rPr lang="el-GR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r>
              <a:rPr lang="en-US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   write(‘</a:t>
            </a:r>
            <a:r>
              <a:rPr lang="en-US" sz="1400" dirty="0" err="1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Posa</a:t>
            </a:r>
            <a:r>
              <a:rPr lang="en-US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asterakia</a:t>
            </a:r>
            <a:r>
              <a:rPr lang="en-US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na</a:t>
            </a:r>
            <a:r>
              <a:rPr lang="en-US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emfanisw</a:t>
            </a:r>
            <a:r>
              <a:rPr lang="en-US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?’);</a:t>
            </a:r>
          </a:p>
          <a:p>
            <a:r>
              <a:rPr lang="en-US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   read(</a:t>
            </a:r>
            <a:r>
              <a:rPr lang="en-US" sz="1400" dirty="0" err="1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asterakia</a:t>
            </a:r>
            <a:r>
              <a:rPr lang="en-US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r>
              <a:rPr lang="en-US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   </a:t>
            </a:r>
            <a:r>
              <a:rPr lang="en-US" sz="1400" dirty="0" err="1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emfanise_stars</a:t>
            </a:r>
            <a:r>
              <a:rPr lang="en-US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(</a:t>
            </a:r>
            <a:r>
              <a:rPr lang="en-US" sz="1400" dirty="0" err="1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asterakia</a:t>
            </a:r>
            <a:r>
              <a:rPr lang="en-US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r>
              <a:rPr lang="en-US" sz="1400" b="1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 end.</a:t>
            </a:r>
            <a:r>
              <a:rPr lang="en-US" sz="1400" dirty="0">
                <a:solidFill>
                  <a:schemeClr val="dk1"/>
                </a:solidFill>
                <a:ea typeface="Courier New"/>
                <a:cs typeface="Courier New"/>
                <a:sym typeface="Courier New"/>
              </a:rPr>
              <a:t>	</a:t>
            </a:r>
          </a:p>
        </p:txBody>
      </p:sp>
      <p:sp>
        <p:nvSpPr>
          <p:cNvPr id="23" name="Shape 189"/>
          <p:cNvSpPr/>
          <p:nvPr/>
        </p:nvSpPr>
        <p:spPr>
          <a:xfrm>
            <a:off x="1691680" y="4374527"/>
            <a:ext cx="1845468" cy="938684"/>
          </a:xfrm>
          <a:prstGeom prst="wedgeRectCallout">
            <a:avLst>
              <a:gd name="adj1" fmla="val 40008"/>
              <a:gd name="adj2" fmla="val 139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Eκδοχή</a:t>
            </a:r>
            <a:r>
              <a:rPr lang="en-US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στην</a:t>
            </a:r>
            <a:r>
              <a:rPr lang="en-US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οποία ο </a:t>
            </a:r>
            <a:r>
              <a:rPr lang="en-US" sz="1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αριθμός</a:t>
            </a:r>
            <a:r>
              <a:rPr lang="en-US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των</a:t>
            </a:r>
            <a:r>
              <a:rPr lang="en-US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αστεριών</a:t>
            </a:r>
            <a:r>
              <a:rPr lang="en-US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εισάγεται</a:t>
            </a:r>
            <a:r>
              <a:rPr lang="en-US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από </a:t>
            </a:r>
            <a:r>
              <a:rPr lang="en-US" sz="1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τον</a:t>
            </a:r>
            <a:r>
              <a:rPr lang="en-US" sz="1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χρήστη</a:t>
            </a:r>
            <a:endParaRPr lang="en-US" sz="1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1491" y="1665815"/>
            <a:ext cx="1733936" cy="3077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ea typeface="Courier New"/>
                <a:cs typeface="Courier New"/>
                <a:sym typeface="Courier New"/>
              </a:rPr>
              <a:t>var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Courier New"/>
                <a:cs typeface="Courier New"/>
                <a:sym typeface="Courier New"/>
              </a:rPr>
              <a:t>asterakia:integer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Courier New"/>
                <a:cs typeface="Courier New"/>
                <a:sym typeface="Courier New"/>
              </a:rPr>
              <a:t>;</a:t>
            </a:r>
          </a:p>
        </p:txBody>
      </p:sp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Παράμετροι</a:t>
            </a:r>
            <a:r>
              <a:rPr lang="en-US" baseline="-25000" dirty="0" smtClean="0"/>
              <a:t>2/</a:t>
            </a:r>
            <a:r>
              <a:rPr lang="el-GR" baseline="-25000" dirty="0" smtClean="0"/>
              <a:t>4</a:t>
            </a:r>
            <a:endParaRPr lang="el-GR" sz="6600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661324" y="4924056"/>
            <a:ext cx="2133600" cy="304271"/>
          </a:xfrm>
        </p:spPr>
        <p:txBody>
          <a:bodyPr/>
          <a:lstStyle/>
          <a:p>
            <a:fld id="{7B8CB4D9-50DA-7B48-9615-5682E9CC2C1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 smtClean="0"/>
              <a:t>Προγραμματισμός Ι </a:t>
            </a:r>
            <a:endParaRPr lang="el-GR" b="1" dirty="0"/>
          </a:p>
          <a:p>
            <a:r>
              <a:rPr lang="el-GR" sz="2800" b="1" dirty="0"/>
              <a:t>Ενότητα </a:t>
            </a:r>
            <a:r>
              <a:rPr lang="en-US" sz="2800" b="1" dirty="0" smtClean="0"/>
              <a:t>4 </a:t>
            </a:r>
            <a:r>
              <a:rPr lang="el-GR" sz="2800" b="1" dirty="0"/>
              <a:t>:</a:t>
            </a:r>
            <a:r>
              <a:rPr lang="en-US" sz="2800" b="1" dirty="0"/>
              <a:t> </a:t>
            </a:r>
            <a:r>
              <a:rPr lang="el-GR" sz="2800" dirty="0" err="1" smtClean="0"/>
              <a:t>Υποπρογράμματα</a:t>
            </a:r>
            <a:r>
              <a:rPr lang="en-US" sz="2800" dirty="0"/>
              <a:t> </a:t>
            </a:r>
            <a:r>
              <a:rPr lang="en-US" sz="2800" dirty="0" smtClean="0"/>
              <a:t>I</a:t>
            </a:r>
            <a:endParaRPr lang="el-GR" sz="2800" dirty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Αλέξανδρος Τζάλλας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Λέκτορας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Παράμετροι</a:t>
            </a:r>
            <a:r>
              <a:rPr lang="en-US" baseline="-25000" dirty="0" smtClean="0"/>
              <a:t>3/</a:t>
            </a:r>
            <a:r>
              <a:rPr lang="el-GR" baseline="-25000" dirty="0" smtClean="0"/>
              <a:t>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092398"/>
            <a:ext cx="8424936" cy="3647209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Παράμετροι τιμής</a:t>
            </a:r>
            <a:r>
              <a:rPr lang="el-GR" sz="2400" dirty="0" smtClean="0"/>
              <a:t> (</a:t>
            </a:r>
            <a:r>
              <a:rPr lang="el-GR" sz="2400" dirty="0" err="1" smtClean="0"/>
              <a:t>value</a:t>
            </a:r>
            <a:r>
              <a:rPr lang="el-GR" sz="2400" dirty="0" smtClean="0"/>
              <a:t> </a:t>
            </a:r>
            <a:r>
              <a:rPr lang="el-GR" sz="2400" dirty="0" err="1" smtClean="0"/>
              <a:t>parameters</a:t>
            </a:r>
            <a:r>
              <a:rPr lang="el-GR" sz="24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χρησιμοποιούνται μόνο για να διοχετεύσουμε τιμές μέσα στη διαδικασία και για τον λόγο αυτό ονομάζονται και παράμετροι εισόδου</a:t>
            </a:r>
          </a:p>
          <a:p>
            <a:r>
              <a:rPr lang="el-GR" sz="2400" b="1" dirty="0" smtClean="0"/>
              <a:t>Παράμετροι μεταβλητής  </a:t>
            </a:r>
            <a:r>
              <a:rPr lang="el-GR" sz="2400" dirty="0" smtClean="0"/>
              <a:t>(</a:t>
            </a:r>
            <a:r>
              <a:rPr lang="el-GR" sz="2400" dirty="0" err="1" smtClean="0"/>
              <a:t>variable</a:t>
            </a:r>
            <a:r>
              <a:rPr lang="el-GR" sz="2400" dirty="0" smtClean="0"/>
              <a:t> </a:t>
            </a:r>
            <a:r>
              <a:rPr lang="el-GR" sz="2400" dirty="0" err="1" smtClean="0"/>
              <a:t>parameters</a:t>
            </a:r>
            <a:r>
              <a:rPr lang="el-GR" sz="2400" dirty="0" smtClean="0"/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χρησιμοποιούνται επιπλέον για καταχώρηση αποτελεσμάτων και διοχέτευση τους έξω από τη διαδικασία και για το λόγο αυτό ονομάζονται και παράμετροι εξόδου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Οι παράμετροι μεταβλητής δηλώνονται με τη λέξη κλειδί </a:t>
            </a:r>
            <a:r>
              <a:rPr lang="el-GR" sz="2400" dirty="0" err="1" smtClean="0"/>
              <a:t>var</a:t>
            </a:r>
            <a:r>
              <a:rPr lang="el-GR" sz="2400" dirty="0" smtClean="0"/>
              <a:t> πριν από το όνομα τους</a:t>
            </a:r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3334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Παράμετροι</a:t>
            </a:r>
            <a:r>
              <a:rPr lang="el-GR" baseline="-25000" dirty="0"/>
              <a:t>4</a:t>
            </a:r>
            <a:r>
              <a:rPr lang="en-US" baseline="-25000" dirty="0" smtClean="0"/>
              <a:t>/</a:t>
            </a:r>
            <a:r>
              <a:rPr lang="el-GR" baseline="-25000" dirty="0" smtClean="0"/>
              <a:t>4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Ομάδα 4"/>
          <p:cNvGrpSpPr>
            <a:grpSpLocks noChangeAspect="1"/>
          </p:cNvGrpSpPr>
          <p:nvPr/>
        </p:nvGrpSpPr>
        <p:grpSpPr>
          <a:xfrm>
            <a:off x="2252150" y="1146337"/>
            <a:ext cx="4984146" cy="4405478"/>
            <a:chOff x="4572000" y="1687150"/>
            <a:chExt cx="3631406" cy="3448096"/>
          </a:xfrm>
        </p:grpSpPr>
        <p:sp>
          <p:nvSpPr>
            <p:cNvPr id="13" name="Shape 204"/>
            <p:cNvSpPr/>
            <p:nvPr/>
          </p:nvSpPr>
          <p:spPr>
            <a:xfrm>
              <a:off x="7191375" y="4496909"/>
              <a:ext cx="1012031" cy="638336"/>
            </a:xfrm>
            <a:prstGeom prst="wedgeRectCallout">
              <a:avLst>
                <a:gd name="adj1" fmla="val 11545"/>
                <a:gd name="adj2" fmla="val -4932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188" tIns="38083" rIns="76188" bIns="38083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Παράμετροι μεταβλητής</a:t>
              </a:r>
            </a:p>
            <a:p>
              <a:pPr algn="ctr"/>
              <a:r>
                <a:rPr lang="en-US" sz="1600" b="1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λόγω</a:t>
              </a:r>
              <a:r>
                <a:rPr lang="en-US" sz="1600" b="1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του var</a:t>
              </a:r>
            </a:p>
          </p:txBody>
        </p:sp>
        <p:sp>
          <p:nvSpPr>
            <p:cNvPr id="14" name="Shape 205"/>
            <p:cNvSpPr/>
            <p:nvPr/>
          </p:nvSpPr>
          <p:spPr>
            <a:xfrm>
              <a:off x="5881688" y="4496910"/>
              <a:ext cx="1012031" cy="638336"/>
            </a:xfrm>
            <a:prstGeom prst="wedgeRectCallout">
              <a:avLst>
                <a:gd name="adj1" fmla="val 16638"/>
                <a:gd name="adj2" fmla="val -5364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188" tIns="38083" rIns="76188" bIns="38083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Παράμετροι μεταβλητής</a:t>
              </a:r>
            </a:p>
            <a:p>
              <a:pPr algn="ctr"/>
              <a:r>
                <a:rPr lang="en-US" sz="1600" b="1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λόγω</a:t>
              </a:r>
              <a:r>
                <a:rPr lang="en-US" sz="1600" b="1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του var</a:t>
              </a:r>
            </a:p>
          </p:txBody>
        </p:sp>
        <p:sp>
          <p:nvSpPr>
            <p:cNvPr id="15" name="Shape 206"/>
            <p:cNvSpPr/>
            <p:nvPr/>
          </p:nvSpPr>
          <p:spPr>
            <a:xfrm>
              <a:off x="4572000" y="4593268"/>
              <a:ext cx="1012031" cy="445622"/>
            </a:xfrm>
            <a:prstGeom prst="wedgeRectCallout">
              <a:avLst>
                <a:gd name="adj1" fmla="val 23538"/>
                <a:gd name="adj2" fmla="val -5313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188" tIns="38083" rIns="76188" bIns="38083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Παράμετροι </a:t>
              </a:r>
              <a:r>
                <a:rPr lang="en-US" sz="1600" b="1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τιμής</a:t>
              </a:r>
              <a:endParaRPr lang="en-US" sz="1600" b="1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71"/>
            <p:cNvSpPr/>
            <p:nvPr/>
          </p:nvSpPr>
          <p:spPr>
            <a:xfrm>
              <a:off x="4603750" y="2995659"/>
              <a:ext cx="3599656" cy="12164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76188" tIns="38083" rIns="76188" bIns="38083" anchor="ctr" anchorCtr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procedure   </a:t>
              </a:r>
              <a:r>
                <a:rPr lang="en-US" sz="1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parad2e </a:t>
              </a:r>
              <a:r>
                <a:rPr lang="en-US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(</a:t>
              </a:r>
              <a:r>
                <a:rPr lang="en-US" sz="1600" b="1" dirty="0" err="1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a,b</a:t>
              </a:r>
              <a:r>
                <a:rPr lang="en-US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:</a:t>
              </a:r>
              <a:r>
                <a:rPr lang="el-GR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integer</a:t>
              </a:r>
              <a:r>
                <a:rPr lang="en-US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;  var </a:t>
              </a:r>
              <a:r>
                <a:rPr lang="en-US" sz="1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c:real</a:t>
              </a:r>
              <a:r>
                <a:rPr lang="en-US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;  var </a:t>
              </a:r>
              <a:r>
                <a:rPr lang="en-US" sz="1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e:</a:t>
              </a:r>
              <a:r>
                <a:rPr lang="el-GR" sz="1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char</a:t>
              </a:r>
              <a:r>
                <a:rPr lang="en-US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)</a:t>
              </a:r>
            </a:p>
            <a:p>
              <a:r>
                <a:rPr lang="en-US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begin</a:t>
              </a:r>
            </a:p>
            <a:p>
              <a:r>
                <a:rPr lang="en-US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. . . </a:t>
              </a:r>
            </a:p>
            <a:p>
              <a:r>
                <a:rPr lang="en-US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. . . </a:t>
              </a:r>
            </a:p>
            <a:p>
              <a:r>
                <a:rPr lang="en-US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. . . </a:t>
              </a:r>
            </a:p>
            <a:p>
              <a:r>
                <a:rPr lang="en-US" sz="16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end;</a:t>
              </a:r>
            </a:p>
          </p:txBody>
        </p:sp>
        <p:sp>
          <p:nvSpPr>
            <p:cNvPr id="23" name="Shape 176"/>
            <p:cNvSpPr/>
            <p:nvPr/>
          </p:nvSpPr>
          <p:spPr>
            <a:xfrm>
              <a:off x="4572000" y="1687150"/>
              <a:ext cx="3631406" cy="54197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76188" tIns="38083" rIns="76188" bIns="38083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Κυρίως </a:t>
              </a:r>
              <a:r>
                <a:rPr lang="el-GR" sz="20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π</a:t>
              </a:r>
              <a:r>
                <a:rPr lang="en-US" sz="2000" dirty="0" err="1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ρόγραμμα</a:t>
              </a:r>
              <a:r>
                <a:rPr lang="en-US" sz="20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και</a:t>
              </a:r>
              <a:r>
                <a:rPr lang="en-US" sz="20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άλλα</a:t>
              </a:r>
              <a:r>
                <a:rPr lang="en-US" sz="20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 υποπρογράμματα</a:t>
              </a:r>
            </a:p>
          </p:txBody>
        </p:sp>
        <p:sp>
          <p:nvSpPr>
            <p:cNvPr id="24" name="Shape 177"/>
            <p:cNvSpPr/>
            <p:nvPr/>
          </p:nvSpPr>
          <p:spPr>
            <a:xfrm>
              <a:off x="6284468" y="2337523"/>
              <a:ext cx="1351334" cy="3492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188" tIns="38083" rIns="76188" bIns="38083" anchor="t" anchorCtr="0">
              <a:spAutoFit/>
            </a:bodyPr>
            <a:lstStyle/>
            <a:p>
              <a:pPr algn="ctr"/>
              <a:r>
                <a:rPr lang="en-US" sz="2400" b="1" spc="200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Δεδομένα</a:t>
              </a:r>
            </a:p>
          </p:txBody>
        </p:sp>
      </p:grpSp>
      <p:sp>
        <p:nvSpPr>
          <p:cNvPr id="7" name="Βέλος προς τα κάτω 6"/>
          <p:cNvSpPr/>
          <p:nvPr/>
        </p:nvSpPr>
        <p:spPr>
          <a:xfrm>
            <a:off x="4225128" y="2468803"/>
            <a:ext cx="144016" cy="3266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Βέλος προς τα κάτω 24"/>
          <p:cNvSpPr/>
          <p:nvPr/>
        </p:nvSpPr>
        <p:spPr>
          <a:xfrm>
            <a:off x="5555934" y="2468803"/>
            <a:ext cx="144016" cy="3266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Βέλος προς τα κάτω 25"/>
          <p:cNvSpPr/>
          <p:nvPr/>
        </p:nvSpPr>
        <p:spPr>
          <a:xfrm>
            <a:off x="6481192" y="2468802"/>
            <a:ext cx="144016" cy="3266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5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Πραγματικοί </a:t>
            </a:r>
            <a:r>
              <a:rPr lang="el-GR" dirty="0" smtClean="0"/>
              <a:t>Παράμετροι</a:t>
            </a:r>
            <a:r>
              <a:rPr lang="en-US" baseline="-25000" dirty="0" smtClean="0"/>
              <a:t>1/2</a:t>
            </a:r>
            <a:endParaRPr lang="el-GR" baseline="-25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86887" y="1117145"/>
            <a:ext cx="4446365" cy="4519409"/>
          </a:xfrm>
        </p:spPr>
        <p:txBody>
          <a:bodyPr>
            <a:noAutofit/>
          </a:bodyPr>
          <a:lstStyle/>
          <a:p>
            <a:r>
              <a:rPr lang="el-GR" sz="2000" dirty="0"/>
              <a:t>Για να καλέσουμε μια διαδικασία με παραμέτρους, δίπλα στο όνομα της διαδικασίας βάζουμε μέσα σε παρένθεση μια λίστα τιμών, τόσες όσες είναι και οι τυπικές παράμετροι της διαδικασίας</a:t>
            </a:r>
          </a:p>
          <a:p>
            <a:r>
              <a:rPr lang="el-GR" sz="2000" dirty="0"/>
              <a:t>Οι τιμές αυτές ονομάζονται πραγματικές παράμετροι (</a:t>
            </a:r>
            <a:r>
              <a:rPr lang="el-GR" sz="2000" dirty="0" err="1"/>
              <a:t>actual</a:t>
            </a:r>
            <a:r>
              <a:rPr lang="el-GR" sz="2000" dirty="0"/>
              <a:t> parameters) </a:t>
            </a:r>
          </a:p>
          <a:p>
            <a:r>
              <a:rPr lang="el-GR" sz="2000" dirty="0"/>
              <a:t>Οι τιμές των πραγματικών παραμέτρων τοποθετούνται στις τυπικές παραμέτρους της διαδικασίας κατά την κλήση της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Shape 214"/>
          <p:cNvSpPr/>
          <p:nvPr/>
        </p:nvSpPr>
        <p:spPr>
          <a:xfrm>
            <a:off x="4932040" y="2052286"/>
            <a:ext cx="3869530" cy="2538353"/>
          </a:xfrm>
          <a:prstGeom prst="rect">
            <a:avLst/>
          </a:prstGeom>
          <a:solidFill>
            <a:srgbClr val="C6D9F1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76188" tIns="38083" rIns="76188" bIns="38083" anchor="ctr" anchorCtr="0">
            <a:spAutoFit/>
          </a:bodyPr>
          <a:lstStyle/>
          <a:p>
            <a:r>
              <a:rPr lang="en-US" sz="1333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program </a:t>
            </a:r>
            <a:r>
              <a:rPr lang="en-US" sz="1333" b="1" dirty="0" err="1">
                <a:solidFill>
                  <a:srgbClr val="FF0000"/>
                </a:solidFill>
              </a:rPr>
              <a:t>paradrp</a:t>
            </a:r>
            <a:r>
              <a:rPr lang="en-US" sz="1333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;</a:t>
            </a:r>
          </a:p>
          <a:p>
            <a:r>
              <a:rPr lang="en-US" sz="1333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var</a:t>
            </a:r>
          </a:p>
          <a:p>
            <a:r>
              <a:rPr lang="en-US" sz="1333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   x, y : integer;</a:t>
            </a:r>
          </a:p>
          <a:p>
            <a:endParaRPr sz="1333" dirty="0"/>
          </a:p>
          <a:p>
            <a:endParaRPr sz="1333" dirty="0"/>
          </a:p>
          <a:p>
            <a:endParaRPr sz="1333" dirty="0"/>
          </a:p>
          <a:p>
            <a:endParaRPr sz="1333" dirty="0"/>
          </a:p>
          <a:p>
            <a:endParaRPr sz="1333" dirty="0"/>
          </a:p>
          <a:p>
            <a:endParaRPr sz="1333" dirty="0"/>
          </a:p>
          <a:p>
            <a:r>
              <a:rPr lang="en-US" sz="1333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begin</a:t>
            </a:r>
          </a:p>
          <a:p>
            <a:pPr lvl="0"/>
            <a:r>
              <a:rPr lang="en-US" sz="1333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   </a:t>
            </a:r>
            <a:r>
              <a:rPr lang="en-US" sz="1333" dirty="0">
                <a:solidFill>
                  <a:srgbClr val="FF0000"/>
                </a:solidFill>
              </a:rPr>
              <a:t>parad2e (</a:t>
            </a:r>
            <a:r>
              <a:rPr lang="en-US" sz="1333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5.2 , 10.4 , 12 , ‘A’);</a:t>
            </a:r>
          </a:p>
          <a:p>
            <a:r>
              <a:rPr lang="en-US" sz="1333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end.</a:t>
            </a:r>
          </a:p>
        </p:txBody>
      </p:sp>
      <p:sp>
        <p:nvSpPr>
          <p:cNvPr id="18" name="Shape 217"/>
          <p:cNvSpPr/>
          <p:nvPr/>
        </p:nvSpPr>
        <p:spPr>
          <a:xfrm>
            <a:off x="6134570" y="4686650"/>
            <a:ext cx="1012031" cy="436111"/>
          </a:xfrm>
          <a:prstGeom prst="wedgeRectCallout">
            <a:avLst>
              <a:gd name="adj1" fmla="val -5211"/>
              <a:gd name="adj2" fmla="val -1088"/>
            </a:avLst>
          </a:prstGeom>
          <a:solidFill>
            <a:srgbClr val="E6B9B8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167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Πραγματικές</a:t>
            </a:r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167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παράμετροι</a:t>
            </a:r>
            <a:endParaRPr lang="en-US" sz="1167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Shape 218"/>
          <p:cNvSpPr/>
          <p:nvPr/>
        </p:nvSpPr>
        <p:spPr>
          <a:xfrm>
            <a:off x="4902273" y="2868719"/>
            <a:ext cx="3929063" cy="795312"/>
          </a:xfrm>
          <a:prstGeom prst="flowChartProcess">
            <a:avLst/>
          </a:prstGeom>
          <a:solidFill>
            <a:srgbClr val="8EB4E3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76188" tIns="38083" rIns="76188" bIns="38083" anchor="ctr" anchorCtr="0">
            <a:spAutoFit/>
          </a:bodyPr>
          <a:lstStyle/>
          <a:p>
            <a:r>
              <a:rPr lang="en-US" sz="1167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procedure </a:t>
            </a:r>
            <a:r>
              <a:rPr lang="en-US" sz="1167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parad2e</a:t>
            </a:r>
            <a:r>
              <a:rPr lang="en-US" sz="1167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(</a:t>
            </a:r>
            <a:r>
              <a:rPr lang="en-US" sz="1167" b="1" dirty="0" err="1">
                <a:solidFill>
                  <a:srgbClr val="0000FF"/>
                </a:solidFill>
                <a:ea typeface="Arial"/>
                <a:cs typeface="Arial"/>
                <a:sym typeface="Arial"/>
              </a:rPr>
              <a:t>a,b</a:t>
            </a:r>
            <a:r>
              <a:rPr lang="en-US" sz="1167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: real ; </a:t>
            </a:r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var</a:t>
            </a:r>
            <a:r>
              <a:rPr lang="en-US" sz="1167" b="1" dirty="0">
                <a:solidFill>
                  <a:srgbClr val="E46C0A"/>
                </a:solidFill>
                <a:ea typeface="Arial"/>
                <a:cs typeface="Arial"/>
                <a:sym typeface="Arial"/>
              </a:rPr>
              <a:t> c: integer </a:t>
            </a:r>
            <a:r>
              <a:rPr lang="en-US" sz="1167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; </a:t>
            </a:r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var</a:t>
            </a:r>
            <a:r>
              <a:rPr lang="en-US" sz="1167" b="1" dirty="0">
                <a:solidFill>
                  <a:srgbClr val="E46C0A"/>
                </a:solidFill>
                <a:ea typeface="Arial"/>
                <a:cs typeface="Arial"/>
                <a:sym typeface="Arial"/>
              </a:rPr>
              <a:t> e:char</a:t>
            </a:r>
            <a:r>
              <a:rPr lang="en-US" sz="1167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)</a:t>
            </a:r>
          </a:p>
          <a:p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begin</a:t>
            </a:r>
          </a:p>
          <a:p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  write(a, b, c, e)</a:t>
            </a:r>
          </a:p>
          <a:p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end;</a:t>
            </a:r>
          </a:p>
        </p:txBody>
      </p:sp>
      <p:sp>
        <p:nvSpPr>
          <p:cNvPr id="20" name="Shape 222"/>
          <p:cNvSpPr/>
          <p:nvPr/>
        </p:nvSpPr>
        <p:spPr>
          <a:xfrm>
            <a:off x="7622850" y="3924650"/>
            <a:ext cx="1012031" cy="436111"/>
          </a:xfrm>
          <a:prstGeom prst="wedgeRectCallout">
            <a:avLst>
              <a:gd name="adj1" fmla="val -8661"/>
              <a:gd name="adj2" fmla="val -35813"/>
            </a:avLst>
          </a:prstGeom>
          <a:solidFill>
            <a:srgbClr val="FEF8A4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Τυπικές </a:t>
            </a:r>
            <a:r>
              <a:rPr lang="en-US" sz="1167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παράμετροι</a:t>
            </a:r>
            <a:endParaRPr lang="en-US" sz="1167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Shape 223"/>
          <p:cNvSpPr/>
          <p:nvPr/>
        </p:nvSpPr>
        <p:spPr>
          <a:xfrm>
            <a:off x="6515570" y="2102597"/>
            <a:ext cx="1012031" cy="615712"/>
          </a:xfrm>
          <a:prstGeom prst="wedgeRectCallout">
            <a:avLst>
              <a:gd name="adj1" fmla="val -4882"/>
              <a:gd name="adj2" fmla="val 33948"/>
            </a:avLst>
          </a:prstGeom>
          <a:solidFill>
            <a:srgbClr val="8EB4E3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Παράμετροι </a:t>
            </a:r>
            <a:r>
              <a:rPr lang="en-US" sz="1167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τιμής</a:t>
            </a:r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algn="ctr"/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</a:t>
            </a:r>
            <a:r>
              <a:rPr lang="en-US" sz="1167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χωρίς</a:t>
            </a:r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var)</a:t>
            </a:r>
          </a:p>
        </p:txBody>
      </p:sp>
      <p:sp>
        <p:nvSpPr>
          <p:cNvPr id="22" name="Shape 224"/>
          <p:cNvSpPr/>
          <p:nvPr/>
        </p:nvSpPr>
        <p:spPr>
          <a:xfrm>
            <a:off x="7682383" y="2102597"/>
            <a:ext cx="1012031" cy="615712"/>
          </a:xfrm>
          <a:prstGeom prst="wedgeRectCallout">
            <a:avLst>
              <a:gd name="adj1" fmla="val 1853"/>
              <a:gd name="adj2" fmla="val 39533"/>
            </a:avLst>
          </a:prstGeom>
          <a:solidFill>
            <a:srgbClr val="FAC090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Παράμετροι μεταβλητής</a:t>
            </a:r>
          </a:p>
          <a:p>
            <a:pPr algn="ctr"/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</a:t>
            </a:r>
            <a:r>
              <a:rPr lang="en-US" sz="1167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με</a:t>
            </a:r>
            <a:r>
              <a:rPr lang="en-US" sz="1167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var)</a:t>
            </a:r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flipV="1">
            <a:off x="5880570" y="3162713"/>
            <a:ext cx="373063" cy="1016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flipV="1">
            <a:off x="6253633" y="3162713"/>
            <a:ext cx="127000" cy="889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flipV="1">
            <a:off x="6706070" y="3162713"/>
            <a:ext cx="444500" cy="1016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flipV="1">
            <a:off x="6918674" y="3133776"/>
            <a:ext cx="1174750" cy="1016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Πραγματικοί </a:t>
            </a:r>
            <a:r>
              <a:rPr lang="el-GR" sz="4000" dirty="0" smtClean="0"/>
              <a:t>Παράμετροι</a:t>
            </a:r>
            <a:r>
              <a:rPr lang="en-US" sz="4000" baseline="-25000" dirty="0" smtClean="0"/>
              <a:t>2/2</a:t>
            </a:r>
            <a:endParaRPr lang="el-GR" sz="4000" baseline="-25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81366"/>
            <a:ext cx="8568951" cy="41964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 sz="2800" dirty="0" err="1" smtClean="0">
                <a:sym typeface="Arial"/>
              </a:rPr>
              <a:t>Οι</a:t>
            </a:r>
            <a:r>
              <a:rPr lang="en-US" sz="2800" dirty="0" smtClean="0">
                <a:sym typeface="Arial"/>
              </a:rPr>
              <a:t> πρα</a:t>
            </a:r>
            <a:r>
              <a:rPr lang="en-US" sz="2800" dirty="0" err="1" smtClean="0">
                <a:sym typeface="Arial"/>
              </a:rPr>
              <a:t>γμ</a:t>
            </a:r>
            <a:r>
              <a:rPr lang="en-US" sz="2800" dirty="0" smtClean="0">
                <a:sym typeface="Arial"/>
              </a:rPr>
              <a:t>ατικές παράμετροι αντιστοιχούν μία προς μία στις τυπικές παραμέτρους της διαδικασίας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sz="2800" dirty="0" err="1" smtClean="0">
                <a:sym typeface="Arial"/>
              </a:rPr>
              <a:t>Ειδικότερα</a:t>
            </a:r>
            <a:r>
              <a:rPr lang="en-US" sz="2800" dirty="0" smtClean="0">
                <a:sym typeface="Arial"/>
              </a:rPr>
              <a:t>:</a:t>
            </a:r>
          </a:p>
          <a:p>
            <a:pPr marL="723884" lvl="1" indent="-342900">
              <a:lnSpc>
                <a:spcPct val="90000"/>
              </a:lnSpc>
              <a:buSzPct val="100694"/>
              <a:buFont typeface="Wingdings" panose="05000000000000000000" pitchFamily="2" charset="2"/>
              <a:buChar char="§"/>
            </a:pPr>
            <a:r>
              <a:rPr lang="en-US" sz="2200" dirty="0" smtClean="0">
                <a:sym typeface="Arial"/>
              </a:rPr>
              <a:t>Ο </a:t>
            </a:r>
            <a:r>
              <a:rPr lang="en-US" sz="2200" dirty="0" err="1" smtClean="0">
                <a:sym typeface="Arial"/>
              </a:rPr>
              <a:t>αριθμός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των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πραγματικών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παραμέτρων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πρέπει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να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είναι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ίσος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με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τον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αριθμό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των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τυπικών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παραμέτρων</a:t>
            </a:r>
            <a:r>
              <a:rPr lang="en-US" sz="2200" dirty="0" smtClean="0">
                <a:sym typeface="Arial"/>
              </a:rPr>
              <a:t> της </a:t>
            </a:r>
            <a:r>
              <a:rPr lang="en-US" sz="2200" dirty="0" err="1" smtClean="0">
                <a:sym typeface="Arial"/>
              </a:rPr>
              <a:t>αντίστοιχης</a:t>
            </a:r>
            <a:r>
              <a:rPr lang="en-US" sz="2200" dirty="0" smtClean="0">
                <a:sym typeface="Arial"/>
              </a:rPr>
              <a:t> διαδικασίας</a:t>
            </a:r>
          </a:p>
          <a:p>
            <a:pPr marL="723884" lvl="1" indent="-342900">
              <a:lnSpc>
                <a:spcPct val="90000"/>
              </a:lnSpc>
              <a:buSzPct val="100694"/>
              <a:buFont typeface="Wingdings" panose="05000000000000000000" pitchFamily="2" charset="2"/>
              <a:buChar char="§"/>
            </a:pPr>
            <a:r>
              <a:rPr lang="en-US" sz="2200" dirty="0" err="1" smtClean="0">
                <a:sym typeface="Arial"/>
              </a:rPr>
              <a:t>Κάθε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πραγματική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παράμετρος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αντιστοιχεί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στην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τυπική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παράμετρο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που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κατέχει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την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ίδια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θέση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στη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λίστα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των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τυπικών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παραμέτρων</a:t>
            </a:r>
            <a:endParaRPr lang="en-US" sz="2200" dirty="0" smtClean="0">
              <a:sym typeface="Arial"/>
            </a:endParaRPr>
          </a:p>
          <a:p>
            <a:pPr marL="723884" lvl="1" indent="-342900">
              <a:lnSpc>
                <a:spcPct val="90000"/>
              </a:lnSpc>
              <a:buSzPct val="100694"/>
              <a:buFont typeface="Wingdings" panose="05000000000000000000" pitchFamily="2" charset="2"/>
              <a:buChar char="§"/>
            </a:pPr>
            <a:r>
              <a:rPr lang="en-US" sz="2200" dirty="0" smtClean="0">
                <a:sym typeface="Arial"/>
              </a:rPr>
              <a:t>Ο </a:t>
            </a:r>
            <a:r>
              <a:rPr lang="en-US" sz="2200" dirty="0" err="1" smtClean="0">
                <a:sym typeface="Arial"/>
              </a:rPr>
              <a:t>τύπος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δεδομένων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κάθε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πραγματικής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παραμέτρου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πρέπει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να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συμφωνεί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με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τον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τύπο</a:t>
            </a:r>
            <a:r>
              <a:rPr lang="en-US" sz="2200" dirty="0" smtClean="0">
                <a:sym typeface="Arial"/>
              </a:rPr>
              <a:t> της </a:t>
            </a:r>
            <a:r>
              <a:rPr lang="en-US" sz="2200" dirty="0" err="1" smtClean="0">
                <a:sym typeface="Arial"/>
              </a:rPr>
              <a:t>αντίστοιχης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τυπικής</a:t>
            </a:r>
            <a:r>
              <a:rPr lang="en-US" sz="2200" dirty="0" smtClean="0">
                <a:sym typeface="Arial"/>
              </a:rPr>
              <a:t> </a:t>
            </a:r>
            <a:r>
              <a:rPr lang="en-US" sz="2200" dirty="0" err="1" smtClean="0">
                <a:sym typeface="Arial"/>
              </a:rPr>
              <a:t>παραμέτρου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Προσοχή</a:t>
            </a:r>
            <a:r>
              <a:rPr lang="en-US" baseline="-25000" dirty="0" smtClean="0"/>
              <a:t>1/2</a:t>
            </a:r>
            <a:r>
              <a:rPr lang="el-GR" baseline="-25000" dirty="0"/>
              <a:t/>
            </a:r>
            <a:br>
              <a:rPr lang="el-GR" baseline="-25000" dirty="0"/>
            </a:br>
            <a:endParaRPr lang="el-GR" sz="3200" baseline="-25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1" y="1579609"/>
            <a:ext cx="4002980" cy="3582147"/>
          </a:xfrm>
        </p:spPr>
        <p:txBody>
          <a:bodyPr>
            <a:noAutofit/>
          </a:bodyPr>
          <a:lstStyle/>
          <a:p>
            <a:pPr marL="222241" indent="-222241">
              <a:lnSpc>
                <a:spcPct val="90000"/>
              </a:lnSpc>
              <a:buSzPct val="100000"/>
              <a:buFont typeface="Wingdings" pitchFamily="2" charset="2"/>
              <a:buChar char="q"/>
            </a:pPr>
            <a:r>
              <a:rPr lang="el-GR" sz="2000" dirty="0">
                <a:sym typeface="Arial"/>
              </a:rPr>
              <a:t>Οι πραγματικές παράμετροι που αντιστοιχούν σε τυπικές παραμέτρους τιμής, κατά την κλήση της διαδικασίας αντικαθιστούν μόνο την τιμή τους στις παραμέτρους της διαδικασίας</a:t>
            </a:r>
          </a:p>
          <a:p>
            <a:pPr marL="222241" indent="-222241">
              <a:lnSpc>
                <a:spcPct val="90000"/>
              </a:lnSpc>
              <a:buSzPct val="100000"/>
              <a:buFont typeface="Wingdings" pitchFamily="2" charset="2"/>
              <a:buChar char="q"/>
            </a:pPr>
            <a:r>
              <a:rPr lang="el-GR" sz="2000" dirty="0">
                <a:sym typeface="Arial"/>
              </a:rPr>
              <a:t>Αυτές οι πραγματικές παράμετροι μπορεί να είναι σταθερές, μεταβλητές ή εκφράσεις</a:t>
            </a:r>
          </a:p>
          <a:p>
            <a:pPr marL="222241" indent="-222241">
              <a:lnSpc>
                <a:spcPct val="90000"/>
              </a:lnSpc>
              <a:buSzPct val="100000"/>
              <a:buFont typeface="Wingdings" pitchFamily="2" charset="2"/>
              <a:buChar char="q"/>
            </a:pPr>
            <a:r>
              <a:rPr lang="el-GR" sz="2000" dirty="0">
                <a:sym typeface="Arial"/>
              </a:rPr>
              <a:t>Στην περίπτωση των μεταβλητών η τιμή τους παραμένει ίδια μετά την κλήση της διαδικασίας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4355976" y="1457703"/>
            <a:ext cx="4330824" cy="4257297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parametroi_timis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x, y,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: integer;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{---------------------------------}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procedure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prosthesi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 a, b, c : integer);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c := a + b;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write(‘To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einai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’, c)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{---------------------------------}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x := 5;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y := 10;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prosthesi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(x, y,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write(‘To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einai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’,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</a:p>
          <a:p>
            <a:endParaRPr lang="en-US" sz="1400" dirty="0"/>
          </a:p>
          <a:p>
            <a:pPr lvl="0"/>
            <a:r>
              <a:rPr lang="en-US" sz="14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To </a:t>
            </a:r>
            <a:r>
              <a:rPr lang="en-US" sz="1400" b="1" i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einai</a:t>
            </a:r>
            <a:r>
              <a:rPr lang="en-US" sz="14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15 </a:t>
            </a:r>
          </a:p>
          <a:p>
            <a:pPr lvl="0"/>
            <a:r>
              <a:rPr lang="en-US" sz="14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To </a:t>
            </a:r>
            <a:r>
              <a:rPr lang="en-US" sz="1400" b="1" i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einai</a:t>
            </a:r>
            <a:endParaRPr lang="el-GR" sz="1400" i="1" dirty="0">
              <a:solidFill>
                <a:schemeClr val="bg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96136" y="5299363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lang="el-GR" sz="1500" b="1" i="1" dirty="0">
              <a:solidFill>
                <a:srgbClr val="FF000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850578" y="1026512"/>
            <a:ext cx="7836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Πραγματικές παράμετροι → Τυπικές παράμετροι τιμής</a:t>
            </a:r>
          </a:p>
        </p:txBody>
      </p:sp>
    </p:spTree>
    <p:extLst>
      <p:ext uri="{BB962C8B-B14F-4D97-AF65-F5344CB8AC3E}">
        <p14:creationId xmlns:p14="http://schemas.microsoft.com/office/powerpoint/2010/main" val="7881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8616" y="1561356"/>
            <a:ext cx="4320480" cy="26381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sz="1600" dirty="0">
                <a:sym typeface="Arial"/>
              </a:rPr>
              <a:t>Οι πραγματικές παράμετροι που αντιστοιχούν σε τυπικές παραμέτρους μεταβλητής, κατά την κλήση της διαδικασίας αντικαθιστούν την διεύθυνση τους στις παραμέτρους της διαδικασίας</a:t>
            </a:r>
          </a:p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sz="1600" dirty="0">
                <a:sym typeface="Arial"/>
              </a:rPr>
              <a:t>Αυτό έχει σαν αποτέλεσμα ότι οποιαδήποτε αλλαγή στις παραμέτρους μεταβλητής μέσα στην διαδικασία, προκαλεί και αλλαγή των πραγματικών παραμέτρων που αντιστοιχούν σε αυτές. </a:t>
            </a:r>
          </a:p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sz="1600" dirty="0">
                <a:sym typeface="Arial"/>
              </a:rPr>
              <a:t>Για τον λόγο αυτό οι πραγματικές παράμετροι μπορεί να είναι μόνο μεταβλητές</a:t>
            </a:r>
          </a:p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sz="1600" dirty="0">
                <a:sym typeface="Arial"/>
              </a:rPr>
              <a:t>Έτσι εξηγείται πως οι παράμετροι μεταβλητής χρησιμοποιούνται και για εξαγωγή δεδομένων από ένα υποπρόγραμμα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4572000" y="1561519"/>
            <a:ext cx="4191000" cy="413043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parametroi_metavlitis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x,y,athroisma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 integer;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{---------------------------------}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procedure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prosthesi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a,b:integer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 var c:integer);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c := a + b;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writeln('To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einai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', c);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{---------------------------------}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x := 5;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y := 10;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prosthesi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(x, y,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writeln('To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einai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',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</a:p>
          <a:p>
            <a:pPr lvl="0"/>
            <a:r>
              <a:rPr lang="en-US" sz="14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To </a:t>
            </a:r>
            <a:r>
              <a:rPr lang="en-US" sz="1400" b="1" i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einai</a:t>
            </a:r>
            <a:r>
              <a:rPr lang="en-US" sz="14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15 </a:t>
            </a:r>
          </a:p>
          <a:p>
            <a:pPr lvl="0"/>
            <a:r>
              <a:rPr lang="en-US" sz="14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To </a:t>
            </a:r>
            <a:r>
              <a:rPr lang="en-US" sz="1400" b="1" i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</a:t>
            </a:r>
            <a:r>
              <a:rPr lang="en-US" sz="14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einai</a:t>
            </a:r>
            <a:r>
              <a:rPr lang="en-US" sz="14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15?</a:t>
            </a:r>
          </a:p>
          <a:p>
            <a:endParaRPr lang="el-GR" sz="1400" dirty="0"/>
          </a:p>
          <a:p>
            <a:endParaRPr lang="el-GR" sz="1400" dirty="0"/>
          </a:p>
        </p:txBody>
      </p:sp>
      <p:sp>
        <p:nvSpPr>
          <p:cNvPr id="8" name="Ορθογώνιο 7"/>
          <p:cNvSpPr/>
          <p:nvPr/>
        </p:nvSpPr>
        <p:spPr>
          <a:xfrm>
            <a:off x="457200" y="1035160"/>
            <a:ext cx="7486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Πραγματικές παράμετροι → Τυπικές παράμετροι τιμής</a:t>
            </a: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Autofit/>
          </a:bodyPr>
          <a:lstStyle/>
          <a:p>
            <a:r>
              <a:rPr lang="el-GR" dirty="0" smtClean="0"/>
              <a:t>Προσοχή</a:t>
            </a:r>
            <a:r>
              <a:rPr lang="en-US" baseline="-25000" dirty="0" smtClean="0"/>
              <a:t>2/2</a:t>
            </a:r>
            <a:r>
              <a:rPr lang="el-GR" baseline="-25000" dirty="0"/>
              <a:t/>
            </a:r>
            <a:br>
              <a:rPr lang="el-GR" baseline="-25000" dirty="0"/>
            </a:br>
            <a:endParaRPr lang="el-GR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9279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33463"/>
            <a:ext cx="8229600" cy="952500"/>
          </a:xfrm>
        </p:spPr>
        <p:txBody>
          <a:bodyPr>
            <a:normAutofit/>
          </a:bodyPr>
          <a:lstStyle/>
          <a:p>
            <a:r>
              <a:rPr lang="en-US" dirty="0" err="1">
                <a:sym typeface="Arial"/>
              </a:rPr>
              <a:t>Συμπεράσματα</a:t>
            </a:r>
            <a:r>
              <a:rPr lang="en-US" dirty="0">
                <a:sym typeface="Arial"/>
              </a:rPr>
              <a:t> - </a:t>
            </a:r>
            <a:r>
              <a:rPr lang="en-US" dirty="0" err="1">
                <a:sym typeface="Arial"/>
              </a:rPr>
              <a:t>Aνακεφαλαίωση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85963"/>
            <a:ext cx="4717999" cy="3339353"/>
          </a:xfrm>
        </p:spPr>
        <p:txBody>
          <a:bodyPr>
            <a:noAutofit/>
          </a:bodyPr>
          <a:lstStyle/>
          <a:p>
            <a:r>
              <a:rPr lang="el-GR" sz="2000" dirty="0" smtClean="0"/>
              <a:t>Υπάρχουν δύο τρόποι επικοινωνίας μιας διαδικασίας με το κύριο πρόγραμμα και τα άλλα υποπρογράμματα: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/>
              <a:t>οι καθολικές μεταβλητές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/>
              <a:t>οι παράμετροι</a:t>
            </a:r>
          </a:p>
          <a:p>
            <a:r>
              <a:rPr lang="el-GR" sz="2000" dirty="0" smtClean="0"/>
              <a:t>Υπάρχουν δύο είδη τυπικών παραμέτρων: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Οι παράμετροι τιμής (μόνο εισάγουν δεδομένα στη διαδικασία)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παράμετροι μεταβλητής (και εισάγουν και εξάγουν δεδομένα στην / από την διαδικασία)</a:t>
            </a:r>
          </a:p>
          <a:p>
            <a:endParaRPr lang="el-GR" sz="2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7" name="Shape 256"/>
          <p:cNvCxnSpPr/>
          <p:nvPr/>
        </p:nvCxnSpPr>
        <p:spPr>
          <a:xfrm>
            <a:off x="5335216" y="2572347"/>
            <a:ext cx="911489" cy="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hape 257"/>
          <p:cNvSpPr/>
          <p:nvPr/>
        </p:nvSpPr>
        <p:spPr>
          <a:xfrm>
            <a:off x="6228184" y="2447932"/>
            <a:ext cx="1071562" cy="246187"/>
          </a:xfrm>
          <a:prstGeom prst="rect">
            <a:avLst/>
          </a:prstGeom>
          <a:solidFill>
            <a:schemeClr val="accent1"/>
          </a:solidFill>
          <a:ln w="25400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ea typeface="Arial"/>
                <a:cs typeface="Arial"/>
                <a:sym typeface="Arial"/>
              </a:rPr>
              <a:t>Διαδικασία</a:t>
            </a:r>
          </a:p>
        </p:txBody>
      </p:sp>
      <p:cxnSp>
        <p:nvCxnSpPr>
          <p:cNvPr id="9" name="Shape 258"/>
          <p:cNvCxnSpPr/>
          <p:nvPr/>
        </p:nvCxnSpPr>
        <p:spPr>
          <a:xfrm>
            <a:off x="7299747" y="2576317"/>
            <a:ext cx="1336146" cy="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hape 259"/>
          <p:cNvSpPr/>
          <p:nvPr/>
        </p:nvSpPr>
        <p:spPr>
          <a:xfrm>
            <a:off x="5413268" y="2353514"/>
            <a:ext cx="674687" cy="415464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spAutoFit/>
          </a:bodyPr>
          <a:lstStyle/>
          <a:p>
            <a:r>
              <a:rPr lang="en-US" sz="11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Είσοδος</a:t>
            </a:r>
            <a:endParaRPr lang="en-US" sz="11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algn="ctr"/>
            <a:r>
              <a:rPr lang="en-US" sz="11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τιμών</a:t>
            </a:r>
            <a:endParaRPr lang="en-US" sz="11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Shape 260"/>
          <p:cNvSpPr/>
          <p:nvPr/>
        </p:nvSpPr>
        <p:spPr>
          <a:xfrm>
            <a:off x="7318268" y="2363160"/>
            <a:ext cx="1234281" cy="415464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spAutoFit/>
          </a:bodyPr>
          <a:lstStyle/>
          <a:p>
            <a:pPr algn="ctr"/>
            <a:r>
              <a:rPr lang="en-US" sz="1100" b="1">
                <a:solidFill>
                  <a:schemeClr val="dk1"/>
                </a:solidFill>
                <a:ea typeface="Arial"/>
                <a:cs typeface="Arial"/>
                <a:sym typeface="Arial"/>
              </a:rPr>
              <a:t>Έξοδος</a:t>
            </a:r>
          </a:p>
          <a:p>
            <a:pPr algn="ctr"/>
            <a:r>
              <a:rPr lang="en-US" sz="1100" b="1">
                <a:solidFill>
                  <a:schemeClr val="dk1"/>
                </a:solidFill>
                <a:ea typeface="Arial"/>
                <a:cs typeface="Arial"/>
                <a:sym typeface="Arial"/>
              </a:rPr>
              <a:t>αποτελεσμάτων</a:t>
            </a:r>
          </a:p>
        </p:txBody>
      </p:sp>
      <p:sp>
        <p:nvSpPr>
          <p:cNvPr id="12" name="Shape 261"/>
          <p:cNvSpPr/>
          <p:nvPr/>
        </p:nvSpPr>
        <p:spPr>
          <a:xfrm>
            <a:off x="4966122" y="1882068"/>
            <a:ext cx="1046037" cy="446242"/>
          </a:xfrm>
          <a:prstGeom prst="rect">
            <a:avLst/>
          </a:prstGeom>
          <a:noFill/>
          <a:ln>
            <a:noFill/>
          </a:ln>
        </p:spPr>
        <p:txBody>
          <a:bodyPr wrap="square" lIns="76188" tIns="38083" rIns="76188" bIns="38083" anchor="t" anchorCtr="0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Καθολικές</a:t>
            </a:r>
            <a:r>
              <a:rPr lang="en-US" sz="12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1200" b="1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μεταβλητές</a:t>
            </a:r>
            <a:endParaRPr lang="en-US" sz="12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" name="Shape 262"/>
          <p:cNvSpPr/>
          <p:nvPr/>
        </p:nvSpPr>
        <p:spPr>
          <a:xfrm>
            <a:off x="4978028" y="2774754"/>
            <a:ext cx="1468437" cy="584741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Παράμετροι </a:t>
            </a:r>
            <a:r>
              <a:rPr lang="en-US" sz="1100" b="1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τιμής</a:t>
            </a:r>
            <a:r>
              <a:rPr lang="en-US" sz="11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11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Παράμετροι μεταβλητής</a:t>
            </a:r>
          </a:p>
        </p:txBody>
      </p:sp>
      <p:sp>
        <p:nvSpPr>
          <p:cNvPr id="14" name="Shape 263"/>
          <p:cNvSpPr/>
          <p:nvPr/>
        </p:nvSpPr>
        <p:spPr>
          <a:xfrm>
            <a:off x="7686039" y="1882068"/>
            <a:ext cx="873124" cy="415464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spAutoFit/>
          </a:bodyPr>
          <a:lstStyle/>
          <a:p>
            <a:r>
              <a:rPr lang="en-US" sz="1100" b="1" dirty="0" err="1">
                <a:solidFill>
                  <a:srgbClr val="0000FF"/>
                </a:solidFill>
                <a:ea typeface="Arial"/>
                <a:cs typeface="Arial"/>
                <a:sym typeface="Arial"/>
              </a:rPr>
              <a:t>Καθολικές</a:t>
            </a:r>
            <a:r>
              <a:rPr lang="en-US" sz="1100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1100" b="1" dirty="0" err="1">
                <a:solidFill>
                  <a:srgbClr val="0000FF"/>
                </a:solidFill>
                <a:ea typeface="Arial"/>
                <a:cs typeface="Arial"/>
                <a:sym typeface="Arial"/>
              </a:rPr>
              <a:t>μεταβλητές</a:t>
            </a:r>
            <a:endParaRPr lang="en-US" sz="1100" b="1" dirty="0">
              <a:solidFill>
                <a:srgbClr val="0000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Shape 264"/>
          <p:cNvSpPr/>
          <p:nvPr/>
        </p:nvSpPr>
        <p:spPr>
          <a:xfrm>
            <a:off x="7633122" y="2838254"/>
            <a:ext cx="948530" cy="415464"/>
          </a:xfrm>
          <a:prstGeom prst="rect">
            <a:avLst/>
          </a:prstGeom>
          <a:noFill/>
          <a:ln>
            <a:noFill/>
          </a:ln>
        </p:spPr>
        <p:txBody>
          <a:bodyPr lIns="76188" tIns="38083" rIns="76188" bIns="38083" anchor="t" anchorCtr="0">
            <a:spAutoFit/>
          </a:bodyPr>
          <a:lstStyle/>
          <a:p>
            <a:r>
              <a:rPr lang="en-US" sz="1100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Παράμετροι </a:t>
            </a:r>
          </a:p>
          <a:p>
            <a:r>
              <a:rPr lang="en-US" sz="1100" b="1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μεταβλητής</a:t>
            </a:r>
          </a:p>
        </p:txBody>
      </p:sp>
    </p:spTree>
    <p:extLst>
      <p:ext uri="{BB962C8B-B14F-4D97-AF65-F5344CB8AC3E}">
        <p14:creationId xmlns:p14="http://schemas.microsoft.com/office/powerpoint/2010/main" val="8670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28865"/>
            <a:ext cx="8640960" cy="952500"/>
          </a:xfrm>
        </p:spPr>
        <p:txBody>
          <a:bodyPr>
            <a:noAutofit/>
          </a:bodyPr>
          <a:lstStyle/>
          <a:p>
            <a:r>
              <a:rPr lang="en-US" sz="3200" dirty="0">
                <a:sym typeface="Arial"/>
              </a:rPr>
              <a:t>Τυπικές </a:t>
            </a:r>
            <a:r>
              <a:rPr lang="en-US" sz="3200" dirty="0" err="1">
                <a:sym typeface="Arial"/>
              </a:rPr>
              <a:t>παράμετροι</a:t>
            </a:r>
            <a:r>
              <a:rPr lang="en-US" sz="3200" dirty="0">
                <a:sym typeface="Arial"/>
              </a:rPr>
              <a:t/>
            </a:r>
            <a:br>
              <a:rPr lang="en-US" sz="3200" dirty="0">
                <a:sym typeface="Arial"/>
              </a:rPr>
            </a:br>
            <a:r>
              <a:rPr lang="en-US" sz="2400" dirty="0" err="1">
                <a:sym typeface="Arial"/>
              </a:rPr>
              <a:t>Παράμετροι</a:t>
            </a:r>
            <a:r>
              <a:rPr lang="en-US" sz="2400" dirty="0">
                <a:sym typeface="Arial"/>
              </a:rPr>
              <a:t> </a:t>
            </a:r>
            <a:r>
              <a:rPr lang="en-US" sz="2400" dirty="0" err="1">
                <a:sym typeface="Arial"/>
              </a:rPr>
              <a:t>τιμής</a:t>
            </a:r>
            <a:r>
              <a:rPr lang="en-US" sz="2400" dirty="0">
                <a:sym typeface="Arial"/>
              </a:rPr>
              <a:t> vs. Παράμετροι μεταβλητής</a:t>
            </a:r>
            <a:endParaRPr lang="el-GR" sz="2400" dirty="0">
              <a:sym typeface="Arial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1095374" y="1524000"/>
            <a:ext cx="3429000" cy="377295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dirty="0">
                <a:sym typeface="Courier New"/>
              </a:rPr>
              <a:t>program </a:t>
            </a:r>
            <a:r>
              <a:rPr lang="en-US" sz="1400" dirty="0" err="1">
                <a:sym typeface="Courier New"/>
              </a:rPr>
              <a:t>byreference</a:t>
            </a:r>
            <a:r>
              <a:rPr lang="en-US" sz="1400" dirty="0">
                <a:sym typeface="Courier New"/>
              </a:rPr>
              <a:t>;</a:t>
            </a:r>
          </a:p>
          <a:p>
            <a:pPr lvl="0"/>
            <a:r>
              <a:rPr lang="en-US" sz="1400" dirty="0">
                <a:sym typeface="Courier New"/>
              </a:rPr>
              <a:t>var</a:t>
            </a:r>
          </a:p>
          <a:p>
            <a:pPr lvl="0"/>
            <a:r>
              <a:rPr lang="en-US" sz="1400" dirty="0">
                <a:sym typeface="Courier New"/>
              </a:rPr>
              <a:t> </a:t>
            </a:r>
            <a:r>
              <a:rPr lang="en-US" sz="1400" dirty="0" err="1">
                <a:sym typeface="Courier New"/>
              </a:rPr>
              <a:t>katholiki</a:t>
            </a:r>
            <a:r>
              <a:rPr lang="en-US" sz="1400" dirty="0">
                <a:sym typeface="Courier New"/>
              </a:rPr>
              <a:t>: integer; </a:t>
            </a:r>
          </a:p>
          <a:p>
            <a:endParaRPr lang="en-US" sz="1400" dirty="0"/>
          </a:p>
          <a:p>
            <a:pPr lvl="0"/>
            <a:r>
              <a:rPr lang="en-US" sz="1400" dirty="0">
                <a:sym typeface="Courier New"/>
              </a:rPr>
              <a:t>procedure proc(</a:t>
            </a:r>
            <a:r>
              <a:rPr lang="en-US" sz="1400" dirty="0" err="1">
                <a:sym typeface="Courier New"/>
              </a:rPr>
              <a:t>topiki</a:t>
            </a:r>
            <a:r>
              <a:rPr lang="en-US" sz="1400" dirty="0">
                <a:sym typeface="Courier New"/>
              </a:rPr>
              <a:t> :integer);</a:t>
            </a:r>
          </a:p>
          <a:p>
            <a:pPr lvl="0"/>
            <a:r>
              <a:rPr lang="en-US" sz="1400" dirty="0">
                <a:sym typeface="Courier New"/>
              </a:rPr>
              <a:t>begin</a:t>
            </a:r>
          </a:p>
          <a:p>
            <a:pPr lvl="0"/>
            <a:r>
              <a:rPr lang="en-US" sz="1400" dirty="0">
                <a:sym typeface="Courier New"/>
              </a:rPr>
              <a:t> writeln('</a:t>
            </a:r>
            <a:r>
              <a:rPr lang="el-GR" sz="1400" dirty="0">
                <a:sym typeface="Courier New"/>
              </a:rPr>
              <a:t>Τοπική = ', </a:t>
            </a:r>
            <a:r>
              <a:rPr lang="en-US" sz="1400" dirty="0" err="1">
                <a:sym typeface="Courier New"/>
              </a:rPr>
              <a:t>topiki</a:t>
            </a:r>
            <a:r>
              <a:rPr lang="en-US" sz="1400" dirty="0">
                <a:sym typeface="Courier New"/>
              </a:rPr>
              <a:t>);</a:t>
            </a:r>
          </a:p>
          <a:p>
            <a:pPr lvl="0"/>
            <a:r>
              <a:rPr lang="en-US" sz="1400" dirty="0">
                <a:sym typeface="Courier New"/>
              </a:rPr>
              <a:t> </a:t>
            </a:r>
            <a:r>
              <a:rPr lang="en-US" sz="1400" dirty="0" err="1">
                <a:sym typeface="Courier New"/>
              </a:rPr>
              <a:t>topiki</a:t>
            </a:r>
            <a:r>
              <a:rPr lang="en-US" sz="1400" dirty="0">
                <a:sym typeface="Courier New"/>
              </a:rPr>
              <a:t> := 333;</a:t>
            </a:r>
          </a:p>
          <a:p>
            <a:pPr lvl="0"/>
            <a:r>
              <a:rPr lang="en-US" sz="1400" dirty="0">
                <a:sym typeface="Courier New"/>
              </a:rPr>
              <a:t> writeln('</a:t>
            </a:r>
            <a:r>
              <a:rPr lang="el-GR" sz="1400" dirty="0">
                <a:sym typeface="Courier New"/>
              </a:rPr>
              <a:t>Τοπική = ', </a:t>
            </a:r>
            <a:r>
              <a:rPr lang="en-US" sz="1400" dirty="0" err="1">
                <a:sym typeface="Courier New"/>
              </a:rPr>
              <a:t>topiki</a:t>
            </a:r>
            <a:r>
              <a:rPr lang="en-US" sz="1400" dirty="0">
                <a:sym typeface="Courier New"/>
              </a:rPr>
              <a:t>);</a:t>
            </a:r>
          </a:p>
          <a:p>
            <a:pPr lvl="0"/>
            <a:r>
              <a:rPr lang="en-US" sz="1400" dirty="0">
                <a:sym typeface="Courier New"/>
              </a:rPr>
              <a:t>end;</a:t>
            </a:r>
          </a:p>
          <a:p>
            <a:endParaRPr lang="en-US" sz="1400" dirty="0"/>
          </a:p>
          <a:p>
            <a:pPr lvl="0"/>
            <a:r>
              <a:rPr lang="en-US" sz="1400" dirty="0">
                <a:sym typeface="Courier New"/>
              </a:rPr>
              <a:t>begin</a:t>
            </a:r>
          </a:p>
          <a:p>
            <a:pPr lvl="0"/>
            <a:r>
              <a:rPr lang="en-US" sz="1400" dirty="0">
                <a:sym typeface="Courier New"/>
              </a:rPr>
              <a:t> </a:t>
            </a:r>
            <a:r>
              <a:rPr lang="en-US" sz="1400" dirty="0" err="1">
                <a:sym typeface="Courier New"/>
              </a:rPr>
              <a:t>katholiki</a:t>
            </a:r>
            <a:r>
              <a:rPr lang="en-US" sz="1400" dirty="0">
                <a:sym typeface="Courier New"/>
              </a:rPr>
              <a:t> := 5;</a:t>
            </a:r>
          </a:p>
          <a:p>
            <a:pPr lvl="0"/>
            <a:r>
              <a:rPr lang="en-US" sz="1400" dirty="0">
                <a:sym typeface="Courier New"/>
              </a:rPr>
              <a:t> proc(</a:t>
            </a:r>
            <a:r>
              <a:rPr lang="en-US" sz="1400" dirty="0" err="1">
                <a:sym typeface="Courier New"/>
              </a:rPr>
              <a:t>katholiki</a:t>
            </a:r>
            <a:r>
              <a:rPr lang="en-US" sz="1400" dirty="0">
                <a:sym typeface="Courier New"/>
              </a:rPr>
              <a:t>);</a:t>
            </a:r>
          </a:p>
          <a:p>
            <a:pPr lvl="0"/>
            <a:r>
              <a:rPr lang="en-US" sz="1400" dirty="0">
                <a:sym typeface="Courier New"/>
              </a:rPr>
              <a:t> writeln('</a:t>
            </a:r>
            <a:r>
              <a:rPr lang="el-GR" sz="1400" dirty="0">
                <a:sym typeface="Courier New"/>
              </a:rPr>
              <a:t>Καθολική = ', </a:t>
            </a:r>
            <a:r>
              <a:rPr lang="en-US" sz="1400" dirty="0" err="1">
                <a:sym typeface="Courier New"/>
              </a:rPr>
              <a:t>katholiki</a:t>
            </a:r>
            <a:r>
              <a:rPr lang="en-US" sz="1400" dirty="0">
                <a:sym typeface="Courier New"/>
              </a:rPr>
              <a:t>);</a:t>
            </a:r>
          </a:p>
          <a:p>
            <a:pPr lvl="0"/>
            <a:r>
              <a:rPr lang="en-US" sz="1400" dirty="0">
                <a:sym typeface="Courier New"/>
              </a:rPr>
              <a:t>end.</a:t>
            </a:r>
          </a:p>
          <a:p>
            <a:pPr lvl="0">
              <a:lnSpc>
                <a:spcPct val="80000"/>
              </a:lnSpc>
            </a:pPr>
            <a:endParaRPr lang="en-US" sz="1400" dirty="0">
              <a:sym typeface="Courier New"/>
            </a:endParaRPr>
          </a:p>
          <a:p>
            <a:endParaRPr lang="en-US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</p:txBody>
      </p:sp>
      <p:sp>
        <p:nvSpPr>
          <p:cNvPr id="8" name="7 - Διάγραμμα ροής: Έξοδος σε εκτυπωτή"/>
          <p:cNvSpPr/>
          <p:nvPr/>
        </p:nvSpPr>
        <p:spPr>
          <a:xfrm>
            <a:off x="4572000" y="1524000"/>
            <a:ext cx="3381376" cy="3973604"/>
          </a:xfrm>
          <a:prstGeom prst="flowChart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byvalue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katholiki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 integer;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procedure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proc(var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topiki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:integer);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writeln('</a:t>
            </a:r>
            <a:r>
              <a:rPr lang="el-GR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Τοπική = ',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topiki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topiki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:= 333;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writeln('</a:t>
            </a:r>
            <a:r>
              <a:rPr lang="el-GR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Τοπική = ',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topiki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katholiki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:= 5;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proc(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katholiki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writeln('</a:t>
            </a:r>
            <a:r>
              <a:rPr lang="el-GR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Καθολική = ', 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katholiki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l-GR" sz="1200" dirty="0"/>
          </a:p>
          <a:p>
            <a:endParaRPr lang="el-GR" sz="1200" dirty="0"/>
          </a:p>
          <a:p>
            <a:endParaRPr lang="el-GR" sz="1200" dirty="0"/>
          </a:p>
          <a:p>
            <a:endParaRPr lang="el-G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744" y="4949643"/>
            <a:ext cx="1135063" cy="54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4901133"/>
            <a:ext cx="1443409" cy="54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83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Βλαχάβας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1994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γλώσσα προγραμματισμού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Εκδόσεις </a:t>
            </a:r>
            <a:r>
              <a:rPr lang="el-GR" sz="1400" dirty="0" err="1" smtClean="0"/>
              <a:t>Γαρταγάνης</a:t>
            </a:r>
            <a:r>
              <a:rPr lang="el-GR" sz="1400" dirty="0" smtClean="0"/>
              <a:t> Διονύσιος.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Κάβουρας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Ι.Κ. (1999).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Δομημένος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Προγραμματισμός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με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Κλειδάριθμος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/>
              <a:t>Αλεβίζου Θ</a:t>
            </a:r>
            <a:r>
              <a:rPr lang="el-GR" sz="1400" dirty="0"/>
              <a:t>.</a:t>
            </a:r>
            <a:r>
              <a:rPr lang="el-GR" sz="1400" dirty="0" smtClean="0"/>
              <a:t>,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</a:t>
            </a:r>
            <a:r>
              <a:rPr lang="el-GR" sz="1400" dirty="0" err="1" smtClean="0"/>
              <a:t>Καμπουρέλης</a:t>
            </a:r>
            <a:r>
              <a:rPr lang="el-GR" sz="1400" dirty="0" smtClean="0"/>
              <a:t> Α. (1995).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Μαθήματα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Προγραμματισμού: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Εισαγωγη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́ με τη Γλώσσα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Παπασωτηρίου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Cooper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(1993).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Oh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! Pascal!, An Introduction to Computing,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Norton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Larry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R.N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(1998).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Advanced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Programming in Pascal with Data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Structures.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Macmillan USA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Τσελίκης Γ.Σ.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Τσελίκας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(2012).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C: από τη Θεωρία στην Εφαρμογή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B'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Έκδοση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Παπασωτηρίου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447675" lvl="0" indent="-447675">
              <a:buNone/>
            </a:pP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Aho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A.V.,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Hopcroft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J.E., &amp; Ullman J.D.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(1974).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The </a:t>
            </a:r>
            <a:r>
              <a:rPr lang="en-GB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design and analysis of computer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Addison Wesley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Abelson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Η.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G.J.,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(1985). Structure and Interpretation of Computer Programs, MIT Press, McGraw Hill Book Company.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Αλέξανδρος Τζάλλας.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Προγραμματισμός Ι.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http://eclass.teiep.gr/OpenClass/courses/COMP111/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Υποπρογράμματα</a:t>
            </a:r>
            <a:r>
              <a:rPr lang="el-GR" dirty="0" smtClean="0"/>
              <a:t> Ι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Να αναλυθεί με ακρίβεια η χρησιμότητα/σκοπός των </a:t>
            </a:r>
            <a:r>
              <a:rPr lang="el-GR" sz="2800" dirty="0" err="1"/>
              <a:t>υποπρογραμμάτων</a:t>
            </a:r>
            <a:r>
              <a:rPr lang="el-GR" sz="2800" dirty="0"/>
              <a:t> στην </a:t>
            </a:r>
            <a:r>
              <a:rPr lang="en-US" sz="2800" dirty="0" err="1"/>
              <a:t>pascal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l-GR" sz="2800" dirty="0" smtClean="0"/>
              <a:t>Να </a:t>
            </a:r>
            <a:r>
              <a:rPr lang="el-GR" sz="2800" dirty="0"/>
              <a:t>περιγραφούν οι συντακτικοί κανόνες </a:t>
            </a:r>
            <a:r>
              <a:rPr lang="el-GR" sz="2800" dirty="0" smtClean="0"/>
              <a:t>των διαδικασιών.</a:t>
            </a:r>
          </a:p>
          <a:p>
            <a:r>
              <a:rPr lang="el-GR" sz="2800" dirty="0" smtClean="0"/>
              <a:t>Να γίνει κατανοητός ο ρόλος, τρόπος σύνταξης και οι διαφορές τοπικών </a:t>
            </a:r>
            <a:r>
              <a:rPr lang="el-GR" sz="2800" dirty="0"/>
              <a:t>&amp; </a:t>
            </a:r>
            <a:r>
              <a:rPr lang="el-GR" sz="2800" dirty="0" smtClean="0"/>
              <a:t>καθολικών δεδομένων.</a:t>
            </a:r>
          </a:p>
          <a:p>
            <a:r>
              <a:rPr lang="el-GR" sz="2800" dirty="0"/>
              <a:t>Να γίνει κατανοητός ο ρόλος, τρόπος σύνταξης και οι διαφορές </a:t>
            </a:r>
            <a:r>
              <a:rPr lang="el-GR" sz="2800" dirty="0" smtClean="0"/>
              <a:t>παραμέτρων τιμής &amp; παραμέτρων μεταβλητής.</a:t>
            </a:r>
            <a:endParaRPr lang="el-GR" sz="2800" dirty="0"/>
          </a:p>
          <a:p>
            <a:endParaRPr lang="el-GR" sz="2000" dirty="0"/>
          </a:p>
          <a:p>
            <a:pPr marL="0"/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800" dirty="0" err="1" smtClean="0"/>
              <a:t>Υποπρογράμματα</a:t>
            </a:r>
            <a:endParaRPr lang="el-GR" sz="2800" dirty="0" smtClean="0"/>
          </a:p>
          <a:p>
            <a:pPr>
              <a:spcBef>
                <a:spcPts val="600"/>
              </a:spcBef>
            </a:pPr>
            <a:r>
              <a:rPr lang="el-GR" sz="2800" dirty="0" smtClean="0"/>
              <a:t>Διαδικασίες</a:t>
            </a:r>
          </a:p>
          <a:p>
            <a:pPr>
              <a:spcBef>
                <a:spcPts val="600"/>
              </a:spcBef>
            </a:pPr>
            <a:r>
              <a:rPr lang="el-GR" sz="2800" dirty="0"/>
              <a:t>Δομή </a:t>
            </a:r>
            <a:r>
              <a:rPr lang="el-GR" sz="2800" dirty="0" smtClean="0"/>
              <a:t>Διαδικασιών</a:t>
            </a:r>
          </a:p>
          <a:p>
            <a:pPr>
              <a:spcBef>
                <a:spcPts val="600"/>
              </a:spcBef>
            </a:pPr>
            <a:r>
              <a:rPr lang="el-GR" sz="2800" dirty="0"/>
              <a:t>Τοπικά &amp; καθολικά </a:t>
            </a:r>
            <a:r>
              <a:rPr lang="el-GR" sz="2800" dirty="0" smtClean="0"/>
              <a:t>δεδομένα</a:t>
            </a:r>
          </a:p>
          <a:p>
            <a:pPr>
              <a:spcBef>
                <a:spcPts val="600"/>
              </a:spcBef>
            </a:pPr>
            <a:r>
              <a:rPr lang="el-GR" sz="2800" dirty="0" smtClean="0"/>
              <a:t>Παράμετροι τιμής</a:t>
            </a:r>
          </a:p>
          <a:p>
            <a:pPr>
              <a:spcBef>
                <a:spcPts val="600"/>
              </a:spcBef>
            </a:pPr>
            <a:r>
              <a:rPr lang="el-GR" sz="2800" dirty="0"/>
              <a:t>Παράμετροι </a:t>
            </a:r>
            <a:r>
              <a:rPr lang="el-GR" sz="2800" dirty="0" smtClean="0"/>
              <a:t>μεταβλητής</a:t>
            </a:r>
            <a:endParaRPr lang="el-GR" sz="2800" dirty="0"/>
          </a:p>
          <a:p>
            <a:pPr>
              <a:spcBef>
                <a:spcPts val="600"/>
              </a:spcBef>
            </a:pPr>
            <a:endParaRPr lang="el-GR" sz="2800" dirty="0" smtClean="0"/>
          </a:p>
          <a:p>
            <a:pPr>
              <a:spcBef>
                <a:spcPts val="600"/>
              </a:spcBef>
            </a:pPr>
            <a:endParaRPr lang="el-GR" sz="2800" dirty="0"/>
          </a:p>
          <a:p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6528"/>
            <a:ext cx="8568952" cy="9525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  <a:tabLst>
                <a:tab pos="50269" algn="l"/>
              </a:tabLst>
            </a:pPr>
            <a:r>
              <a:rPr lang="el-GR" sz="44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Εισαγωγή</a:t>
            </a:r>
            <a:endParaRPr lang="en-US" sz="4400" b="1" kern="12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>
          <a:xfrm>
            <a:off x="251520" y="1257745"/>
            <a:ext cx="8435280" cy="3823692"/>
          </a:xfrm>
        </p:spPr>
        <p:txBody>
          <a:bodyPr>
            <a:noAutofit/>
          </a:bodyPr>
          <a:lstStyle/>
          <a:p>
            <a:r>
              <a:rPr lang="el-GR" sz="2200" dirty="0"/>
              <a:t>Ένας τρόπος επίλυσης πολύπλοκων προβλημάτων είναι ο χωρισμός τους σε μικρότερα και απλούστερα και στην συνέχεια η επίλυση αυτών των μικρότερων και απλούστερων προβλημάτων</a:t>
            </a:r>
          </a:p>
          <a:p>
            <a:r>
              <a:rPr lang="el-GR" sz="2200" dirty="0"/>
              <a:t>Τα μικρότερα μπορούν επίσης να χωρισθούν σε ακόμη μικρότερα και απλούστερα μέχρι του σημείου να είναι απλή η επίλυση τους</a:t>
            </a:r>
          </a:p>
          <a:p>
            <a:r>
              <a:rPr lang="el-GR" sz="2200" dirty="0"/>
              <a:t>Η μέθοδος αυτή επίλυσης προβλημάτων ονομάζεται «</a:t>
            </a:r>
            <a:r>
              <a:rPr lang="el-GR" sz="2200" b="1" dirty="0"/>
              <a:t>από πάνω προς τα κάτω</a:t>
            </a:r>
            <a:r>
              <a:rPr lang="el-GR" sz="2200" dirty="0"/>
              <a:t>» (</a:t>
            </a:r>
            <a:r>
              <a:rPr lang="el-GR" sz="2200" b="1" dirty="0" err="1"/>
              <a:t>top</a:t>
            </a:r>
            <a:r>
              <a:rPr lang="el-GR" sz="2200" b="1" dirty="0"/>
              <a:t> </a:t>
            </a:r>
            <a:r>
              <a:rPr lang="el-GR" sz="2200" b="1" dirty="0" err="1"/>
              <a:t>down</a:t>
            </a:r>
            <a:r>
              <a:rPr lang="el-GR" sz="2200" dirty="0"/>
              <a:t>).</a:t>
            </a:r>
          </a:p>
          <a:p>
            <a:r>
              <a:rPr lang="el-GR" sz="2200" dirty="0"/>
              <a:t>Τα </a:t>
            </a:r>
            <a:r>
              <a:rPr lang="el-GR" sz="2200" b="1" dirty="0"/>
              <a:t>υποπρογράμματα</a:t>
            </a:r>
            <a:r>
              <a:rPr lang="el-GR" sz="2200" dirty="0"/>
              <a:t> είναι ο μηχανισμός που προσφέρει η Pascal για την υλοποίηση αυτή της μεθόδου επίλυσης σύνθετων προβλημάτων</a:t>
            </a:r>
            <a:endParaRPr lang="el-GR" sz="2200" b="1" dirty="0" smtClean="0"/>
          </a:p>
        </p:txBody>
      </p:sp>
      <p:sp>
        <p:nvSpPr>
          <p:cNvPr id="9" name="8 - Ορθογώνιο"/>
          <p:cNvSpPr/>
          <p:nvPr/>
        </p:nvSpPr>
        <p:spPr>
          <a:xfrm>
            <a:off x="4475686" y="2703612"/>
            <a:ext cx="4443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500" dirty="0"/>
              <a:t>      </a:t>
            </a:r>
          </a:p>
        </p:txBody>
      </p:sp>
    </p:spTree>
    <p:extLst>
      <p:ext uri="{BB962C8B-B14F-4D97-AF65-F5344CB8AC3E}">
        <p14:creationId xmlns:p14="http://schemas.microsoft.com/office/powerpoint/2010/main" val="35310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Υποπρογράμματα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Pascal διαθέτει δύο τύπους υποπρογραμμάτων: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Τις διαδικασίες (</a:t>
            </a:r>
            <a:r>
              <a:rPr lang="el-GR" dirty="0" err="1" smtClean="0"/>
              <a:t>procedures</a:t>
            </a:r>
            <a:r>
              <a:rPr lang="el-GR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Τις συναρτήσεις (</a:t>
            </a:r>
            <a:r>
              <a:rPr lang="el-GR" dirty="0" err="1" smtClean="0"/>
              <a:t>functions</a:t>
            </a:r>
            <a:r>
              <a:rPr lang="el-GR" dirty="0" smtClean="0"/>
              <a:t>)</a:t>
            </a:r>
          </a:p>
          <a:p>
            <a:endParaRPr lang="el-GR" sz="28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Διαδικασίες</a:t>
            </a:r>
            <a:r>
              <a:rPr lang="el-GR" baseline="-25000" dirty="0" smtClean="0"/>
              <a:t>1/3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2915816" y="1489348"/>
            <a:ext cx="5112568" cy="3096321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 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paradeigma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procedure 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minima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 </a:t>
            </a: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         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</a:t>
            </a: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Διαδικασία με όνομα 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minima}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6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write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(‘</a:t>
            </a:r>
            <a:r>
              <a:rPr lang="el-GR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Μήνυμα της διαδικασίας’);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 </a:t>
            </a: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</a:t>
            </a:r>
            <a:r>
              <a:rPr lang="el-GR" sz="1600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</a:t>
            </a: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Κύριο πρόγραμμα}</a:t>
            </a:r>
          </a:p>
          <a:p>
            <a:pPr lvl="0"/>
            <a:r>
              <a:rPr lang="en-US" sz="16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write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(‘</a:t>
            </a:r>
            <a:r>
              <a:rPr lang="el-GR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Μήνυμα του κυρίως προγράμματος’);</a:t>
            </a:r>
          </a:p>
          <a:p>
            <a:pPr lvl="0"/>
            <a:r>
              <a:rPr lang="en-US" sz="16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minima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 </a:t>
            </a:r>
            <a:r>
              <a:rPr lang="el-GR" sz="16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	</a:t>
            </a:r>
            <a:r>
              <a:rPr lang="en-US" sz="1600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K</a:t>
            </a:r>
            <a:r>
              <a:rPr lang="el-GR" sz="16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λήση</a:t>
            </a: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τις διαδικασίας}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</p:txBody>
      </p:sp>
      <p:sp>
        <p:nvSpPr>
          <p:cNvPr id="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2386608" cy="3771636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7813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3034</TotalTime>
  <Words>2163</Words>
  <Application>Microsoft Office PowerPoint</Application>
  <PresentationFormat>Προβολή στην οθόνη (16:10)</PresentationFormat>
  <Paragraphs>514</Paragraphs>
  <Slides>32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9" baseType="lpstr">
      <vt:lpstr>Arial Unicode MS</vt:lpstr>
      <vt:lpstr>Arial</vt:lpstr>
      <vt:lpstr>Calibri</vt:lpstr>
      <vt:lpstr>Courier New</vt:lpstr>
      <vt:lpstr>Times New Roman</vt:lpstr>
      <vt:lpstr>Wingdings</vt:lpstr>
      <vt:lpstr>Θέμα του Office</vt:lpstr>
      <vt:lpstr>Προγραμματισμός Ι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Εισαγωγή</vt:lpstr>
      <vt:lpstr>Υποπρογράμματα</vt:lpstr>
      <vt:lpstr>Διαδικασίες1/3</vt:lpstr>
      <vt:lpstr>Διαδικασίες2/3</vt:lpstr>
      <vt:lpstr>Διαδικασίες3/3</vt:lpstr>
      <vt:lpstr>Δομή Διαδικασιών1/2</vt:lpstr>
      <vt:lpstr>Δομή Διαδικασιών2/2</vt:lpstr>
      <vt:lpstr>Κλήση διαδικασιών</vt:lpstr>
      <vt:lpstr>Τοπικά &amp; καθολικά δεδομένα</vt:lpstr>
      <vt:lpstr>Παράδειγμα</vt:lpstr>
      <vt:lpstr>Παράμετροι</vt:lpstr>
      <vt:lpstr>Παράμετροι1/4</vt:lpstr>
      <vt:lpstr>Παράμετροι2/4</vt:lpstr>
      <vt:lpstr>Παράμετροι3/4</vt:lpstr>
      <vt:lpstr>Παράμετροι4/4</vt:lpstr>
      <vt:lpstr>Πραγματικοί Παράμετροι1/2</vt:lpstr>
      <vt:lpstr>Πραγματικοί Παράμετροι2/2</vt:lpstr>
      <vt:lpstr>Προσοχή1/2 </vt:lpstr>
      <vt:lpstr>Προσοχή2/2 </vt:lpstr>
      <vt:lpstr>Συμπεράσματα - Aνακεφαλαίωση</vt:lpstr>
      <vt:lpstr>Τυπικές παράμετροι Παράμετροι τιμής vs. Παράμετροι μεταβλητής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265</cp:revision>
  <dcterms:created xsi:type="dcterms:W3CDTF">2012-09-06T09:03:05Z</dcterms:created>
  <dcterms:modified xsi:type="dcterms:W3CDTF">2015-05-07T14:31:28Z</dcterms:modified>
</cp:coreProperties>
</file>